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56A"/>
    <a:srgbClr val="275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9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userDrawn="1">
  <p:cSld name="Title and body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 bwMode="auto">
          <a:xfrm flipH="1">
            <a:off x="4776800" y="2067599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51" name="Google Shape;51;p4"/>
          <p:cNvSpPr/>
          <p:nvPr/>
        </p:nvSpPr>
        <p:spPr bwMode="auto">
          <a:xfrm>
            <a:off x="0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" name="Google Shape;51;p4"/>
          <p:cNvSpPr/>
          <p:nvPr userDrawn="1"/>
        </p:nvSpPr>
        <p:spPr bwMode="auto">
          <a:xfrm rot="10800000">
            <a:off x="6358070" y="-1"/>
            <a:ext cx="5833929" cy="2615013"/>
          </a:xfrm>
          <a:prstGeom prst="rtTriangle">
            <a:avLst/>
          </a:prstGeom>
          <a:solidFill>
            <a:srgbClr val="41868B"/>
          </a:solidFill>
          <a:ln>
            <a:solidFill>
              <a:srgbClr val="41868B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5" name="Google Shape;67;p6"/>
          <p:cNvSpPr/>
          <p:nvPr userDrawn="1"/>
        </p:nvSpPr>
        <p:spPr bwMode="auto">
          <a:xfrm>
            <a:off x="271000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sz="2400"/>
              <a:t>6ÈME ÉDITION</a:t>
            </a:r>
          </a:p>
          <a:p>
            <a:r>
              <a:rPr lang="fr-FR" sz="2400"/>
              <a:t>JOURNÉES NATIONALES DES CPTS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83532" y="5899389"/>
            <a:ext cx="4357653" cy="5820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0BA4335-7E6C-5C2A-214A-568EEEAD36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533" y="548680"/>
            <a:ext cx="1645856" cy="1208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P.Marissal ACB 2012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771D1EB-D794-9049-956C-B776D45FF99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P.Marissal ACB 2012</a:t>
            </a:r>
            <a:endParaRPr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DE57938-5CF9-C04D-AF5D-40D0878D74A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15600" y="1536633"/>
            <a:ext cx="113608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1pPr>
            <a:lvl2pPr marL="914400" lvl="1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2pPr>
            <a:lvl3pPr marL="1371600" lvl="2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3pPr>
            <a:lvl4pPr marL="1828800" lvl="3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4pPr>
            <a:lvl5pPr marL="2286000" lvl="4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5pPr>
            <a:lvl6pPr marL="2743200" lvl="5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6pPr>
            <a:lvl7pPr marL="3200400" lvl="6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7pPr>
            <a:lvl8pPr marL="3657600" lvl="7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8pPr>
            <a:lvl9pPr marL="4114800" lvl="8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11187645" y="605822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1pPr>
            <a:lvl2pPr lvl="1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2pPr>
            <a:lvl3pPr lvl="2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3pPr>
            <a:lvl4pPr lvl="3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4pPr>
            <a:lvl5pPr lvl="4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5pPr>
            <a:lvl6pPr lvl="5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6pPr>
            <a:lvl7pPr lvl="6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7pPr>
            <a:lvl8pPr lvl="7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8pPr>
            <a:lvl9pPr lvl="8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9pPr>
          </a:lstStyle>
          <a:p>
            <a:pPr>
              <a:defRPr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 bwMode="auto">
          <a:xfrm>
            <a:off x="2122745" y="2708920"/>
            <a:ext cx="7946511" cy="1200329"/>
          </a:xfrm>
          <a:prstGeom prst="rect">
            <a:avLst/>
          </a:prstGeom>
          <a:noFill/>
          <a:ln w="38100">
            <a:solidFill>
              <a:srgbClr val="21356A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6</a:t>
            </a:r>
            <a:r>
              <a:rPr lang="fr-FR" sz="3600" b="1" baseline="30000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ème</a:t>
            </a: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 édition </a:t>
            </a:r>
            <a:b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</a:b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des Journées Nationales des CPTS </a:t>
            </a:r>
            <a:endParaRPr dirty="0"/>
          </a:p>
        </p:txBody>
      </p:sp>
      <p:sp>
        <p:nvSpPr>
          <p:cNvPr id="4" name="ZoneTexte 3"/>
          <p:cNvSpPr txBox="1"/>
          <p:nvPr/>
        </p:nvSpPr>
        <p:spPr bwMode="auto">
          <a:xfrm>
            <a:off x="8832304" y="692696"/>
            <a:ext cx="2761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27594B"/>
                </a:solidFill>
                <a:latin typeface="Aptos" panose="020B0004020202020204" pitchFamily="34" charset="0"/>
                <a:ea typeface="Yu Gothic UI"/>
              </a:rPr>
              <a:t>Les 9 et 10 octobre 2024</a:t>
            </a:r>
            <a:endParaRPr dirty="0">
              <a:solidFill>
                <a:srgbClr val="27594B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C9593BB-387D-981D-AB6E-4ECF8058ECD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2A74FC8-8331-B034-9650-5E3B10AAC4C3}"/>
              </a:ext>
            </a:extLst>
          </p:cNvPr>
          <p:cNvSpPr txBox="1"/>
          <p:nvPr/>
        </p:nvSpPr>
        <p:spPr bwMode="auto">
          <a:xfrm>
            <a:off x="3602904" y="1052736"/>
            <a:ext cx="745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QUIZZ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2B9523F-2865-9701-E948-CDDCB8E22938}"/>
              </a:ext>
            </a:extLst>
          </p:cNvPr>
          <p:cNvGrpSpPr/>
          <p:nvPr/>
        </p:nvGrpSpPr>
        <p:grpSpPr>
          <a:xfrm>
            <a:off x="2398428" y="914236"/>
            <a:ext cx="807740" cy="646331"/>
            <a:chOff x="1258984" y="2160438"/>
            <a:chExt cx="807740" cy="646331"/>
          </a:xfrm>
        </p:grpSpPr>
        <p:sp>
          <p:nvSpPr>
            <p:cNvPr id="7" name="Bande diagonale 6">
              <a:extLst>
                <a:ext uri="{FF2B5EF4-FFF2-40B4-BE49-F238E27FC236}">
                  <a16:creationId xmlns:a16="http://schemas.microsoft.com/office/drawing/2014/main" id="{03734AB8-5DEA-1AA7-8282-B45260739869}"/>
                </a:ext>
              </a:extLst>
            </p:cNvPr>
            <p:cNvSpPr/>
            <p:nvPr/>
          </p:nvSpPr>
          <p:spPr>
            <a:xfrm>
              <a:off x="1648244" y="2437437"/>
              <a:ext cx="418480" cy="369332"/>
            </a:xfrm>
            <a:prstGeom prst="diagStripe">
              <a:avLst/>
            </a:prstGeom>
            <a:solidFill>
              <a:schemeClr val="tx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B1263C62-75F7-0152-BB82-0E1B15E85CE3}"/>
                </a:ext>
              </a:extLst>
            </p:cNvPr>
            <p:cNvSpPr txBox="1"/>
            <p:nvPr/>
          </p:nvSpPr>
          <p:spPr>
            <a:xfrm>
              <a:off x="1258984" y="2160438"/>
              <a:ext cx="778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solidFill>
                    <a:schemeClr val="bg2"/>
                  </a:solidFill>
                  <a:latin typeface="Chalkduster" panose="03050602040202020205" pitchFamily="66" charset="77"/>
                </a:rPr>
                <a:t>01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DEBF84A6-56AC-6C49-0504-072FD5DE16E7}"/>
              </a:ext>
            </a:extLst>
          </p:cNvPr>
          <p:cNvSpPr txBox="1"/>
          <p:nvPr/>
        </p:nvSpPr>
        <p:spPr bwMode="auto">
          <a:xfrm>
            <a:off x="1703512" y="2132856"/>
            <a:ext cx="7840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2"/>
                </a:solidFill>
              </a:rPr>
              <a:t>3. Le champ de compétences des sages-femmes concerne :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9FDBB36-FF46-560E-D850-C2FC5F984EDF}"/>
              </a:ext>
            </a:extLst>
          </p:cNvPr>
          <p:cNvSpPr txBox="1"/>
          <p:nvPr/>
        </p:nvSpPr>
        <p:spPr bwMode="auto">
          <a:xfrm>
            <a:off x="2639616" y="3356992"/>
            <a:ext cx="78401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2"/>
                </a:solidFill>
              </a:rPr>
              <a:t>L’obstétrique</a:t>
            </a:r>
          </a:p>
          <a:p>
            <a:endParaRPr lang="fr-FR" sz="1400" dirty="0">
              <a:solidFill>
                <a:schemeClr val="bg2"/>
              </a:solidFill>
            </a:endParaRPr>
          </a:p>
          <a:p>
            <a:r>
              <a:rPr lang="fr-FR" sz="3200" dirty="0">
                <a:solidFill>
                  <a:schemeClr val="bg2"/>
                </a:solidFill>
              </a:rPr>
              <a:t>La gynécologie</a:t>
            </a:r>
          </a:p>
          <a:p>
            <a:endParaRPr lang="fr-FR" sz="1400" dirty="0">
              <a:solidFill>
                <a:schemeClr val="bg2"/>
              </a:solidFill>
            </a:endParaRPr>
          </a:p>
          <a:p>
            <a:r>
              <a:rPr lang="fr-FR" sz="3200" dirty="0">
                <a:solidFill>
                  <a:schemeClr val="bg2"/>
                </a:solidFill>
              </a:rPr>
              <a:t>L’ensemble de la santé de la femme et des familles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F4FBE4C-B51E-8A93-3148-1AD04A6D5EA4}"/>
              </a:ext>
            </a:extLst>
          </p:cNvPr>
          <p:cNvSpPr txBox="1"/>
          <p:nvPr/>
        </p:nvSpPr>
        <p:spPr>
          <a:xfrm>
            <a:off x="1953457" y="3356992"/>
            <a:ext cx="686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2"/>
                </a:solidFill>
              </a:rPr>
              <a:t>❏</a:t>
            </a:r>
            <a:endParaRPr lang="fr-FR" sz="36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2068EA7-6C87-A714-7C84-1C3B5C99B647}"/>
              </a:ext>
            </a:extLst>
          </p:cNvPr>
          <p:cNvSpPr txBox="1"/>
          <p:nvPr/>
        </p:nvSpPr>
        <p:spPr bwMode="auto">
          <a:xfrm>
            <a:off x="1953456" y="4036726"/>
            <a:ext cx="686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2"/>
                </a:solidFill>
              </a:rPr>
              <a:t>❏</a:t>
            </a:r>
            <a:endParaRPr lang="fr-FR" sz="36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D06F9C2-26B4-E5E5-3A25-E248BA7B004C}"/>
              </a:ext>
            </a:extLst>
          </p:cNvPr>
          <p:cNvSpPr txBox="1"/>
          <p:nvPr/>
        </p:nvSpPr>
        <p:spPr bwMode="auto">
          <a:xfrm>
            <a:off x="1953456" y="4714943"/>
            <a:ext cx="686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2"/>
                </a:solidFill>
              </a:rPr>
              <a:t>❏</a:t>
            </a:r>
            <a:endParaRPr lang="fr-FR" sz="36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EE3E55A-9C2B-9BB5-E59E-1BEB731E8899}"/>
              </a:ext>
            </a:extLst>
          </p:cNvPr>
          <p:cNvSpPr txBox="1"/>
          <p:nvPr/>
        </p:nvSpPr>
        <p:spPr bwMode="auto">
          <a:xfrm>
            <a:off x="1973371" y="4478349"/>
            <a:ext cx="646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chemeClr val="bg2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3699898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7F2026C-7876-3EF2-5928-0EEFD99E7E8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2A75B95-CC80-A6AE-F0AC-530AD598657B}"/>
              </a:ext>
            </a:extLst>
          </p:cNvPr>
          <p:cNvSpPr txBox="1"/>
          <p:nvPr/>
        </p:nvSpPr>
        <p:spPr bwMode="auto">
          <a:xfrm>
            <a:off x="3575720" y="1033001"/>
            <a:ext cx="745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COMPÉTENCES DES SAGES-FEMMES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58275F36-0167-6C80-B97A-36D044B3A904}"/>
              </a:ext>
            </a:extLst>
          </p:cNvPr>
          <p:cNvGrpSpPr/>
          <p:nvPr/>
        </p:nvGrpSpPr>
        <p:grpSpPr>
          <a:xfrm>
            <a:off x="2371244" y="910461"/>
            <a:ext cx="807740" cy="646331"/>
            <a:chOff x="1258984" y="2160438"/>
            <a:chExt cx="807740" cy="646331"/>
          </a:xfrm>
        </p:grpSpPr>
        <p:sp>
          <p:nvSpPr>
            <p:cNvPr id="12" name="Bande diagonale 11">
              <a:extLst>
                <a:ext uri="{FF2B5EF4-FFF2-40B4-BE49-F238E27FC236}">
                  <a16:creationId xmlns:a16="http://schemas.microsoft.com/office/drawing/2014/main" id="{DED5B117-EEBF-619E-6CEA-A15DBC1DE905}"/>
                </a:ext>
              </a:extLst>
            </p:cNvPr>
            <p:cNvSpPr/>
            <p:nvPr/>
          </p:nvSpPr>
          <p:spPr>
            <a:xfrm>
              <a:off x="1648244" y="2437437"/>
              <a:ext cx="418480" cy="369332"/>
            </a:xfrm>
            <a:prstGeom prst="diagStripe">
              <a:avLst/>
            </a:prstGeom>
            <a:solidFill>
              <a:schemeClr val="tx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A19F0FF-FFA8-8CD0-D1EF-951809F669F9}"/>
                </a:ext>
              </a:extLst>
            </p:cNvPr>
            <p:cNvSpPr txBox="1"/>
            <p:nvPr/>
          </p:nvSpPr>
          <p:spPr>
            <a:xfrm>
              <a:off x="1258984" y="2160438"/>
              <a:ext cx="778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solidFill>
                    <a:schemeClr val="bg2"/>
                  </a:solidFill>
                  <a:latin typeface="Chalkduster" panose="03050602040202020205" pitchFamily="66" charset="77"/>
                </a:rPr>
                <a:t>02</a:t>
              </a:r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E16EC09C-E9AF-5B0B-2E4A-A94E24733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764" y="1551431"/>
            <a:ext cx="5256584" cy="424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8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6F78DF6-F46C-3CD5-F4C7-8F6A2B65133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C460C6B-F73B-76B1-CC29-AD07D85B743F}"/>
              </a:ext>
            </a:extLst>
          </p:cNvPr>
          <p:cNvSpPr txBox="1"/>
          <p:nvPr/>
        </p:nvSpPr>
        <p:spPr bwMode="auto">
          <a:xfrm>
            <a:off x="3575720" y="1033001"/>
            <a:ext cx="745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COMPÉTENCES DES SAGES-FEMMES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DEA5A824-8E52-40EA-61EF-0F73038C79F6}"/>
              </a:ext>
            </a:extLst>
          </p:cNvPr>
          <p:cNvGrpSpPr/>
          <p:nvPr/>
        </p:nvGrpSpPr>
        <p:grpSpPr>
          <a:xfrm>
            <a:off x="2371244" y="910461"/>
            <a:ext cx="807740" cy="646331"/>
            <a:chOff x="1258984" y="2160438"/>
            <a:chExt cx="807740" cy="646331"/>
          </a:xfrm>
        </p:grpSpPr>
        <p:sp>
          <p:nvSpPr>
            <p:cNvPr id="12" name="Bande diagonale 11">
              <a:extLst>
                <a:ext uri="{FF2B5EF4-FFF2-40B4-BE49-F238E27FC236}">
                  <a16:creationId xmlns:a16="http://schemas.microsoft.com/office/drawing/2014/main" id="{E7D6CD00-602D-F906-4AD7-D4386055E61F}"/>
                </a:ext>
              </a:extLst>
            </p:cNvPr>
            <p:cNvSpPr/>
            <p:nvPr/>
          </p:nvSpPr>
          <p:spPr>
            <a:xfrm>
              <a:off x="1648244" y="2437437"/>
              <a:ext cx="418480" cy="369332"/>
            </a:xfrm>
            <a:prstGeom prst="diagStripe">
              <a:avLst/>
            </a:prstGeom>
            <a:solidFill>
              <a:schemeClr val="tx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FBB8274-4207-1719-A48D-91ECE6852F85}"/>
                </a:ext>
              </a:extLst>
            </p:cNvPr>
            <p:cNvSpPr txBox="1"/>
            <p:nvPr/>
          </p:nvSpPr>
          <p:spPr>
            <a:xfrm>
              <a:off x="1258984" y="2160438"/>
              <a:ext cx="778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solidFill>
                    <a:schemeClr val="bg2"/>
                  </a:solidFill>
                  <a:latin typeface="Chalkduster" panose="03050602040202020205" pitchFamily="66" charset="77"/>
                </a:rPr>
                <a:t>02</a:t>
              </a:r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102A2D8F-0ECD-61B1-EE6A-6C386D1C2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327663"/>
            <a:ext cx="8893966" cy="620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46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248873E-541F-35B2-289B-E7CBED54CEB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FF3CFE1-7352-CD1A-364B-6F90C6F72C6F}"/>
              </a:ext>
            </a:extLst>
          </p:cNvPr>
          <p:cNvSpPr txBox="1"/>
          <p:nvPr/>
        </p:nvSpPr>
        <p:spPr bwMode="auto">
          <a:xfrm>
            <a:off x="3575720" y="1033001"/>
            <a:ext cx="745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COMPÉTENCES DES SAGES-FEMMES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ABF896D-3076-C07A-4C3B-5FE70C419F69}"/>
              </a:ext>
            </a:extLst>
          </p:cNvPr>
          <p:cNvGrpSpPr/>
          <p:nvPr/>
        </p:nvGrpSpPr>
        <p:grpSpPr>
          <a:xfrm>
            <a:off x="2371244" y="910461"/>
            <a:ext cx="807740" cy="646331"/>
            <a:chOff x="1258984" y="2160438"/>
            <a:chExt cx="807740" cy="646331"/>
          </a:xfrm>
        </p:grpSpPr>
        <p:sp>
          <p:nvSpPr>
            <p:cNvPr id="12" name="Bande diagonale 11">
              <a:extLst>
                <a:ext uri="{FF2B5EF4-FFF2-40B4-BE49-F238E27FC236}">
                  <a16:creationId xmlns:a16="http://schemas.microsoft.com/office/drawing/2014/main" id="{11172E67-B0FB-83BF-5BFE-4DA3B1355B65}"/>
                </a:ext>
              </a:extLst>
            </p:cNvPr>
            <p:cNvSpPr/>
            <p:nvPr/>
          </p:nvSpPr>
          <p:spPr>
            <a:xfrm>
              <a:off x="1648244" y="2437437"/>
              <a:ext cx="418480" cy="369332"/>
            </a:xfrm>
            <a:prstGeom prst="diagStripe">
              <a:avLst/>
            </a:prstGeom>
            <a:solidFill>
              <a:schemeClr val="tx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62F450E-F2DB-91B2-26B3-A1B6CF355167}"/>
                </a:ext>
              </a:extLst>
            </p:cNvPr>
            <p:cNvSpPr txBox="1"/>
            <p:nvPr/>
          </p:nvSpPr>
          <p:spPr>
            <a:xfrm>
              <a:off x="1258984" y="2160438"/>
              <a:ext cx="778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solidFill>
                    <a:schemeClr val="bg2"/>
                  </a:solidFill>
                  <a:latin typeface="Chalkduster" panose="03050602040202020205" pitchFamily="66" charset="77"/>
                </a:rPr>
                <a:t>02</a:t>
              </a: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6C60C0A6-805A-4780-25A6-F4F0CFCD8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862" y="339790"/>
            <a:ext cx="8743698" cy="617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45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B8C716D-3DD6-906E-54C7-2D25C01BB47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8C5588C-6BD7-E141-C91B-D9FD4596A308}"/>
              </a:ext>
            </a:extLst>
          </p:cNvPr>
          <p:cNvSpPr txBox="1"/>
          <p:nvPr/>
        </p:nvSpPr>
        <p:spPr bwMode="auto">
          <a:xfrm>
            <a:off x="3575720" y="1052736"/>
            <a:ext cx="745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LES ATOUTS DE LA SAGE-FEMME POUR UNE CPTS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43AB0E1-70EA-71F9-7E06-796FEA5A0E99}"/>
              </a:ext>
            </a:extLst>
          </p:cNvPr>
          <p:cNvGrpSpPr/>
          <p:nvPr/>
        </p:nvGrpSpPr>
        <p:grpSpPr>
          <a:xfrm>
            <a:off x="2306541" y="899989"/>
            <a:ext cx="937146" cy="646331"/>
            <a:chOff x="1194281" y="2160438"/>
            <a:chExt cx="937146" cy="646331"/>
          </a:xfrm>
        </p:grpSpPr>
        <p:sp>
          <p:nvSpPr>
            <p:cNvPr id="4" name="Bande diagonale 3">
              <a:extLst>
                <a:ext uri="{FF2B5EF4-FFF2-40B4-BE49-F238E27FC236}">
                  <a16:creationId xmlns:a16="http://schemas.microsoft.com/office/drawing/2014/main" id="{9EB8C01F-EBFB-E35F-DD11-41C95DD429FB}"/>
                </a:ext>
              </a:extLst>
            </p:cNvPr>
            <p:cNvSpPr/>
            <p:nvPr/>
          </p:nvSpPr>
          <p:spPr>
            <a:xfrm>
              <a:off x="1648244" y="2437437"/>
              <a:ext cx="418480" cy="369332"/>
            </a:xfrm>
            <a:prstGeom prst="diagStripe">
              <a:avLst/>
            </a:prstGeom>
            <a:solidFill>
              <a:schemeClr val="tx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367B2D5-C0F5-7F2C-F13C-68FDCDFE7BC0}"/>
                </a:ext>
              </a:extLst>
            </p:cNvPr>
            <p:cNvSpPr txBox="1"/>
            <p:nvPr/>
          </p:nvSpPr>
          <p:spPr>
            <a:xfrm>
              <a:off x="1194281" y="2160438"/>
              <a:ext cx="937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solidFill>
                    <a:schemeClr val="bg2"/>
                  </a:solidFill>
                  <a:latin typeface="Chalkduster" panose="03050602040202020205" pitchFamily="66" charset="77"/>
                </a:rPr>
                <a:t>03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3DBFEC9F-8568-B8B4-481D-DD3924D7A4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67894" y="2357206"/>
            <a:ext cx="1016000" cy="812800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E91D8B6-DEE5-B9E6-41AA-15EDF180CD5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4478" y="3853374"/>
            <a:ext cx="1066800" cy="9779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51B2B30-C075-636F-A5EB-B1DD25B884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9345" y="3796169"/>
            <a:ext cx="1066800" cy="103572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96D413C-872E-8651-ABFE-AA9C23BD6E3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16280" y="3749014"/>
            <a:ext cx="1439475" cy="107172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60E4A96-D279-0083-8EA4-86A87316459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11116" y="2176471"/>
            <a:ext cx="1280844" cy="114436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4AF0EAE-01DB-A604-B445-2C27219F723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05709" y="2322741"/>
            <a:ext cx="1175445" cy="96748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73A5F2F-04B4-F62A-17C0-E02D5E32C66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5733" y="3772602"/>
            <a:ext cx="1066800" cy="102455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C4FF079-2999-4846-270F-3113F323449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9863" y="2275263"/>
            <a:ext cx="1143000" cy="10287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3FE6AC3-54D5-28B1-1DCC-A750861BAB75}"/>
              </a:ext>
            </a:extLst>
          </p:cNvPr>
          <p:cNvSpPr txBox="1"/>
          <p:nvPr/>
        </p:nvSpPr>
        <p:spPr>
          <a:xfrm>
            <a:off x="1977459" y="3275312"/>
            <a:ext cx="1668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bg2"/>
                </a:solidFill>
              </a:rPr>
              <a:t>Accès direct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9E5EBC1-76AC-F5B4-39D4-C31D4DE74E9B}"/>
              </a:ext>
            </a:extLst>
          </p:cNvPr>
          <p:cNvSpPr txBox="1"/>
          <p:nvPr/>
        </p:nvSpPr>
        <p:spPr bwMode="auto">
          <a:xfrm>
            <a:off x="3682886" y="3275312"/>
            <a:ext cx="2540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bg2"/>
                </a:solidFill>
              </a:rPr>
              <a:t>1</a:t>
            </a:r>
            <a:r>
              <a:rPr lang="fr-FR" sz="1800" baseline="30000" dirty="0">
                <a:solidFill>
                  <a:schemeClr val="bg2"/>
                </a:solidFill>
              </a:rPr>
              <a:t>er</a:t>
            </a:r>
            <a:r>
              <a:rPr lang="fr-FR" sz="1800" dirty="0">
                <a:solidFill>
                  <a:schemeClr val="bg2"/>
                </a:solidFill>
              </a:rPr>
              <a:t> recours spécialisé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00D39E1-CB37-0300-4737-67E525B26DB2}"/>
              </a:ext>
            </a:extLst>
          </p:cNvPr>
          <p:cNvSpPr txBox="1"/>
          <p:nvPr/>
        </p:nvSpPr>
        <p:spPr bwMode="auto">
          <a:xfrm>
            <a:off x="6669863" y="3258443"/>
            <a:ext cx="13083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bg2"/>
                </a:solidFill>
              </a:rPr>
              <a:t>Prévention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28BAEC5-F271-650E-EA9D-7DCADAB8F3DA}"/>
              </a:ext>
            </a:extLst>
          </p:cNvPr>
          <p:cNvSpPr txBox="1"/>
          <p:nvPr/>
        </p:nvSpPr>
        <p:spPr bwMode="auto">
          <a:xfrm>
            <a:off x="8953382" y="3275312"/>
            <a:ext cx="13083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bg2"/>
                </a:solidFill>
              </a:rPr>
              <a:t>Parcours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45365C8-BFA3-546F-CEBB-0B755A203438}"/>
              </a:ext>
            </a:extLst>
          </p:cNvPr>
          <p:cNvSpPr txBox="1"/>
          <p:nvPr/>
        </p:nvSpPr>
        <p:spPr bwMode="auto">
          <a:xfrm>
            <a:off x="8616280" y="4797152"/>
            <a:ext cx="1668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Démographie</a:t>
            </a:r>
            <a:endParaRPr lang="fr-FR" sz="1800" dirty="0">
              <a:solidFill>
                <a:schemeClr val="bg2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EB06EA8-2C94-C9CA-CA8A-A93FC4697ECE}"/>
              </a:ext>
            </a:extLst>
          </p:cNvPr>
          <p:cNvSpPr txBox="1"/>
          <p:nvPr/>
        </p:nvSpPr>
        <p:spPr bwMode="auto">
          <a:xfrm>
            <a:off x="1691466" y="4812779"/>
            <a:ext cx="2055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Exercice</a:t>
            </a:r>
          </a:p>
          <a:p>
            <a:pPr algn="ctr"/>
            <a:r>
              <a:rPr lang="fr-FR" sz="1800" dirty="0">
                <a:solidFill>
                  <a:schemeClr val="bg2"/>
                </a:solidFill>
              </a:rPr>
              <a:t>pluriprof</a:t>
            </a:r>
            <a:r>
              <a:rPr lang="fr-FR" dirty="0">
                <a:solidFill>
                  <a:schemeClr val="bg2"/>
                </a:solidFill>
              </a:rPr>
              <a:t>essionnel</a:t>
            </a:r>
            <a:endParaRPr lang="fr-FR" sz="1800" dirty="0">
              <a:solidFill>
                <a:schemeClr val="bg2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7109F9B-8E02-0958-290E-75E6BCBE1B33}"/>
              </a:ext>
            </a:extLst>
          </p:cNvPr>
          <p:cNvSpPr txBox="1"/>
          <p:nvPr/>
        </p:nvSpPr>
        <p:spPr bwMode="auto">
          <a:xfrm>
            <a:off x="6602443" y="4831897"/>
            <a:ext cx="1668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Formation</a:t>
            </a:r>
            <a:endParaRPr lang="fr-FR" sz="1800" dirty="0">
              <a:solidFill>
                <a:schemeClr val="bg2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990098E-1E7E-878B-7191-F42BC96E1EED}"/>
              </a:ext>
            </a:extLst>
          </p:cNvPr>
          <p:cNvSpPr txBox="1"/>
          <p:nvPr/>
        </p:nvSpPr>
        <p:spPr bwMode="auto">
          <a:xfrm>
            <a:off x="4134964" y="4797152"/>
            <a:ext cx="2017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SNP / Urgences</a:t>
            </a:r>
            <a:endParaRPr lang="fr-FR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7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92DB950-8D84-BFBE-9451-94EBF4AD469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3392133-86D7-0DA4-FC88-0451E68C67DA}"/>
              </a:ext>
            </a:extLst>
          </p:cNvPr>
          <p:cNvSpPr txBox="1"/>
          <p:nvPr/>
        </p:nvSpPr>
        <p:spPr bwMode="auto">
          <a:xfrm>
            <a:off x="3538738" y="1074001"/>
            <a:ext cx="745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QUESTIONS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0D80895-7926-E80E-CCD0-1D111632F242}"/>
              </a:ext>
            </a:extLst>
          </p:cNvPr>
          <p:cNvGrpSpPr/>
          <p:nvPr/>
        </p:nvGrpSpPr>
        <p:grpSpPr>
          <a:xfrm>
            <a:off x="2269559" y="908720"/>
            <a:ext cx="937146" cy="662598"/>
            <a:chOff x="1179671" y="2144171"/>
            <a:chExt cx="937146" cy="662598"/>
          </a:xfrm>
        </p:grpSpPr>
        <p:sp>
          <p:nvSpPr>
            <p:cNvPr id="9" name="Bande diagonale 8">
              <a:extLst>
                <a:ext uri="{FF2B5EF4-FFF2-40B4-BE49-F238E27FC236}">
                  <a16:creationId xmlns:a16="http://schemas.microsoft.com/office/drawing/2014/main" id="{3E1A8703-FAA1-D4DE-BEE5-CC74F6C2F555}"/>
                </a:ext>
              </a:extLst>
            </p:cNvPr>
            <p:cNvSpPr/>
            <p:nvPr/>
          </p:nvSpPr>
          <p:spPr>
            <a:xfrm>
              <a:off x="1648244" y="2437437"/>
              <a:ext cx="418480" cy="369332"/>
            </a:xfrm>
            <a:prstGeom prst="diagStripe">
              <a:avLst/>
            </a:prstGeom>
            <a:solidFill>
              <a:schemeClr val="tx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C9480B0-969E-7446-556F-D7EA7E009B19}"/>
                </a:ext>
              </a:extLst>
            </p:cNvPr>
            <p:cNvSpPr txBox="1"/>
            <p:nvPr/>
          </p:nvSpPr>
          <p:spPr>
            <a:xfrm>
              <a:off x="1179671" y="2144171"/>
              <a:ext cx="937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solidFill>
                    <a:schemeClr val="bg2"/>
                  </a:solidFill>
                  <a:latin typeface="Chalkduster" panose="03050602040202020205" pitchFamily="66" charset="77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7955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2D44937-A6A4-F8C3-9580-7D78081522B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61D9F491-B8D4-50EA-5379-C0B91EB20882}"/>
              </a:ext>
            </a:extLst>
          </p:cNvPr>
          <p:cNvSpPr txBox="1"/>
          <p:nvPr/>
        </p:nvSpPr>
        <p:spPr bwMode="auto">
          <a:xfrm>
            <a:off x="1280220" y="3013501"/>
            <a:ext cx="9631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bg2"/>
                </a:solidFill>
              </a:rPr>
              <a:t>Merci pour votre attention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BA2B1C7-214F-BB6D-1C21-D218DFCF3EE7}"/>
              </a:ext>
            </a:extLst>
          </p:cNvPr>
          <p:cNvSpPr txBox="1"/>
          <p:nvPr/>
        </p:nvSpPr>
        <p:spPr bwMode="auto">
          <a:xfrm>
            <a:off x="2267650" y="4293096"/>
            <a:ext cx="1668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solidFill>
                  <a:schemeClr val="bg2"/>
                </a:solidFill>
              </a:rPr>
              <a:t>EMAIL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D28D101-7195-72FC-EC53-2985DBE9CECB}"/>
              </a:ext>
            </a:extLst>
          </p:cNvPr>
          <p:cNvSpPr txBox="1"/>
          <p:nvPr/>
        </p:nvSpPr>
        <p:spPr bwMode="auto">
          <a:xfrm>
            <a:off x="1769557" y="4741694"/>
            <a:ext cx="2664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 err="1">
                <a:solidFill>
                  <a:schemeClr val="bg2"/>
                </a:solidFill>
              </a:rPr>
              <a:t>u</a:t>
            </a:r>
            <a:r>
              <a:rPr lang="fr-FR" sz="1800" dirty="0" err="1">
                <a:solidFill>
                  <a:schemeClr val="bg2"/>
                </a:solidFill>
              </a:rPr>
              <a:t>rpspacasf@gmail.com</a:t>
            </a:r>
            <a:endParaRPr lang="fr-FR" sz="1800" dirty="0">
              <a:solidFill>
                <a:schemeClr val="bg2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A43BE0B-92CD-A03B-AF77-8D9F3A54B1D5}"/>
              </a:ext>
            </a:extLst>
          </p:cNvPr>
          <p:cNvSpPr txBox="1"/>
          <p:nvPr/>
        </p:nvSpPr>
        <p:spPr bwMode="auto">
          <a:xfrm>
            <a:off x="8256240" y="4293096"/>
            <a:ext cx="1668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solidFill>
                  <a:schemeClr val="bg2"/>
                </a:solidFill>
              </a:rPr>
              <a:t>SITE WEB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6000E88-3D81-7471-2FB0-59B4A1AB0FB1}"/>
              </a:ext>
            </a:extLst>
          </p:cNvPr>
          <p:cNvSpPr txBox="1"/>
          <p:nvPr/>
        </p:nvSpPr>
        <p:spPr bwMode="auto">
          <a:xfrm>
            <a:off x="7107093" y="4741694"/>
            <a:ext cx="3966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 err="1">
                <a:solidFill>
                  <a:schemeClr val="bg2"/>
                </a:solidFill>
              </a:rPr>
              <a:t>www.urps</a:t>
            </a:r>
            <a:r>
              <a:rPr lang="fr-FR" dirty="0">
                <a:solidFill>
                  <a:schemeClr val="bg2"/>
                </a:solidFill>
              </a:rPr>
              <a:t>-paca-sages-</a:t>
            </a:r>
            <a:r>
              <a:rPr lang="fr-FR" dirty="0" err="1">
                <a:solidFill>
                  <a:schemeClr val="bg2"/>
                </a:solidFill>
              </a:rPr>
              <a:t>femmes.com</a:t>
            </a:r>
            <a:endParaRPr lang="fr-FR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4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1727465" y="2156604"/>
            <a:ext cx="87370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4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Atelier 28</a:t>
            </a:r>
            <a:endParaRPr dirty="0"/>
          </a:p>
          <a:p>
            <a:pPr algn="ctr">
              <a:defRPr/>
            </a:pPr>
            <a:endParaRPr lang="fr-FR" sz="2800" b="1" dirty="0">
              <a:solidFill>
                <a:srgbClr val="213469"/>
              </a:solidFill>
              <a:latin typeface="Yu Gothic UI"/>
              <a:ea typeface="Yu Gothic UI"/>
              <a:cs typeface="Arial"/>
            </a:endParaRPr>
          </a:p>
          <a:p>
            <a:pPr algn="ctr">
              <a:defRPr/>
            </a:pPr>
            <a:r>
              <a:rPr lang="fr-FR" sz="44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« La sage-femme, un atout pour la CPTS»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0B08E0A-7C39-5D5B-2028-F71D24DA12C0}"/>
              </a:ext>
            </a:extLst>
          </p:cNvPr>
          <p:cNvSpPr txBox="1"/>
          <p:nvPr/>
        </p:nvSpPr>
        <p:spPr>
          <a:xfrm>
            <a:off x="983432" y="4941168"/>
            <a:ext cx="1065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</a:rPr>
              <a:t>Aurélie ROCHETTE</a:t>
            </a:r>
            <a:r>
              <a:rPr lang="fr-FR" dirty="0">
                <a:solidFill>
                  <a:schemeClr val="bg2"/>
                </a:solidFill>
              </a:rPr>
              <a:t>, Sage-Femme, Présidente de l’URPS Sages-Femmes PACA, </a:t>
            </a:r>
          </a:p>
          <a:p>
            <a:r>
              <a:rPr lang="fr-FR" dirty="0">
                <a:solidFill>
                  <a:schemeClr val="bg2"/>
                </a:solidFill>
              </a:rPr>
              <a:t>référente opérationnelle mission « Santé de la femme » CPTS Vitale Santé 10, </a:t>
            </a:r>
          </a:p>
          <a:p>
            <a:r>
              <a:rPr lang="fr-FR" dirty="0">
                <a:solidFill>
                  <a:schemeClr val="bg2"/>
                </a:solidFill>
              </a:rPr>
              <a:t>référente mission « Cancers Féminins » CPTS Littoral Sud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8620C8-FA33-ABA7-8E98-A23FBA543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704" y="476672"/>
            <a:ext cx="134076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BA4D515-0A49-95AC-1338-F22B8767C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619770"/>
            <a:ext cx="1523494" cy="74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543E8232-BC01-E0E5-96F2-E60D73AFB467}"/>
              </a:ext>
            </a:extLst>
          </p:cNvPr>
          <p:cNvGrpSpPr/>
          <p:nvPr/>
        </p:nvGrpSpPr>
        <p:grpSpPr>
          <a:xfrm>
            <a:off x="10478712" y="1817440"/>
            <a:ext cx="1230260" cy="1297854"/>
            <a:chOff x="10503958" y="1877481"/>
            <a:chExt cx="1230260" cy="1297854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92DBDED9-7530-4E81-DA38-66987D9ED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54890" y="1877481"/>
              <a:ext cx="728396" cy="747464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1C81DDFD-E28E-2FA9-C45A-0F668EEAE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03958" y="2722352"/>
              <a:ext cx="1230260" cy="4529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C623709-DCDB-AA0E-02D3-15469269058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C998372-116A-559A-13FC-42A6F2A287ED}"/>
              </a:ext>
            </a:extLst>
          </p:cNvPr>
          <p:cNvSpPr txBox="1"/>
          <p:nvPr/>
        </p:nvSpPr>
        <p:spPr>
          <a:xfrm>
            <a:off x="2369097" y="2339504"/>
            <a:ext cx="745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QUIZZ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FAB1166-4DDF-AAD0-DA5C-4B8944C79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376" y="764704"/>
            <a:ext cx="1498600" cy="15748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7DFB0E1-5674-3213-9EC3-623C7F2A99AC}"/>
              </a:ext>
            </a:extLst>
          </p:cNvPr>
          <p:cNvSpPr txBox="1"/>
          <p:nvPr/>
        </p:nvSpPr>
        <p:spPr bwMode="auto">
          <a:xfrm>
            <a:off x="2369097" y="2987548"/>
            <a:ext cx="745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COMPÉTENCES DES SAGES-FEMMES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D3836AB-ADC4-4499-2FFB-C74BC7F1092A}"/>
              </a:ext>
            </a:extLst>
          </p:cNvPr>
          <p:cNvSpPr txBox="1"/>
          <p:nvPr/>
        </p:nvSpPr>
        <p:spPr bwMode="auto">
          <a:xfrm>
            <a:off x="2369097" y="3635592"/>
            <a:ext cx="745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LES ATOUTS DE LA SAGE-FEMME POUR UNE CPTS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CDCA709-5F38-16A4-BA0A-CB506382C973}"/>
              </a:ext>
            </a:extLst>
          </p:cNvPr>
          <p:cNvSpPr txBox="1"/>
          <p:nvPr/>
        </p:nvSpPr>
        <p:spPr bwMode="auto">
          <a:xfrm>
            <a:off x="2369097" y="4283636"/>
            <a:ext cx="745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QUESTIONS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C2470E3-27F8-42C6-638D-BD4A7757837B}"/>
              </a:ext>
            </a:extLst>
          </p:cNvPr>
          <p:cNvGrpSpPr/>
          <p:nvPr/>
        </p:nvGrpSpPr>
        <p:grpSpPr>
          <a:xfrm>
            <a:off x="1164621" y="2201004"/>
            <a:ext cx="807740" cy="646331"/>
            <a:chOff x="1258984" y="2160438"/>
            <a:chExt cx="807740" cy="646331"/>
          </a:xfrm>
        </p:grpSpPr>
        <p:sp>
          <p:nvSpPr>
            <p:cNvPr id="15" name="Bande diagonale 14">
              <a:extLst>
                <a:ext uri="{FF2B5EF4-FFF2-40B4-BE49-F238E27FC236}">
                  <a16:creationId xmlns:a16="http://schemas.microsoft.com/office/drawing/2014/main" id="{96AA4B9C-C169-C84F-1C20-68F4350ACFDC}"/>
                </a:ext>
              </a:extLst>
            </p:cNvPr>
            <p:cNvSpPr/>
            <p:nvPr/>
          </p:nvSpPr>
          <p:spPr>
            <a:xfrm>
              <a:off x="1648244" y="2437437"/>
              <a:ext cx="418480" cy="369332"/>
            </a:xfrm>
            <a:prstGeom prst="diagStripe">
              <a:avLst/>
            </a:prstGeom>
            <a:solidFill>
              <a:schemeClr val="tx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7DEE75E-38A3-FA73-5922-57C9856F1290}"/>
                </a:ext>
              </a:extLst>
            </p:cNvPr>
            <p:cNvSpPr txBox="1"/>
            <p:nvPr/>
          </p:nvSpPr>
          <p:spPr>
            <a:xfrm>
              <a:off x="1258984" y="2160438"/>
              <a:ext cx="778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solidFill>
                    <a:schemeClr val="bg2"/>
                  </a:solidFill>
                  <a:latin typeface="Chalkduster" panose="03050602040202020205" pitchFamily="66" charset="77"/>
                </a:rPr>
                <a:t>01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904C1EE-9349-8329-DC52-69D8B62A175D}"/>
              </a:ext>
            </a:extLst>
          </p:cNvPr>
          <p:cNvGrpSpPr/>
          <p:nvPr/>
        </p:nvGrpSpPr>
        <p:grpSpPr>
          <a:xfrm>
            <a:off x="1164621" y="2865008"/>
            <a:ext cx="807740" cy="646331"/>
            <a:chOff x="1258984" y="2160438"/>
            <a:chExt cx="807740" cy="646331"/>
          </a:xfrm>
        </p:grpSpPr>
        <p:sp>
          <p:nvSpPr>
            <p:cNvPr id="18" name="Bande diagonale 17">
              <a:extLst>
                <a:ext uri="{FF2B5EF4-FFF2-40B4-BE49-F238E27FC236}">
                  <a16:creationId xmlns:a16="http://schemas.microsoft.com/office/drawing/2014/main" id="{93F40A08-8DEB-8067-1C2C-B7D67E0AFE60}"/>
                </a:ext>
              </a:extLst>
            </p:cNvPr>
            <p:cNvSpPr/>
            <p:nvPr/>
          </p:nvSpPr>
          <p:spPr>
            <a:xfrm>
              <a:off x="1648244" y="2437437"/>
              <a:ext cx="418480" cy="369332"/>
            </a:xfrm>
            <a:prstGeom prst="diagStripe">
              <a:avLst/>
            </a:prstGeom>
            <a:solidFill>
              <a:schemeClr val="tx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E80322A5-35AD-00A3-0AAE-68B4F334A822}"/>
                </a:ext>
              </a:extLst>
            </p:cNvPr>
            <p:cNvSpPr txBox="1"/>
            <p:nvPr/>
          </p:nvSpPr>
          <p:spPr>
            <a:xfrm>
              <a:off x="1258984" y="2160438"/>
              <a:ext cx="778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solidFill>
                    <a:schemeClr val="bg2"/>
                  </a:solidFill>
                  <a:latin typeface="Chalkduster" panose="03050602040202020205" pitchFamily="66" charset="77"/>
                </a:rPr>
                <a:t>02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39D51968-E86B-8509-2F7E-90A885451634}"/>
              </a:ext>
            </a:extLst>
          </p:cNvPr>
          <p:cNvGrpSpPr/>
          <p:nvPr/>
        </p:nvGrpSpPr>
        <p:grpSpPr>
          <a:xfrm>
            <a:off x="1099918" y="3482845"/>
            <a:ext cx="937146" cy="646331"/>
            <a:chOff x="1194281" y="2160438"/>
            <a:chExt cx="937146" cy="646331"/>
          </a:xfrm>
        </p:grpSpPr>
        <p:sp>
          <p:nvSpPr>
            <p:cNvPr id="21" name="Bande diagonale 20">
              <a:extLst>
                <a:ext uri="{FF2B5EF4-FFF2-40B4-BE49-F238E27FC236}">
                  <a16:creationId xmlns:a16="http://schemas.microsoft.com/office/drawing/2014/main" id="{09BCAD18-9778-097A-22F8-E2070D934154}"/>
                </a:ext>
              </a:extLst>
            </p:cNvPr>
            <p:cNvSpPr/>
            <p:nvPr/>
          </p:nvSpPr>
          <p:spPr>
            <a:xfrm>
              <a:off x="1648244" y="2437437"/>
              <a:ext cx="418480" cy="369332"/>
            </a:xfrm>
            <a:prstGeom prst="diagStripe">
              <a:avLst/>
            </a:prstGeom>
            <a:solidFill>
              <a:schemeClr val="tx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2CC921E-7B49-A259-0DBA-73CDDFA01660}"/>
                </a:ext>
              </a:extLst>
            </p:cNvPr>
            <p:cNvSpPr txBox="1"/>
            <p:nvPr/>
          </p:nvSpPr>
          <p:spPr>
            <a:xfrm>
              <a:off x="1194281" y="2160438"/>
              <a:ext cx="937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solidFill>
                    <a:schemeClr val="bg2"/>
                  </a:solidFill>
                  <a:latin typeface="Chalkduster" panose="03050602040202020205" pitchFamily="66" charset="77"/>
                </a:rPr>
                <a:t>03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6F56C58B-183F-457C-2634-C1C6466732DE}"/>
              </a:ext>
            </a:extLst>
          </p:cNvPr>
          <p:cNvGrpSpPr/>
          <p:nvPr/>
        </p:nvGrpSpPr>
        <p:grpSpPr>
          <a:xfrm>
            <a:off x="1099918" y="4118355"/>
            <a:ext cx="937146" cy="662598"/>
            <a:chOff x="1179671" y="2144171"/>
            <a:chExt cx="937146" cy="662598"/>
          </a:xfrm>
        </p:grpSpPr>
        <p:sp>
          <p:nvSpPr>
            <p:cNvPr id="24" name="Bande diagonale 23">
              <a:extLst>
                <a:ext uri="{FF2B5EF4-FFF2-40B4-BE49-F238E27FC236}">
                  <a16:creationId xmlns:a16="http://schemas.microsoft.com/office/drawing/2014/main" id="{D70A5B40-4B2E-5A3D-3DF5-2C67991E0C41}"/>
                </a:ext>
              </a:extLst>
            </p:cNvPr>
            <p:cNvSpPr/>
            <p:nvPr/>
          </p:nvSpPr>
          <p:spPr>
            <a:xfrm>
              <a:off x="1648244" y="2437437"/>
              <a:ext cx="418480" cy="369332"/>
            </a:xfrm>
            <a:prstGeom prst="diagStripe">
              <a:avLst/>
            </a:prstGeom>
            <a:solidFill>
              <a:schemeClr val="tx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5DDAECB-C016-1B5C-C3F1-C680160CED3B}"/>
                </a:ext>
              </a:extLst>
            </p:cNvPr>
            <p:cNvSpPr txBox="1"/>
            <p:nvPr/>
          </p:nvSpPr>
          <p:spPr>
            <a:xfrm>
              <a:off x="1179671" y="2144171"/>
              <a:ext cx="937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solidFill>
                    <a:schemeClr val="bg2"/>
                  </a:solidFill>
                  <a:latin typeface="Chalkduster" panose="03050602040202020205" pitchFamily="66" charset="77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58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26EF1EE-C475-8F35-B218-99F66C91DB9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930DD1A-6931-20B2-FA41-0A684C091A05}"/>
              </a:ext>
            </a:extLst>
          </p:cNvPr>
          <p:cNvSpPr txBox="1"/>
          <p:nvPr/>
        </p:nvSpPr>
        <p:spPr bwMode="auto">
          <a:xfrm>
            <a:off x="1280220" y="3013501"/>
            <a:ext cx="9631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bg2"/>
                </a:solidFill>
              </a:rPr>
              <a:t>Que font les sages-femmes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AA050F3-DC6C-143A-CACB-676D1293C63B}"/>
              </a:ext>
            </a:extLst>
          </p:cNvPr>
          <p:cNvSpPr txBox="1"/>
          <p:nvPr/>
        </p:nvSpPr>
        <p:spPr bwMode="auto">
          <a:xfrm>
            <a:off x="3602904" y="1052736"/>
            <a:ext cx="745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QUIZZ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2EDF5E0-5F4A-FFBB-6892-0064F71088B0}"/>
              </a:ext>
            </a:extLst>
          </p:cNvPr>
          <p:cNvGrpSpPr/>
          <p:nvPr/>
        </p:nvGrpSpPr>
        <p:grpSpPr>
          <a:xfrm>
            <a:off x="2398428" y="914236"/>
            <a:ext cx="807740" cy="646331"/>
            <a:chOff x="1258984" y="2160438"/>
            <a:chExt cx="807740" cy="646331"/>
          </a:xfrm>
        </p:grpSpPr>
        <p:sp>
          <p:nvSpPr>
            <p:cNvPr id="7" name="Bande diagonale 6">
              <a:extLst>
                <a:ext uri="{FF2B5EF4-FFF2-40B4-BE49-F238E27FC236}">
                  <a16:creationId xmlns:a16="http://schemas.microsoft.com/office/drawing/2014/main" id="{560168E3-99D8-15A8-3CD5-E381322CE71F}"/>
                </a:ext>
              </a:extLst>
            </p:cNvPr>
            <p:cNvSpPr/>
            <p:nvPr/>
          </p:nvSpPr>
          <p:spPr>
            <a:xfrm>
              <a:off x="1648244" y="2437437"/>
              <a:ext cx="418480" cy="369332"/>
            </a:xfrm>
            <a:prstGeom prst="diagStripe">
              <a:avLst/>
            </a:prstGeom>
            <a:solidFill>
              <a:schemeClr val="tx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C155088C-C2EC-B4E4-9B02-398E42226108}"/>
                </a:ext>
              </a:extLst>
            </p:cNvPr>
            <p:cNvSpPr txBox="1"/>
            <p:nvPr/>
          </p:nvSpPr>
          <p:spPr>
            <a:xfrm>
              <a:off x="1258984" y="2160438"/>
              <a:ext cx="778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solidFill>
                    <a:schemeClr val="bg2"/>
                  </a:solidFill>
                  <a:latin typeface="Chalkduster" panose="03050602040202020205" pitchFamily="66" charset="77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997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39EAE2A-4C39-93A3-0E4D-3F78CD59764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7F1F1A6-0BE6-CC1B-B747-024A6B4C28BE}"/>
              </a:ext>
            </a:extLst>
          </p:cNvPr>
          <p:cNvSpPr txBox="1"/>
          <p:nvPr/>
        </p:nvSpPr>
        <p:spPr bwMode="auto">
          <a:xfrm>
            <a:off x="3602904" y="1052736"/>
            <a:ext cx="745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QUIZZ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2A61F12-E682-1853-4935-F329C981B40B}"/>
              </a:ext>
            </a:extLst>
          </p:cNvPr>
          <p:cNvGrpSpPr/>
          <p:nvPr/>
        </p:nvGrpSpPr>
        <p:grpSpPr>
          <a:xfrm>
            <a:off x="2398428" y="914236"/>
            <a:ext cx="807740" cy="646331"/>
            <a:chOff x="1258984" y="2160438"/>
            <a:chExt cx="807740" cy="646331"/>
          </a:xfrm>
        </p:grpSpPr>
        <p:sp>
          <p:nvSpPr>
            <p:cNvPr id="7" name="Bande diagonale 6">
              <a:extLst>
                <a:ext uri="{FF2B5EF4-FFF2-40B4-BE49-F238E27FC236}">
                  <a16:creationId xmlns:a16="http://schemas.microsoft.com/office/drawing/2014/main" id="{7864D82E-F58B-D4DA-FC98-C46A7190DBBE}"/>
                </a:ext>
              </a:extLst>
            </p:cNvPr>
            <p:cNvSpPr/>
            <p:nvPr/>
          </p:nvSpPr>
          <p:spPr>
            <a:xfrm>
              <a:off x="1648244" y="2437437"/>
              <a:ext cx="418480" cy="369332"/>
            </a:xfrm>
            <a:prstGeom prst="diagStripe">
              <a:avLst/>
            </a:prstGeom>
            <a:solidFill>
              <a:schemeClr val="tx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0FE37DB-38CD-121A-DED8-8CA0EC5B125D}"/>
                </a:ext>
              </a:extLst>
            </p:cNvPr>
            <p:cNvSpPr txBox="1"/>
            <p:nvPr/>
          </p:nvSpPr>
          <p:spPr>
            <a:xfrm>
              <a:off x="1258984" y="2160438"/>
              <a:ext cx="778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solidFill>
                    <a:schemeClr val="bg2"/>
                  </a:solidFill>
                  <a:latin typeface="Chalkduster" panose="03050602040202020205" pitchFamily="66" charset="77"/>
                </a:rPr>
                <a:t>01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135B185E-244B-8F02-F68E-B9D09665BA84}"/>
              </a:ext>
            </a:extLst>
          </p:cNvPr>
          <p:cNvSpPr txBox="1"/>
          <p:nvPr/>
        </p:nvSpPr>
        <p:spPr bwMode="auto">
          <a:xfrm>
            <a:off x="1703512" y="2132856"/>
            <a:ext cx="7840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2"/>
                </a:solidFill>
              </a:rPr>
              <a:t>1. Sage-femme est une profession :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4992FF0-3FD4-213B-2115-1772E4E6F213}"/>
              </a:ext>
            </a:extLst>
          </p:cNvPr>
          <p:cNvSpPr txBox="1"/>
          <p:nvPr/>
        </p:nvSpPr>
        <p:spPr bwMode="auto">
          <a:xfrm>
            <a:off x="2639616" y="3068960"/>
            <a:ext cx="7840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2"/>
                </a:solidFill>
              </a:rPr>
              <a:t>Médicale</a:t>
            </a:r>
          </a:p>
          <a:p>
            <a:endParaRPr lang="fr-FR" sz="3200" dirty="0">
              <a:solidFill>
                <a:schemeClr val="bg2"/>
              </a:solidFill>
            </a:endParaRPr>
          </a:p>
          <a:p>
            <a:r>
              <a:rPr lang="fr-FR" sz="3200" dirty="0">
                <a:solidFill>
                  <a:schemeClr val="bg2"/>
                </a:solidFill>
              </a:rPr>
              <a:t>Paramédicale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079E9A2-775D-4116-15E7-C28921F5D21E}"/>
              </a:ext>
            </a:extLst>
          </p:cNvPr>
          <p:cNvSpPr txBox="1"/>
          <p:nvPr/>
        </p:nvSpPr>
        <p:spPr>
          <a:xfrm>
            <a:off x="1953457" y="3068960"/>
            <a:ext cx="686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2"/>
                </a:solidFill>
              </a:rPr>
              <a:t>❏</a:t>
            </a:r>
            <a:endParaRPr lang="fr-FR" sz="36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60DF598-14A5-F94A-74A8-380D1C6A36A2}"/>
              </a:ext>
            </a:extLst>
          </p:cNvPr>
          <p:cNvSpPr txBox="1"/>
          <p:nvPr/>
        </p:nvSpPr>
        <p:spPr bwMode="auto">
          <a:xfrm>
            <a:off x="1953456" y="4041357"/>
            <a:ext cx="686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2"/>
                </a:solidFill>
              </a:rPr>
              <a:t>❏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551766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95CA4BE-1C0F-8846-4C33-D6BB6675038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218F607-EA95-973F-531B-3B0AE2093168}"/>
              </a:ext>
            </a:extLst>
          </p:cNvPr>
          <p:cNvSpPr txBox="1"/>
          <p:nvPr/>
        </p:nvSpPr>
        <p:spPr bwMode="auto">
          <a:xfrm>
            <a:off x="3602904" y="1052736"/>
            <a:ext cx="745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QUIZZ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9983B51-2342-04FB-5842-78C9D4F3B06B}"/>
              </a:ext>
            </a:extLst>
          </p:cNvPr>
          <p:cNvGrpSpPr/>
          <p:nvPr/>
        </p:nvGrpSpPr>
        <p:grpSpPr>
          <a:xfrm>
            <a:off x="2398428" y="914236"/>
            <a:ext cx="807740" cy="646331"/>
            <a:chOff x="1258984" y="2160438"/>
            <a:chExt cx="807740" cy="646331"/>
          </a:xfrm>
        </p:grpSpPr>
        <p:sp>
          <p:nvSpPr>
            <p:cNvPr id="7" name="Bande diagonale 6">
              <a:extLst>
                <a:ext uri="{FF2B5EF4-FFF2-40B4-BE49-F238E27FC236}">
                  <a16:creationId xmlns:a16="http://schemas.microsoft.com/office/drawing/2014/main" id="{DE02F3DA-6A5D-7D01-9C1C-3B926BD772C9}"/>
                </a:ext>
              </a:extLst>
            </p:cNvPr>
            <p:cNvSpPr/>
            <p:nvPr/>
          </p:nvSpPr>
          <p:spPr>
            <a:xfrm>
              <a:off x="1648244" y="2437437"/>
              <a:ext cx="418480" cy="369332"/>
            </a:xfrm>
            <a:prstGeom prst="diagStripe">
              <a:avLst/>
            </a:prstGeom>
            <a:solidFill>
              <a:schemeClr val="tx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A619F6C-1F3B-5665-4BDF-31EAF9659856}"/>
                </a:ext>
              </a:extLst>
            </p:cNvPr>
            <p:cNvSpPr txBox="1"/>
            <p:nvPr/>
          </p:nvSpPr>
          <p:spPr>
            <a:xfrm>
              <a:off x="1258984" y="2160438"/>
              <a:ext cx="778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solidFill>
                    <a:schemeClr val="bg2"/>
                  </a:solidFill>
                  <a:latin typeface="Chalkduster" panose="03050602040202020205" pitchFamily="66" charset="77"/>
                </a:rPr>
                <a:t>01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0866F70A-25DB-E6E9-DBF8-EDC2669F71E3}"/>
              </a:ext>
            </a:extLst>
          </p:cNvPr>
          <p:cNvSpPr txBox="1"/>
          <p:nvPr/>
        </p:nvSpPr>
        <p:spPr bwMode="auto">
          <a:xfrm>
            <a:off x="1703512" y="2132856"/>
            <a:ext cx="7840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2"/>
                </a:solidFill>
              </a:rPr>
              <a:t>1. Sage-femme est une profession :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EFBEC7F-9C80-4D9D-7E9C-645DD615E9C4}"/>
              </a:ext>
            </a:extLst>
          </p:cNvPr>
          <p:cNvSpPr txBox="1"/>
          <p:nvPr/>
        </p:nvSpPr>
        <p:spPr bwMode="auto">
          <a:xfrm>
            <a:off x="2639616" y="3068960"/>
            <a:ext cx="7840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2"/>
                </a:solidFill>
              </a:rPr>
              <a:t>Médicale</a:t>
            </a:r>
          </a:p>
          <a:p>
            <a:endParaRPr lang="fr-FR" sz="3200" dirty="0">
              <a:solidFill>
                <a:schemeClr val="bg2"/>
              </a:solidFill>
            </a:endParaRPr>
          </a:p>
          <a:p>
            <a:r>
              <a:rPr lang="fr-FR" sz="3200" dirty="0">
                <a:solidFill>
                  <a:schemeClr val="bg2"/>
                </a:solidFill>
              </a:rPr>
              <a:t>Paramédicale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8ECC90C-EB7C-DAFD-056C-63174FEB83F8}"/>
              </a:ext>
            </a:extLst>
          </p:cNvPr>
          <p:cNvSpPr txBox="1"/>
          <p:nvPr/>
        </p:nvSpPr>
        <p:spPr>
          <a:xfrm>
            <a:off x="1973371" y="2874421"/>
            <a:ext cx="646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chemeClr val="bg2"/>
                </a:solidFill>
              </a:rPr>
              <a:t>✓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EEFF6C1-CF05-3E8C-5470-29719D19E103}"/>
              </a:ext>
            </a:extLst>
          </p:cNvPr>
          <p:cNvSpPr txBox="1"/>
          <p:nvPr/>
        </p:nvSpPr>
        <p:spPr>
          <a:xfrm>
            <a:off x="1953457" y="3068960"/>
            <a:ext cx="686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2"/>
                </a:solidFill>
              </a:rPr>
              <a:t>❏</a:t>
            </a:r>
            <a:endParaRPr lang="fr-FR" sz="36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C1B7AAA-A958-E441-C25D-85E13A353078}"/>
              </a:ext>
            </a:extLst>
          </p:cNvPr>
          <p:cNvSpPr txBox="1"/>
          <p:nvPr/>
        </p:nvSpPr>
        <p:spPr bwMode="auto">
          <a:xfrm>
            <a:off x="1953456" y="4041357"/>
            <a:ext cx="686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2"/>
                </a:solidFill>
              </a:rPr>
              <a:t>❏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73411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74092C4-FAC0-5D09-D15C-0A2570980DD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DF81092-D997-4D75-ECF5-F4688C96277A}"/>
              </a:ext>
            </a:extLst>
          </p:cNvPr>
          <p:cNvSpPr txBox="1"/>
          <p:nvPr/>
        </p:nvSpPr>
        <p:spPr bwMode="auto">
          <a:xfrm>
            <a:off x="3602904" y="1052736"/>
            <a:ext cx="745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QUIZZ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85053AF-35F9-107A-C5A1-9E31C1669A43}"/>
              </a:ext>
            </a:extLst>
          </p:cNvPr>
          <p:cNvGrpSpPr/>
          <p:nvPr/>
        </p:nvGrpSpPr>
        <p:grpSpPr>
          <a:xfrm>
            <a:off x="2398428" y="914236"/>
            <a:ext cx="807740" cy="646331"/>
            <a:chOff x="1258984" y="2160438"/>
            <a:chExt cx="807740" cy="646331"/>
          </a:xfrm>
        </p:grpSpPr>
        <p:sp>
          <p:nvSpPr>
            <p:cNvPr id="7" name="Bande diagonale 6">
              <a:extLst>
                <a:ext uri="{FF2B5EF4-FFF2-40B4-BE49-F238E27FC236}">
                  <a16:creationId xmlns:a16="http://schemas.microsoft.com/office/drawing/2014/main" id="{A4B2946D-65CA-AFBA-1496-E11655609D16}"/>
                </a:ext>
              </a:extLst>
            </p:cNvPr>
            <p:cNvSpPr/>
            <p:nvPr/>
          </p:nvSpPr>
          <p:spPr>
            <a:xfrm>
              <a:off x="1648244" y="2437437"/>
              <a:ext cx="418480" cy="369332"/>
            </a:xfrm>
            <a:prstGeom prst="diagStripe">
              <a:avLst/>
            </a:prstGeom>
            <a:solidFill>
              <a:schemeClr val="tx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B37A1767-D128-4D85-4AE9-0B042611524D}"/>
                </a:ext>
              </a:extLst>
            </p:cNvPr>
            <p:cNvSpPr txBox="1"/>
            <p:nvPr/>
          </p:nvSpPr>
          <p:spPr>
            <a:xfrm>
              <a:off x="1258984" y="2160438"/>
              <a:ext cx="778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solidFill>
                    <a:schemeClr val="bg2"/>
                  </a:solidFill>
                  <a:latin typeface="Chalkduster" panose="03050602040202020205" pitchFamily="66" charset="77"/>
                </a:rPr>
                <a:t>01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052D8EC4-6A17-0540-5499-1BB3BF0D692C}"/>
              </a:ext>
            </a:extLst>
          </p:cNvPr>
          <p:cNvSpPr txBox="1"/>
          <p:nvPr/>
        </p:nvSpPr>
        <p:spPr bwMode="auto">
          <a:xfrm>
            <a:off x="1703512" y="2132856"/>
            <a:ext cx="7840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2"/>
                </a:solidFill>
              </a:rPr>
              <a:t>2. Les sages-femmes exercent :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2079EE8-F933-D291-9654-D701D8EF56B6}"/>
              </a:ext>
            </a:extLst>
          </p:cNvPr>
          <p:cNvSpPr txBox="1"/>
          <p:nvPr/>
        </p:nvSpPr>
        <p:spPr bwMode="auto">
          <a:xfrm>
            <a:off x="2639616" y="3068960"/>
            <a:ext cx="7840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2"/>
                </a:solidFill>
              </a:rPr>
              <a:t>Sur prescription</a:t>
            </a:r>
          </a:p>
          <a:p>
            <a:endParaRPr lang="fr-FR" sz="3200" dirty="0">
              <a:solidFill>
                <a:schemeClr val="bg2"/>
              </a:solidFill>
            </a:endParaRPr>
          </a:p>
          <a:p>
            <a:r>
              <a:rPr lang="fr-FR" sz="3200" dirty="0">
                <a:solidFill>
                  <a:schemeClr val="bg2"/>
                </a:solidFill>
              </a:rPr>
              <a:t>En accès direct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AD35971-3DE5-B6A3-BBF1-6C7C4674D540}"/>
              </a:ext>
            </a:extLst>
          </p:cNvPr>
          <p:cNvSpPr txBox="1"/>
          <p:nvPr/>
        </p:nvSpPr>
        <p:spPr>
          <a:xfrm>
            <a:off x="1953457" y="3068960"/>
            <a:ext cx="686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2"/>
                </a:solidFill>
              </a:rPr>
              <a:t>❏</a:t>
            </a:r>
            <a:endParaRPr lang="fr-FR" sz="36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16CE085-5211-EBB7-BB40-46BD34508F6A}"/>
              </a:ext>
            </a:extLst>
          </p:cNvPr>
          <p:cNvSpPr txBox="1"/>
          <p:nvPr/>
        </p:nvSpPr>
        <p:spPr bwMode="auto">
          <a:xfrm>
            <a:off x="1953456" y="4041357"/>
            <a:ext cx="686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2"/>
                </a:solidFill>
              </a:rPr>
              <a:t>❏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129080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3777848-6E49-E550-9CD0-C0604FE3470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14C2D5A-6C87-DD69-FC2E-DDF5B1E95101}"/>
              </a:ext>
            </a:extLst>
          </p:cNvPr>
          <p:cNvSpPr txBox="1"/>
          <p:nvPr/>
        </p:nvSpPr>
        <p:spPr bwMode="auto">
          <a:xfrm>
            <a:off x="3602904" y="1052736"/>
            <a:ext cx="745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QUIZZ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CB8CE76-C30C-FD60-624D-E6B9F3BF3A73}"/>
              </a:ext>
            </a:extLst>
          </p:cNvPr>
          <p:cNvGrpSpPr/>
          <p:nvPr/>
        </p:nvGrpSpPr>
        <p:grpSpPr>
          <a:xfrm>
            <a:off x="2398428" y="914236"/>
            <a:ext cx="807740" cy="646331"/>
            <a:chOff x="1258984" y="2160438"/>
            <a:chExt cx="807740" cy="646331"/>
          </a:xfrm>
        </p:grpSpPr>
        <p:sp>
          <p:nvSpPr>
            <p:cNvPr id="7" name="Bande diagonale 6">
              <a:extLst>
                <a:ext uri="{FF2B5EF4-FFF2-40B4-BE49-F238E27FC236}">
                  <a16:creationId xmlns:a16="http://schemas.microsoft.com/office/drawing/2014/main" id="{0EFC0223-8871-5896-8ACE-69B9D3C473B7}"/>
                </a:ext>
              </a:extLst>
            </p:cNvPr>
            <p:cNvSpPr/>
            <p:nvPr/>
          </p:nvSpPr>
          <p:spPr>
            <a:xfrm>
              <a:off x="1648244" y="2437437"/>
              <a:ext cx="418480" cy="369332"/>
            </a:xfrm>
            <a:prstGeom prst="diagStripe">
              <a:avLst/>
            </a:prstGeom>
            <a:solidFill>
              <a:schemeClr val="tx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D12BC70C-C12F-7850-8E39-2320028EF593}"/>
                </a:ext>
              </a:extLst>
            </p:cNvPr>
            <p:cNvSpPr txBox="1"/>
            <p:nvPr/>
          </p:nvSpPr>
          <p:spPr>
            <a:xfrm>
              <a:off x="1258984" y="2160438"/>
              <a:ext cx="778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solidFill>
                    <a:schemeClr val="bg2"/>
                  </a:solidFill>
                  <a:latin typeface="Chalkduster" panose="03050602040202020205" pitchFamily="66" charset="77"/>
                </a:rPr>
                <a:t>01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B73C1335-EFF1-7861-F655-6172F042E328}"/>
              </a:ext>
            </a:extLst>
          </p:cNvPr>
          <p:cNvSpPr txBox="1"/>
          <p:nvPr/>
        </p:nvSpPr>
        <p:spPr bwMode="auto">
          <a:xfrm>
            <a:off x="1703512" y="2132856"/>
            <a:ext cx="7840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2"/>
                </a:solidFill>
              </a:rPr>
              <a:t>2. Les sages-femmes exercent :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935E6E5-81AB-A801-BB68-A51F3C208EB7}"/>
              </a:ext>
            </a:extLst>
          </p:cNvPr>
          <p:cNvSpPr txBox="1"/>
          <p:nvPr/>
        </p:nvSpPr>
        <p:spPr bwMode="auto">
          <a:xfrm>
            <a:off x="2639616" y="3068960"/>
            <a:ext cx="7840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2"/>
                </a:solidFill>
              </a:rPr>
              <a:t>Sur prescription</a:t>
            </a:r>
          </a:p>
          <a:p>
            <a:endParaRPr lang="fr-FR" sz="3200" dirty="0">
              <a:solidFill>
                <a:schemeClr val="bg2"/>
              </a:solidFill>
            </a:endParaRPr>
          </a:p>
          <a:p>
            <a:r>
              <a:rPr lang="fr-FR" sz="3200" dirty="0">
                <a:solidFill>
                  <a:schemeClr val="bg2"/>
                </a:solidFill>
              </a:rPr>
              <a:t>En accès direct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BC4EB9B-86F4-5BFC-4CD6-51EE234EAEEE}"/>
              </a:ext>
            </a:extLst>
          </p:cNvPr>
          <p:cNvSpPr txBox="1"/>
          <p:nvPr/>
        </p:nvSpPr>
        <p:spPr>
          <a:xfrm>
            <a:off x="1953457" y="3068960"/>
            <a:ext cx="686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2"/>
                </a:solidFill>
              </a:rPr>
              <a:t>❏</a:t>
            </a:r>
            <a:endParaRPr lang="fr-FR" sz="36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B7992EB-0B72-6C1C-827E-83145E366F9D}"/>
              </a:ext>
            </a:extLst>
          </p:cNvPr>
          <p:cNvSpPr txBox="1"/>
          <p:nvPr/>
        </p:nvSpPr>
        <p:spPr bwMode="auto">
          <a:xfrm>
            <a:off x="1953456" y="4041357"/>
            <a:ext cx="686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2"/>
                </a:solidFill>
              </a:rPr>
              <a:t>❏</a:t>
            </a:r>
            <a:endParaRPr lang="fr-FR" sz="36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CC7954-4163-8959-4741-33B3EC277164}"/>
              </a:ext>
            </a:extLst>
          </p:cNvPr>
          <p:cNvSpPr txBox="1"/>
          <p:nvPr/>
        </p:nvSpPr>
        <p:spPr bwMode="auto">
          <a:xfrm>
            <a:off x="1973371" y="2874421"/>
            <a:ext cx="646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chemeClr val="bg2"/>
                </a:solidFill>
              </a:rPr>
              <a:t>✓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4D5EFA6-ACE4-2038-087A-CF40607AF26F}"/>
              </a:ext>
            </a:extLst>
          </p:cNvPr>
          <p:cNvSpPr txBox="1"/>
          <p:nvPr/>
        </p:nvSpPr>
        <p:spPr bwMode="auto">
          <a:xfrm>
            <a:off x="1993284" y="3853790"/>
            <a:ext cx="646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chemeClr val="bg2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3933945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DBAD6A2-CBA5-8E53-E16B-AF6ED75A9C2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5585594-2CF0-3A95-520B-823D80FD84C6}"/>
              </a:ext>
            </a:extLst>
          </p:cNvPr>
          <p:cNvSpPr txBox="1"/>
          <p:nvPr/>
        </p:nvSpPr>
        <p:spPr bwMode="auto">
          <a:xfrm>
            <a:off x="3602904" y="1052736"/>
            <a:ext cx="745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QUIZZ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F2DB0C3-BA90-74C2-0043-EFA7077DD8CB}"/>
              </a:ext>
            </a:extLst>
          </p:cNvPr>
          <p:cNvGrpSpPr/>
          <p:nvPr/>
        </p:nvGrpSpPr>
        <p:grpSpPr>
          <a:xfrm>
            <a:off x="2398428" y="914236"/>
            <a:ext cx="807740" cy="646331"/>
            <a:chOff x="1258984" y="2160438"/>
            <a:chExt cx="807740" cy="646331"/>
          </a:xfrm>
        </p:grpSpPr>
        <p:sp>
          <p:nvSpPr>
            <p:cNvPr id="7" name="Bande diagonale 6">
              <a:extLst>
                <a:ext uri="{FF2B5EF4-FFF2-40B4-BE49-F238E27FC236}">
                  <a16:creationId xmlns:a16="http://schemas.microsoft.com/office/drawing/2014/main" id="{4A11C360-96E9-811F-CBAD-5E0DF8A20936}"/>
                </a:ext>
              </a:extLst>
            </p:cNvPr>
            <p:cNvSpPr/>
            <p:nvPr/>
          </p:nvSpPr>
          <p:spPr>
            <a:xfrm>
              <a:off x="1648244" y="2437437"/>
              <a:ext cx="418480" cy="369332"/>
            </a:xfrm>
            <a:prstGeom prst="diagStripe">
              <a:avLst/>
            </a:prstGeom>
            <a:solidFill>
              <a:schemeClr val="tx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9752C84-50F1-8508-B895-669960B2CA9C}"/>
                </a:ext>
              </a:extLst>
            </p:cNvPr>
            <p:cNvSpPr txBox="1"/>
            <p:nvPr/>
          </p:nvSpPr>
          <p:spPr>
            <a:xfrm>
              <a:off x="1258984" y="2160438"/>
              <a:ext cx="778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solidFill>
                    <a:schemeClr val="bg2"/>
                  </a:solidFill>
                  <a:latin typeface="Chalkduster" panose="03050602040202020205" pitchFamily="66" charset="77"/>
                </a:rPr>
                <a:t>01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974EA4C8-8376-9134-BEBC-385F1030ABB5}"/>
              </a:ext>
            </a:extLst>
          </p:cNvPr>
          <p:cNvSpPr txBox="1"/>
          <p:nvPr/>
        </p:nvSpPr>
        <p:spPr bwMode="auto">
          <a:xfrm>
            <a:off x="1703512" y="2132856"/>
            <a:ext cx="7840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2"/>
                </a:solidFill>
              </a:rPr>
              <a:t>3. Le champ de compétences des sages-femmes concerne :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193CE0C-993B-4C24-965E-57DA97491D6D}"/>
              </a:ext>
            </a:extLst>
          </p:cNvPr>
          <p:cNvSpPr txBox="1"/>
          <p:nvPr/>
        </p:nvSpPr>
        <p:spPr bwMode="auto">
          <a:xfrm>
            <a:off x="2639616" y="3356992"/>
            <a:ext cx="78401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2"/>
                </a:solidFill>
              </a:rPr>
              <a:t>L’obstétrique</a:t>
            </a:r>
          </a:p>
          <a:p>
            <a:endParaRPr lang="fr-FR" sz="1400" dirty="0">
              <a:solidFill>
                <a:schemeClr val="bg2"/>
              </a:solidFill>
            </a:endParaRPr>
          </a:p>
          <a:p>
            <a:r>
              <a:rPr lang="fr-FR" sz="3200" dirty="0">
                <a:solidFill>
                  <a:schemeClr val="bg2"/>
                </a:solidFill>
              </a:rPr>
              <a:t>La gynécologie</a:t>
            </a:r>
          </a:p>
          <a:p>
            <a:endParaRPr lang="fr-FR" sz="1400" dirty="0">
              <a:solidFill>
                <a:schemeClr val="bg2"/>
              </a:solidFill>
            </a:endParaRPr>
          </a:p>
          <a:p>
            <a:r>
              <a:rPr lang="fr-FR" sz="3200" dirty="0">
                <a:solidFill>
                  <a:schemeClr val="bg2"/>
                </a:solidFill>
              </a:rPr>
              <a:t>L’ensemble de la santé de la femme et des familles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C440CC7-D823-0B2D-F986-EE94B1A057FF}"/>
              </a:ext>
            </a:extLst>
          </p:cNvPr>
          <p:cNvSpPr txBox="1"/>
          <p:nvPr/>
        </p:nvSpPr>
        <p:spPr>
          <a:xfrm>
            <a:off x="1953457" y="3356992"/>
            <a:ext cx="686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2"/>
                </a:solidFill>
              </a:rPr>
              <a:t>❏</a:t>
            </a:r>
            <a:endParaRPr lang="fr-FR" sz="36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51C7E26-30B1-9374-A91F-2EE496D3B7E2}"/>
              </a:ext>
            </a:extLst>
          </p:cNvPr>
          <p:cNvSpPr txBox="1"/>
          <p:nvPr/>
        </p:nvSpPr>
        <p:spPr bwMode="auto">
          <a:xfrm>
            <a:off x="1953456" y="4036726"/>
            <a:ext cx="686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2"/>
                </a:solidFill>
              </a:rPr>
              <a:t>❏</a:t>
            </a:r>
            <a:endParaRPr lang="fr-FR" sz="36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5CF200D-2180-5126-8301-3B1A7C46CA6E}"/>
              </a:ext>
            </a:extLst>
          </p:cNvPr>
          <p:cNvSpPr txBox="1"/>
          <p:nvPr/>
        </p:nvSpPr>
        <p:spPr bwMode="auto">
          <a:xfrm>
            <a:off x="1953456" y="4714943"/>
            <a:ext cx="686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2"/>
                </a:solidFill>
              </a:rPr>
              <a:t>❏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870529248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13469"/>
      </a:dk2>
      <a:lt2>
        <a:srgbClr val="E2B129"/>
      </a:lt2>
      <a:accent1>
        <a:srgbClr val="213469"/>
      </a:accent1>
      <a:accent2>
        <a:srgbClr val="D9563F"/>
      </a:accent2>
      <a:accent3>
        <a:srgbClr val="94DCDC"/>
      </a:accent3>
      <a:accent4>
        <a:srgbClr val="14F597"/>
      </a:accent4>
      <a:accent5>
        <a:srgbClr val="3D4594"/>
      </a:accent5>
      <a:accent6>
        <a:srgbClr val="6EB1B4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254</Words>
  <Application>Microsoft Office PowerPoint</Application>
  <DocSecurity>0</DocSecurity>
  <PresentationFormat>Grand écran</PresentationFormat>
  <Paragraphs>101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Yu Gothic UI</vt:lpstr>
      <vt:lpstr>Aptos</vt:lpstr>
      <vt:lpstr>Arial</vt:lpstr>
      <vt:lpstr>Calibri</vt:lpstr>
      <vt:lpstr>Chalkduster</vt:lpstr>
      <vt:lpstr>Nunito</vt:lpstr>
      <vt:lpstr>Shift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Secrétariat FCPTS</dc:creator>
  <cp:keywords/>
  <dc:description/>
  <cp:lastModifiedBy>Mylene ROUZAUD-CORNABAS</cp:lastModifiedBy>
  <cp:revision>141</cp:revision>
  <dcterms:created xsi:type="dcterms:W3CDTF">2023-01-12T08:34:55Z</dcterms:created>
  <dcterms:modified xsi:type="dcterms:W3CDTF">2024-09-19T07:31:54Z</dcterms:modified>
  <cp:category/>
  <dc:identifier/>
  <cp:contentStatus/>
  <dc:language/>
  <cp:version/>
</cp:coreProperties>
</file>