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57" r:id="rId19"/>
  </p:sldIdLst>
  <p:sldSz cx="12192000" cy="6858000"/>
  <p:notesSz cx="12192000" cy="6858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81A"/>
    <a:srgbClr val="E5D6DF"/>
    <a:srgbClr val="21356A"/>
    <a:srgbClr val="883373"/>
    <a:srgbClr val="275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594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body" userDrawn="1">
  <p:cSld name="Title and body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 bwMode="auto">
          <a:xfrm flipH="1">
            <a:off x="4776800" y="2067599"/>
            <a:ext cx="74152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51" name="Google Shape;51;p4"/>
          <p:cNvSpPr/>
          <p:nvPr/>
        </p:nvSpPr>
        <p:spPr bwMode="auto">
          <a:xfrm>
            <a:off x="0" y="3766000"/>
            <a:ext cx="9827200" cy="3092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2" name="Google Shape;51;p4"/>
          <p:cNvSpPr/>
          <p:nvPr userDrawn="1"/>
        </p:nvSpPr>
        <p:spPr bwMode="auto">
          <a:xfrm rot="10800000">
            <a:off x="6358070" y="-1"/>
            <a:ext cx="5833929" cy="2615013"/>
          </a:xfrm>
          <a:prstGeom prst="rtTriangle">
            <a:avLst/>
          </a:prstGeom>
          <a:solidFill>
            <a:srgbClr val="41868B"/>
          </a:solidFill>
          <a:ln>
            <a:solidFill>
              <a:srgbClr val="41868B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5" name="Google Shape;67;p6"/>
          <p:cNvSpPr/>
          <p:nvPr userDrawn="1"/>
        </p:nvSpPr>
        <p:spPr bwMode="auto">
          <a:xfrm>
            <a:off x="271000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r-FR" sz="2400"/>
              <a:t>6ÈME ÉDITION</a:t>
            </a:r>
          </a:p>
          <a:p>
            <a:r>
              <a:rPr lang="fr-FR" sz="2400"/>
              <a:t>JOURNÉES NATIONALES DES CPTS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83532" y="5899389"/>
            <a:ext cx="4357653" cy="58205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0BA4335-7E6C-5C2A-214A-568EEEAD36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1533" y="548680"/>
            <a:ext cx="1645856" cy="12084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Cliquez pour modifier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P.Marissal ACB 2012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771D1EB-D794-9049-956C-B776D45FF99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P.Marissal ACB 2012</a:t>
            </a:r>
            <a:endParaRPr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DE57938-5CF9-C04D-AF5D-40D0878D74A3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415600" y="1536633"/>
            <a:ext cx="11360800" cy="4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1pPr>
            <a:lvl2pPr marL="914400" lvl="1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2pPr>
            <a:lvl3pPr marL="1371600" lvl="2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3pPr>
            <a:lvl4pPr marL="1828800" lvl="3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4pPr>
            <a:lvl5pPr marL="2286000" lvl="4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5pPr>
            <a:lvl6pPr marL="2743200" lvl="5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6pPr>
            <a:lvl7pPr marL="3200400" lvl="6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7pPr>
            <a:lvl8pPr marL="3657600" lvl="7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8pPr>
            <a:lvl9pPr marL="4114800" lvl="8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11187645" y="6058224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1pPr>
            <a:lvl2pPr lvl="1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2pPr>
            <a:lvl3pPr lvl="2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3pPr>
            <a:lvl4pPr lvl="3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4pPr>
            <a:lvl5pPr lvl="4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5pPr>
            <a:lvl6pPr lvl="5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6pPr>
            <a:lvl7pPr lvl="6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7pPr>
            <a:lvl8pPr lvl="7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8pPr>
            <a:lvl9pPr lvl="8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9pPr>
          </a:lstStyle>
          <a:p>
            <a:pPr>
              <a:defRPr/>
            </a:pPr>
            <a:fld id="{00000000-1234-1234-1234-123412341234}" type="slidenum">
              <a:rPr lang="fr-FR"/>
              <a:t>‹N°›</a:t>
            </a:fld>
            <a:endParaRPr lang="fr-F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max.botdesign.net/login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 bwMode="auto">
          <a:xfrm>
            <a:off x="2122745" y="2708920"/>
            <a:ext cx="7946511" cy="1200329"/>
          </a:xfrm>
          <a:prstGeom prst="rect">
            <a:avLst/>
          </a:prstGeom>
          <a:noFill/>
          <a:ln w="38100">
            <a:solidFill>
              <a:srgbClr val="21356A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3600" b="1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6</a:t>
            </a:r>
            <a:r>
              <a:rPr lang="fr-FR" sz="3600" b="1" baseline="30000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ème</a:t>
            </a:r>
            <a:r>
              <a:rPr lang="fr-FR" sz="3600" b="1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 édition </a:t>
            </a:r>
            <a:br>
              <a:rPr lang="fr-FR" sz="3600" b="1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</a:br>
            <a:r>
              <a:rPr lang="fr-FR" sz="3600" b="1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des Journées Nationales des CPTS </a:t>
            </a:r>
            <a:endParaRPr dirty="0"/>
          </a:p>
        </p:txBody>
      </p:sp>
      <p:sp>
        <p:nvSpPr>
          <p:cNvPr id="4" name="ZoneTexte 3"/>
          <p:cNvSpPr txBox="1"/>
          <p:nvPr/>
        </p:nvSpPr>
        <p:spPr bwMode="auto">
          <a:xfrm>
            <a:off x="8832304" y="692696"/>
            <a:ext cx="2761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rgbClr val="27594B"/>
                </a:solidFill>
                <a:latin typeface="Aptos" panose="020B0004020202020204" pitchFamily="34" charset="0"/>
                <a:ea typeface="Yu Gothic UI"/>
              </a:rPr>
              <a:t>Les 9 et 10 octobre 2024</a:t>
            </a:r>
            <a:endParaRPr dirty="0">
              <a:solidFill>
                <a:srgbClr val="27594B"/>
              </a:solidFill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Graphique, Police, texte, conception&#10;&#10;Description générée automatiquement">
            <a:extLst>
              <a:ext uri="{FF2B5EF4-FFF2-40B4-BE49-F238E27FC236}">
                <a16:creationId xmlns:a16="http://schemas.microsoft.com/office/drawing/2014/main" id="{46144DEA-4A39-1744-F15F-E6E606373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486" y="332656"/>
            <a:ext cx="1919013" cy="93610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A9D62EC-FB6D-9BB1-1890-9FB43C13E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556" y="548680"/>
            <a:ext cx="7992888" cy="536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03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>
            <a:extLst>
              <a:ext uri="{FF2B5EF4-FFF2-40B4-BE49-F238E27FC236}">
                <a16:creationId xmlns:a16="http://schemas.microsoft.com/office/drawing/2014/main" id="{08C43A75-9B8C-3F44-B368-1DF2A6692953}"/>
              </a:ext>
            </a:extLst>
          </p:cNvPr>
          <p:cNvSpPr txBox="1">
            <a:spLocks/>
          </p:cNvSpPr>
          <p:nvPr/>
        </p:nvSpPr>
        <p:spPr>
          <a:xfrm>
            <a:off x="2603612" y="620688"/>
            <a:ext cx="6984776" cy="5961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fr-FR" sz="4000" b="1" u="sng" dirty="0">
                <a:solidFill>
                  <a:srgbClr val="21356A"/>
                </a:solidFill>
              </a:rPr>
              <a:t>COMMUNICATION AUX PS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8C46A84-E768-52C4-1F4F-6D707E6F3AA9}"/>
              </a:ext>
            </a:extLst>
          </p:cNvPr>
          <p:cNvSpPr txBox="1"/>
          <p:nvPr/>
        </p:nvSpPr>
        <p:spPr>
          <a:xfrm>
            <a:off x="607418" y="2094334"/>
            <a:ext cx="5009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400" b="1" dirty="0">
                <a:solidFill>
                  <a:srgbClr val="21356A"/>
                </a:solidFill>
              </a:rPr>
              <a:t>A DESTINATION DES MEDECINS </a:t>
            </a:r>
            <a:r>
              <a:rPr lang="fr-FR" sz="1400" dirty="0">
                <a:solidFill>
                  <a:srgbClr val="21356A"/>
                </a:solidFill>
              </a:rPr>
              <a:t>(article sur site internet)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FE834C5-6CC0-C5F1-0146-80178409F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2420888"/>
            <a:ext cx="5618124" cy="3248516"/>
          </a:xfrm>
          <a:prstGeom prst="rect">
            <a:avLst/>
          </a:prstGeom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F48F17F9-CE58-B5BB-8A21-396516C6F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2094334"/>
            <a:ext cx="4149080" cy="414908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71CEA28-CB1E-BA81-845F-BFF6B68EF0C1}"/>
              </a:ext>
            </a:extLst>
          </p:cNvPr>
          <p:cNvSpPr txBox="1"/>
          <p:nvPr/>
        </p:nvSpPr>
        <p:spPr>
          <a:xfrm>
            <a:off x="6744072" y="1786557"/>
            <a:ext cx="64466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400" b="1" dirty="0">
                <a:solidFill>
                  <a:srgbClr val="21356A"/>
                </a:solidFill>
              </a:rPr>
              <a:t>A DESTINATION DES DIET &amp; PSY </a:t>
            </a:r>
            <a:r>
              <a:rPr lang="fr-FR" sz="1400" dirty="0">
                <a:solidFill>
                  <a:srgbClr val="21356A"/>
                </a:solidFill>
              </a:rPr>
              <a:t>(réseaux sociaux + mail)</a:t>
            </a:r>
          </a:p>
        </p:txBody>
      </p:sp>
      <p:pic>
        <p:nvPicPr>
          <p:cNvPr id="7" name="Image 6" descr="Une image contenant Graphique, Police, texte, conception&#10;&#10;Description générée automatiquement">
            <a:extLst>
              <a:ext uri="{FF2B5EF4-FFF2-40B4-BE49-F238E27FC236}">
                <a16:creationId xmlns:a16="http://schemas.microsoft.com/office/drawing/2014/main" id="{4AC8DFC0-F4E0-D3BF-819F-7F4D263417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332656"/>
            <a:ext cx="2126092" cy="103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15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0202715-CDCC-4E75-A927-79B017457577}"/>
              </a:ext>
            </a:extLst>
          </p:cNvPr>
          <p:cNvSpPr txBox="1"/>
          <p:nvPr/>
        </p:nvSpPr>
        <p:spPr>
          <a:xfrm>
            <a:off x="4083368" y="1196752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400" b="1" dirty="0">
                <a:solidFill>
                  <a:srgbClr val="21356A"/>
                </a:solidFill>
              </a:rPr>
              <a:t>Grand Public (Réseaux sociaux)</a:t>
            </a: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C7531E4A-E91D-E5BC-0BCE-E4506C6004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1772816"/>
            <a:ext cx="4135814" cy="4135814"/>
          </a:xfrm>
          <a:prstGeom prst="rect">
            <a:avLst/>
          </a:prstGeom>
        </p:spPr>
      </p:pic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CA3CCD05-EFB0-C8AB-F130-D10B9AC48D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644" y="1779810"/>
            <a:ext cx="4135814" cy="4135814"/>
          </a:xfrm>
          <a:prstGeom prst="rect">
            <a:avLst/>
          </a:prstGeom>
        </p:spPr>
      </p:pic>
      <p:pic>
        <p:nvPicPr>
          <p:cNvPr id="8" name="Image 7" descr="Une image contenant Graphique, Police, texte, conception&#10;&#10;Description générée automatiquement">
            <a:extLst>
              <a:ext uri="{FF2B5EF4-FFF2-40B4-BE49-F238E27FC236}">
                <a16:creationId xmlns:a16="http://schemas.microsoft.com/office/drawing/2014/main" id="{5D9DB2E1-3EEC-46B1-FE33-1ED9A2F708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332656"/>
            <a:ext cx="2126092" cy="103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40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B641B71-B9A4-DDAB-70DC-6572FF19BD5B}"/>
              </a:ext>
            </a:extLst>
          </p:cNvPr>
          <p:cNvSpPr txBox="1"/>
          <p:nvPr/>
        </p:nvSpPr>
        <p:spPr>
          <a:xfrm>
            <a:off x="4583832" y="1080135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b="1" dirty="0">
                <a:solidFill>
                  <a:srgbClr val="21356A"/>
                </a:solidFill>
              </a:rPr>
              <a:t>FLYER DU PARCOURS</a:t>
            </a:r>
          </a:p>
        </p:txBody>
      </p:sp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149830BC-36E4-9A9D-5782-F2C5DCF36A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824741"/>
              </p:ext>
            </p:extLst>
          </p:nvPr>
        </p:nvGraphicFramePr>
        <p:xfrm>
          <a:off x="3215680" y="1484784"/>
          <a:ext cx="6415088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6415686" imgH="4533492" progId="Acrobat.Document.DC">
                  <p:embed/>
                </p:oleObj>
              </mc:Choice>
              <mc:Fallback>
                <p:oleObj name="Acrobat Document" r:id="rId2" imgW="6415686" imgH="4533492" progId="Acrobat.Document.DC">
                  <p:embed/>
                  <p:pic>
                    <p:nvPicPr>
                      <p:cNvPr id="6" name="Objet 5">
                        <a:extLst>
                          <a:ext uri="{FF2B5EF4-FFF2-40B4-BE49-F238E27FC236}">
                            <a16:creationId xmlns:a16="http://schemas.microsoft.com/office/drawing/2014/main" id="{8BC11E72-A12E-AFE6-E23D-BA413E1047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15680" y="1484784"/>
                        <a:ext cx="6415088" cy="453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 3" descr="Une image contenant Graphique, Police, texte, conception&#10;&#10;Description générée automatiquement">
            <a:extLst>
              <a:ext uri="{FF2B5EF4-FFF2-40B4-BE49-F238E27FC236}">
                <a16:creationId xmlns:a16="http://schemas.microsoft.com/office/drawing/2014/main" id="{B6897A18-0663-542B-0DCC-FB8DBD1629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332656"/>
            <a:ext cx="2126092" cy="103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678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4265D6A-F68D-55EB-EB9B-AD13026D43FC}"/>
              </a:ext>
            </a:extLst>
          </p:cNvPr>
          <p:cNvSpPr txBox="1"/>
          <p:nvPr/>
        </p:nvSpPr>
        <p:spPr>
          <a:xfrm>
            <a:off x="551384" y="2564904"/>
            <a:ext cx="36724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21356A"/>
                </a:solidFill>
              </a:rPr>
              <a:t>Nombre d’enfants inclus : 70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9F641A3-2882-5A6E-ADA2-9B1BA118C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12776"/>
            <a:ext cx="4915586" cy="504895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E44FD31-8ADB-EF58-7B64-7EB20414221B}"/>
              </a:ext>
            </a:extLst>
          </p:cNvPr>
          <p:cNvSpPr txBox="1"/>
          <p:nvPr/>
        </p:nvSpPr>
        <p:spPr>
          <a:xfrm>
            <a:off x="5015880" y="476672"/>
            <a:ext cx="216024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u="sng" dirty="0">
                <a:solidFill>
                  <a:srgbClr val="21356A"/>
                </a:solidFill>
              </a:rPr>
              <a:t>RETEX</a:t>
            </a:r>
          </a:p>
          <a:p>
            <a:endParaRPr lang="fr-FR" dirty="0"/>
          </a:p>
        </p:txBody>
      </p:sp>
      <p:pic>
        <p:nvPicPr>
          <p:cNvPr id="7" name="Image 6" descr="Une image contenant Graphique, Police, texte, conception&#10;&#10;Description générée automatiquement">
            <a:extLst>
              <a:ext uri="{FF2B5EF4-FFF2-40B4-BE49-F238E27FC236}">
                <a16:creationId xmlns:a16="http://schemas.microsoft.com/office/drawing/2014/main" id="{B28F7D05-D8D6-06EB-B85E-A6DED367F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332656"/>
            <a:ext cx="2126092" cy="103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6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24EA280-86FD-043C-82DF-93BC44DFD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2060848"/>
            <a:ext cx="3374839" cy="346120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8C273C2-7182-B873-976A-262133CAD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024" y="2060848"/>
            <a:ext cx="3374839" cy="346120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9A51B35-0795-0974-AD03-D3DABB0C2346}"/>
              </a:ext>
            </a:extLst>
          </p:cNvPr>
          <p:cNvSpPr txBox="1"/>
          <p:nvPr/>
        </p:nvSpPr>
        <p:spPr>
          <a:xfrm>
            <a:off x="594353" y="4293096"/>
            <a:ext cx="3226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21356A"/>
                </a:solidFill>
              </a:rPr>
              <a:t>23 Médecins participants</a:t>
            </a:r>
            <a:endParaRPr lang="fr-FR" sz="16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8331D08-5361-7195-E49F-EF581E99C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2424" y="2708920"/>
            <a:ext cx="1872208" cy="107647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2902E15-A09A-80E2-0211-39EDB4DB032F}"/>
              </a:ext>
            </a:extLst>
          </p:cNvPr>
          <p:cNvSpPr txBox="1"/>
          <p:nvPr/>
        </p:nvSpPr>
        <p:spPr>
          <a:xfrm>
            <a:off x="4153580" y="999018"/>
            <a:ext cx="4316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400" b="1" dirty="0">
                <a:solidFill>
                  <a:srgbClr val="21356A"/>
                </a:solidFill>
              </a:rPr>
              <a:t>Les professionnels de santé</a:t>
            </a:r>
          </a:p>
        </p:txBody>
      </p:sp>
      <p:pic>
        <p:nvPicPr>
          <p:cNvPr id="10" name="Image 9" descr="Une image contenant Graphique, Police, texte, conception&#10;&#10;Description générée automatiquement">
            <a:extLst>
              <a:ext uri="{FF2B5EF4-FFF2-40B4-BE49-F238E27FC236}">
                <a16:creationId xmlns:a16="http://schemas.microsoft.com/office/drawing/2014/main" id="{FEF225E3-7247-63DF-5CF0-61ADDB91C8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332656"/>
            <a:ext cx="2126092" cy="103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25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CD717E3D-4596-B346-8069-19FEA020D6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966092"/>
              </p:ext>
            </p:extLst>
          </p:nvPr>
        </p:nvGraphicFramePr>
        <p:xfrm>
          <a:off x="2032000" y="2708920"/>
          <a:ext cx="8128000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59616051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1048536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PROFESSION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NOMBRE D’EVALUATIONS</a:t>
                      </a:r>
                      <a:r>
                        <a:rPr lang="fr-FR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EALISEES</a:t>
                      </a: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202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21356A"/>
                          </a:solidFill>
                        </a:rPr>
                        <a:t>MEDECIN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21356A"/>
                          </a:solidFill>
                        </a:rPr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662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21356A"/>
                          </a:solidFill>
                        </a:rPr>
                        <a:t>DIETETICIENNE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21356A"/>
                          </a:solidFill>
                        </a:rPr>
                        <a:t>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921886"/>
                  </a:ext>
                </a:extLst>
              </a:tr>
              <a:tr h="258098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21356A"/>
                          </a:solidFill>
                        </a:rPr>
                        <a:t>PSYCHOLOGUE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21356A"/>
                          </a:solidFill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999964"/>
                  </a:ext>
                </a:extLst>
              </a:tr>
            </a:tbl>
          </a:graphicData>
        </a:graphic>
      </p:graphicFrame>
      <p:pic>
        <p:nvPicPr>
          <p:cNvPr id="3" name="Image 2" descr="Une image contenant Graphique, Police, texte, conception&#10;&#10;Description générée automatiquement">
            <a:extLst>
              <a:ext uri="{FF2B5EF4-FFF2-40B4-BE49-F238E27FC236}">
                <a16:creationId xmlns:a16="http://schemas.microsoft.com/office/drawing/2014/main" id="{BFB4CEB3-B7F4-5CC5-DCC9-EB68A90C9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332656"/>
            <a:ext cx="2126092" cy="103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91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755CE7E-AC4C-E543-D287-153032CC124E}"/>
              </a:ext>
            </a:extLst>
          </p:cNvPr>
          <p:cNvSpPr txBox="1"/>
          <p:nvPr/>
        </p:nvSpPr>
        <p:spPr>
          <a:xfrm>
            <a:off x="2855640" y="1124744"/>
            <a:ext cx="547260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3200" b="1" u="sng" dirty="0">
                <a:solidFill>
                  <a:srgbClr val="21356A"/>
                </a:solidFill>
              </a:rPr>
              <a:t>Les points forts :</a:t>
            </a:r>
          </a:p>
          <a:p>
            <a:pPr marL="285750" indent="-285750" algn="l">
              <a:buFontTx/>
              <a:buChar char="-"/>
            </a:pPr>
            <a:r>
              <a:rPr lang="fr-FR" sz="2400" b="1" dirty="0">
                <a:solidFill>
                  <a:srgbClr val="21356A"/>
                </a:solidFill>
              </a:rPr>
              <a:t>Forte adhésion des professionnels de santé</a:t>
            </a:r>
          </a:p>
          <a:p>
            <a:pPr marL="285750" indent="-285750" algn="l">
              <a:buFontTx/>
              <a:buChar char="-"/>
            </a:pPr>
            <a:r>
              <a:rPr lang="fr-FR" sz="2400" b="1" dirty="0">
                <a:solidFill>
                  <a:srgbClr val="21356A"/>
                </a:solidFill>
              </a:rPr>
              <a:t>Participation élevée des enfants (15 Inclusions objectif ARS)</a:t>
            </a:r>
          </a:p>
          <a:p>
            <a:pPr algn="l"/>
            <a:endParaRPr lang="fr-FR" sz="2400" b="1" dirty="0">
              <a:solidFill>
                <a:srgbClr val="21356A"/>
              </a:solidFill>
            </a:endParaRPr>
          </a:p>
          <a:p>
            <a:pPr algn="l"/>
            <a:r>
              <a:rPr lang="fr-FR" sz="3200" b="1" u="sng" dirty="0">
                <a:solidFill>
                  <a:srgbClr val="21356A"/>
                </a:solidFill>
              </a:rPr>
              <a:t>Les points faibles :</a:t>
            </a:r>
          </a:p>
          <a:p>
            <a:pPr marL="285750" indent="-285750" algn="l">
              <a:buFontTx/>
              <a:buChar char="-"/>
            </a:pPr>
            <a:r>
              <a:rPr lang="fr-FR" sz="2400" b="1" dirty="0">
                <a:solidFill>
                  <a:srgbClr val="21356A"/>
                </a:solidFill>
              </a:rPr>
              <a:t>Faible volonté de certains parents</a:t>
            </a:r>
          </a:p>
          <a:p>
            <a:pPr marL="285750" indent="-285750" algn="l">
              <a:buFontTx/>
              <a:buChar char="-"/>
            </a:pPr>
            <a:r>
              <a:rPr lang="fr-FR" sz="2400" b="1" dirty="0">
                <a:solidFill>
                  <a:srgbClr val="21356A"/>
                </a:solidFill>
              </a:rPr>
              <a:t>Handicap de déplacement</a:t>
            </a:r>
          </a:p>
          <a:p>
            <a:pPr marL="285750" indent="-285750" algn="l">
              <a:buFontTx/>
              <a:buChar char="-"/>
            </a:pPr>
            <a:r>
              <a:rPr lang="fr-FR" sz="2400" b="1" dirty="0">
                <a:solidFill>
                  <a:srgbClr val="21356A"/>
                </a:solidFill>
              </a:rPr>
              <a:t>Limites financières</a:t>
            </a:r>
          </a:p>
        </p:txBody>
      </p:sp>
      <p:pic>
        <p:nvPicPr>
          <p:cNvPr id="4" name="Image 3" descr="Une image contenant Graphique, Police, texte, conception&#10;&#10;Description générée automatiquement">
            <a:extLst>
              <a:ext uri="{FF2B5EF4-FFF2-40B4-BE49-F238E27FC236}">
                <a16:creationId xmlns:a16="http://schemas.microsoft.com/office/drawing/2014/main" id="{C419D314-EBA0-CD5C-E8EB-F14EE4479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332656"/>
            <a:ext cx="2126092" cy="103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02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 bwMode="auto">
          <a:xfrm>
            <a:off x="1727465" y="2659559"/>
            <a:ext cx="87370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4400" b="1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Merci pour votre attention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7">
            <a:extLst>
              <a:ext uri="{FF2B5EF4-FFF2-40B4-BE49-F238E27FC236}">
                <a16:creationId xmlns:a16="http://schemas.microsoft.com/office/drawing/2014/main" id="{358E6827-708D-E881-8AF9-49C952E8FF41}"/>
              </a:ext>
            </a:extLst>
          </p:cNvPr>
          <p:cNvSpPr txBox="1">
            <a:spLocks/>
          </p:cNvSpPr>
          <p:nvPr/>
        </p:nvSpPr>
        <p:spPr>
          <a:xfrm>
            <a:off x="2152650" y="2485541"/>
            <a:ext cx="7886700" cy="1886918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r-FR" sz="3600" b="1" u="sng" dirty="0">
                <a:solidFill>
                  <a:schemeClr val="bg2"/>
                </a:solidFill>
              </a:rPr>
              <a:t>Parcours Prévention de l’obésité chez l’enfant de 6 à 12 ans</a:t>
            </a:r>
            <a:endParaRPr lang="fr-FR" sz="1800" b="1" u="sng" dirty="0">
              <a:solidFill>
                <a:schemeClr val="bg2"/>
              </a:solidFill>
            </a:endParaRPr>
          </a:p>
        </p:txBody>
      </p:sp>
      <p:pic>
        <p:nvPicPr>
          <p:cNvPr id="4" name="Image 3" descr="Une image contenant Graphique, Police, texte, conception&#10;&#10;Description générée automatiquement">
            <a:extLst>
              <a:ext uri="{FF2B5EF4-FFF2-40B4-BE49-F238E27FC236}">
                <a16:creationId xmlns:a16="http://schemas.microsoft.com/office/drawing/2014/main" id="{C5E7730C-3014-070F-0371-46BC5E0C7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332656"/>
            <a:ext cx="2126092" cy="103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86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4A8FDF6-8590-E555-9F49-0FE3CEBF4D17}"/>
              </a:ext>
            </a:extLst>
          </p:cNvPr>
          <p:cNvSpPr txBox="1"/>
          <p:nvPr/>
        </p:nvSpPr>
        <p:spPr>
          <a:xfrm>
            <a:off x="2207568" y="1268760"/>
            <a:ext cx="90730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Dans le cadre du </a:t>
            </a:r>
            <a:r>
              <a:rPr lang="fr-FR" sz="2000" b="1" dirty="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Lab</a:t>
            </a:r>
            <a:r>
              <a:rPr lang="fr-FR" sz="2000" b="1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E-Santé, financé par le FEDER, la CPTS Madinina a déployé un outil numérique de repérage et de suivi </a:t>
            </a:r>
            <a:r>
              <a:rPr lang="fr-FR" sz="2000" b="1" dirty="0">
                <a:solidFill>
                  <a:schemeClr val="bg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avec les objectifs suivants :</a:t>
            </a:r>
          </a:p>
          <a:p>
            <a:endParaRPr lang="fr-FR" sz="2000" dirty="0">
              <a:solidFill>
                <a:schemeClr val="bg2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Améliorer le repérage et la prise en charge des enfants en surpoids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Améliorer la coordination entre les différents acteurs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Améliorer l’accès aux soins des enfants en surpoids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bg2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000" dirty="0">
                <a:solidFill>
                  <a:schemeClr val="bg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 Start Up </a:t>
            </a:r>
            <a:r>
              <a:rPr lang="fr-FR" sz="2000" b="1" dirty="0">
                <a:solidFill>
                  <a:schemeClr val="bg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BOT DESIGN </a:t>
            </a:r>
            <a:r>
              <a:rPr lang="fr-FR" sz="2000" dirty="0">
                <a:solidFill>
                  <a:schemeClr val="bg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été sélectionnée pour la création de cet outil comprenant deux interfaces :</a:t>
            </a:r>
          </a:p>
          <a:p>
            <a:endParaRPr lang="fr-FR" sz="2000" dirty="0">
              <a:solidFill>
                <a:schemeClr val="bg2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Accès </a:t>
            </a:r>
            <a:r>
              <a:rPr lang="fr-FR" sz="2000" dirty="0">
                <a:solidFill>
                  <a:schemeClr val="bg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patient avec des questionnaires à destination des enfants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Accès</a:t>
            </a:r>
            <a:r>
              <a:rPr lang="fr-FR" sz="2000" dirty="0">
                <a:solidFill>
                  <a:schemeClr val="bg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PS pour le suivi par les professionnels habituels rentrant dans la prise en charge du patient (médecin traitant, diététicien, psychologue)</a:t>
            </a:r>
          </a:p>
        </p:txBody>
      </p:sp>
      <p:pic>
        <p:nvPicPr>
          <p:cNvPr id="5" name="Image 4" descr="Une image contenant Graphique, Police, texte, conception&#10;&#10;Description générée automatiquement">
            <a:extLst>
              <a:ext uri="{FF2B5EF4-FFF2-40B4-BE49-F238E27FC236}">
                <a16:creationId xmlns:a16="http://schemas.microsoft.com/office/drawing/2014/main" id="{3B034961-3E0C-C649-D319-026AF4906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332656"/>
            <a:ext cx="2126092" cy="103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26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hlinkClick r:id="rId2"/>
            <a:extLst>
              <a:ext uri="{FF2B5EF4-FFF2-40B4-BE49-F238E27FC236}">
                <a16:creationId xmlns:a16="http://schemas.microsoft.com/office/drawing/2014/main" id="{3AC15BA5-6524-7936-B7AC-7A657EE5F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816" y="1196752"/>
            <a:ext cx="3904326" cy="495454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F5C21AA-F307-2849-CF99-60E3EEBF4EC0}"/>
              </a:ext>
            </a:extLst>
          </p:cNvPr>
          <p:cNvSpPr txBox="1"/>
          <p:nvPr/>
        </p:nvSpPr>
        <p:spPr>
          <a:xfrm>
            <a:off x="2755575" y="620688"/>
            <a:ext cx="72728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bg2"/>
                </a:solidFill>
                <a:latin typeface="+mj-lt"/>
              </a:rPr>
              <a:t>PRESENTATION DE LA PLATEFORME PATIENT</a:t>
            </a:r>
          </a:p>
        </p:txBody>
      </p:sp>
      <p:pic>
        <p:nvPicPr>
          <p:cNvPr id="6" name="Image 5" descr="Une image contenant Graphique, Police, texte, conception&#10;&#10;Description générée automatiquement">
            <a:extLst>
              <a:ext uri="{FF2B5EF4-FFF2-40B4-BE49-F238E27FC236}">
                <a16:creationId xmlns:a16="http://schemas.microsoft.com/office/drawing/2014/main" id="{4E669068-792A-F8A8-A57F-B97748E0FD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486" y="332656"/>
            <a:ext cx="1919013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68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964A042-4F49-1C31-5534-2C1661049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1484784"/>
            <a:ext cx="9144000" cy="406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32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CD6670B-EF5F-9565-5C5D-B056F5B8C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1527606"/>
            <a:ext cx="9144000" cy="380278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5C8403A-68E4-0344-9485-BA131B04353F}"/>
              </a:ext>
            </a:extLst>
          </p:cNvPr>
          <p:cNvSpPr txBox="1"/>
          <p:nvPr/>
        </p:nvSpPr>
        <p:spPr>
          <a:xfrm>
            <a:off x="2567608" y="1052736"/>
            <a:ext cx="33503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dirty="0">
                <a:solidFill>
                  <a:schemeClr val="bg2"/>
                </a:solidFill>
              </a:rPr>
              <a:t>Espace questionnaire principal</a:t>
            </a:r>
          </a:p>
        </p:txBody>
      </p:sp>
      <p:pic>
        <p:nvPicPr>
          <p:cNvPr id="5" name="Image 4" descr="Une image contenant Graphique, Police, texte, conception&#10;&#10;Description générée automatiquement">
            <a:extLst>
              <a:ext uri="{FF2B5EF4-FFF2-40B4-BE49-F238E27FC236}">
                <a16:creationId xmlns:a16="http://schemas.microsoft.com/office/drawing/2014/main" id="{6043E4A0-2B34-FA4B-683C-7B9F9E699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332656"/>
            <a:ext cx="2126092" cy="103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01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E82EBBD-4FFD-87EA-EAFE-1A11DAA5BAFD}"/>
              </a:ext>
            </a:extLst>
          </p:cNvPr>
          <p:cNvSpPr txBox="1"/>
          <p:nvPr/>
        </p:nvSpPr>
        <p:spPr>
          <a:xfrm>
            <a:off x="2033041" y="936465"/>
            <a:ext cx="812591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dirty="0">
                <a:solidFill>
                  <a:schemeClr val="bg2"/>
                </a:solidFill>
                <a:latin typeface="+mj-lt"/>
              </a:rPr>
              <a:t>LE PARCOURS (sur 18 mois)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8F550B9-A923-FA77-AF31-FD85A227DA42}"/>
              </a:ext>
            </a:extLst>
          </p:cNvPr>
          <p:cNvSpPr txBox="1"/>
          <p:nvPr/>
        </p:nvSpPr>
        <p:spPr>
          <a:xfrm>
            <a:off x="1343472" y="2276872"/>
            <a:ext cx="8712968" cy="1564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fr-FR" b="1" u="sng" dirty="0">
                <a:solidFill>
                  <a:schemeClr val="bg2"/>
                </a:solidFill>
              </a:rPr>
              <a:t>Suivi du patient dépistage + 11 évaluations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Médecin traitant de l’enfant (dépistage + 3 évaluations)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Diététicien/ne (4 évaluations)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Psychologue (4 évaluations)</a:t>
            </a:r>
          </a:p>
        </p:txBody>
      </p:sp>
      <p:pic>
        <p:nvPicPr>
          <p:cNvPr id="5" name="Image 4" descr="Une image contenant Graphique, Police, texte, conception&#10;&#10;Description générée automatiquement">
            <a:extLst>
              <a:ext uri="{FF2B5EF4-FFF2-40B4-BE49-F238E27FC236}">
                <a16:creationId xmlns:a16="http://schemas.microsoft.com/office/drawing/2014/main" id="{4759606E-09B7-B9D9-EBF3-EACCFD02C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40" y="332656"/>
            <a:ext cx="1838060" cy="89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63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FAE09C17-8A42-3C4A-E3A4-687E18F115CE}"/>
              </a:ext>
            </a:extLst>
          </p:cNvPr>
          <p:cNvSpPr txBox="1"/>
          <p:nvPr/>
        </p:nvSpPr>
        <p:spPr>
          <a:xfrm>
            <a:off x="2279576" y="1124744"/>
            <a:ext cx="5760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u="sng" dirty="0">
                <a:solidFill>
                  <a:srgbClr val="883373"/>
                </a:solidFill>
              </a:rPr>
              <a:t>LE PARCOURS DU PROFESSIONNEL</a:t>
            </a:r>
          </a:p>
        </p:txBody>
      </p:sp>
      <p:pic>
        <p:nvPicPr>
          <p:cNvPr id="6" name="Image 5" descr="Une image contenant Graphique, Police, texte, conception&#10;&#10;Description générée automatiquement">
            <a:extLst>
              <a:ext uri="{FF2B5EF4-FFF2-40B4-BE49-F238E27FC236}">
                <a16:creationId xmlns:a16="http://schemas.microsoft.com/office/drawing/2014/main" id="{C7315FA6-397E-3C45-CCC7-7085902BF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332656"/>
            <a:ext cx="2126092" cy="103711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A29A7C8-70D3-B5AE-FB30-EBD197A9C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2" y="1802059"/>
            <a:ext cx="9577064" cy="393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30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09FF507-FD68-333A-64F0-CE5A874D6D8C}"/>
              </a:ext>
            </a:extLst>
          </p:cNvPr>
          <p:cNvSpPr txBox="1"/>
          <p:nvPr/>
        </p:nvSpPr>
        <p:spPr>
          <a:xfrm>
            <a:off x="2351584" y="1700808"/>
            <a:ext cx="8191822" cy="3032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21356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Envoi des fiches de suivi aux PS avant chaque évaluation par la CPTS Madinina</a:t>
            </a:r>
            <a:endParaRPr lang="fr-FR" sz="2000" dirty="0">
              <a:solidFill>
                <a:srgbClr val="21356A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21356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Complétude de la fiche par le professionnel et envoi à la CPTS </a:t>
            </a:r>
            <a:endParaRPr lang="fr-FR" sz="2000" dirty="0">
              <a:solidFill>
                <a:srgbClr val="21356A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21356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Intégration des fiches au dossier de l’enfant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21356A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fr-FR" sz="2000" dirty="0">
                <a:solidFill>
                  <a:srgbClr val="21356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Indemnisation</a:t>
            </a:r>
            <a:endParaRPr lang="fr-FR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21356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40 € par évaluation pour le diététicien</a:t>
            </a:r>
            <a:endParaRPr lang="fr-FR" sz="2000" dirty="0">
              <a:solidFill>
                <a:srgbClr val="21356A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21356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40 € par </a:t>
            </a:r>
            <a:r>
              <a:rPr lang="fr-FR" sz="2000" dirty="0">
                <a:solidFill>
                  <a:srgbClr val="21356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évaluation</a:t>
            </a:r>
            <a:r>
              <a:rPr lang="fr-FR" sz="2000" dirty="0">
                <a:solidFill>
                  <a:srgbClr val="21356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pour le psychologue</a:t>
            </a:r>
            <a:endParaRPr lang="fr-FR" sz="2000" dirty="0">
              <a:solidFill>
                <a:srgbClr val="21356A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21356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40 € pour l’inclusion et l’évaluation finale pour le MT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26FE4E6-06BB-891B-A0A5-E9919E4FEEF3}"/>
              </a:ext>
            </a:extLst>
          </p:cNvPr>
          <p:cNvSpPr txBox="1">
            <a:spLocks/>
          </p:cNvSpPr>
          <p:nvPr/>
        </p:nvSpPr>
        <p:spPr>
          <a:xfrm>
            <a:off x="2351584" y="982841"/>
            <a:ext cx="4536504" cy="5961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fr-FR" dirty="0">
                <a:solidFill>
                  <a:srgbClr val="21356A"/>
                </a:solidFill>
              </a:rPr>
              <a:t>SUIVI PROFESSIONNEL</a:t>
            </a:r>
          </a:p>
        </p:txBody>
      </p:sp>
      <p:pic>
        <p:nvPicPr>
          <p:cNvPr id="5" name="Image 4" descr="Une image contenant Graphique, Police, texte, conception&#10;&#10;Description générée automatiquement">
            <a:extLst>
              <a:ext uri="{FF2B5EF4-FFF2-40B4-BE49-F238E27FC236}">
                <a16:creationId xmlns:a16="http://schemas.microsoft.com/office/drawing/2014/main" id="{AC60D10D-2FA6-EBDD-4383-B5CED6D60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332656"/>
            <a:ext cx="2126092" cy="103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0331"/>
      </p:ext>
    </p:extLst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13469"/>
      </a:dk2>
      <a:lt2>
        <a:srgbClr val="E2B129"/>
      </a:lt2>
      <a:accent1>
        <a:srgbClr val="213469"/>
      </a:accent1>
      <a:accent2>
        <a:srgbClr val="D9563F"/>
      </a:accent2>
      <a:accent3>
        <a:srgbClr val="94DCDC"/>
      </a:accent3>
      <a:accent4>
        <a:srgbClr val="14F597"/>
      </a:accent4>
      <a:accent5>
        <a:srgbClr val="3D4594"/>
      </a:accent5>
      <a:accent6>
        <a:srgbClr val="6EB1B4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337</Words>
  <Application>Microsoft Office PowerPoint</Application>
  <DocSecurity>0</DocSecurity>
  <PresentationFormat>Grand écran</PresentationFormat>
  <Paragraphs>56</Paragraphs>
  <Slides>18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Yu Gothic UI</vt:lpstr>
      <vt:lpstr>Aptos</vt:lpstr>
      <vt:lpstr>Arial</vt:lpstr>
      <vt:lpstr>Calibri</vt:lpstr>
      <vt:lpstr>Nunito</vt:lpstr>
      <vt:lpstr>Shift</vt:lpstr>
      <vt:lpstr>Acrobat 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Secrétariat FCPTS</dc:creator>
  <cp:keywords/>
  <dc:description/>
  <cp:lastModifiedBy>Contact CPTS MADININA</cp:lastModifiedBy>
  <cp:revision>133</cp:revision>
  <dcterms:created xsi:type="dcterms:W3CDTF">2023-01-12T08:34:55Z</dcterms:created>
  <dcterms:modified xsi:type="dcterms:W3CDTF">2024-10-02T14:16:10Z</dcterms:modified>
  <cp:category/>
  <dc:identifier/>
  <cp:contentStatus/>
  <dc:language/>
  <cp:version/>
</cp:coreProperties>
</file>