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64" r:id="rId11"/>
    <p:sldId id="265" r:id="rId12"/>
    <p:sldId id="266" r:id="rId13"/>
    <p:sldId id="267" r:id="rId14"/>
    <p:sldId id="271" r:id="rId15"/>
    <p:sldId id="268" r:id="rId16"/>
    <p:sldId id="257" r:id="rId17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D8D55-F4BC-1232-592A-7FC82A228C58}"/>
              </a:ext>
            </a:extLst>
          </p:cNvPr>
          <p:cNvSpPr txBox="1">
            <a:spLocks/>
          </p:cNvSpPr>
          <p:nvPr/>
        </p:nvSpPr>
        <p:spPr>
          <a:xfrm>
            <a:off x="3146301" y="739711"/>
            <a:ext cx="5899398" cy="4715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2400" dirty="0">
                <a:solidFill>
                  <a:srgbClr val="21356A"/>
                </a:solidFill>
              </a:rPr>
              <a:t>Questionnaire pour la prévention diabète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D49F81-C159-3DB7-FB42-399BC4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90" y="1628800"/>
            <a:ext cx="7281020" cy="4065950"/>
          </a:xfrm>
          <a:prstGeom prst="rect">
            <a:avLst/>
          </a:prstGeom>
        </p:spPr>
      </p:pic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0403FE65-D7A2-9F49-EEC0-B23570CA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2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5AE25-F8A6-6CC2-C564-6C648BCFB143}"/>
              </a:ext>
            </a:extLst>
          </p:cNvPr>
          <p:cNvSpPr txBox="1">
            <a:spLocks/>
          </p:cNvSpPr>
          <p:nvPr/>
        </p:nvSpPr>
        <p:spPr>
          <a:xfrm>
            <a:off x="2721068" y="564850"/>
            <a:ext cx="6749863" cy="4715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2400" dirty="0">
                <a:solidFill>
                  <a:srgbClr val="21356A"/>
                </a:solidFill>
              </a:rPr>
              <a:t>Questionnaire pour la prévention bucco-dentaire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0D400F-65CE-C401-BAF0-28D7F59D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44" y="1484784"/>
            <a:ext cx="8212510" cy="4572572"/>
          </a:xfrm>
          <a:prstGeom prst="rect">
            <a:avLst/>
          </a:prstGeom>
        </p:spPr>
      </p:pic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A66D8D42-04A1-0677-B3AC-05A1EF772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E5870F-9DCA-AE73-B6ED-9E958243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16" y="1238733"/>
            <a:ext cx="7812767" cy="43805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707513C-4F0E-11A7-E43D-A6540020F767}"/>
              </a:ext>
            </a:extLst>
          </p:cNvPr>
          <p:cNvSpPr txBox="1"/>
          <p:nvPr/>
        </p:nvSpPr>
        <p:spPr>
          <a:xfrm>
            <a:off x="5555939" y="620688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21356A"/>
                </a:solidFill>
              </a:rPr>
              <a:t>Suite</a:t>
            </a:r>
            <a:endParaRPr lang="fr-FR" sz="1800" dirty="0">
              <a:solidFill>
                <a:srgbClr val="21356A"/>
              </a:solidFill>
            </a:endParaRPr>
          </a:p>
        </p:txBody>
      </p:sp>
      <p:pic>
        <p:nvPicPr>
          <p:cNvPr id="5" name="Image 4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894289F7-81F7-B75B-D24A-E6502F159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F47417-B300-3480-EAE0-A39057648767}"/>
              </a:ext>
            </a:extLst>
          </p:cNvPr>
          <p:cNvSpPr txBox="1"/>
          <p:nvPr/>
        </p:nvSpPr>
        <p:spPr>
          <a:xfrm>
            <a:off x="2182761" y="582067"/>
            <a:ext cx="782647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21356A"/>
                </a:solidFill>
              </a:rPr>
              <a:t>Statistiques</a:t>
            </a:r>
          </a:p>
          <a:p>
            <a:endParaRPr lang="fr-FR" sz="2000" b="1" dirty="0">
              <a:solidFill>
                <a:srgbClr val="21356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Saint-Pierre : 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Le Marin :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Case-Pilote :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Fort-de-France : 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Ducos : 49 dont 12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Sainte-Anne : 51 dont 16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2 à Sainte-Luce : 110 dont 11 patients diabétiques et 180 Lycéens et collégiens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Trois-Ilets : 48 dont 14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Le Lorrain : 58 dont 12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Morne-Rouge :  51 dont 8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2 à Sainte-Marie : 76 dont 19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1356A"/>
                </a:solidFill>
              </a:rPr>
              <a:t>Le François : 86 dont 15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i="1" dirty="0">
              <a:solidFill>
                <a:srgbClr val="21356A"/>
              </a:solidFill>
            </a:endParaRPr>
          </a:p>
          <a:p>
            <a:r>
              <a:rPr lang="fr-FR" b="1" dirty="0">
                <a:solidFill>
                  <a:srgbClr val="21356A"/>
                </a:solidFill>
              </a:rPr>
              <a:t>Nombre de personnes dépistées lors des matinées prévention : 654</a:t>
            </a:r>
          </a:p>
          <a:p>
            <a:r>
              <a:rPr lang="fr-FR" b="1" dirty="0">
                <a:solidFill>
                  <a:srgbClr val="21356A"/>
                </a:solidFill>
              </a:rPr>
              <a:t>dont 107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i="1" dirty="0">
              <a:solidFill>
                <a:srgbClr val="21356A"/>
              </a:solidFill>
            </a:endParaRPr>
          </a:p>
        </p:txBody>
      </p:sp>
      <p:pic>
        <p:nvPicPr>
          <p:cNvPr id="3" name="Image 2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E1B80B0A-3AB5-82B9-D217-C0CB244C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AA4A9FA-7BD2-E673-29DC-F03438C269B4}"/>
              </a:ext>
            </a:extLst>
          </p:cNvPr>
          <p:cNvGrpSpPr/>
          <p:nvPr/>
        </p:nvGrpSpPr>
        <p:grpSpPr>
          <a:xfrm>
            <a:off x="6744072" y="2204864"/>
            <a:ext cx="3887136" cy="3951198"/>
            <a:chOff x="4555001" y="1213313"/>
            <a:chExt cx="4751232" cy="487806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23E1EF3-D12C-3FEC-6773-B10944F63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5001" y="1213313"/>
              <a:ext cx="4751232" cy="4878061"/>
            </a:xfrm>
            <a:prstGeom prst="rect">
              <a:avLst/>
            </a:prstGeom>
          </p:spPr>
        </p:pic>
        <p:sp>
          <p:nvSpPr>
            <p:cNvPr id="4" name="Organigramme : Connecteur 3">
              <a:extLst>
                <a:ext uri="{FF2B5EF4-FFF2-40B4-BE49-F238E27FC236}">
                  <a16:creationId xmlns:a16="http://schemas.microsoft.com/office/drawing/2014/main" id="{95419BF7-E572-E2C3-C16A-ECA95E437D28}"/>
                </a:ext>
              </a:extLst>
            </p:cNvPr>
            <p:cNvSpPr/>
            <p:nvPr/>
          </p:nvSpPr>
          <p:spPr>
            <a:xfrm>
              <a:off x="7072060" y="2312064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Organigramme : Connecteur 4">
              <a:extLst>
                <a:ext uri="{FF2B5EF4-FFF2-40B4-BE49-F238E27FC236}">
                  <a16:creationId xmlns:a16="http://schemas.microsoft.com/office/drawing/2014/main" id="{4A9CAC7A-89CE-71E9-0591-859F84A4C7B5}"/>
                </a:ext>
              </a:extLst>
            </p:cNvPr>
            <p:cNvSpPr/>
            <p:nvPr/>
          </p:nvSpPr>
          <p:spPr>
            <a:xfrm>
              <a:off x="8232264" y="5105088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Organigramme : Connecteur 5">
              <a:extLst>
                <a:ext uri="{FF2B5EF4-FFF2-40B4-BE49-F238E27FC236}">
                  <a16:creationId xmlns:a16="http://schemas.microsoft.com/office/drawing/2014/main" id="{E55FE09F-1B38-E142-7C81-6D47DB520DFE}"/>
                </a:ext>
              </a:extLst>
            </p:cNvPr>
            <p:cNvSpPr/>
            <p:nvPr/>
          </p:nvSpPr>
          <p:spPr>
            <a:xfrm>
              <a:off x="6731720" y="4527755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Organigramme : Connecteur 6">
              <a:extLst>
                <a:ext uri="{FF2B5EF4-FFF2-40B4-BE49-F238E27FC236}">
                  <a16:creationId xmlns:a16="http://schemas.microsoft.com/office/drawing/2014/main" id="{D6CAD56F-09CB-8726-87A4-E1DFD4BBD226}"/>
                </a:ext>
              </a:extLst>
            </p:cNvPr>
            <p:cNvSpPr/>
            <p:nvPr/>
          </p:nvSpPr>
          <p:spPr>
            <a:xfrm>
              <a:off x="6066920" y="3562171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Organigramme : Connecteur 7">
              <a:extLst>
                <a:ext uri="{FF2B5EF4-FFF2-40B4-BE49-F238E27FC236}">
                  <a16:creationId xmlns:a16="http://schemas.microsoft.com/office/drawing/2014/main" id="{ECFFBE6C-F483-93B1-359E-54D949AF70DA}"/>
                </a:ext>
              </a:extLst>
            </p:cNvPr>
            <p:cNvSpPr/>
            <p:nvPr/>
          </p:nvSpPr>
          <p:spPr>
            <a:xfrm>
              <a:off x="7263788" y="4128892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Organigramme : Connecteur 8">
              <a:extLst>
                <a:ext uri="{FF2B5EF4-FFF2-40B4-BE49-F238E27FC236}">
                  <a16:creationId xmlns:a16="http://schemas.microsoft.com/office/drawing/2014/main" id="{9DF06367-C106-1CBB-82DE-1E32E3B7C626}"/>
                </a:ext>
              </a:extLst>
            </p:cNvPr>
            <p:cNvSpPr/>
            <p:nvPr/>
          </p:nvSpPr>
          <p:spPr>
            <a:xfrm>
              <a:off x="7700199" y="5044667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Organigramme : Connecteur 9">
              <a:extLst>
                <a:ext uri="{FF2B5EF4-FFF2-40B4-BE49-F238E27FC236}">
                  <a16:creationId xmlns:a16="http://schemas.microsoft.com/office/drawing/2014/main" id="{CBD0A59B-B918-81F0-CEC9-E634594D12AD}"/>
                </a:ext>
              </a:extLst>
            </p:cNvPr>
            <p:cNvSpPr/>
            <p:nvPr/>
          </p:nvSpPr>
          <p:spPr>
            <a:xfrm>
              <a:off x="5469397" y="2666090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Organigramme : Connecteur 10">
              <a:extLst>
                <a:ext uri="{FF2B5EF4-FFF2-40B4-BE49-F238E27FC236}">
                  <a16:creationId xmlns:a16="http://schemas.microsoft.com/office/drawing/2014/main" id="{E0A0841C-A0EB-C151-F84F-AAAEA7A63547}"/>
                </a:ext>
              </a:extLst>
            </p:cNvPr>
            <p:cNvSpPr/>
            <p:nvPr/>
          </p:nvSpPr>
          <p:spPr>
            <a:xfrm>
              <a:off x="6460209" y="3924354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5552BEA5-D1C0-B45F-AAB1-CEF03A25EA1B}"/>
                </a:ext>
              </a:extLst>
            </p:cNvPr>
            <p:cNvSpPr/>
            <p:nvPr/>
          </p:nvSpPr>
          <p:spPr>
            <a:xfrm>
              <a:off x="8122984" y="5489046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Organigramme : Connecteur 12">
              <a:extLst>
                <a:ext uri="{FF2B5EF4-FFF2-40B4-BE49-F238E27FC236}">
                  <a16:creationId xmlns:a16="http://schemas.microsoft.com/office/drawing/2014/main" id="{B40D45F6-A034-EBBB-F2A3-ED04FFE5C3DF}"/>
                </a:ext>
              </a:extLst>
            </p:cNvPr>
            <p:cNvSpPr/>
            <p:nvPr/>
          </p:nvSpPr>
          <p:spPr>
            <a:xfrm>
              <a:off x="6350929" y="1676454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Organigramme : Connecteur 13">
              <a:extLst>
                <a:ext uri="{FF2B5EF4-FFF2-40B4-BE49-F238E27FC236}">
                  <a16:creationId xmlns:a16="http://schemas.microsoft.com/office/drawing/2014/main" id="{89593FFB-2E72-2821-9136-D5FEEE7DCFB9}"/>
                </a:ext>
              </a:extLst>
            </p:cNvPr>
            <p:cNvSpPr/>
            <p:nvPr/>
          </p:nvSpPr>
          <p:spPr>
            <a:xfrm>
              <a:off x="5813526" y="2084886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Organigramme : Connecteur 14">
              <a:extLst>
                <a:ext uri="{FF2B5EF4-FFF2-40B4-BE49-F238E27FC236}">
                  <a16:creationId xmlns:a16="http://schemas.microsoft.com/office/drawing/2014/main" id="{DE73BB95-63A0-7E05-83CE-AEFD94354F51}"/>
                </a:ext>
              </a:extLst>
            </p:cNvPr>
            <p:cNvSpPr/>
            <p:nvPr/>
          </p:nvSpPr>
          <p:spPr>
            <a:xfrm>
              <a:off x="7904425" y="3677447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2C964FAA-0CF2-D038-7CD7-189984E14491}"/>
                </a:ext>
              </a:extLst>
            </p:cNvPr>
            <p:cNvSpPr/>
            <p:nvPr/>
          </p:nvSpPr>
          <p:spPr>
            <a:xfrm>
              <a:off x="7154508" y="2312064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Organigramme : Connecteur 16">
              <a:extLst>
                <a:ext uri="{FF2B5EF4-FFF2-40B4-BE49-F238E27FC236}">
                  <a16:creationId xmlns:a16="http://schemas.microsoft.com/office/drawing/2014/main" id="{FD4236F2-1FFF-C490-AC3E-08B292B1A58F}"/>
                </a:ext>
              </a:extLst>
            </p:cNvPr>
            <p:cNvSpPr/>
            <p:nvPr/>
          </p:nvSpPr>
          <p:spPr>
            <a:xfrm>
              <a:off x="7747672" y="5044667"/>
              <a:ext cx="218559" cy="235974"/>
            </a:xfrm>
            <a:prstGeom prst="flowChartConnector">
              <a:avLst/>
            </a:prstGeom>
            <a:solidFill>
              <a:srgbClr val="BD378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110A3319-4C83-9989-1BA9-F98BFA1C40FC}"/>
              </a:ext>
            </a:extLst>
          </p:cNvPr>
          <p:cNvSpPr txBox="1">
            <a:spLocks/>
          </p:cNvSpPr>
          <p:nvPr/>
        </p:nvSpPr>
        <p:spPr>
          <a:xfrm>
            <a:off x="3823142" y="1272572"/>
            <a:ext cx="5446321" cy="516276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3200" dirty="0">
                <a:solidFill>
                  <a:srgbClr val="21356A"/>
                </a:solidFill>
              </a:rPr>
              <a:t>Cartographie des matinées</a:t>
            </a:r>
            <a:endParaRPr lang="fr-FR" dirty="0">
              <a:solidFill>
                <a:srgbClr val="21356A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C879707-3517-EC30-7FCF-C39159C81E58}"/>
              </a:ext>
            </a:extLst>
          </p:cNvPr>
          <p:cNvSpPr txBox="1"/>
          <p:nvPr/>
        </p:nvSpPr>
        <p:spPr>
          <a:xfrm>
            <a:off x="1685763" y="2742032"/>
            <a:ext cx="486054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a typeface="Times New Roman" panose="02020603050405020304" pitchFamily="18" charset="0"/>
              </a:rPr>
              <a:t>S</a:t>
            </a:r>
            <a:r>
              <a:rPr lang="fr-FR" sz="2000" dirty="0">
                <a:solidFill>
                  <a:srgbClr val="21356A"/>
                </a:solidFill>
                <a:effectLst/>
                <a:ea typeface="Times New Roman" panose="02020603050405020304" pitchFamily="18" charset="0"/>
              </a:rPr>
              <a:t>ensibilisation sur toute la Martinique aux divers enjeux de santé</a:t>
            </a:r>
            <a:endParaRPr lang="fr-FR" sz="2000" dirty="0">
              <a:solidFill>
                <a:srgbClr val="21356A"/>
              </a:solidFill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1356A"/>
                </a:solidFill>
                <a:effectLst/>
                <a:ea typeface="Times New Roman" panose="02020603050405020304" pitchFamily="18" charset="0"/>
              </a:rPr>
              <a:t>Interventions éducatives, dépistages, conseils nutritionnels, </a:t>
            </a:r>
            <a:r>
              <a:rPr lang="fr-FR" sz="2000" dirty="0">
                <a:solidFill>
                  <a:srgbClr val="21356A"/>
                </a:solidFill>
                <a:ea typeface="Times New Roman" panose="02020603050405020304" pitchFamily="18" charset="0"/>
              </a:rPr>
              <a:t>évaluations</a:t>
            </a:r>
            <a:r>
              <a:rPr lang="fr-FR" sz="2000" dirty="0">
                <a:solidFill>
                  <a:srgbClr val="21356A"/>
                </a:solidFill>
                <a:effectLst/>
                <a:ea typeface="Times New Roman" panose="02020603050405020304" pitchFamily="18" charset="0"/>
              </a:rPr>
              <a:t> médicales préventives</a:t>
            </a:r>
            <a:endParaRPr lang="fr-FR" sz="2000" dirty="0">
              <a:solidFill>
                <a:srgbClr val="21356A"/>
              </a:solidFill>
              <a:ea typeface="Times New Roman" panose="02020603050405020304" pitchFamily="18" charset="0"/>
            </a:endParaRPr>
          </a:p>
        </p:txBody>
      </p:sp>
      <p:pic>
        <p:nvPicPr>
          <p:cNvPr id="20" name="Image 19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19041471-07CD-FC08-0645-E662DFCD1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634FE9-BE3C-47A0-BAA9-B37CEB5093B2}"/>
              </a:ext>
            </a:extLst>
          </p:cNvPr>
          <p:cNvSpPr txBox="1"/>
          <p:nvPr/>
        </p:nvSpPr>
        <p:spPr>
          <a:xfrm>
            <a:off x="2711624" y="404664"/>
            <a:ext cx="91450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21356A"/>
                </a:solidFill>
              </a:rPr>
              <a:t>Nombre de professionnels de santé mobilisés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Médecin : 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IDEL : 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Diététicienne : 2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Masseur-kinésithérapeute :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Podologue :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1356A"/>
                </a:solidFill>
              </a:rPr>
              <a:t> + 7 chirurgiens-dentistes (se reporter à l’évaluation des dépistages bucco-dentaires)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21356A"/>
              </a:solidFill>
            </a:endParaRPr>
          </a:p>
          <a:p>
            <a:r>
              <a:rPr lang="fr-FR" u="sng" dirty="0">
                <a:solidFill>
                  <a:srgbClr val="21356A"/>
                </a:solidFill>
              </a:rPr>
              <a:t>Points forts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Engouement de la population et des professionnels de santé participants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Sensibilisation de la population avec son capital santé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Reconnexion avec le personnel médical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Action collégiale entre les PS permettant une meilleure vision et acceptation des compétences de chacun</a:t>
            </a:r>
          </a:p>
          <a:p>
            <a:endParaRPr lang="fr-FR" dirty="0">
              <a:solidFill>
                <a:srgbClr val="21356A"/>
              </a:solidFill>
            </a:endParaRPr>
          </a:p>
          <a:p>
            <a:r>
              <a:rPr lang="fr-FR" u="sng" dirty="0">
                <a:solidFill>
                  <a:srgbClr val="21356A"/>
                </a:solidFill>
              </a:rPr>
              <a:t>Points faibles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Disponibilité des professionnels de santé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Manque de motivation des collectivités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Limites financières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1356A"/>
                </a:solidFill>
              </a:rPr>
              <a:t>Valorisation des effets non perceptible et lointain</a:t>
            </a:r>
          </a:p>
        </p:txBody>
      </p:sp>
      <p:pic>
        <p:nvPicPr>
          <p:cNvPr id="3" name="Image 2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24114D37-204D-0D45-8FA9-0E9D5F36A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4FC836-F688-8D93-721B-22C1A41C246E}"/>
              </a:ext>
            </a:extLst>
          </p:cNvPr>
          <p:cNvSpPr txBox="1"/>
          <p:nvPr/>
        </p:nvSpPr>
        <p:spPr bwMode="auto">
          <a:xfrm>
            <a:off x="1727465" y="2659559"/>
            <a:ext cx="8737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5E4E9F7C-B9E0-F2AA-DD91-6F584D53CD5E}"/>
              </a:ext>
            </a:extLst>
          </p:cNvPr>
          <p:cNvSpPr txBox="1">
            <a:spLocks/>
          </p:cNvSpPr>
          <p:nvPr/>
        </p:nvSpPr>
        <p:spPr>
          <a:xfrm>
            <a:off x="2152650" y="2413533"/>
            <a:ext cx="7886700" cy="101546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4400" b="1" u="sng" dirty="0">
                <a:solidFill>
                  <a:schemeClr val="bg2"/>
                </a:solidFill>
              </a:rPr>
              <a:t>Les Matinées de Prévention</a:t>
            </a:r>
            <a:endParaRPr lang="fr-FR" sz="2400" b="1" u="sng" dirty="0">
              <a:solidFill>
                <a:schemeClr val="bg2"/>
              </a:solidFill>
            </a:endParaRPr>
          </a:p>
        </p:txBody>
      </p:sp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A5D21EAA-166D-56C5-C826-5E50E8941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561263-905E-F44B-C368-D3C477012568}"/>
              </a:ext>
            </a:extLst>
          </p:cNvPr>
          <p:cNvSpPr txBox="1"/>
          <p:nvPr/>
        </p:nvSpPr>
        <p:spPr>
          <a:xfrm>
            <a:off x="2567608" y="1074509"/>
            <a:ext cx="79928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21356A"/>
                </a:solidFill>
              </a:rPr>
              <a:t>Faire de la prévention en santé est essentiel pour réduire l'apparition de maladies, améliorer la qualité de vie et alléger la pression sur les systèmes de soins.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Elle permet d'agir en amont en sensibilisant les individus aux comportements à risque et en encourageant des habitudes de vie saines. 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En anticipant les problèmes de santé, la prévention contribue à diminuer les coûts liés aux soins curatifs et à renforcer le bien-être général de la population.</a:t>
            </a:r>
          </a:p>
          <a:p>
            <a:endParaRPr lang="fr-FR" sz="2000" dirty="0">
              <a:solidFill>
                <a:srgbClr val="21356A"/>
              </a:solidFill>
            </a:endParaRPr>
          </a:p>
          <a:p>
            <a:r>
              <a:rPr lang="fr-FR" sz="2000" dirty="0">
                <a:solidFill>
                  <a:srgbClr val="21356A"/>
                </a:solidFill>
              </a:rPr>
              <a:t>Petit territoire d’une population vieillissante de 350 000 habitants qui présente une prévalence de maladies chroniques.</a:t>
            </a:r>
          </a:p>
          <a:p>
            <a:r>
              <a:rPr lang="fr-FR" sz="2000" dirty="0">
                <a:solidFill>
                  <a:srgbClr val="21356A"/>
                </a:solidFill>
              </a:rPr>
              <a:t>La communication passe par l’oralité et la gestuelle.</a:t>
            </a:r>
          </a:p>
        </p:txBody>
      </p:sp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1759E17E-9CF8-9DEF-2D02-189933C6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90AD5-DD63-930C-3FED-39B0917942F9}"/>
              </a:ext>
            </a:extLst>
          </p:cNvPr>
          <p:cNvSpPr txBox="1">
            <a:spLocks/>
          </p:cNvSpPr>
          <p:nvPr/>
        </p:nvSpPr>
        <p:spPr>
          <a:xfrm>
            <a:off x="4334433" y="548680"/>
            <a:ext cx="3523134" cy="75961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4000" b="1" u="sng" dirty="0">
                <a:solidFill>
                  <a:srgbClr val="21356A"/>
                </a:solidFill>
              </a:rPr>
              <a:t>Organisation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265FBA-6B5D-A4A9-23C8-A09BD9658E16}"/>
              </a:ext>
            </a:extLst>
          </p:cNvPr>
          <p:cNvSpPr txBox="1"/>
          <p:nvPr/>
        </p:nvSpPr>
        <p:spPr>
          <a:xfrm>
            <a:off x="1811524" y="1772816"/>
            <a:ext cx="8568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mairies sont approchées par mail et téléphone : une moyenne de deux mois est à retenir avant approbation de l’évènement.</a:t>
            </a:r>
          </a:p>
          <a:p>
            <a:endParaRPr lang="fr-FR" sz="2200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mairies peuvent elles-mêmes être à l’origine de l’action.</a:t>
            </a:r>
          </a:p>
          <a:p>
            <a:endParaRPr lang="fr-FR" sz="2200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logistique est prise en charge par les communes (chapiteaux, tables, chaises…).</a:t>
            </a:r>
          </a:p>
        </p:txBody>
      </p:sp>
      <p:pic>
        <p:nvPicPr>
          <p:cNvPr id="4" name="Image 3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420D7A5B-8830-3DB5-12CC-D1C82C60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0AB68-EBB6-E6C2-CFE3-958D8FB227F6}"/>
              </a:ext>
            </a:extLst>
          </p:cNvPr>
          <p:cNvSpPr txBox="1">
            <a:spLocks/>
          </p:cNvSpPr>
          <p:nvPr/>
        </p:nvSpPr>
        <p:spPr>
          <a:xfrm>
            <a:off x="191344" y="2204864"/>
            <a:ext cx="3091086" cy="5040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endParaRPr lang="fr-FR" sz="3200" dirty="0">
              <a:solidFill>
                <a:srgbClr val="21356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724601-8E3B-E321-FA16-4DE519F9C842}"/>
              </a:ext>
            </a:extLst>
          </p:cNvPr>
          <p:cNvSpPr txBox="1"/>
          <p:nvPr/>
        </p:nvSpPr>
        <p:spPr>
          <a:xfrm>
            <a:off x="407368" y="1916832"/>
            <a:ext cx="4002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21356A"/>
                </a:solidFill>
              </a:rPr>
              <a:t>Communication</a:t>
            </a:r>
          </a:p>
          <a:p>
            <a:endParaRPr lang="fr-FR" sz="2800" u="sng" dirty="0">
              <a:solidFill>
                <a:srgbClr val="21356A"/>
              </a:solidFill>
            </a:endParaRPr>
          </a:p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flyers sont réalisés en collaboration entre les mairies et la CPTS Madinina.</a:t>
            </a:r>
          </a:p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diffusion est effectuée par les services des communes afin de toucher un grand nombre d’habitants.</a:t>
            </a:r>
          </a:p>
        </p:txBody>
      </p:sp>
      <p:pic>
        <p:nvPicPr>
          <p:cNvPr id="4" name="Image 3" descr="Une image contenant texte, capture d’écran, Prospectus, conception&#10;&#10;Description générée automatiquement">
            <a:extLst>
              <a:ext uri="{FF2B5EF4-FFF2-40B4-BE49-F238E27FC236}">
                <a16:creationId xmlns:a16="http://schemas.microsoft.com/office/drawing/2014/main" id="{1DA14C46-01C9-17B1-12EF-BF061D81B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52" y="1449475"/>
            <a:ext cx="2680480" cy="3791344"/>
          </a:xfrm>
          <a:prstGeom prst="rect">
            <a:avLst/>
          </a:prstGeom>
        </p:spPr>
      </p:pic>
      <p:pic>
        <p:nvPicPr>
          <p:cNvPr id="5" name="Image 4" descr="Une image contenant texte, fleur, affiche, plante&#10;&#10;Description générée automatiquement">
            <a:extLst>
              <a:ext uri="{FF2B5EF4-FFF2-40B4-BE49-F238E27FC236}">
                <a16:creationId xmlns:a16="http://schemas.microsoft.com/office/drawing/2014/main" id="{CD2969E0-5A8F-A173-20DF-88CD3D96E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60" y="1449475"/>
            <a:ext cx="2680480" cy="3791344"/>
          </a:xfrm>
          <a:prstGeom prst="rect">
            <a:avLst/>
          </a:prstGeom>
        </p:spPr>
      </p:pic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8BF2D07A-A519-6D73-A920-20AB7D38A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B2E2C8-EE0B-3AF5-E495-6A1F454B1073}"/>
              </a:ext>
            </a:extLst>
          </p:cNvPr>
          <p:cNvSpPr txBox="1"/>
          <p:nvPr/>
        </p:nvSpPr>
        <p:spPr>
          <a:xfrm>
            <a:off x="2351584" y="1340768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Chaque matinée prévention s’articule autour de ces différents thèmes :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Prévention diabète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Maladies cardiovasculaires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Prévention de l’obésité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Hypertension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Dépistage bucco-dentaire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CPTS fait appel aux professionnels de santé permettant de pratiquer les différents dépistages et également d’informer au mieux les populations.</a:t>
            </a:r>
          </a:p>
          <a:p>
            <a:endParaRPr lang="fr-FR" dirty="0">
              <a:solidFill>
                <a:srgbClr val="21356A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se faire, elle dispose d’un répertoire étendu de professionnels via sa cartographie des PS :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IDEL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Médecins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Chirurgiens-dentistes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Masseurs-kinésithérapeutes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21356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Diététiciennes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76CD31-3A83-D0A5-1083-D8E14A78E772}"/>
              </a:ext>
            </a:extLst>
          </p:cNvPr>
          <p:cNvSpPr txBox="1"/>
          <p:nvPr/>
        </p:nvSpPr>
        <p:spPr>
          <a:xfrm>
            <a:off x="4892226" y="566966"/>
            <a:ext cx="3487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u="sng" dirty="0">
                <a:solidFill>
                  <a:srgbClr val="21356A"/>
                </a:solidFill>
              </a:rPr>
              <a:t>Intervenants</a:t>
            </a:r>
            <a:endParaRPr lang="fr-FR" sz="4000" dirty="0">
              <a:solidFill>
                <a:srgbClr val="21356A"/>
              </a:solidFill>
            </a:endParaRPr>
          </a:p>
        </p:txBody>
      </p:sp>
      <p:pic>
        <p:nvPicPr>
          <p:cNvPr id="5" name="Image 4" descr="Une image contenant texte, capture d’écran, motif, carré&#10;&#10;Description générée automatiquement">
            <a:extLst>
              <a:ext uri="{FF2B5EF4-FFF2-40B4-BE49-F238E27FC236}">
                <a16:creationId xmlns:a16="http://schemas.microsoft.com/office/drawing/2014/main" id="{313DACAE-DF27-C15F-8FAC-58850DBB0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78" y="4365104"/>
            <a:ext cx="1304716" cy="1620458"/>
          </a:xfrm>
          <a:prstGeom prst="rect">
            <a:avLst/>
          </a:prstGeom>
        </p:spPr>
      </p:pic>
      <p:pic>
        <p:nvPicPr>
          <p:cNvPr id="7" name="Image 6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80AED377-F07B-E836-416D-F9E5C9D13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65761D-8CF3-A5F8-E894-2FE185A480DA}"/>
              </a:ext>
            </a:extLst>
          </p:cNvPr>
          <p:cNvSpPr txBox="1"/>
          <p:nvPr/>
        </p:nvSpPr>
        <p:spPr>
          <a:xfrm>
            <a:off x="2135560" y="206084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stands sont préparés par un chargé de mission.</a:t>
            </a:r>
          </a:p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accueille les professionnels soignants afin de mettre en place un circuit pour les populations.</a:t>
            </a:r>
          </a:p>
          <a:p>
            <a:endParaRPr lang="fr-FR" sz="2200" dirty="0">
              <a:solidFill>
                <a:srgbClr val="2135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met à disposition des PS du matériel de dépistage médical ainsi que différents questionnaires préventifs.</a:t>
            </a:r>
          </a:p>
          <a:p>
            <a:endParaRPr lang="fr-FR" sz="2200" dirty="0">
              <a:solidFill>
                <a:srgbClr val="2135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2135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visiteur se rend sur les différents stands et profite de l’expertise des moyens humains mis à sa disposition.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951E265-9472-875C-34E9-741D535CA2C5}"/>
              </a:ext>
            </a:extLst>
          </p:cNvPr>
          <p:cNvSpPr txBox="1">
            <a:spLocks/>
          </p:cNvSpPr>
          <p:nvPr/>
        </p:nvSpPr>
        <p:spPr>
          <a:xfrm>
            <a:off x="3143672" y="1052736"/>
            <a:ext cx="6552728" cy="67710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fr-FR" sz="4000" u="sng" dirty="0">
                <a:solidFill>
                  <a:srgbClr val="21356A"/>
                </a:solidFill>
              </a:rPr>
              <a:t>Déroulement de la matinée</a:t>
            </a:r>
          </a:p>
        </p:txBody>
      </p:sp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0B068E6A-2016-61CD-2E51-72B3C98C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abits, personne, plein air, femme&#10;&#10;Description générée automatiquement">
            <a:extLst>
              <a:ext uri="{FF2B5EF4-FFF2-40B4-BE49-F238E27FC236}">
                <a16:creationId xmlns:a16="http://schemas.microsoft.com/office/drawing/2014/main" id="{E6E61F25-2D79-799A-77A3-E7336DC03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692696"/>
            <a:ext cx="3995937" cy="2996953"/>
          </a:xfrm>
          <a:prstGeom prst="rect">
            <a:avLst/>
          </a:prstGeom>
        </p:spPr>
      </p:pic>
      <p:pic>
        <p:nvPicPr>
          <p:cNvPr id="3" name="Image 2" descr="Une image contenant habits, personne, femme, chaussures&#10;&#10;Description générée automatiquement">
            <a:extLst>
              <a:ext uri="{FF2B5EF4-FFF2-40B4-BE49-F238E27FC236}">
                <a16:creationId xmlns:a16="http://schemas.microsoft.com/office/drawing/2014/main" id="{84D14646-75BE-1BE2-4267-B20DD5D09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3995936" cy="29969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2F6DE4-ABB4-4B52-45A2-6F15E3BC8957}"/>
              </a:ext>
            </a:extLst>
          </p:cNvPr>
          <p:cNvSpPr txBox="1"/>
          <p:nvPr/>
        </p:nvSpPr>
        <p:spPr>
          <a:xfrm>
            <a:off x="6528807" y="580622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solidFill>
                  <a:srgbClr val="21356A"/>
                </a:solidFill>
              </a:rPr>
              <a:t>Médecin Généraliste et Chirurgien-dentiste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EE5EB5-34A5-A43A-5E39-AB53C73FA8C9}"/>
              </a:ext>
            </a:extLst>
          </p:cNvPr>
          <p:cNvSpPr txBox="1"/>
          <p:nvPr/>
        </p:nvSpPr>
        <p:spPr>
          <a:xfrm>
            <a:off x="4188910" y="3689649"/>
            <a:ext cx="8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21356A"/>
                </a:solidFill>
              </a:rPr>
              <a:t>Stand</a:t>
            </a:r>
            <a:endParaRPr lang="fr-FR" dirty="0"/>
          </a:p>
        </p:txBody>
      </p:sp>
      <p:pic>
        <p:nvPicPr>
          <p:cNvPr id="6" name="Image 5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00A918EE-D5AE-6927-C387-DA25ACDD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affiche, illustration, clipart&#10;&#10;Description générée automatiquement">
            <a:extLst>
              <a:ext uri="{FF2B5EF4-FFF2-40B4-BE49-F238E27FC236}">
                <a16:creationId xmlns:a16="http://schemas.microsoft.com/office/drawing/2014/main" id="{B9EA0256-04DD-651D-48EE-04CB4DB0A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28800"/>
            <a:ext cx="2137916" cy="3024336"/>
          </a:xfrm>
          <a:prstGeom prst="rect">
            <a:avLst/>
          </a:prstGeom>
        </p:spPr>
      </p:pic>
      <p:pic>
        <p:nvPicPr>
          <p:cNvPr id="3" name="Image 2" descr="Une image contenant texte, affiche, graphisme, illustration&#10;&#10;Description générée automatiquement">
            <a:extLst>
              <a:ext uri="{FF2B5EF4-FFF2-40B4-BE49-F238E27FC236}">
                <a16:creationId xmlns:a16="http://schemas.microsoft.com/office/drawing/2014/main" id="{C3566724-7AC3-19D1-7F25-25C2508BD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26" y="2564904"/>
            <a:ext cx="2133914" cy="3018675"/>
          </a:xfrm>
          <a:prstGeom prst="rect">
            <a:avLst/>
          </a:prstGeom>
        </p:spPr>
      </p:pic>
      <p:pic>
        <p:nvPicPr>
          <p:cNvPr id="4" name="Image 3" descr="Une image contenant texte, fruit, clipart, dessin humoristique&#10;&#10;Description générée automatiquement">
            <a:extLst>
              <a:ext uri="{FF2B5EF4-FFF2-40B4-BE49-F238E27FC236}">
                <a16:creationId xmlns:a16="http://schemas.microsoft.com/office/drawing/2014/main" id="{4812C5DC-4F16-664A-10DE-FF19351EB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32" y="2564904"/>
            <a:ext cx="2134203" cy="3018675"/>
          </a:xfrm>
          <a:prstGeom prst="rect">
            <a:avLst/>
          </a:prstGeom>
        </p:spPr>
      </p:pic>
      <p:pic>
        <p:nvPicPr>
          <p:cNvPr id="5" name="Image 4" descr="Une image contenant texte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7EC6A7F6-5FAF-8BA3-A14A-E9275298F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60" y="1628800"/>
            <a:ext cx="2137916" cy="30243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B6C106-CBB5-4275-DE9D-34136B6358D7}"/>
              </a:ext>
            </a:extLst>
          </p:cNvPr>
          <p:cNvSpPr txBox="1"/>
          <p:nvPr/>
        </p:nvSpPr>
        <p:spPr>
          <a:xfrm>
            <a:off x="2063552" y="836712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21356A"/>
                </a:solidFill>
              </a:rPr>
              <a:t>Affiches présentes sur les stands afin que la population identifie les PS</a:t>
            </a:r>
            <a:endParaRPr lang="fr-FR" dirty="0">
              <a:solidFill>
                <a:srgbClr val="21356A"/>
              </a:solidFill>
            </a:endParaRPr>
          </a:p>
        </p:txBody>
      </p:sp>
      <p:pic>
        <p:nvPicPr>
          <p:cNvPr id="7" name="Image 6" descr="Une image contenant Graphique, Police, texte, conception&#10;&#10;Description générée automatiquement">
            <a:extLst>
              <a:ext uri="{FF2B5EF4-FFF2-40B4-BE49-F238E27FC236}">
                <a16:creationId xmlns:a16="http://schemas.microsoft.com/office/drawing/2014/main" id="{83612663-B223-5F50-DDF3-689FFE822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2656"/>
            <a:ext cx="1659896" cy="8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1392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582</Words>
  <Application>Microsoft Office PowerPoint</Application>
  <DocSecurity>0</DocSecurity>
  <PresentationFormat>Grand écran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Yu Gothic UI</vt:lpstr>
      <vt:lpstr>Aptos</vt:lpstr>
      <vt:lpstr>Arial</vt:lpstr>
      <vt:lpstr>Calibri</vt:lpstr>
      <vt:lpstr>Nunito</vt:lpstr>
      <vt:lpstr>Times New Roman</vt:lpstr>
      <vt:lpstr>Wingdings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Contact CPTS MADININA</cp:lastModifiedBy>
  <cp:revision>128</cp:revision>
  <dcterms:created xsi:type="dcterms:W3CDTF">2023-01-12T08:34:55Z</dcterms:created>
  <dcterms:modified xsi:type="dcterms:W3CDTF">2024-10-01T15:06:15Z</dcterms:modified>
  <cp:category/>
  <dc:identifier/>
  <cp:contentStatus/>
  <dc:language/>
  <cp:version/>
</cp:coreProperties>
</file>