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73" r:id="rId7"/>
    <p:sldId id="261" r:id="rId8"/>
    <p:sldId id="262" r:id="rId9"/>
    <p:sldId id="266" r:id="rId10"/>
    <p:sldId id="259" r:id="rId11"/>
    <p:sldId id="264" r:id="rId12"/>
    <p:sldId id="272" r:id="rId13"/>
    <p:sldId id="265" r:id="rId14"/>
    <p:sldId id="267" r:id="rId15"/>
    <p:sldId id="268" r:id="rId16"/>
    <p:sldId id="269" r:id="rId17"/>
    <p:sldId id="270" r:id="rId18"/>
    <p:sldId id="271" r:id="rId19"/>
    <p:sldId id="274" r:id="rId20"/>
    <p:sldId id="275" r:id="rId21"/>
    <p:sldId id="276" r:id="rId22"/>
    <p:sldId id="277" r:id="rId23"/>
    <p:sldId id="278" r:id="rId24"/>
    <p:sldId id="279" r:id="rId25"/>
  </p:sldIdLst>
  <p:sldSz cx="12192000" cy="6858000"/>
  <p:notesSz cx="12192000" cy="6858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56A"/>
    <a:srgbClr val="2759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94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matchingName="Title and body" userDrawn="1">
  <p:cSld name="Title and body">
    <p:bg>
      <p:bgPr>
        <a:solidFill>
          <a:schemeClr val="dk2"/>
        </a:solidFill>
        <a:effectLst/>
      </p:bgPr>
    </p:bg>
    <p:spTree>
      <p:nvGrpSpPr>
        <p:cNvPr id="1" name=""/>
        <p:cNvGrpSpPr/>
        <p:nvPr/>
      </p:nvGrpSpPr>
      <p:grpSpPr bwMode="auto">
        <a:xfrm>
          <a:off x="0" y="0"/>
          <a:ext cx="0" cy="0"/>
          <a:chOff x="0" y="0"/>
          <a:chExt cx="0" cy="0"/>
        </a:xfrm>
      </p:grpSpPr>
      <p:sp>
        <p:nvSpPr>
          <p:cNvPr id="50" name="Google Shape;50;p4"/>
          <p:cNvSpPr/>
          <p:nvPr/>
        </p:nvSpPr>
        <p:spPr bwMode="auto">
          <a:xfrm flipH="1">
            <a:off x="4776800" y="2067599"/>
            <a:ext cx="7415200" cy="4790400"/>
          </a:xfrm>
          <a:prstGeom prst="rtTriangle">
            <a:avLst/>
          </a:prstGeom>
          <a:solidFill>
            <a:schemeClr val="lt2"/>
          </a:solidFill>
          <a:ln>
            <a:no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51" name="Google Shape;51;p4"/>
          <p:cNvSpPr/>
          <p:nvPr/>
        </p:nvSpPr>
        <p:spPr bwMode="auto">
          <a:xfrm>
            <a:off x="0" y="3766000"/>
            <a:ext cx="9827200" cy="3092000"/>
          </a:xfrm>
          <a:prstGeom prst="rtTriangle">
            <a:avLst/>
          </a:prstGeom>
          <a:solidFill>
            <a:schemeClr val="accent3"/>
          </a:solidFill>
          <a:ln>
            <a:no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2" name="Google Shape;51;p4"/>
          <p:cNvSpPr/>
          <p:nvPr userDrawn="1"/>
        </p:nvSpPr>
        <p:spPr bwMode="auto">
          <a:xfrm rot="10800000">
            <a:off x="6358070" y="-1"/>
            <a:ext cx="5833929" cy="2615013"/>
          </a:xfrm>
          <a:prstGeom prst="rtTriangle">
            <a:avLst/>
          </a:prstGeom>
          <a:solidFill>
            <a:srgbClr val="41868B"/>
          </a:solidFill>
          <a:ln>
            <a:solidFill>
              <a:srgbClr val="41868B"/>
            </a:solid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5" name="Google Shape;67;p6"/>
          <p:cNvSpPr/>
          <p:nvPr userDrawn="1"/>
        </p:nvSpPr>
        <p:spPr bwMode="auto">
          <a:xfrm>
            <a:off x="271000" y="275000"/>
            <a:ext cx="11650000" cy="6308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121900" tIns="121900" rIns="121900" bIns="121900" anchor="ctr" anchorCtr="0">
            <a:noAutofit/>
          </a:bodyPr>
          <a:lstStyle/>
          <a:p>
            <a:r>
              <a:rPr lang="fr-FR" sz="2400"/>
              <a:t>6ÈME ÉDITION</a:t>
            </a:r>
          </a:p>
          <a:p>
            <a:r>
              <a:rPr lang="fr-FR" sz="2400"/>
              <a:t>JOURNÉES NATIONALES DES CPTS</a:t>
            </a:r>
          </a:p>
        </p:txBody>
      </p:sp>
      <p:pic>
        <p:nvPicPr>
          <p:cNvPr id="4" name="Image 3"/>
          <p:cNvPicPr>
            <a:picLocks noChangeAspect="1"/>
          </p:cNvPicPr>
          <p:nvPr userDrawn="1"/>
        </p:nvPicPr>
        <p:blipFill>
          <a:blip r:embed="rId2"/>
          <a:stretch/>
        </p:blipFill>
        <p:spPr bwMode="auto">
          <a:xfrm>
            <a:off x="483532" y="5899389"/>
            <a:ext cx="4357653" cy="582058"/>
          </a:xfrm>
          <a:prstGeom prst="rect">
            <a:avLst/>
          </a:prstGeom>
        </p:spPr>
      </p:pic>
      <p:pic>
        <p:nvPicPr>
          <p:cNvPr id="7" name="Image 6">
            <a:extLst>
              <a:ext uri="{FF2B5EF4-FFF2-40B4-BE49-F238E27FC236}">
                <a16:creationId xmlns:a16="http://schemas.microsoft.com/office/drawing/2014/main" id="{50BA4335-7E6C-5C2A-214A-568EEEAD3681}"/>
              </a:ext>
            </a:extLst>
          </p:cNvPr>
          <p:cNvPicPr>
            <a:picLocks noChangeAspect="1"/>
          </p:cNvPicPr>
          <p:nvPr userDrawn="1"/>
        </p:nvPicPr>
        <p:blipFill>
          <a:blip r:embed="rId3"/>
          <a:stretch>
            <a:fillRect/>
          </a:stretch>
        </p:blipFill>
        <p:spPr>
          <a:xfrm>
            <a:off x="501533" y="548680"/>
            <a:ext cx="1645856" cy="120844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userDrawn="1">
  <p:cSld name="Titre et contenu">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Cliquez pour modifier le style du titre</a:t>
            </a:r>
            <a:endParaRPr/>
          </a:p>
        </p:txBody>
      </p:sp>
      <p:sp>
        <p:nvSpPr>
          <p:cNvPr id="3" name="Espace réservé du contenu 2"/>
          <p:cNvSpPr>
            <a:spLocks noGrp="1"/>
          </p:cNvSpPr>
          <p:nvPr>
            <p:ph idx="1"/>
          </p:nvPr>
        </p:nvSpPr>
        <p:spPr bwMode="auto"/>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lvl1pPr>
              <a:defRPr/>
            </a:lvl1pPr>
          </a:lstStyle>
          <a:p>
            <a:pPr>
              <a:defRPr/>
            </a:pPr>
            <a:endParaRPr lang="fr-FR"/>
          </a:p>
        </p:txBody>
      </p:sp>
      <p:sp>
        <p:nvSpPr>
          <p:cNvPr id="5" name="Espace réservé du pied de page 4"/>
          <p:cNvSpPr>
            <a:spLocks noGrp="1"/>
          </p:cNvSpPr>
          <p:nvPr>
            <p:ph type="ftr" sz="quarter" idx="11"/>
          </p:nvPr>
        </p:nvSpPr>
        <p:spPr bwMode="auto"/>
        <p:txBody>
          <a:bodyPr/>
          <a:lstStyle>
            <a:lvl1pPr>
              <a:defRPr/>
            </a:lvl1pPr>
          </a:lstStyle>
          <a:p>
            <a:pPr>
              <a:defRPr/>
            </a:pPr>
            <a:r>
              <a:rPr lang="fr-FR"/>
              <a:t>P.Marissal ACB 2012</a:t>
            </a:r>
            <a:endParaRPr/>
          </a:p>
        </p:txBody>
      </p:sp>
      <p:sp>
        <p:nvSpPr>
          <p:cNvPr id="6" name="Espace réservé du numéro de diapositive 5"/>
          <p:cNvSpPr>
            <a:spLocks noGrp="1"/>
          </p:cNvSpPr>
          <p:nvPr>
            <p:ph type="sldNum" sz="quarter" idx="12"/>
          </p:nvPr>
        </p:nvSpPr>
        <p:spPr bwMode="auto"/>
        <p:txBody>
          <a:bodyPr/>
          <a:lstStyle>
            <a:lvl1pPr>
              <a:defRPr/>
            </a:lvl1pPr>
          </a:lstStyle>
          <a:p>
            <a:pPr>
              <a:defRPr/>
            </a:pPr>
            <a:fld id="{5771D1EB-D794-9049-956C-B776D45FF990}" type="slidenum">
              <a:rPr lang="fr-F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blank" userDrawn="1">
  <p:cSld name="Vide">
    <p:spTree>
      <p:nvGrpSpPr>
        <p:cNvPr id="1" name=""/>
        <p:cNvGrpSpPr/>
        <p:nvPr/>
      </p:nvGrpSpPr>
      <p:grpSpPr bwMode="auto">
        <a:xfrm>
          <a:off x="0" y="0"/>
          <a:ext cx="0" cy="0"/>
          <a:chOff x="0" y="0"/>
          <a:chExt cx="0" cy="0"/>
        </a:xfrm>
      </p:grpSpPr>
      <p:sp>
        <p:nvSpPr>
          <p:cNvPr id="2" name="Espace réservé de la date 3"/>
          <p:cNvSpPr>
            <a:spLocks noGrp="1"/>
          </p:cNvSpPr>
          <p:nvPr>
            <p:ph type="dt" sz="half" idx="10"/>
          </p:nvPr>
        </p:nvSpPr>
        <p:spPr bwMode="auto"/>
        <p:txBody>
          <a:bodyPr/>
          <a:lstStyle>
            <a:lvl1pPr>
              <a:defRPr/>
            </a:lvl1pPr>
          </a:lstStyle>
          <a:p>
            <a:pPr>
              <a:defRPr/>
            </a:pPr>
            <a:endParaRPr lang="fr-FR"/>
          </a:p>
        </p:txBody>
      </p:sp>
      <p:sp>
        <p:nvSpPr>
          <p:cNvPr id="3" name="Espace réservé du pied de page 4"/>
          <p:cNvSpPr>
            <a:spLocks noGrp="1"/>
          </p:cNvSpPr>
          <p:nvPr>
            <p:ph type="ftr" sz="quarter" idx="11"/>
          </p:nvPr>
        </p:nvSpPr>
        <p:spPr bwMode="auto"/>
        <p:txBody>
          <a:bodyPr/>
          <a:lstStyle>
            <a:lvl1pPr>
              <a:defRPr/>
            </a:lvl1pPr>
          </a:lstStyle>
          <a:p>
            <a:pPr>
              <a:defRPr/>
            </a:pPr>
            <a:r>
              <a:rPr lang="fr-FR"/>
              <a:t>P.Marissal ACB 2012</a:t>
            </a:r>
            <a:endParaRPr/>
          </a:p>
        </p:txBody>
      </p:sp>
      <p:sp>
        <p:nvSpPr>
          <p:cNvPr id="4" name="Espace réservé du numéro de diapositive 5"/>
          <p:cNvSpPr>
            <a:spLocks noGrp="1"/>
          </p:cNvSpPr>
          <p:nvPr>
            <p:ph type="sldNum" sz="quarter" idx="12"/>
          </p:nvPr>
        </p:nvSpPr>
        <p:spPr bwMode="auto"/>
        <p:txBody>
          <a:bodyPr/>
          <a:lstStyle>
            <a:lvl1pPr>
              <a:defRPr/>
            </a:lvl1pPr>
          </a:lstStyle>
          <a:p>
            <a:pPr>
              <a:defRPr/>
            </a:pPr>
            <a:fld id="{5DE57938-5CF9-C04D-AF5D-40D0878D74A3}"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
        <p:cNvGrpSpPr/>
        <p:nvPr/>
      </p:nvGrpSpPr>
      <p:grpSpPr bwMode="auto">
        <a:xfrm>
          <a:off x="0" y="0"/>
          <a:ext cx="0" cy="0"/>
          <a:chOff x="0" y="0"/>
          <a:chExt cx="0" cy="0"/>
        </a:xfrm>
      </p:grpSpPr>
      <p:sp>
        <p:nvSpPr>
          <p:cNvPr id="6" name="Google Shape;6;p1"/>
          <p:cNvSpPr txBox="1">
            <a:spLocks noGrp="1"/>
          </p:cNvSpPr>
          <p:nvPr>
            <p:ph type="title"/>
          </p:nvPr>
        </p:nvSpPr>
        <p:spPr bwMode="auto">
          <a:xfrm>
            <a:off x="415600" y="593367"/>
            <a:ext cx="11360800" cy="7636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defRPr>
            </a:lvl9pPr>
          </a:lstStyle>
          <a:p>
            <a:pPr>
              <a:defRPr/>
            </a:pPr>
            <a:endParaRPr/>
          </a:p>
        </p:txBody>
      </p:sp>
      <p:sp>
        <p:nvSpPr>
          <p:cNvPr id="7" name="Google Shape;7;p1"/>
          <p:cNvSpPr txBox="1">
            <a:spLocks noGrp="1"/>
          </p:cNvSpPr>
          <p:nvPr>
            <p:ph type="body" idx="1"/>
          </p:nvPr>
        </p:nvSpPr>
        <p:spPr bwMode="auto">
          <a:xfrm>
            <a:off x="415600" y="1536633"/>
            <a:ext cx="11360800" cy="4521600"/>
          </a:xfrm>
          <a:prstGeom prst="rect">
            <a:avLst/>
          </a:prstGeom>
          <a:noFill/>
          <a:ln>
            <a:noFill/>
          </a:ln>
        </p:spPr>
        <p:txBody>
          <a:bodyPr spcFirstLastPara="1" wrap="square" lIns="91425" tIns="91425" rIns="91425" bIns="91425" anchor="t" anchorCtr="0">
            <a:normAutofit/>
          </a:bodyPr>
          <a:lstStyle>
            <a:lvl1pPr marL="457200" lvl="0" indent="-311150">
              <a:lnSpc>
                <a:spcPct val="114999"/>
              </a:lnSpc>
              <a:spcBef>
                <a:spcPts val="0"/>
              </a:spcBef>
              <a:spcAft>
                <a:spcPts val="0"/>
              </a:spcAft>
              <a:buClr>
                <a:schemeClr val="dk2"/>
              </a:buClr>
              <a:buSzPts val="1300"/>
              <a:buFont typeface="Calibri"/>
              <a:buChar char="●"/>
              <a:defRPr sz="1300">
                <a:solidFill>
                  <a:schemeClr val="dk2"/>
                </a:solidFill>
                <a:latin typeface="Calibri"/>
                <a:ea typeface="Calibri"/>
                <a:cs typeface="Calibri"/>
              </a:defRPr>
            </a:lvl1pPr>
            <a:lvl2pPr marL="914400" lvl="1"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2pPr>
            <a:lvl3pPr marL="1371600" lvl="2"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3pPr>
            <a:lvl4pPr marL="1828800" lvl="3"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4pPr>
            <a:lvl5pPr marL="2286000" lvl="4"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5pPr>
            <a:lvl6pPr marL="2743200" lvl="5"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6pPr>
            <a:lvl7pPr marL="3200400" lvl="6"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7pPr>
            <a:lvl8pPr marL="3657600" lvl="7"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8pPr>
            <a:lvl9pPr marL="4114800" lvl="8"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9pPr>
          </a:lstStyle>
          <a:p>
            <a:pPr>
              <a:defRPr/>
            </a:pPr>
            <a:endParaRPr/>
          </a:p>
        </p:txBody>
      </p:sp>
      <p:sp>
        <p:nvSpPr>
          <p:cNvPr id="8" name="Google Shape;8;p1"/>
          <p:cNvSpPr txBox="1">
            <a:spLocks noGrp="1"/>
          </p:cNvSpPr>
          <p:nvPr>
            <p:ph type="sldNum" idx="12"/>
          </p:nvPr>
        </p:nvSpPr>
        <p:spPr bwMode="auto">
          <a:xfrm>
            <a:off x="11187645" y="6058224"/>
            <a:ext cx="731600" cy="524800"/>
          </a:xfrm>
          <a:prstGeom prst="rect">
            <a:avLst/>
          </a:prstGeom>
          <a:noFill/>
          <a:ln>
            <a:noFill/>
          </a:ln>
        </p:spPr>
        <p:txBody>
          <a:bodyPr spcFirstLastPara="1" wrap="square" lIns="91425" tIns="91425" rIns="91425" bIns="91425" anchor="ctr" anchorCtr="0">
            <a:normAutofit/>
          </a:bodyPr>
          <a:lstStyle>
            <a:lvl1pPr lvl="0" algn="r">
              <a:buNone/>
              <a:defRPr sz="1350">
                <a:solidFill>
                  <a:schemeClr val="dk2"/>
                </a:solidFill>
                <a:latin typeface="Nunito"/>
                <a:ea typeface="Nunito"/>
                <a:cs typeface="Nunito"/>
              </a:defRPr>
            </a:lvl1pPr>
            <a:lvl2pPr lvl="1" algn="r">
              <a:buNone/>
              <a:defRPr sz="1350">
                <a:solidFill>
                  <a:schemeClr val="dk2"/>
                </a:solidFill>
                <a:latin typeface="Nunito"/>
                <a:ea typeface="Nunito"/>
                <a:cs typeface="Nunito"/>
              </a:defRPr>
            </a:lvl2pPr>
            <a:lvl3pPr lvl="2" algn="r">
              <a:buNone/>
              <a:defRPr sz="1350">
                <a:solidFill>
                  <a:schemeClr val="dk2"/>
                </a:solidFill>
                <a:latin typeface="Nunito"/>
                <a:ea typeface="Nunito"/>
                <a:cs typeface="Nunito"/>
              </a:defRPr>
            </a:lvl3pPr>
            <a:lvl4pPr lvl="3" algn="r">
              <a:buNone/>
              <a:defRPr sz="1350">
                <a:solidFill>
                  <a:schemeClr val="dk2"/>
                </a:solidFill>
                <a:latin typeface="Nunito"/>
                <a:ea typeface="Nunito"/>
                <a:cs typeface="Nunito"/>
              </a:defRPr>
            </a:lvl4pPr>
            <a:lvl5pPr lvl="4" algn="r">
              <a:buNone/>
              <a:defRPr sz="1350">
                <a:solidFill>
                  <a:schemeClr val="dk2"/>
                </a:solidFill>
                <a:latin typeface="Nunito"/>
                <a:ea typeface="Nunito"/>
                <a:cs typeface="Nunito"/>
              </a:defRPr>
            </a:lvl5pPr>
            <a:lvl6pPr lvl="5" algn="r">
              <a:buNone/>
              <a:defRPr sz="1350">
                <a:solidFill>
                  <a:schemeClr val="dk2"/>
                </a:solidFill>
                <a:latin typeface="Nunito"/>
                <a:ea typeface="Nunito"/>
                <a:cs typeface="Nunito"/>
              </a:defRPr>
            </a:lvl6pPr>
            <a:lvl7pPr lvl="6" algn="r">
              <a:buNone/>
              <a:defRPr sz="1350">
                <a:solidFill>
                  <a:schemeClr val="dk2"/>
                </a:solidFill>
                <a:latin typeface="Nunito"/>
                <a:ea typeface="Nunito"/>
                <a:cs typeface="Nunito"/>
              </a:defRPr>
            </a:lvl7pPr>
            <a:lvl8pPr lvl="7" algn="r">
              <a:buNone/>
              <a:defRPr sz="1350">
                <a:solidFill>
                  <a:schemeClr val="dk2"/>
                </a:solidFill>
                <a:latin typeface="Nunito"/>
                <a:ea typeface="Nunito"/>
                <a:cs typeface="Nunito"/>
              </a:defRPr>
            </a:lvl8pPr>
            <a:lvl9pPr lvl="8" algn="r">
              <a:buNone/>
              <a:defRPr sz="1350">
                <a:solidFill>
                  <a:schemeClr val="dk2"/>
                </a:solidFill>
                <a:latin typeface="Nunito"/>
                <a:ea typeface="Nunito"/>
                <a:cs typeface="Nunito"/>
              </a:defRPr>
            </a:lvl9pPr>
          </a:lstStyle>
          <a:p>
            <a:pPr>
              <a:defRPr/>
            </a:pPr>
            <a:fld id="{00000000-1234-1234-1234-123412341234}" type="slidenum">
              <a:rPr lang="fr-FR"/>
              <a:t>‹N°›</a:t>
            </a:fld>
            <a:endParaRPr lang="fr-F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Lst>
  <p:hf sldNum="0" hdr="0" ftr="0" dt="0"/>
  <p:txStyles>
    <p:title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titleStyle>
    <p:body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bodyStyle>
    <p:other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www.cnil.fr/fr/la-loi-informatique-et-libertes#article3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treprendre.service-public.fr/vosdroits/F10029?profil=societe" TargetMode="External"/><Relationship Id="rId2" Type="http://schemas.openxmlformats.org/officeDocument/2006/relationships/hyperlink" Target="https://www.cnil.fr/fr/RGPD-le-registre-des-activites-de-traite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ZoneTexte 6"/>
          <p:cNvSpPr txBox="1"/>
          <p:nvPr/>
        </p:nvSpPr>
        <p:spPr bwMode="auto">
          <a:xfrm>
            <a:off x="2122745" y="2708920"/>
            <a:ext cx="7946511" cy="1200329"/>
          </a:xfrm>
          <a:prstGeom prst="rect">
            <a:avLst/>
          </a:prstGeom>
          <a:noFill/>
          <a:ln w="38100">
            <a:solidFill>
              <a:srgbClr val="21356A"/>
            </a:solidFill>
          </a:ln>
        </p:spPr>
        <p:txBody>
          <a:bodyPr wrap="square" rtlCol="0">
            <a:spAutoFit/>
          </a:bodyPr>
          <a:lstStyle/>
          <a:p>
            <a:pPr algn="ctr">
              <a:defRPr/>
            </a:pPr>
            <a:r>
              <a:rPr lang="fr-FR" sz="3600" b="1" dirty="0">
                <a:solidFill>
                  <a:srgbClr val="213469"/>
                </a:solidFill>
                <a:latin typeface="Yu Gothic UI"/>
                <a:ea typeface="Yu Gothic UI"/>
                <a:cs typeface="Arial"/>
              </a:rPr>
              <a:t>6</a:t>
            </a:r>
            <a:r>
              <a:rPr lang="fr-FR" sz="3600" b="1" baseline="30000" dirty="0">
                <a:solidFill>
                  <a:srgbClr val="213469"/>
                </a:solidFill>
                <a:latin typeface="Yu Gothic UI"/>
                <a:ea typeface="Yu Gothic UI"/>
                <a:cs typeface="Arial"/>
              </a:rPr>
              <a:t>ème</a:t>
            </a:r>
            <a:r>
              <a:rPr lang="fr-FR" sz="3600" b="1" dirty="0">
                <a:solidFill>
                  <a:srgbClr val="213469"/>
                </a:solidFill>
                <a:latin typeface="Yu Gothic UI"/>
                <a:ea typeface="Yu Gothic UI"/>
                <a:cs typeface="Arial"/>
              </a:rPr>
              <a:t> édition </a:t>
            </a:r>
            <a:br>
              <a:rPr lang="fr-FR" sz="3600" b="1" dirty="0">
                <a:solidFill>
                  <a:srgbClr val="213469"/>
                </a:solidFill>
                <a:latin typeface="Yu Gothic UI"/>
                <a:ea typeface="Yu Gothic UI"/>
                <a:cs typeface="Arial"/>
              </a:rPr>
            </a:br>
            <a:r>
              <a:rPr lang="fr-FR" sz="3600" b="1" dirty="0">
                <a:solidFill>
                  <a:srgbClr val="213469"/>
                </a:solidFill>
                <a:latin typeface="Yu Gothic UI"/>
                <a:ea typeface="Yu Gothic UI"/>
                <a:cs typeface="Arial"/>
              </a:rPr>
              <a:t>des Journées Nationales des CPTS </a:t>
            </a:r>
            <a:endParaRPr dirty="0"/>
          </a:p>
        </p:txBody>
      </p:sp>
      <p:sp>
        <p:nvSpPr>
          <p:cNvPr id="4" name="ZoneTexte 3"/>
          <p:cNvSpPr txBox="1"/>
          <p:nvPr/>
        </p:nvSpPr>
        <p:spPr bwMode="auto">
          <a:xfrm>
            <a:off x="8832304" y="692696"/>
            <a:ext cx="2761278" cy="369332"/>
          </a:xfrm>
          <a:prstGeom prst="rect">
            <a:avLst/>
          </a:prstGeom>
          <a:noFill/>
        </p:spPr>
        <p:txBody>
          <a:bodyPr wrap="square" rtlCol="0">
            <a:spAutoFit/>
          </a:bodyPr>
          <a:lstStyle/>
          <a:p>
            <a:pPr>
              <a:defRPr/>
            </a:pPr>
            <a:r>
              <a:rPr lang="fr-FR" b="1" dirty="0">
                <a:solidFill>
                  <a:srgbClr val="27594B"/>
                </a:solidFill>
                <a:latin typeface="Aptos" panose="020B0004020202020204" pitchFamily="34" charset="0"/>
                <a:ea typeface="Yu Gothic UI"/>
              </a:rPr>
              <a:t>Les 9 et 10 octobre 2024</a:t>
            </a:r>
            <a:endParaRPr dirty="0">
              <a:solidFill>
                <a:srgbClr val="27594B"/>
              </a:solidFill>
              <a:latin typeface="Aptos" panose="020B00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7BF044C-6A2F-718B-1EE6-5997B97000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344" y="188640"/>
            <a:ext cx="11881320" cy="6336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0514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ADB54C-F2D6-316C-51F3-0EE0A660E9D4}"/>
              </a:ext>
            </a:extLst>
          </p:cNvPr>
          <p:cNvSpPr>
            <a:spLocks noGrp="1"/>
          </p:cNvSpPr>
          <p:nvPr>
            <p:ph type="title"/>
          </p:nvPr>
        </p:nvSpPr>
        <p:spPr/>
        <p:txBody>
          <a:bodyPr/>
          <a:lstStyle/>
          <a:p>
            <a:r>
              <a:rPr lang="fr-FR" b="1" dirty="0"/>
              <a:t>Les CPTS doivent-elles désigner un DPO ?</a:t>
            </a:r>
          </a:p>
        </p:txBody>
      </p:sp>
      <p:sp>
        <p:nvSpPr>
          <p:cNvPr id="3" name="Espace réservé du contenu 2">
            <a:extLst>
              <a:ext uri="{FF2B5EF4-FFF2-40B4-BE49-F238E27FC236}">
                <a16:creationId xmlns:a16="http://schemas.microsoft.com/office/drawing/2014/main" id="{1826C61C-9EB9-7308-E6AC-433F9FC92AAC}"/>
              </a:ext>
            </a:extLst>
          </p:cNvPr>
          <p:cNvSpPr>
            <a:spLocks noGrp="1"/>
          </p:cNvSpPr>
          <p:nvPr>
            <p:ph idx="1"/>
          </p:nvPr>
        </p:nvSpPr>
        <p:spPr/>
        <p:txBody>
          <a:bodyPr>
            <a:normAutofit fontScale="55000" lnSpcReduction="20000"/>
          </a:bodyPr>
          <a:lstStyle/>
          <a:p>
            <a:pPr marL="0" indent="0">
              <a:buNone/>
            </a:pPr>
            <a:r>
              <a:rPr lang="fr-FR" sz="4000" dirty="0"/>
              <a:t>Les règles impératives diffèrent si les structures ont plus ou moins de 250 salariés et s’il s’agit de structures privées ou publiques.</a:t>
            </a:r>
          </a:p>
          <a:p>
            <a:pPr marL="0" indent="0">
              <a:buNone/>
            </a:pPr>
            <a:endParaRPr lang="fr-FR" sz="4000" dirty="0"/>
          </a:p>
          <a:p>
            <a:pPr marL="0" indent="0">
              <a:buNone/>
            </a:pPr>
            <a:r>
              <a:rPr lang="fr-FR" sz="4000" dirty="0"/>
              <a:t>En effet, toutes n’ont pas l’obligation de désigner en leur sein un DPO :</a:t>
            </a:r>
          </a:p>
          <a:p>
            <a:pPr marL="0" indent="0">
              <a:buNone/>
            </a:pPr>
            <a:r>
              <a:rPr lang="fr-FR" sz="4000" b="1" u="sng" dirty="0">
                <a:solidFill>
                  <a:srgbClr val="FF0000"/>
                </a:solidFill>
              </a:rPr>
              <a:t>Le Délégué à la Protection des données (</a:t>
            </a:r>
            <a:r>
              <a:rPr lang="fr-FR" sz="4000" b="1" i="1" u="sng" dirty="0">
                <a:solidFill>
                  <a:srgbClr val="FF0000"/>
                </a:solidFill>
              </a:rPr>
              <a:t>Data Protection </a:t>
            </a:r>
            <a:r>
              <a:rPr lang="fr-FR" sz="4000" b="1" i="1" u="sng" dirty="0" err="1">
                <a:solidFill>
                  <a:srgbClr val="FF0000"/>
                </a:solidFill>
              </a:rPr>
              <a:t>Officer</a:t>
            </a:r>
            <a:r>
              <a:rPr lang="fr-FR" sz="4000" b="1" u="sng" dirty="0">
                <a:solidFill>
                  <a:srgbClr val="FF0000"/>
                </a:solidFill>
              </a:rPr>
              <a:t>)</a:t>
            </a:r>
          </a:p>
          <a:p>
            <a:pPr marL="0" indent="0">
              <a:buNone/>
            </a:pPr>
            <a:endParaRPr lang="fr-FR" sz="4000" b="1" u="sng" dirty="0">
              <a:solidFill>
                <a:srgbClr val="FF0000"/>
              </a:solidFill>
            </a:endParaRPr>
          </a:p>
          <a:p>
            <a:pPr marL="0" indent="0">
              <a:buNone/>
            </a:pPr>
            <a:r>
              <a:rPr lang="fr-FR" sz="4000" b="1" dirty="0"/>
              <a:t>Les responsables de traitement et les sous-traitants devront </a:t>
            </a:r>
            <a:r>
              <a:rPr lang="fr-FR" sz="4000" b="1" u="sng" dirty="0"/>
              <a:t>obligatoirement</a:t>
            </a:r>
            <a:r>
              <a:rPr lang="fr-FR" sz="4000" b="1" dirty="0"/>
              <a:t> désigner un délégué :</a:t>
            </a:r>
            <a:endParaRPr lang="fr-FR" sz="4000" dirty="0"/>
          </a:p>
          <a:p>
            <a:r>
              <a:rPr lang="fr-FR" sz="4000" dirty="0"/>
              <a:t>s’ils appartiennent au secteur public,</a:t>
            </a:r>
          </a:p>
          <a:p>
            <a:r>
              <a:rPr lang="fr-FR" sz="4000" dirty="0"/>
              <a:t>si leurs activités principales les amène à réaliser un suivi régulier et systématique des personnes à grande échelle,  </a:t>
            </a:r>
          </a:p>
          <a:p>
            <a:r>
              <a:rPr lang="fr-FR" sz="4000" dirty="0"/>
              <a:t>si leurs activités principales les amène à traiter (</a:t>
            </a:r>
            <a:r>
              <a:rPr lang="fr-FR" sz="4000" u="sng" dirty="0"/>
              <a:t>toujours à grande échelle</a:t>
            </a:r>
            <a:r>
              <a:rPr lang="fr-FR" sz="4000" dirty="0"/>
              <a:t>) des données dites « sensibles » ou relatives à des condamnations pénales et infractions. </a:t>
            </a:r>
          </a:p>
          <a:p>
            <a:endParaRPr lang="fr-FR" sz="4000" dirty="0"/>
          </a:p>
          <a:p>
            <a:pPr marL="146050" indent="0">
              <a:buNone/>
            </a:pPr>
            <a:endParaRPr lang="fr-FR" sz="2000" dirty="0"/>
          </a:p>
        </p:txBody>
      </p:sp>
    </p:spTree>
    <p:extLst>
      <p:ext uri="{BB962C8B-B14F-4D97-AF65-F5344CB8AC3E}">
        <p14:creationId xmlns:p14="http://schemas.microsoft.com/office/powerpoint/2010/main" val="2089264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800AE7A-39D1-5B66-B049-7B822135508E}"/>
              </a:ext>
            </a:extLst>
          </p:cNvPr>
          <p:cNvSpPr>
            <a:spLocks noGrp="1"/>
          </p:cNvSpPr>
          <p:nvPr>
            <p:ph idx="4294967295"/>
          </p:nvPr>
        </p:nvSpPr>
        <p:spPr>
          <a:xfrm>
            <a:off x="415925" y="368660"/>
            <a:ext cx="11360150" cy="6012668"/>
          </a:xfrm>
        </p:spPr>
        <p:txBody>
          <a:bodyPr>
            <a:normAutofit fontScale="92500" lnSpcReduction="10000"/>
          </a:bodyPr>
          <a:lstStyle/>
          <a:p>
            <a:pPr marL="0" indent="0">
              <a:buNone/>
            </a:pPr>
            <a:r>
              <a:rPr lang="fr-FR" sz="2200" dirty="0"/>
              <a:t>En dehors de ces cas, la désignation d’un délégué à la protection des données sera bien sûr possible.</a:t>
            </a:r>
          </a:p>
          <a:p>
            <a:pPr marL="0" indent="0">
              <a:buNone/>
            </a:pPr>
            <a:endParaRPr lang="fr-FR" sz="2200" dirty="0"/>
          </a:p>
          <a:p>
            <a:pPr marL="0" indent="0">
              <a:buNone/>
            </a:pPr>
            <a:r>
              <a:rPr lang="fr-FR" sz="2200" dirty="0"/>
              <a:t>Les responsables de traitement peuvent opter pour un délégué à la protection des données mutualisé ou externe.</a:t>
            </a:r>
          </a:p>
          <a:p>
            <a:pPr marL="0" indent="0">
              <a:buNone/>
            </a:pPr>
            <a:endParaRPr lang="fr-FR" sz="2200" dirty="0"/>
          </a:p>
          <a:p>
            <a:pPr marL="0" indent="0">
              <a:buNone/>
            </a:pPr>
            <a:r>
              <a:rPr lang="fr-FR" sz="2200" dirty="0"/>
              <a:t>Le délégué devient le véritable « chef d’orchestre » de la conformité en matière de protection des données au sein de son organisme. Il est ainsi chargé : </a:t>
            </a:r>
          </a:p>
          <a:p>
            <a:r>
              <a:rPr lang="fr-FR" sz="2200" dirty="0"/>
              <a:t>d’informer et de conseiller le responsable de traitement ou le sous-traitant, ainsi que ses employés ;</a:t>
            </a:r>
          </a:p>
          <a:p>
            <a:r>
              <a:rPr lang="fr-FR" sz="2200" dirty="0"/>
              <a:t>de contrôler le respect du règlement européen et du droit national en matière de protection des données ;</a:t>
            </a:r>
          </a:p>
          <a:p>
            <a:r>
              <a:rPr lang="fr-FR" sz="2200" dirty="0"/>
              <a:t>de conseiller l’organisme sur la réalisation d’une analyse d'impact (PIA) et d’en vérifier l’exécution ;</a:t>
            </a:r>
          </a:p>
          <a:p>
            <a:r>
              <a:rPr lang="fr-FR" sz="2200" dirty="0"/>
              <a:t>de coopérer avec l’autorité de contrôle et d’être le point de contact de celle-ci.</a:t>
            </a:r>
          </a:p>
          <a:p>
            <a:endParaRPr lang="fr-FR" sz="2200" dirty="0"/>
          </a:p>
          <a:p>
            <a:pPr marL="0" indent="0">
              <a:buNone/>
            </a:pPr>
            <a:r>
              <a:rPr lang="fr-FR" sz="2200" dirty="0"/>
              <a:t>Les structures de droit privé de plus de 250 salariés doivent désigner un DPO. </a:t>
            </a:r>
            <a:r>
              <a:rPr lang="fr-FR" sz="2200" b="1" dirty="0">
                <a:solidFill>
                  <a:srgbClr val="FF0000"/>
                </a:solidFill>
              </a:rPr>
              <a:t>Celles de moins de 250 salariés doivent s’organiser en interne</a:t>
            </a:r>
            <a:r>
              <a:rPr lang="fr-FR" sz="2200" dirty="0"/>
              <a:t>. La personne morale reste responsable du traitement des données des personnes concernées. La procédure suggérée de mise en </a:t>
            </a:r>
            <a:r>
              <a:rPr lang="fr-FR" sz="2200" dirty="0" err="1"/>
              <a:t>oeuvre</a:t>
            </a:r>
            <a:r>
              <a:rPr lang="fr-FR" sz="2200" dirty="0"/>
              <a:t> du RGPD est la même pour tous.</a:t>
            </a:r>
          </a:p>
          <a:p>
            <a:pPr marL="0" indent="0">
              <a:buNone/>
            </a:pPr>
            <a:endParaRPr lang="fr-FR" sz="2200" dirty="0"/>
          </a:p>
          <a:p>
            <a:pPr marL="0" indent="0">
              <a:buNone/>
            </a:pPr>
            <a:r>
              <a:rPr lang="fr-FR" sz="2200" dirty="0"/>
              <a:t>Il n’y a donc pas, en l’état, d’obligation de désignation d’un DPO pour les CPTS, associations de droit privé.</a:t>
            </a:r>
          </a:p>
          <a:p>
            <a:pPr marL="146050" indent="0">
              <a:buNone/>
            </a:pPr>
            <a:endParaRPr lang="fr-FR" dirty="0"/>
          </a:p>
        </p:txBody>
      </p:sp>
    </p:spTree>
    <p:extLst>
      <p:ext uri="{BB962C8B-B14F-4D97-AF65-F5344CB8AC3E}">
        <p14:creationId xmlns:p14="http://schemas.microsoft.com/office/powerpoint/2010/main" val="2227257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387CDC-082C-83C2-11FC-4AB9CD8A592F}"/>
              </a:ext>
            </a:extLst>
          </p:cNvPr>
          <p:cNvSpPr>
            <a:spLocks noGrp="1"/>
          </p:cNvSpPr>
          <p:nvPr>
            <p:ph type="title"/>
          </p:nvPr>
        </p:nvSpPr>
        <p:spPr>
          <a:xfrm>
            <a:off x="415600" y="593367"/>
            <a:ext cx="11360800" cy="943266"/>
          </a:xfrm>
        </p:spPr>
        <p:txBody>
          <a:bodyPr>
            <a:normAutofit fontScale="90000"/>
          </a:bodyPr>
          <a:lstStyle/>
          <a:p>
            <a:r>
              <a:rPr lang="fr-FR" b="1" dirty="0"/>
              <a:t>Cas pratique 1 : La CPAM demande la transmission de la liste des adhérents d’une CPTS : ?</a:t>
            </a:r>
          </a:p>
        </p:txBody>
      </p:sp>
      <p:sp>
        <p:nvSpPr>
          <p:cNvPr id="3" name="Espace réservé du contenu 2">
            <a:extLst>
              <a:ext uri="{FF2B5EF4-FFF2-40B4-BE49-F238E27FC236}">
                <a16:creationId xmlns:a16="http://schemas.microsoft.com/office/drawing/2014/main" id="{2C67E25F-8FB0-455F-26D3-08E1EACA2260}"/>
              </a:ext>
            </a:extLst>
          </p:cNvPr>
          <p:cNvSpPr>
            <a:spLocks noGrp="1"/>
          </p:cNvSpPr>
          <p:nvPr>
            <p:ph idx="1"/>
          </p:nvPr>
        </p:nvSpPr>
        <p:spPr>
          <a:xfrm>
            <a:off x="415600" y="1536632"/>
            <a:ext cx="11360800" cy="5204735"/>
          </a:xfrm>
        </p:spPr>
        <p:txBody>
          <a:bodyPr>
            <a:noAutofit/>
          </a:bodyPr>
          <a:lstStyle/>
          <a:p>
            <a:pPr marL="146050" indent="0">
              <a:buNone/>
            </a:pPr>
            <a:r>
              <a:rPr lang="fr-FR" sz="1800" dirty="0"/>
              <a:t>Dans sa publication concernant la transmission de données à des tiers dits autorisés, la CNIL précise :</a:t>
            </a:r>
          </a:p>
          <a:p>
            <a:pPr marL="146050" indent="0">
              <a:buNone/>
            </a:pPr>
            <a:endParaRPr lang="fr-FR" sz="1800" dirty="0"/>
          </a:p>
          <a:p>
            <a:pPr marL="146050" indent="0">
              <a:buNone/>
            </a:pPr>
            <a:r>
              <a:rPr lang="fr-FR" sz="1800" dirty="0"/>
              <a:t>« </a:t>
            </a:r>
            <a:r>
              <a:rPr lang="fr-FR" sz="1800" i="1" dirty="0"/>
              <a:t>Au regard du RGPD, l’enjeu principal pour un responsable de traitement recevant une telle demande est double : </a:t>
            </a:r>
            <a:r>
              <a:rPr lang="fr-FR" sz="1800" b="1" i="1" dirty="0"/>
              <a:t>veiller à se conformer aux demandes prévues par les dispositions légales et garantir la sécurité des données à caractère personnel traitées. </a:t>
            </a:r>
          </a:p>
          <a:p>
            <a:pPr marL="146050" indent="0">
              <a:buNone/>
            </a:pPr>
            <a:endParaRPr lang="fr-FR" sz="1800" b="1" i="1" dirty="0"/>
          </a:p>
          <a:p>
            <a:pPr marL="146050" indent="0">
              <a:buNone/>
            </a:pPr>
            <a:r>
              <a:rPr lang="fr-FR" sz="1800" i="1" dirty="0"/>
              <a:t>En application des articles 5-1-f et 32 du RGPD, </a:t>
            </a:r>
            <a:r>
              <a:rPr lang="fr-FR" sz="1800" b="1" i="1" dirty="0"/>
              <a:t>tout responsable de traitement doit en effet assurer la confidentialité des données en veillant à limiter les accès et transmissions aux seuls acteurs habilités ou autorisés</a:t>
            </a:r>
            <a:r>
              <a:rPr lang="fr-FR" sz="1800" i="1" dirty="0"/>
              <a:t> (dont font partie les tiers autorisés lorsqu’une disposition législative ou réglementaire le prévoit). </a:t>
            </a:r>
          </a:p>
          <a:p>
            <a:pPr marL="146050" indent="0">
              <a:buNone/>
            </a:pPr>
            <a:endParaRPr lang="fr-FR" sz="1800" i="1" dirty="0"/>
          </a:p>
          <a:p>
            <a:pPr marL="146050" indent="0">
              <a:buNone/>
            </a:pPr>
            <a:r>
              <a:rPr lang="fr-FR" sz="1800" b="1" i="1" dirty="0">
                <a:solidFill>
                  <a:srgbClr val="FF0000"/>
                </a:solidFill>
              </a:rPr>
              <a:t>Ces exigences doivent conduire le responsable de traitement interrogé à impérativement suivre trois étapes :</a:t>
            </a:r>
          </a:p>
          <a:p>
            <a:pPr marL="146050" indent="0">
              <a:buNone/>
            </a:pPr>
            <a:r>
              <a:rPr lang="fr-FR" sz="1800" b="1" i="1" dirty="0">
                <a:solidFill>
                  <a:srgbClr val="FF0000"/>
                </a:solidFill>
              </a:rPr>
              <a:t> 1. Vérification de l’existence d’un fondement légal autorisant la demande et la communication de données ; </a:t>
            </a:r>
          </a:p>
          <a:p>
            <a:pPr marL="146050" indent="0">
              <a:buNone/>
            </a:pPr>
            <a:r>
              <a:rPr lang="fr-FR" sz="1800" b="1" i="1" dirty="0">
                <a:solidFill>
                  <a:srgbClr val="FF0000"/>
                </a:solidFill>
              </a:rPr>
              <a:t>2. Vérification de la qualité de l’organisme à l’origine de la demande et du périmètre des informations ciblées ;</a:t>
            </a:r>
          </a:p>
          <a:p>
            <a:pPr marL="146050" indent="0">
              <a:buNone/>
            </a:pPr>
            <a:r>
              <a:rPr lang="fr-FR" sz="1800" b="1" i="1" dirty="0">
                <a:solidFill>
                  <a:srgbClr val="FF0000"/>
                </a:solidFill>
              </a:rPr>
              <a:t> 3. Sécurisation de la communication des données ou des modalités d’accès par le tiers autorisé. »</a:t>
            </a:r>
          </a:p>
        </p:txBody>
      </p:sp>
    </p:spTree>
    <p:extLst>
      <p:ext uri="{BB962C8B-B14F-4D97-AF65-F5344CB8AC3E}">
        <p14:creationId xmlns:p14="http://schemas.microsoft.com/office/powerpoint/2010/main" val="4026032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8AC8B7-0936-8EB1-4BB6-952C8524213E}"/>
              </a:ext>
            </a:extLst>
          </p:cNvPr>
          <p:cNvSpPr>
            <a:spLocks noGrp="1"/>
          </p:cNvSpPr>
          <p:nvPr>
            <p:ph type="title"/>
          </p:nvPr>
        </p:nvSpPr>
        <p:spPr/>
        <p:txBody>
          <a:bodyPr/>
          <a:lstStyle/>
          <a:p>
            <a:r>
              <a:rPr lang="fr-FR" dirty="0"/>
              <a:t>La CPAM est-elle un « tiers autorisé » ?</a:t>
            </a:r>
          </a:p>
        </p:txBody>
      </p:sp>
      <p:sp>
        <p:nvSpPr>
          <p:cNvPr id="3" name="Espace réservé du contenu 2">
            <a:extLst>
              <a:ext uri="{FF2B5EF4-FFF2-40B4-BE49-F238E27FC236}">
                <a16:creationId xmlns:a16="http://schemas.microsoft.com/office/drawing/2014/main" id="{6D310ED3-4061-FDDB-CFA0-BB9F9BEE5637}"/>
              </a:ext>
            </a:extLst>
          </p:cNvPr>
          <p:cNvSpPr>
            <a:spLocks noGrp="1"/>
          </p:cNvSpPr>
          <p:nvPr>
            <p:ph idx="1"/>
          </p:nvPr>
        </p:nvSpPr>
        <p:spPr>
          <a:xfrm>
            <a:off x="335360" y="1356967"/>
            <a:ext cx="11360800" cy="5805264"/>
          </a:xfrm>
        </p:spPr>
        <p:txBody>
          <a:bodyPr/>
          <a:lstStyle/>
          <a:p>
            <a:pPr marL="146050" indent="0">
              <a:buNone/>
            </a:pPr>
            <a:r>
              <a:rPr lang="fr-FR" sz="1800" dirty="0"/>
              <a:t>En l’état, il n’apparait pas qu’un texte de loi ou un règlement habilite la CPAM en tant que  « tiers autorisé », lui permettant d’exiger la transmission de données personnelles de la part des CPTS.</a:t>
            </a:r>
          </a:p>
          <a:p>
            <a:pPr marL="146050" indent="0">
              <a:buNone/>
            </a:pPr>
            <a:endParaRPr lang="fr-FR" sz="1800" dirty="0"/>
          </a:p>
          <a:p>
            <a:pPr marL="146050" indent="0">
              <a:buNone/>
            </a:pPr>
            <a:r>
              <a:rPr lang="fr-FR" sz="1800" dirty="0"/>
              <a:t>Le seul élément légal évoquant cette transmission de la liste des membres de la CPTS figure en </a:t>
            </a:r>
            <a:r>
              <a:rPr lang="fr-FR" sz="1800" b="1" dirty="0"/>
              <a:t>annexe 1 de l’ACI </a:t>
            </a:r>
            <a:r>
              <a:rPr lang="fr-FR" sz="1800" dirty="0"/>
              <a:t>(paru au JO du 7 avril 2019 avec son avenant 2 paru  au JO du 31 mars 2022), soit </a:t>
            </a:r>
            <a:r>
              <a:rPr lang="fr-FR" sz="1800" b="1" dirty="0">
                <a:solidFill>
                  <a:srgbClr val="7030A0"/>
                </a:solidFill>
              </a:rPr>
              <a:t>le </a:t>
            </a:r>
            <a:r>
              <a:rPr lang="fr-FR" sz="1800" b="1" u="sng" dirty="0">
                <a:solidFill>
                  <a:srgbClr val="7030A0"/>
                </a:solidFill>
              </a:rPr>
              <a:t>contrat type </a:t>
            </a:r>
            <a:r>
              <a:rPr lang="fr-FR" sz="1800" b="1" dirty="0">
                <a:solidFill>
                  <a:srgbClr val="7030A0"/>
                </a:solidFill>
              </a:rPr>
              <a:t>relatif au CPTS conclu avec le directeur de la CPAM et le directeur de l’ARS, évoquant </a:t>
            </a:r>
            <a:r>
              <a:rPr lang="fr-FR" sz="1800" b="1" u="sng" dirty="0">
                <a:solidFill>
                  <a:srgbClr val="7030A0"/>
                </a:solidFill>
              </a:rPr>
              <a:t>la liste des pièces à annexer audit contrat </a:t>
            </a:r>
            <a:r>
              <a:rPr lang="fr-FR" sz="1800" dirty="0"/>
              <a:t>: </a:t>
            </a:r>
          </a:p>
          <a:p>
            <a:pPr>
              <a:buFontTx/>
              <a:buChar char="-"/>
            </a:pPr>
            <a:r>
              <a:rPr lang="fr-FR" sz="1800" i="1" dirty="0"/>
              <a:t>« La copie du projet de santé validé par l’ARS</a:t>
            </a:r>
          </a:p>
          <a:p>
            <a:pPr>
              <a:buFontTx/>
              <a:buChar char="-"/>
            </a:pPr>
            <a:r>
              <a:rPr lang="fr-FR" sz="1800" i="1" dirty="0"/>
              <a:t>Les statuts de la CPTS</a:t>
            </a:r>
          </a:p>
          <a:p>
            <a:pPr>
              <a:buFontTx/>
              <a:buChar char="-"/>
            </a:pPr>
            <a:r>
              <a:rPr lang="fr-FR" sz="1800" i="1" dirty="0"/>
              <a:t>Les contours du territoire d’intervention de la CPTS</a:t>
            </a:r>
          </a:p>
          <a:p>
            <a:pPr>
              <a:buFontTx/>
              <a:buChar char="-"/>
            </a:pPr>
            <a:r>
              <a:rPr lang="fr-FR" sz="1800" b="1" i="1" dirty="0">
                <a:solidFill>
                  <a:srgbClr val="7030A0"/>
                </a:solidFill>
              </a:rPr>
              <a:t>La liste des membres de la CPTS avec leurs statuts : professionnels de santé libéraux, MSP, équipes de soins primaires, équipes de </a:t>
            </a:r>
            <a:r>
              <a:rPr lang="fr-FR" sz="1800" b="1" i="1" dirty="0" err="1">
                <a:solidFill>
                  <a:srgbClr val="7030A0"/>
                </a:solidFill>
              </a:rPr>
              <a:t>sopins</a:t>
            </a:r>
            <a:r>
              <a:rPr lang="fr-FR" sz="1800" b="1" i="1" dirty="0">
                <a:solidFill>
                  <a:srgbClr val="7030A0"/>
                </a:solidFill>
              </a:rPr>
              <a:t> spécialisées, centre de santé, établissements (sanitaires et médico-sociaux), services de santé et services sociaux etc..</a:t>
            </a:r>
          </a:p>
          <a:p>
            <a:pPr>
              <a:buFontTx/>
              <a:buChar char="-"/>
            </a:pPr>
            <a:endParaRPr lang="fr-FR" sz="1800" b="1" i="1" dirty="0">
              <a:solidFill>
                <a:srgbClr val="7030A0"/>
              </a:solidFill>
            </a:endParaRPr>
          </a:p>
          <a:p>
            <a:pPr>
              <a:buFontTx/>
              <a:buChar char="-"/>
            </a:pPr>
            <a:r>
              <a:rPr lang="fr-FR" sz="1800" b="1" i="1" dirty="0">
                <a:solidFill>
                  <a:srgbClr val="7030A0"/>
                </a:solidFill>
              </a:rPr>
              <a:t>La CPTS doit informer l’organisme local d’Assurance Maladie, une fois par an, des modifications intervenues sur ces éléments et notamment, sur la liste des membres de la communauté professionnelle. »</a:t>
            </a:r>
          </a:p>
          <a:p>
            <a:pPr>
              <a:buFontTx/>
              <a:buChar char="-"/>
            </a:pPr>
            <a:endParaRPr lang="fr-FR" sz="1800" b="1" i="1" dirty="0"/>
          </a:p>
          <a:p>
            <a:pPr marL="146050" indent="0">
              <a:buNone/>
            </a:pPr>
            <a:endParaRPr lang="fr-FR" b="1" i="1" dirty="0"/>
          </a:p>
        </p:txBody>
      </p:sp>
    </p:spTree>
    <p:extLst>
      <p:ext uri="{BB962C8B-B14F-4D97-AF65-F5344CB8AC3E}">
        <p14:creationId xmlns:p14="http://schemas.microsoft.com/office/powerpoint/2010/main" val="2586039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376406-41CF-A977-8206-35D5AE8D5122}"/>
              </a:ext>
            </a:extLst>
          </p:cNvPr>
          <p:cNvSpPr>
            <a:spLocks noGrp="1"/>
          </p:cNvSpPr>
          <p:nvPr>
            <p:ph type="title"/>
          </p:nvPr>
        </p:nvSpPr>
        <p:spPr>
          <a:xfrm>
            <a:off x="263352" y="188640"/>
            <a:ext cx="11360800" cy="763600"/>
          </a:xfrm>
        </p:spPr>
        <p:txBody>
          <a:bodyPr/>
          <a:lstStyle/>
          <a:p>
            <a:r>
              <a:rPr lang="fr-FR" dirty="0"/>
              <a:t>Les préconisations de la CNIL</a:t>
            </a:r>
          </a:p>
        </p:txBody>
      </p:sp>
      <p:sp>
        <p:nvSpPr>
          <p:cNvPr id="3" name="Espace réservé du contenu 2">
            <a:extLst>
              <a:ext uri="{FF2B5EF4-FFF2-40B4-BE49-F238E27FC236}">
                <a16:creationId xmlns:a16="http://schemas.microsoft.com/office/drawing/2014/main" id="{368C496A-6FA9-4E07-1213-3529DF9D7E47}"/>
              </a:ext>
            </a:extLst>
          </p:cNvPr>
          <p:cNvSpPr>
            <a:spLocks noGrp="1"/>
          </p:cNvSpPr>
          <p:nvPr>
            <p:ph idx="1"/>
          </p:nvPr>
        </p:nvSpPr>
        <p:spPr>
          <a:xfrm>
            <a:off x="415600" y="692696"/>
            <a:ext cx="11360800" cy="5760640"/>
          </a:xfrm>
        </p:spPr>
        <p:txBody>
          <a:bodyPr>
            <a:noAutofit/>
          </a:bodyPr>
          <a:lstStyle/>
          <a:p>
            <a:pPr marL="146050" indent="0">
              <a:buNone/>
            </a:pPr>
            <a:r>
              <a:rPr lang="fr-FR" sz="1800" dirty="0"/>
              <a:t>«</a:t>
            </a:r>
            <a:r>
              <a:rPr lang="fr-FR" sz="1800" i="1" dirty="0"/>
              <a:t> Les formes que peut prendre une demande de communication de données d’un tiers autorisé sont diverses : il n’existe pas de document ou de formulation type que le responsable de traitement pourrait systématiquement exiger (sauf lorsque le texte le prévoit explicitement). </a:t>
            </a:r>
          </a:p>
          <a:p>
            <a:pPr marL="146050" indent="0">
              <a:buNone/>
            </a:pPr>
            <a:endParaRPr lang="fr-FR" sz="1800" i="1" dirty="0"/>
          </a:p>
          <a:p>
            <a:pPr marL="146050" indent="0">
              <a:buNone/>
            </a:pPr>
            <a:r>
              <a:rPr lang="fr-FR" sz="1800" b="1" i="1" dirty="0">
                <a:solidFill>
                  <a:srgbClr val="FF0000"/>
                </a:solidFill>
              </a:rPr>
              <a:t>Lorsqu’un responsable de traitement reçoit une demande exigeant la communication de données à caractère personnel, </a:t>
            </a:r>
            <a:r>
              <a:rPr lang="fr-FR" sz="1800" b="1" i="1" u="sng" dirty="0">
                <a:solidFill>
                  <a:srgbClr val="FF0000"/>
                </a:solidFill>
              </a:rPr>
              <a:t>le premier réflexe à avoir est de s’assurer que la requête se fonde sur une disposition légale en vigueur.</a:t>
            </a:r>
          </a:p>
          <a:p>
            <a:pPr marL="146050" indent="0">
              <a:buNone/>
            </a:pPr>
            <a:endParaRPr lang="fr-FR" sz="1800" i="1" dirty="0"/>
          </a:p>
          <a:p>
            <a:pPr marL="146050" indent="0">
              <a:buNone/>
            </a:pPr>
            <a:r>
              <a:rPr lang="fr-FR" sz="1800" i="1" dirty="0"/>
              <a:t>Deux scénarios sont possibles : </a:t>
            </a:r>
          </a:p>
          <a:p>
            <a:pPr marL="146050" indent="0">
              <a:buNone/>
            </a:pPr>
            <a:r>
              <a:rPr lang="fr-FR" sz="1800" i="1" dirty="0"/>
              <a:t>1./ Si la demande mentionne une référence légale ou réglementaire précise, alors le responsable de traitement doit vérifier (depuis le site web Légifrance, par exemple) la réalité des dispositions mentionnées ;</a:t>
            </a:r>
          </a:p>
          <a:p>
            <a:pPr marL="146050" indent="0">
              <a:buNone/>
            </a:pPr>
            <a:r>
              <a:rPr lang="fr-FR" sz="1800" i="1" dirty="0"/>
              <a:t>2</a:t>
            </a:r>
            <a:r>
              <a:rPr lang="fr-FR" sz="1800" b="1" i="1" dirty="0"/>
              <a:t>./ </a:t>
            </a:r>
            <a:r>
              <a:rPr lang="fr-FR" sz="1800" b="1" i="1" dirty="0">
                <a:solidFill>
                  <a:srgbClr val="FF0000"/>
                </a:solidFill>
              </a:rPr>
              <a:t>Si la demande ne mentionne aucune disposition particulière, alors le responsable de traitement doit demander à l’organisme s’il agit en application d’un texte et de préciser la référence légale afin que la vérification précitée puisse être menée.</a:t>
            </a:r>
          </a:p>
          <a:p>
            <a:pPr marL="146050" indent="0">
              <a:buNone/>
            </a:pPr>
            <a:endParaRPr lang="fr-FR" sz="1800" i="1" dirty="0"/>
          </a:p>
          <a:p>
            <a:pPr marL="146050" indent="0">
              <a:buNone/>
            </a:pPr>
            <a:r>
              <a:rPr lang="fr-FR" sz="1800" i="1" dirty="0"/>
              <a:t> Le responsable de traitement ne peut en effet se satisfaire d’une demande uniquement fondée sur des éléments contextuels (nature de l’organisme émetteur, habitudes relationnelles, tournures de phrases impératives, etc.). Il doit s’assurer que l’organisme agit effectivement, au moment de la demande, en tant que tiers autorisé. » </a:t>
            </a:r>
          </a:p>
          <a:p>
            <a:pPr marL="146050" indent="0">
              <a:buNone/>
            </a:pPr>
            <a:endParaRPr lang="fr-FR" sz="1800" dirty="0"/>
          </a:p>
        </p:txBody>
      </p:sp>
    </p:spTree>
    <p:extLst>
      <p:ext uri="{BB962C8B-B14F-4D97-AF65-F5344CB8AC3E}">
        <p14:creationId xmlns:p14="http://schemas.microsoft.com/office/powerpoint/2010/main" val="362801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C4EF9D-E170-5997-6F3C-11420391592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5530114-757F-4820-6E07-B3F59C701DB2}"/>
              </a:ext>
            </a:extLst>
          </p:cNvPr>
          <p:cNvSpPr>
            <a:spLocks noGrp="1"/>
          </p:cNvSpPr>
          <p:nvPr>
            <p:ph idx="1"/>
          </p:nvPr>
        </p:nvSpPr>
        <p:spPr/>
        <p:txBody>
          <a:bodyPr/>
          <a:lstStyle/>
          <a:p>
            <a:pPr marL="146050" indent="0">
              <a:buNone/>
            </a:pPr>
            <a:r>
              <a:rPr lang="fr-FR" sz="2000" dirty="0"/>
              <a:t>«</a:t>
            </a:r>
            <a:r>
              <a:rPr lang="fr-FR" sz="2000" i="1" dirty="0"/>
              <a:t> Adresser des données à caractère personnel à un organisme sans qu’une telle vérification n’ait été réalisée expose le responsable de traitement à deux risques susceptibles de conduire aux sanctions précitées : </a:t>
            </a:r>
          </a:p>
          <a:p>
            <a:r>
              <a:rPr lang="fr-FR" sz="2000" i="1" dirty="0"/>
              <a:t>Transmettre des données à caractère personnel à des personnes non autorisées ;</a:t>
            </a:r>
          </a:p>
          <a:p>
            <a:r>
              <a:rPr lang="fr-FR" sz="2000" i="1" dirty="0"/>
              <a:t> Transmettre des données sans respecter le cadre établi par les dispositions légales relative au droit de communication exercé. »</a:t>
            </a:r>
          </a:p>
          <a:p>
            <a:pPr marL="146050" indent="0">
              <a:buNone/>
            </a:pPr>
            <a:endParaRPr lang="fr-FR" dirty="0"/>
          </a:p>
        </p:txBody>
      </p:sp>
    </p:spTree>
    <p:extLst>
      <p:ext uri="{BB962C8B-B14F-4D97-AF65-F5344CB8AC3E}">
        <p14:creationId xmlns:p14="http://schemas.microsoft.com/office/powerpoint/2010/main" val="1928220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3BCA2B-1187-47AE-233C-FE5C95BB33F3}"/>
              </a:ext>
            </a:extLst>
          </p:cNvPr>
          <p:cNvSpPr>
            <a:spLocks noGrp="1"/>
          </p:cNvSpPr>
          <p:nvPr>
            <p:ph type="title"/>
          </p:nvPr>
        </p:nvSpPr>
        <p:spPr/>
        <p:txBody>
          <a:bodyPr/>
          <a:lstStyle/>
          <a:p>
            <a:r>
              <a:rPr lang="fr-FR" dirty="0"/>
              <a:t>Alors, que faire ?</a:t>
            </a:r>
          </a:p>
        </p:txBody>
      </p:sp>
      <p:sp>
        <p:nvSpPr>
          <p:cNvPr id="3" name="Espace réservé du contenu 2">
            <a:extLst>
              <a:ext uri="{FF2B5EF4-FFF2-40B4-BE49-F238E27FC236}">
                <a16:creationId xmlns:a16="http://schemas.microsoft.com/office/drawing/2014/main" id="{673ED9BE-C37F-54A3-9A37-839026AA6A00}"/>
              </a:ext>
            </a:extLst>
          </p:cNvPr>
          <p:cNvSpPr>
            <a:spLocks noGrp="1"/>
          </p:cNvSpPr>
          <p:nvPr>
            <p:ph idx="1"/>
          </p:nvPr>
        </p:nvSpPr>
        <p:spPr>
          <a:xfrm>
            <a:off x="415600" y="1124744"/>
            <a:ext cx="11360800" cy="5733256"/>
          </a:xfrm>
        </p:spPr>
        <p:txBody>
          <a:bodyPr/>
          <a:lstStyle/>
          <a:p>
            <a:pPr marL="146050" indent="0">
              <a:buNone/>
            </a:pPr>
            <a:r>
              <a:rPr lang="fr-FR" sz="2000" b="1" dirty="0"/>
              <a:t>L’élément légal sur lequel se fonde la CPAM pour exiger la transmission de ces données n’apparait pas clairement à ce jour.</a:t>
            </a:r>
          </a:p>
          <a:p>
            <a:pPr marL="146050" indent="0">
              <a:buNone/>
            </a:pPr>
            <a:endParaRPr lang="fr-FR" sz="2000" dirty="0"/>
          </a:p>
          <a:p>
            <a:pPr marL="146050" indent="0">
              <a:buNone/>
            </a:pPr>
            <a:r>
              <a:rPr lang="fr-FR" sz="2000" dirty="0"/>
              <a:t>L’exigence dans le cadre de l’accord de la transmission d’une liste de membres de la CPTS assortie de leurs statuts aurait pu apparaitre fondée si la CPAM pouvait revendiquer la qualité de « tiers autorisé », ce qu’elle ne semble pas être à ce jour, sachant qu’en tout état de cause,  </a:t>
            </a:r>
            <a:r>
              <a:rPr lang="fr-FR" sz="2000" b="1" dirty="0"/>
              <a:t>la finalité de la transmission de ces données n’est pas connue</a:t>
            </a:r>
            <a:r>
              <a:rPr lang="fr-FR" sz="2000" dirty="0"/>
              <a:t> : la CPAM ne parait pas avoir à ce jour indiqué l’usage qu’elle entend faire de ces données, la durée de conservation de ces données ni la possibilité pour les personnes physiques concernées d’avoir un droit d’accès pour modification, rectification voire suppression, comme d’usage en matière de données personnelles.</a:t>
            </a:r>
          </a:p>
          <a:p>
            <a:pPr marL="146050" indent="0">
              <a:buNone/>
            </a:pPr>
            <a:endParaRPr lang="fr-FR" sz="2000" dirty="0"/>
          </a:p>
          <a:p>
            <a:pPr marL="146050" indent="0">
              <a:buNone/>
            </a:pPr>
            <a:r>
              <a:rPr lang="fr-FR" sz="2000" dirty="0"/>
              <a:t>Les CPTS se doivent d’être rigoureuses voire exemplaires dans la gestion des données personnelles et ne peuvent prêter le flan à la moindre critique de leurs membres.</a:t>
            </a:r>
          </a:p>
          <a:p>
            <a:pPr marL="146050" indent="0">
              <a:buNone/>
            </a:pPr>
            <a:endParaRPr lang="fr-FR" sz="2000" dirty="0"/>
          </a:p>
          <a:p>
            <a:pPr marL="146050" indent="0">
              <a:buNone/>
            </a:pPr>
            <a:endParaRPr lang="fr-FR" dirty="0"/>
          </a:p>
        </p:txBody>
      </p:sp>
    </p:spTree>
    <p:extLst>
      <p:ext uri="{BB962C8B-B14F-4D97-AF65-F5344CB8AC3E}">
        <p14:creationId xmlns:p14="http://schemas.microsoft.com/office/powerpoint/2010/main" val="1853978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0DA060-6D4B-0594-6722-B2EBA04BA353}"/>
              </a:ext>
            </a:extLst>
          </p:cNvPr>
          <p:cNvSpPr>
            <a:spLocks noGrp="1"/>
          </p:cNvSpPr>
          <p:nvPr>
            <p:ph type="title"/>
          </p:nvPr>
        </p:nvSpPr>
        <p:spPr/>
        <p:txBody>
          <a:bodyPr/>
          <a:lstStyle/>
          <a:p>
            <a:r>
              <a:rPr lang="fr-FR" dirty="0"/>
              <a:t>Une suggestion ?</a:t>
            </a:r>
          </a:p>
        </p:txBody>
      </p:sp>
      <p:sp>
        <p:nvSpPr>
          <p:cNvPr id="3" name="Espace réservé du contenu 2">
            <a:extLst>
              <a:ext uri="{FF2B5EF4-FFF2-40B4-BE49-F238E27FC236}">
                <a16:creationId xmlns:a16="http://schemas.microsoft.com/office/drawing/2014/main" id="{0E6B68A1-0D02-6F23-EF3E-E5B4784634E3}"/>
              </a:ext>
            </a:extLst>
          </p:cNvPr>
          <p:cNvSpPr>
            <a:spLocks noGrp="1"/>
          </p:cNvSpPr>
          <p:nvPr>
            <p:ph idx="1"/>
          </p:nvPr>
        </p:nvSpPr>
        <p:spPr/>
        <p:txBody>
          <a:bodyPr>
            <a:normAutofit lnSpcReduction="10000"/>
          </a:bodyPr>
          <a:lstStyle/>
          <a:p>
            <a:pPr marL="146050" indent="0">
              <a:buNone/>
            </a:pPr>
            <a:r>
              <a:rPr lang="fr-FR" sz="2400" dirty="0"/>
              <a:t>L’idée est de clarifier les relations entre les CPTS et tout organisme réclamant la liste de ses membres.</a:t>
            </a:r>
          </a:p>
          <a:p>
            <a:pPr marL="146050" indent="0">
              <a:buNone/>
            </a:pPr>
            <a:endParaRPr lang="fr-FR" sz="2400" dirty="0"/>
          </a:p>
          <a:p>
            <a:pPr marL="146050" indent="0">
              <a:buNone/>
            </a:pPr>
            <a:r>
              <a:rPr lang="fr-FR" sz="2400" dirty="0"/>
              <a:t>Ainsi, en cas de demande de tout organisme, les CPTS pourrait répondre :</a:t>
            </a:r>
          </a:p>
          <a:p>
            <a:pPr marL="146050" indent="0">
              <a:buNone/>
            </a:pPr>
            <a:endParaRPr lang="fr-FR" sz="2400" dirty="0"/>
          </a:p>
          <a:p>
            <a:pPr marL="146050" indent="0">
              <a:buNone/>
            </a:pPr>
            <a:r>
              <a:rPr lang="fr-FR" sz="2400" dirty="0"/>
              <a:t>«</a:t>
            </a:r>
            <a:r>
              <a:rPr lang="fr-FR" sz="2400" i="1" dirty="0"/>
              <a:t> En application des dispositions du RGPD concernant la transmission de données personnelles à un tiers, nous vous remercions de bien vouloir nous préciser l’élément légal ou règlementaire vous autorisant à formuler une telle demande afin de vérification ainsi que la ou les finalité(s) pour lesquelles vous souhaitez recueillir ces données, leur durée de conservation, et les modalités d’accès, d’opposition, de rectification et d’annulation des données ainsi transmises. »</a:t>
            </a:r>
          </a:p>
          <a:p>
            <a:pPr marL="146050" indent="0">
              <a:buNone/>
            </a:pPr>
            <a:endParaRPr lang="fr-FR" dirty="0"/>
          </a:p>
        </p:txBody>
      </p:sp>
    </p:spTree>
    <p:extLst>
      <p:ext uri="{BB962C8B-B14F-4D97-AF65-F5344CB8AC3E}">
        <p14:creationId xmlns:p14="http://schemas.microsoft.com/office/powerpoint/2010/main" val="3830741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074491-5D74-646D-E453-0519E6038063}"/>
              </a:ext>
            </a:extLst>
          </p:cNvPr>
          <p:cNvSpPr>
            <a:spLocks noGrp="1"/>
          </p:cNvSpPr>
          <p:nvPr>
            <p:ph type="title"/>
          </p:nvPr>
        </p:nvSpPr>
        <p:spPr/>
        <p:txBody>
          <a:bodyPr>
            <a:normAutofit fontScale="90000"/>
          </a:bodyPr>
          <a:lstStyle/>
          <a:p>
            <a:r>
              <a:rPr lang="fr-FR" dirty="0"/>
              <a:t>CAS PRATIQUE N°2 – Le traitement de données dites sensibles par les CPTS</a:t>
            </a:r>
          </a:p>
        </p:txBody>
      </p:sp>
      <p:sp>
        <p:nvSpPr>
          <p:cNvPr id="3" name="Espace réservé du contenu 2">
            <a:extLst>
              <a:ext uri="{FF2B5EF4-FFF2-40B4-BE49-F238E27FC236}">
                <a16:creationId xmlns:a16="http://schemas.microsoft.com/office/drawing/2014/main" id="{2D4816ED-5DDA-BC00-E3F7-5D985E8F8D2B}"/>
              </a:ext>
            </a:extLst>
          </p:cNvPr>
          <p:cNvSpPr>
            <a:spLocks noGrp="1"/>
          </p:cNvSpPr>
          <p:nvPr>
            <p:ph idx="1"/>
          </p:nvPr>
        </p:nvSpPr>
        <p:spPr/>
        <p:txBody>
          <a:bodyPr>
            <a:normAutofit/>
          </a:bodyPr>
          <a:lstStyle/>
          <a:p>
            <a:pPr marL="146050" indent="0">
              <a:buNone/>
            </a:pPr>
            <a:r>
              <a:rPr lang="fr-FR" sz="2000" dirty="0"/>
              <a:t>Certaines CPTS indiquent traiter des données patients, qui sont des données sensibles.</a:t>
            </a:r>
          </a:p>
          <a:p>
            <a:pPr marL="146050" indent="0">
              <a:buNone/>
            </a:pPr>
            <a:endParaRPr lang="fr-FR" sz="2000" dirty="0"/>
          </a:p>
          <a:p>
            <a:pPr marL="146050" indent="0">
              <a:buNone/>
            </a:pPr>
            <a:r>
              <a:rPr lang="fr-FR" sz="2000" dirty="0"/>
              <a:t>D’autres font en sorte que ce soit les professionnels de santé qui échangent en eux ces données, à l’aide des logiciels cryptés dont ils disposent, pour la sécurisation de la circulation de ces données.</a:t>
            </a:r>
          </a:p>
          <a:p>
            <a:pPr marL="146050" indent="0">
              <a:buNone/>
            </a:pPr>
            <a:endParaRPr lang="fr-FR" sz="2000" dirty="0"/>
          </a:p>
          <a:p>
            <a:pPr marL="146050" indent="0">
              <a:buNone/>
            </a:pPr>
            <a:r>
              <a:rPr lang="fr-FR" sz="2000" dirty="0"/>
              <a:t>La question est : les CPTS sont-elles habilitées à traiter ces données ?</a:t>
            </a:r>
          </a:p>
          <a:p>
            <a:pPr marL="146050" indent="0">
              <a:buNone/>
            </a:pPr>
            <a:endParaRPr lang="fr-FR" sz="2000" dirty="0"/>
          </a:p>
          <a:p>
            <a:pPr marL="146050" indent="0">
              <a:buNone/>
            </a:pPr>
            <a:endParaRPr lang="fr-FR" sz="2000" dirty="0"/>
          </a:p>
        </p:txBody>
      </p:sp>
    </p:spTree>
    <p:extLst>
      <p:ext uri="{BB962C8B-B14F-4D97-AF65-F5344CB8AC3E}">
        <p14:creationId xmlns:p14="http://schemas.microsoft.com/office/powerpoint/2010/main" val="2263355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727465" y="2156604"/>
            <a:ext cx="8737070" cy="2554545"/>
          </a:xfrm>
          <a:prstGeom prst="rect">
            <a:avLst/>
          </a:prstGeom>
          <a:noFill/>
        </p:spPr>
        <p:txBody>
          <a:bodyPr wrap="square">
            <a:spAutoFit/>
          </a:bodyPr>
          <a:lstStyle/>
          <a:p>
            <a:pPr algn="ctr">
              <a:defRPr/>
            </a:pPr>
            <a:r>
              <a:rPr lang="fr-FR" sz="4400" b="1" dirty="0">
                <a:solidFill>
                  <a:srgbClr val="213469"/>
                </a:solidFill>
                <a:latin typeface="Yu Gothic UI"/>
                <a:ea typeface="Yu Gothic UI"/>
                <a:cs typeface="Arial"/>
              </a:rPr>
              <a:t>Atelier 3</a:t>
            </a:r>
            <a:endParaRPr dirty="0"/>
          </a:p>
          <a:p>
            <a:pPr algn="ctr">
              <a:defRPr/>
            </a:pPr>
            <a:endParaRPr lang="fr-FR" sz="2800" b="1" dirty="0">
              <a:solidFill>
                <a:srgbClr val="213469"/>
              </a:solidFill>
              <a:latin typeface="Yu Gothic UI"/>
              <a:ea typeface="Yu Gothic UI"/>
              <a:cs typeface="Arial"/>
            </a:endParaRPr>
          </a:p>
          <a:p>
            <a:pPr algn="ctr">
              <a:defRPr/>
            </a:pPr>
            <a:r>
              <a:rPr lang="fr-FR" sz="4400" b="1" dirty="0">
                <a:solidFill>
                  <a:srgbClr val="213469"/>
                </a:solidFill>
                <a:latin typeface="Yu Gothic UI"/>
                <a:ea typeface="Yu Gothic UI"/>
                <a:cs typeface="Arial"/>
              </a:rPr>
              <a:t>Le RGPD au cœur des préoccupations des CPTS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23A9722A-3D7E-34CE-D884-C75C3344E22A}"/>
              </a:ext>
            </a:extLst>
          </p:cNvPr>
          <p:cNvSpPr txBox="1"/>
          <p:nvPr/>
        </p:nvSpPr>
        <p:spPr>
          <a:xfrm>
            <a:off x="947428" y="1844824"/>
            <a:ext cx="10297144" cy="3970318"/>
          </a:xfrm>
          <a:prstGeom prst="rect">
            <a:avLst/>
          </a:prstGeom>
          <a:noFill/>
        </p:spPr>
        <p:txBody>
          <a:bodyPr wrap="square">
            <a:spAutoFit/>
          </a:bodyPr>
          <a:lstStyle/>
          <a:p>
            <a:pPr algn="l"/>
            <a:r>
              <a:rPr lang="fr-FR" b="1" i="0" dirty="0">
                <a:solidFill>
                  <a:srgbClr val="444444"/>
                </a:solidFill>
                <a:effectLst/>
                <a:latin typeface="Georgia" panose="02040502050405020303" pitchFamily="18" charset="0"/>
              </a:rPr>
              <a:t>Tout d’abord, vous devez identifier si votre traitement relève d’une des hypothèses excluant l’accomplissement de formalités :</a:t>
            </a:r>
            <a:endParaRPr lang="fr-FR" b="0" i="0" dirty="0">
              <a:solidFill>
                <a:srgbClr val="71716E"/>
              </a:solidFill>
              <a:effectLst/>
              <a:latin typeface="Georgia" panose="02040502050405020303" pitchFamily="18" charset="0"/>
            </a:endParaRPr>
          </a:p>
          <a:p>
            <a:pPr algn="l"/>
            <a:r>
              <a:rPr lang="fr-FR" b="0" i="0" u="none" strike="noStrike" dirty="0">
                <a:solidFill>
                  <a:srgbClr val="3879BF"/>
                </a:solidFill>
                <a:effectLst/>
                <a:latin typeface="Georgia" panose="02040502050405020303" pitchFamily="18" charset="0"/>
                <a:hlinkClick r:id="rId2" tooltip="La loi informatique et libertés article 36 - Nouvelle fenêtre"/>
              </a:rPr>
              <a:t>L’article 65 de la loi Informatique et Libertés</a:t>
            </a:r>
            <a:r>
              <a:rPr lang="fr-FR" b="0" i="0" dirty="0">
                <a:solidFill>
                  <a:srgbClr val="71716E"/>
                </a:solidFill>
                <a:effectLst/>
                <a:latin typeface="Georgia" panose="02040502050405020303" pitchFamily="18" charset="0"/>
              </a:rPr>
              <a:t> prévoit des cas ou l’accomplissement de formalités n’est pas nécessaire. </a:t>
            </a:r>
            <a:r>
              <a:rPr lang="fr-FR" b="1" i="0" dirty="0">
                <a:solidFill>
                  <a:srgbClr val="444444"/>
                </a:solidFill>
                <a:effectLst/>
                <a:latin typeface="Georgia" panose="02040502050405020303" pitchFamily="18" charset="0"/>
              </a:rPr>
              <a:t>Cela concerne les traitements suivants</a:t>
            </a:r>
            <a:r>
              <a:rPr lang="fr-FR" b="0" i="0" dirty="0">
                <a:solidFill>
                  <a:srgbClr val="71716E"/>
                </a:solidFill>
                <a:effectLst/>
                <a:latin typeface="Georgia" panose="02040502050405020303" pitchFamily="18" charset="0"/>
              </a:rPr>
              <a:t> :</a:t>
            </a:r>
          </a:p>
          <a:p>
            <a:pPr algn="l">
              <a:buFont typeface="Arial" panose="020B0604020202020204" pitchFamily="34" charset="0"/>
              <a:buChar char="•"/>
            </a:pPr>
            <a:r>
              <a:rPr lang="fr-FR" b="1" i="0" dirty="0">
                <a:solidFill>
                  <a:srgbClr val="444444"/>
                </a:solidFill>
                <a:effectLst/>
                <a:latin typeface="Georgia" panose="02040502050405020303" pitchFamily="18" charset="0"/>
              </a:rPr>
              <a:t>la personne concernée a donné son consentement explicite au traitement de ses données personnelles pour une ou plusieurs finalités spécifiques ;</a:t>
            </a:r>
            <a:endParaRPr lang="fr-FR" b="0" i="0" dirty="0">
              <a:solidFill>
                <a:srgbClr val="686767"/>
              </a:solidFill>
              <a:effectLst/>
              <a:latin typeface="Georgia" panose="02040502050405020303" pitchFamily="18" charset="0"/>
            </a:endParaRPr>
          </a:p>
          <a:p>
            <a:pPr marL="742950" lvl="1" indent="-285750" algn="l">
              <a:buFont typeface="Arial" panose="020B0604020202020204" pitchFamily="34" charset="0"/>
              <a:buChar char="•"/>
            </a:pPr>
            <a:r>
              <a:rPr lang="fr-FR" b="0" i="0" dirty="0">
                <a:solidFill>
                  <a:srgbClr val="686767"/>
                </a:solidFill>
                <a:effectLst/>
                <a:latin typeface="Georgia" panose="02040502050405020303" pitchFamily="18" charset="0"/>
              </a:rPr>
              <a:t>L’accomplissement d’une formalité n’est pas nécessaire lorsque la personne a donné son consentement au traitement de ses données de santé (article du 9 RGPD) après avoir été correctement informée.</a:t>
            </a:r>
          </a:p>
          <a:p>
            <a:pPr marL="742950" lvl="1" indent="-285750" algn="l">
              <a:buFont typeface="Arial" panose="020B0604020202020204" pitchFamily="34" charset="0"/>
              <a:buChar char="•"/>
            </a:pPr>
            <a:r>
              <a:rPr lang="fr-FR" b="0" i="0" dirty="0">
                <a:solidFill>
                  <a:srgbClr val="686767"/>
                </a:solidFill>
                <a:effectLst/>
                <a:latin typeface="Georgia" panose="02040502050405020303" pitchFamily="18" charset="0"/>
              </a:rPr>
              <a:t>Il convient de distinguer la </a:t>
            </a:r>
            <a:r>
              <a:rPr lang="fr-FR" b="0" i="0" u="none" strike="noStrike" dirty="0">
                <a:solidFill>
                  <a:srgbClr val="3879BF"/>
                </a:solidFill>
                <a:effectLst/>
                <a:latin typeface="Georgia" panose="02040502050405020303" pitchFamily="18" charset="0"/>
              </a:rPr>
              <a:t>base légale</a:t>
            </a:r>
            <a:r>
              <a:rPr lang="fr-FR" b="0" i="0" dirty="0">
                <a:solidFill>
                  <a:srgbClr val="686767"/>
                </a:solidFill>
                <a:effectLst/>
                <a:latin typeface="Georgia" panose="02040502050405020303" pitchFamily="18" charset="0"/>
              </a:rPr>
              <a:t> (article du 6 RGPD) sur laquelle est fondée le traitement, de la dérogation qui permet de traiter des données sensibles (article du 9 RGPD) qui sont complémentaires et qui doivent toutes deux être justifiées.</a:t>
            </a:r>
          </a:p>
          <a:p>
            <a:pPr marL="742950" lvl="1" indent="-285750" algn="l">
              <a:buFont typeface="Arial" panose="020B0604020202020204" pitchFamily="34" charset="0"/>
              <a:buChar char="•"/>
            </a:pPr>
            <a:r>
              <a:rPr lang="fr-FR" b="0" i="0" dirty="0">
                <a:solidFill>
                  <a:srgbClr val="686767"/>
                </a:solidFill>
                <a:effectLst/>
                <a:latin typeface="Georgia" panose="02040502050405020303" pitchFamily="18" charset="0"/>
              </a:rPr>
              <a:t>Le consentement au traitement des données doit être distingué du consentement à l’acte de soins ou du consentement à la participation à une étude. </a:t>
            </a:r>
          </a:p>
        </p:txBody>
      </p:sp>
      <p:sp>
        <p:nvSpPr>
          <p:cNvPr id="8" name="Titre 7">
            <a:extLst>
              <a:ext uri="{FF2B5EF4-FFF2-40B4-BE49-F238E27FC236}">
                <a16:creationId xmlns:a16="http://schemas.microsoft.com/office/drawing/2014/main" id="{BE17FF1A-C496-DE9A-2C15-E6B61E08CC41}"/>
              </a:ext>
            </a:extLst>
          </p:cNvPr>
          <p:cNvSpPr>
            <a:spLocks noGrp="1"/>
          </p:cNvSpPr>
          <p:nvPr>
            <p:ph type="title"/>
          </p:nvPr>
        </p:nvSpPr>
        <p:spPr/>
        <p:txBody>
          <a:bodyPr/>
          <a:lstStyle/>
          <a:p>
            <a:r>
              <a:rPr lang="fr-FR" dirty="0"/>
              <a:t>Que dit la CNIL sur le traitement des données de santé ?</a:t>
            </a:r>
          </a:p>
        </p:txBody>
      </p:sp>
      <p:sp>
        <p:nvSpPr>
          <p:cNvPr id="9" name="Espace réservé du contenu 8">
            <a:extLst>
              <a:ext uri="{FF2B5EF4-FFF2-40B4-BE49-F238E27FC236}">
                <a16:creationId xmlns:a16="http://schemas.microsoft.com/office/drawing/2014/main" id="{068B4B51-0BD3-3B43-6A8E-F11FEE4D514C}"/>
              </a:ext>
            </a:extLst>
          </p:cNvPr>
          <p:cNvSpPr>
            <a:spLocks noGrp="1"/>
          </p:cNvSpPr>
          <p:nvPr>
            <p:ph idx="1"/>
          </p:nvPr>
        </p:nvSpPr>
        <p:spPr>
          <a:xfrm>
            <a:off x="335360" y="1058070"/>
            <a:ext cx="11360800" cy="5755305"/>
          </a:xfrm>
        </p:spPr>
        <p:txBody>
          <a:bodyPr/>
          <a:lstStyle/>
          <a:p>
            <a:pPr marL="146050" indent="0">
              <a:buNone/>
            </a:pPr>
            <a:endParaRPr lang="fr-FR" dirty="0"/>
          </a:p>
        </p:txBody>
      </p:sp>
    </p:spTree>
    <p:extLst>
      <p:ext uri="{BB962C8B-B14F-4D97-AF65-F5344CB8AC3E}">
        <p14:creationId xmlns:p14="http://schemas.microsoft.com/office/powerpoint/2010/main" val="1634867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F68D58A8-2034-45B3-0210-1D6E50923E71}"/>
              </a:ext>
            </a:extLst>
          </p:cNvPr>
          <p:cNvSpPr txBox="1"/>
          <p:nvPr/>
        </p:nvSpPr>
        <p:spPr>
          <a:xfrm>
            <a:off x="263352" y="116632"/>
            <a:ext cx="11665296" cy="5909310"/>
          </a:xfrm>
          <a:prstGeom prst="rect">
            <a:avLst/>
          </a:prstGeom>
          <a:noFill/>
        </p:spPr>
        <p:txBody>
          <a:bodyPr wrap="square">
            <a:spAutoFit/>
          </a:bodyPr>
          <a:lstStyle/>
          <a:p>
            <a:pPr algn="l">
              <a:buFont typeface="Arial" panose="020B0604020202020204" pitchFamily="34" charset="0"/>
              <a:buChar char="•"/>
            </a:pPr>
            <a:r>
              <a:rPr lang="fr-FR" b="0" i="0" dirty="0">
                <a:solidFill>
                  <a:srgbClr val="686767"/>
                </a:solidFill>
                <a:effectLst/>
                <a:latin typeface="Georgia" panose="02040502050405020303" pitchFamily="18" charset="0"/>
              </a:rPr>
              <a:t>le traitement est nécessaire à la sauvegarde des intérêts vitaux de la personne concernée ou d'une autre personne physique, dans le cas où la personne concernée se trouve dans l'incapacité physique ou juridique de donner son consentement ;</a:t>
            </a:r>
            <a:br>
              <a:rPr lang="fr-FR" b="0" i="0" dirty="0">
                <a:solidFill>
                  <a:srgbClr val="686767"/>
                </a:solidFill>
                <a:effectLst/>
                <a:latin typeface="Georgia" panose="02040502050405020303" pitchFamily="18" charset="0"/>
              </a:rPr>
            </a:br>
            <a:r>
              <a:rPr lang="fr-FR" b="0" i="0" dirty="0">
                <a:solidFill>
                  <a:srgbClr val="686767"/>
                </a:solidFill>
                <a:effectLst/>
                <a:latin typeface="Georgia" panose="02040502050405020303" pitchFamily="18" charset="0"/>
              </a:rPr>
              <a:t> </a:t>
            </a:r>
          </a:p>
          <a:p>
            <a:pPr algn="l">
              <a:buFont typeface="Arial" panose="020B0604020202020204" pitchFamily="34" charset="0"/>
              <a:buChar char="•"/>
            </a:pPr>
            <a:r>
              <a:rPr lang="fr-FR" b="0" i="0" dirty="0">
                <a:solidFill>
                  <a:srgbClr val="686767"/>
                </a:solidFill>
                <a:effectLst/>
                <a:highlight>
                  <a:srgbClr val="FFFF00"/>
                </a:highlight>
                <a:latin typeface="Georgia" panose="02040502050405020303" pitchFamily="18" charset="0"/>
              </a:rPr>
              <a:t>le traitement est effectué, dans le cadre de leurs activités légitimes et moyennant les garanties appropriées, par une fondation, une association ou tout autre organisme à but non lucratif et poursuivant une finalité prévue par les textes ;</a:t>
            </a:r>
            <a:br>
              <a:rPr lang="fr-FR" b="0" i="0" dirty="0">
                <a:solidFill>
                  <a:srgbClr val="686767"/>
                </a:solidFill>
                <a:effectLst/>
                <a:latin typeface="Georgia" panose="02040502050405020303" pitchFamily="18" charset="0"/>
              </a:rPr>
            </a:br>
            <a:r>
              <a:rPr lang="fr-FR" b="0" i="0" dirty="0">
                <a:solidFill>
                  <a:srgbClr val="686767"/>
                </a:solidFill>
                <a:effectLst/>
                <a:latin typeface="Georgia" panose="02040502050405020303" pitchFamily="18" charset="0"/>
              </a:rPr>
              <a:t> </a:t>
            </a:r>
          </a:p>
          <a:p>
            <a:pPr algn="l">
              <a:buFont typeface="Arial" panose="020B0604020202020204" pitchFamily="34" charset="0"/>
              <a:buChar char="•"/>
            </a:pPr>
            <a:r>
              <a:rPr lang="fr-FR" b="0" i="0" dirty="0">
                <a:solidFill>
                  <a:srgbClr val="686767"/>
                </a:solidFill>
                <a:effectLst/>
                <a:latin typeface="Georgia" panose="02040502050405020303" pitchFamily="18" charset="0"/>
              </a:rPr>
              <a:t>le traitement porte sur des données personnelles qui sont manifestement rendues publiques par la personne concernée ;</a:t>
            </a:r>
            <a:br>
              <a:rPr lang="fr-FR" b="0" i="0" dirty="0">
                <a:solidFill>
                  <a:srgbClr val="686767"/>
                </a:solidFill>
                <a:effectLst/>
                <a:latin typeface="Georgia" panose="02040502050405020303" pitchFamily="18" charset="0"/>
              </a:rPr>
            </a:br>
            <a:r>
              <a:rPr lang="fr-FR" b="0" i="0" dirty="0">
                <a:solidFill>
                  <a:srgbClr val="686767"/>
                </a:solidFill>
                <a:effectLst/>
                <a:latin typeface="Georgia" panose="02040502050405020303" pitchFamily="18" charset="0"/>
              </a:rPr>
              <a:t> </a:t>
            </a:r>
          </a:p>
          <a:p>
            <a:pPr algn="l">
              <a:buFont typeface="Arial" panose="020B0604020202020204" pitchFamily="34" charset="0"/>
              <a:buChar char="•"/>
            </a:pPr>
            <a:r>
              <a:rPr lang="fr-FR" b="0" i="0" dirty="0">
                <a:solidFill>
                  <a:srgbClr val="686767"/>
                </a:solidFill>
                <a:effectLst/>
                <a:latin typeface="Georgia" panose="02040502050405020303" pitchFamily="18" charset="0"/>
              </a:rPr>
              <a:t>le traitement est nécessaire à la constatation, à l'exercice ou à la défense d'un droit en justice ou chaque fois que des juridictions agissent dans le cadre de leur fonction juridictionnelle ;</a:t>
            </a:r>
            <a:br>
              <a:rPr lang="fr-FR" b="0" i="0" dirty="0">
                <a:solidFill>
                  <a:srgbClr val="686767"/>
                </a:solidFill>
                <a:effectLst/>
                <a:latin typeface="Georgia" panose="02040502050405020303" pitchFamily="18" charset="0"/>
              </a:rPr>
            </a:br>
            <a:r>
              <a:rPr lang="fr-FR" b="0" i="0" dirty="0">
                <a:solidFill>
                  <a:srgbClr val="686767"/>
                </a:solidFill>
                <a:effectLst/>
                <a:latin typeface="Georgia" panose="02040502050405020303" pitchFamily="18" charset="0"/>
              </a:rPr>
              <a:t> </a:t>
            </a:r>
          </a:p>
          <a:p>
            <a:pPr algn="l">
              <a:buFont typeface="Arial" panose="020B0604020202020204" pitchFamily="34" charset="0"/>
              <a:buChar char="•"/>
            </a:pPr>
            <a:r>
              <a:rPr lang="fr-FR" b="0" i="0" dirty="0">
                <a:solidFill>
                  <a:srgbClr val="686767"/>
                </a:solidFill>
                <a:effectLst/>
                <a:latin typeface="Georgia" panose="02040502050405020303" pitchFamily="18" charset="0"/>
              </a:rPr>
              <a:t>le traitement est nécessaire aux fins de la</a:t>
            </a:r>
            <a:r>
              <a:rPr lang="fr-FR" b="1" i="0" dirty="0">
                <a:solidFill>
                  <a:srgbClr val="444444"/>
                </a:solidFill>
                <a:effectLst/>
                <a:latin typeface="Georgia" panose="02040502050405020303" pitchFamily="18" charset="0"/>
              </a:rPr>
              <a:t> médecine préventive, des diagnostics médicaux, de l'administration de soins ou de traitements, ou de la gestion de services de santé et mis en œuvre par un membre d'une profession de santé</a:t>
            </a:r>
            <a:r>
              <a:rPr lang="fr-FR" b="0" i="0" dirty="0">
                <a:solidFill>
                  <a:srgbClr val="686767"/>
                </a:solidFill>
                <a:effectLst/>
                <a:latin typeface="Georgia" panose="02040502050405020303" pitchFamily="18" charset="0"/>
              </a:rPr>
              <a:t>, ou par une autre personne à laquelle s'impose – en raison de ses fonctions – l'obligation de secret professionnel ;</a:t>
            </a:r>
            <a:br>
              <a:rPr lang="fr-FR" b="0" i="0" dirty="0">
                <a:solidFill>
                  <a:srgbClr val="686767"/>
                </a:solidFill>
                <a:effectLst/>
                <a:latin typeface="Georgia" panose="02040502050405020303" pitchFamily="18" charset="0"/>
              </a:rPr>
            </a:br>
            <a:r>
              <a:rPr lang="fr-FR" b="1" i="0" dirty="0">
                <a:solidFill>
                  <a:srgbClr val="444444"/>
                </a:solidFill>
                <a:effectLst/>
                <a:latin typeface="Georgia" panose="02040502050405020303" pitchFamily="18" charset="0"/>
              </a:rPr>
              <a:t>À savoir</a:t>
            </a:r>
            <a:r>
              <a:rPr lang="fr-FR" b="0" i="0" dirty="0">
                <a:solidFill>
                  <a:srgbClr val="686767"/>
                </a:solidFill>
                <a:effectLst/>
                <a:latin typeface="Georgia" panose="02040502050405020303" pitchFamily="18" charset="0"/>
              </a:rPr>
              <a:t> : il s’agit de l’exception mobilisée dans le cadre de la prise en charge des patients par les professionnels de santé.</a:t>
            </a:r>
            <a:br>
              <a:rPr lang="fr-FR" b="0" i="0" dirty="0">
                <a:solidFill>
                  <a:srgbClr val="686767"/>
                </a:solidFill>
                <a:effectLst/>
                <a:latin typeface="Georgia" panose="02040502050405020303" pitchFamily="18" charset="0"/>
              </a:rPr>
            </a:br>
            <a:r>
              <a:rPr lang="fr-FR" b="0" i="0" dirty="0">
                <a:solidFill>
                  <a:srgbClr val="686767"/>
                </a:solidFill>
                <a:effectLst/>
                <a:latin typeface="Georgia" panose="02040502050405020303" pitchFamily="18" charset="0"/>
              </a:rPr>
              <a:t> </a:t>
            </a:r>
          </a:p>
        </p:txBody>
      </p:sp>
    </p:spTree>
    <p:extLst>
      <p:ext uri="{BB962C8B-B14F-4D97-AF65-F5344CB8AC3E}">
        <p14:creationId xmlns:p14="http://schemas.microsoft.com/office/powerpoint/2010/main" val="4129584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BDE3A95-09B6-647E-414A-93FA13C204CF}"/>
              </a:ext>
            </a:extLst>
          </p:cNvPr>
          <p:cNvSpPr txBox="1"/>
          <p:nvPr/>
        </p:nvSpPr>
        <p:spPr>
          <a:xfrm>
            <a:off x="1415480" y="836712"/>
            <a:ext cx="8736632" cy="5078313"/>
          </a:xfrm>
          <a:prstGeom prst="rect">
            <a:avLst/>
          </a:prstGeom>
          <a:noFill/>
        </p:spPr>
        <p:txBody>
          <a:bodyPr wrap="square">
            <a:spAutoFit/>
          </a:bodyPr>
          <a:lstStyle/>
          <a:p>
            <a:pPr algn="l">
              <a:buFont typeface="Arial" panose="020B0604020202020204" pitchFamily="34" charset="0"/>
              <a:buChar char="•"/>
            </a:pPr>
            <a:r>
              <a:rPr lang="fr-FR" b="1" i="0" dirty="0">
                <a:solidFill>
                  <a:srgbClr val="444444"/>
                </a:solidFill>
                <a:effectLst/>
                <a:latin typeface="Georgia" panose="02040502050405020303" pitchFamily="18" charset="0"/>
              </a:rPr>
              <a:t>les études internes, répondant à trois conditions cumulatives</a:t>
            </a:r>
            <a:r>
              <a:rPr lang="fr-FR" b="0" i="0" dirty="0">
                <a:solidFill>
                  <a:srgbClr val="686767"/>
                </a:solidFill>
                <a:effectLst/>
                <a:latin typeface="Georgia" panose="02040502050405020303" pitchFamily="18" charset="0"/>
              </a:rPr>
              <a:t>. Il doit s’agir d’une étude réalisée :</a:t>
            </a:r>
          </a:p>
          <a:p>
            <a:pPr marL="742950" lvl="1" indent="-285750" algn="l">
              <a:buFont typeface="Arial" panose="020B0604020202020204" pitchFamily="34" charset="0"/>
              <a:buChar char="•"/>
            </a:pPr>
            <a:r>
              <a:rPr lang="fr-FR" b="0" i="0" dirty="0">
                <a:solidFill>
                  <a:srgbClr val="686767"/>
                </a:solidFill>
                <a:effectLst/>
                <a:latin typeface="Georgia" panose="02040502050405020303" pitchFamily="18" charset="0"/>
              </a:rPr>
              <a:t>à partir de données recueillies dans le cadre de la prise en charge individuelle des patients concernés ;</a:t>
            </a:r>
          </a:p>
          <a:p>
            <a:pPr marL="742950" lvl="1" indent="-285750" algn="l">
              <a:buFont typeface="Arial" panose="020B0604020202020204" pitchFamily="34" charset="0"/>
              <a:buChar char="•"/>
            </a:pPr>
            <a:r>
              <a:rPr lang="fr-FR" b="0" i="0" dirty="0">
                <a:solidFill>
                  <a:srgbClr val="686767"/>
                </a:solidFill>
                <a:effectLst/>
                <a:latin typeface="Georgia" panose="02040502050405020303" pitchFamily="18" charset="0"/>
              </a:rPr>
              <a:t>par les personnels assurant ce suivi ;</a:t>
            </a:r>
          </a:p>
          <a:p>
            <a:pPr marL="742950" lvl="1" indent="-285750" algn="l">
              <a:buFont typeface="Arial" panose="020B0604020202020204" pitchFamily="34" charset="0"/>
              <a:buChar char="•"/>
            </a:pPr>
            <a:r>
              <a:rPr lang="fr-FR" b="0" i="0" dirty="0">
                <a:solidFill>
                  <a:srgbClr val="686767"/>
                </a:solidFill>
                <a:effectLst/>
                <a:latin typeface="Georgia" panose="02040502050405020303" pitchFamily="18" charset="0"/>
              </a:rPr>
              <a:t>et pour leur usage exclusif ;</a:t>
            </a:r>
          </a:p>
          <a:p>
            <a:pPr algn="l">
              <a:buFont typeface="Arial" panose="020B0604020202020204" pitchFamily="34" charset="0"/>
              <a:buChar char="•"/>
            </a:pPr>
            <a:r>
              <a:rPr lang="fr-FR" b="0" i="0" dirty="0">
                <a:solidFill>
                  <a:srgbClr val="686767"/>
                </a:solidFill>
                <a:effectLst/>
                <a:latin typeface="Georgia" panose="02040502050405020303" pitchFamily="18" charset="0"/>
              </a:rPr>
              <a:t>les traitements effectués au sein des établissements de santé par les médecins responsables de l'information médicale ;</a:t>
            </a:r>
            <a:br>
              <a:rPr lang="fr-FR" b="0" i="0" dirty="0">
                <a:solidFill>
                  <a:srgbClr val="686767"/>
                </a:solidFill>
                <a:effectLst/>
                <a:latin typeface="Georgia" panose="02040502050405020303" pitchFamily="18" charset="0"/>
              </a:rPr>
            </a:br>
            <a:r>
              <a:rPr lang="fr-FR" b="0" i="0" dirty="0">
                <a:solidFill>
                  <a:srgbClr val="686767"/>
                </a:solidFill>
                <a:effectLst/>
                <a:latin typeface="Georgia" panose="02040502050405020303" pitchFamily="18" charset="0"/>
              </a:rPr>
              <a:t> </a:t>
            </a:r>
          </a:p>
          <a:p>
            <a:pPr algn="l">
              <a:buFont typeface="Arial" panose="020B0604020202020204" pitchFamily="34" charset="0"/>
              <a:buChar char="•"/>
            </a:pPr>
            <a:r>
              <a:rPr lang="fr-FR" b="0" i="0" dirty="0">
                <a:solidFill>
                  <a:srgbClr val="686767"/>
                </a:solidFill>
                <a:effectLst/>
                <a:latin typeface="Georgia" panose="02040502050405020303" pitchFamily="18" charset="0"/>
              </a:rPr>
              <a:t>les traitements mis en œuvre par les organismes chargés de la gestion d'un régime de base d'assurance maladie dans le cadre de leurs missions ainsi que la prise en charge des prestations par les organismes d'assurance maladie complémentaire ;</a:t>
            </a:r>
            <a:br>
              <a:rPr lang="fr-FR" b="0" i="0" dirty="0">
                <a:solidFill>
                  <a:srgbClr val="686767"/>
                </a:solidFill>
                <a:effectLst/>
                <a:latin typeface="Georgia" panose="02040502050405020303" pitchFamily="18" charset="0"/>
              </a:rPr>
            </a:br>
            <a:r>
              <a:rPr lang="fr-FR" b="0" i="0" dirty="0">
                <a:solidFill>
                  <a:srgbClr val="686767"/>
                </a:solidFill>
                <a:effectLst/>
                <a:latin typeface="Georgia" panose="02040502050405020303" pitchFamily="18" charset="0"/>
              </a:rPr>
              <a:t> </a:t>
            </a:r>
          </a:p>
          <a:p>
            <a:pPr algn="l">
              <a:buFont typeface="Arial" panose="020B0604020202020204" pitchFamily="34" charset="0"/>
              <a:buChar char="•"/>
            </a:pPr>
            <a:r>
              <a:rPr lang="fr-FR" b="0" i="0" dirty="0">
                <a:solidFill>
                  <a:srgbClr val="686767"/>
                </a:solidFill>
                <a:effectLst/>
                <a:latin typeface="Georgia" panose="02040502050405020303" pitchFamily="18" charset="0"/>
              </a:rPr>
              <a:t>les traitements mis en œuvre par l’État ou les agences régionales de santé (ARS) ;</a:t>
            </a:r>
            <a:br>
              <a:rPr lang="fr-FR" b="0" i="0" dirty="0">
                <a:solidFill>
                  <a:srgbClr val="686767"/>
                </a:solidFill>
                <a:effectLst/>
                <a:latin typeface="Georgia" panose="02040502050405020303" pitchFamily="18" charset="0"/>
              </a:rPr>
            </a:br>
            <a:r>
              <a:rPr lang="fr-FR" b="0" i="0" dirty="0">
                <a:solidFill>
                  <a:srgbClr val="686767"/>
                </a:solidFill>
                <a:effectLst/>
                <a:latin typeface="Georgia" panose="02040502050405020303" pitchFamily="18" charset="0"/>
              </a:rPr>
              <a:t> </a:t>
            </a:r>
          </a:p>
          <a:p>
            <a:pPr algn="l">
              <a:buFont typeface="Arial" panose="020B0604020202020204" pitchFamily="34" charset="0"/>
              <a:buChar char="•"/>
            </a:pPr>
            <a:r>
              <a:rPr lang="fr-FR" b="0" i="0" dirty="0">
                <a:solidFill>
                  <a:srgbClr val="686767"/>
                </a:solidFill>
                <a:effectLst/>
                <a:latin typeface="Georgia" panose="02040502050405020303" pitchFamily="18" charset="0"/>
              </a:rPr>
              <a:t>les traitements mis en œuvre par l’État pour la conception, le suivi ou l’évaluation des politiques publiques ou la collecte, l’exploitation et la diffusion de statistiques en santé.</a:t>
            </a:r>
          </a:p>
        </p:txBody>
      </p:sp>
    </p:spTree>
    <p:extLst>
      <p:ext uri="{BB962C8B-B14F-4D97-AF65-F5344CB8AC3E}">
        <p14:creationId xmlns:p14="http://schemas.microsoft.com/office/powerpoint/2010/main" val="1512592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53A4986-E9AA-BADF-90F6-D0102FF9AC32}"/>
              </a:ext>
            </a:extLst>
          </p:cNvPr>
          <p:cNvSpPr txBox="1"/>
          <p:nvPr/>
        </p:nvSpPr>
        <p:spPr>
          <a:xfrm>
            <a:off x="1127448" y="1859340"/>
            <a:ext cx="10153128" cy="2862322"/>
          </a:xfrm>
          <a:prstGeom prst="rect">
            <a:avLst/>
          </a:prstGeom>
          <a:noFill/>
        </p:spPr>
        <p:txBody>
          <a:bodyPr wrap="square">
            <a:spAutoFit/>
          </a:bodyPr>
          <a:lstStyle/>
          <a:p>
            <a:pPr algn="l"/>
            <a:r>
              <a:rPr lang="fr-FR" sz="2000" b="1" i="0" dirty="0">
                <a:solidFill>
                  <a:srgbClr val="444444"/>
                </a:solidFill>
                <a:effectLst/>
                <a:highlight>
                  <a:srgbClr val="FFFF00"/>
                </a:highlight>
                <a:latin typeface="Georgia" panose="02040502050405020303" pitchFamily="18" charset="0"/>
              </a:rPr>
              <a:t>Pour ces traitements, aucune formalité auprès de la CNIL n’est requise.</a:t>
            </a:r>
            <a:r>
              <a:rPr lang="fr-FR" sz="2000" b="0" i="0" dirty="0">
                <a:solidFill>
                  <a:srgbClr val="686767"/>
                </a:solidFill>
                <a:effectLst/>
                <a:highlight>
                  <a:srgbClr val="FFFF00"/>
                </a:highlight>
                <a:latin typeface="Georgia" panose="02040502050405020303" pitchFamily="18" charset="0"/>
              </a:rPr>
              <a:t> Cependant, il est nécessaire de les inscrire dans votre </a:t>
            </a:r>
            <a:r>
              <a:rPr lang="fr-FR" sz="2000" b="0" i="0" u="none" strike="noStrike" dirty="0">
                <a:solidFill>
                  <a:srgbClr val="3879BF"/>
                </a:solidFill>
                <a:effectLst/>
                <a:highlight>
                  <a:srgbClr val="FFFF00"/>
                </a:highlight>
                <a:latin typeface="Georgia" panose="02040502050405020303" pitchFamily="18" charset="0"/>
              </a:rPr>
              <a:t>registre des activités de traitement</a:t>
            </a:r>
            <a:r>
              <a:rPr lang="fr-FR" sz="2000" b="0" i="0" dirty="0">
                <a:solidFill>
                  <a:srgbClr val="686767"/>
                </a:solidFill>
                <a:effectLst/>
                <a:highlight>
                  <a:srgbClr val="FFFF00"/>
                </a:highlight>
                <a:latin typeface="Georgia" panose="02040502050405020303" pitchFamily="18" charset="0"/>
              </a:rPr>
              <a:t> </a:t>
            </a:r>
            <a:r>
              <a:rPr lang="fr-FR" sz="2000" b="0" i="0" dirty="0">
                <a:solidFill>
                  <a:srgbClr val="686767"/>
                </a:solidFill>
                <a:effectLst/>
                <a:latin typeface="Georgia" panose="02040502050405020303" pitchFamily="18" charset="0"/>
              </a:rPr>
              <a:t>et de réaliser une analyse d’impact relative à la protection des données si nécessaire.</a:t>
            </a:r>
          </a:p>
          <a:p>
            <a:pPr algn="l"/>
            <a:endParaRPr lang="fr-FR" sz="2000" dirty="0">
              <a:solidFill>
                <a:srgbClr val="686767"/>
              </a:solidFill>
              <a:latin typeface="Georgia" panose="02040502050405020303" pitchFamily="18" charset="0"/>
            </a:endParaRPr>
          </a:p>
          <a:p>
            <a:pPr algn="l"/>
            <a:r>
              <a:rPr lang="fr-FR" sz="2000" b="0" i="0" dirty="0">
                <a:solidFill>
                  <a:srgbClr val="71716E"/>
                </a:solidFill>
                <a:effectLst/>
                <a:latin typeface="Georgia" panose="02040502050405020303" pitchFamily="18" charset="0"/>
              </a:rPr>
              <a:t>En revanche, </a:t>
            </a:r>
            <a:r>
              <a:rPr lang="fr-FR" sz="2000" b="1" i="0" dirty="0">
                <a:solidFill>
                  <a:srgbClr val="444444"/>
                </a:solidFill>
                <a:effectLst/>
                <a:latin typeface="Georgia" panose="02040502050405020303" pitchFamily="18" charset="0"/>
              </a:rPr>
              <a:t>si le traitement envisagé n’appartient à aucune de ces catégories et en dehors de cas spécifiques (par exemple, les traitements créés et encadrés par un acte réglementaire)</a:t>
            </a:r>
            <a:r>
              <a:rPr lang="fr-FR" sz="2000" b="0" i="0" dirty="0">
                <a:solidFill>
                  <a:srgbClr val="71716E"/>
                </a:solidFill>
                <a:effectLst/>
                <a:latin typeface="Georgia" panose="02040502050405020303" pitchFamily="18" charset="0"/>
              </a:rPr>
              <a:t>, le </a:t>
            </a:r>
            <a:r>
              <a:rPr lang="fr-FR" sz="2000" b="0" i="0" u="none" strike="noStrike" dirty="0">
                <a:solidFill>
                  <a:srgbClr val="3879BF"/>
                </a:solidFill>
                <a:effectLst/>
                <a:latin typeface="Georgia" panose="02040502050405020303" pitchFamily="18" charset="0"/>
              </a:rPr>
              <a:t>responsable de traitement</a:t>
            </a:r>
            <a:r>
              <a:rPr lang="fr-FR" sz="2000" b="0" i="0" dirty="0">
                <a:solidFill>
                  <a:srgbClr val="71716E"/>
                </a:solidFill>
                <a:effectLst/>
                <a:latin typeface="Georgia" panose="02040502050405020303" pitchFamily="18" charset="0"/>
              </a:rPr>
              <a:t> devra effectuer des </a:t>
            </a:r>
            <a:r>
              <a:rPr lang="fr-FR" sz="2000" b="0" i="0" u="none" strike="noStrike" dirty="0">
                <a:solidFill>
                  <a:srgbClr val="3879BF"/>
                </a:solidFill>
                <a:effectLst/>
                <a:latin typeface="Georgia" panose="02040502050405020303" pitchFamily="18" charset="0"/>
              </a:rPr>
              <a:t>formalités préalables</a:t>
            </a:r>
            <a:r>
              <a:rPr lang="fr-FR" sz="2000" b="0" i="0" dirty="0">
                <a:solidFill>
                  <a:srgbClr val="71716E"/>
                </a:solidFill>
                <a:effectLst/>
                <a:latin typeface="Georgia" panose="02040502050405020303" pitchFamily="18" charset="0"/>
              </a:rPr>
              <a:t> auprès de la CNIL.         </a:t>
            </a:r>
          </a:p>
        </p:txBody>
      </p:sp>
    </p:spTree>
    <p:extLst>
      <p:ext uri="{BB962C8B-B14F-4D97-AF65-F5344CB8AC3E}">
        <p14:creationId xmlns:p14="http://schemas.microsoft.com/office/powerpoint/2010/main" val="2445457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3A476E-9B83-1956-019F-8F466F54165F}"/>
              </a:ext>
            </a:extLst>
          </p:cNvPr>
          <p:cNvSpPr>
            <a:spLocks noGrp="1"/>
          </p:cNvSpPr>
          <p:nvPr>
            <p:ph type="title"/>
          </p:nvPr>
        </p:nvSpPr>
        <p:spPr/>
        <p:txBody>
          <a:bodyPr/>
          <a:lstStyle/>
          <a:p>
            <a:r>
              <a:rPr lang="fr-FR" b="1" dirty="0"/>
              <a:t>ANALYSE</a:t>
            </a:r>
          </a:p>
        </p:txBody>
      </p:sp>
      <p:sp>
        <p:nvSpPr>
          <p:cNvPr id="3" name="Espace réservé du contenu 2">
            <a:extLst>
              <a:ext uri="{FF2B5EF4-FFF2-40B4-BE49-F238E27FC236}">
                <a16:creationId xmlns:a16="http://schemas.microsoft.com/office/drawing/2014/main" id="{E2CD1FC3-B6D3-FA13-88ED-118032EA1807}"/>
              </a:ext>
            </a:extLst>
          </p:cNvPr>
          <p:cNvSpPr>
            <a:spLocks noGrp="1"/>
          </p:cNvSpPr>
          <p:nvPr>
            <p:ph idx="1"/>
          </p:nvPr>
        </p:nvSpPr>
        <p:spPr/>
        <p:txBody>
          <a:bodyPr>
            <a:normAutofit/>
          </a:bodyPr>
          <a:lstStyle/>
          <a:p>
            <a:pPr marL="146050" indent="0">
              <a:buNone/>
            </a:pPr>
            <a:r>
              <a:rPr lang="fr-FR" sz="2000" dirty="0"/>
              <a:t>Si l’on considère que les CPTS entrent dans l’une des catégories ci-dessus visées, les CPTS n’auront pas d’autorisation préalable à solliciter.</a:t>
            </a:r>
          </a:p>
          <a:p>
            <a:pPr marL="146050" indent="0">
              <a:buNone/>
            </a:pPr>
            <a:endParaRPr lang="fr-FR" sz="2000" dirty="0"/>
          </a:p>
          <a:p>
            <a:pPr marL="146050" indent="0">
              <a:buNone/>
            </a:pPr>
            <a:r>
              <a:rPr lang="fr-FR" sz="2000" dirty="0"/>
              <a:t>En revanche, le secret professionnel s’impose au personnel des CPTS tout comme la transmission de ces données via un logiciel protégeant les données.</a:t>
            </a:r>
          </a:p>
          <a:p>
            <a:pPr marL="146050" indent="0">
              <a:buNone/>
            </a:pPr>
            <a:endParaRPr lang="fr-FR" sz="2000" dirty="0"/>
          </a:p>
          <a:p>
            <a:pPr marL="146050" indent="0">
              <a:buNone/>
            </a:pPr>
            <a:r>
              <a:rPr lang="fr-FR" sz="2000" dirty="0"/>
              <a:t>En l’état, il n’apparait pas que le traitement de ces données entrent dans le cadre des autorisations hors recherche dont la procédure est développée sur le site de la CNIL.</a:t>
            </a:r>
          </a:p>
        </p:txBody>
      </p:sp>
    </p:spTree>
    <p:extLst>
      <p:ext uri="{BB962C8B-B14F-4D97-AF65-F5344CB8AC3E}">
        <p14:creationId xmlns:p14="http://schemas.microsoft.com/office/powerpoint/2010/main" val="101154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970933-DD04-93E9-DEE7-98CB61D2BC28}"/>
              </a:ext>
            </a:extLst>
          </p:cNvPr>
          <p:cNvSpPr>
            <a:spLocks noGrp="1"/>
          </p:cNvSpPr>
          <p:nvPr>
            <p:ph type="title"/>
          </p:nvPr>
        </p:nvSpPr>
        <p:spPr/>
        <p:txBody>
          <a:bodyPr/>
          <a:lstStyle/>
          <a:p>
            <a:r>
              <a:rPr lang="fr-FR" dirty="0"/>
              <a:t>RAPPELS</a:t>
            </a:r>
          </a:p>
        </p:txBody>
      </p:sp>
      <p:sp>
        <p:nvSpPr>
          <p:cNvPr id="3" name="Espace réservé du contenu 2">
            <a:extLst>
              <a:ext uri="{FF2B5EF4-FFF2-40B4-BE49-F238E27FC236}">
                <a16:creationId xmlns:a16="http://schemas.microsoft.com/office/drawing/2014/main" id="{1CFD42F0-F8A4-08AE-3DEB-1FEAFB18B7E6}"/>
              </a:ext>
            </a:extLst>
          </p:cNvPr>
          <p:cNvSpPr>
            <a:spLocks noGrp="1"/>
          </p:cNvSpPr>
          <p:nvPr>
            <p:ph idx="1"/>
          </p:nvPr>
        </p:nvSpPr>
        <p:spPr>
          <a:xfrm>
            <a:off x="415600" y="1124744"/>
            <a:ext cx="11360800" cy="5616624"/>
          </a:xfrm>
        </p:spPr>
        <p:txBody>
          <a:bodyPr>
            <a:normAutofit fontScale="25000" lnSpcReduction="20000"/>
          </a:bodyPr>
          <a:lstStyle/>
          <a:p>
            <a:pPr marL="146050" indent="0" algn="l">
              <a:buNone/>
            </a:pPr>
            <a:r>
              <a:rPr lang="fr-FR" sz="8000" dirty="0">
                <a:solidFill>
                  <a:srgbClr val="002060"/>
                </a:solidFill>
                <a:latin typeface="Calibri" panose="020F0502020204030204" pitchFamily="34" charset="0"/>
                <a:ea typeface="Calibri" panose="020F0502020204030204" pitchFamily="34" charset="0"/>
                <a:cs typeface="Calibri" panose="020F0502020204030204" pitchFamily="34" charset="0"/>
              </a:rPr>
              <a:t>Le Règlement Général sur la Protection des Données – RGPD est un règlement européen entrée en vigueur en mai 2018 qui  s’inscrit dans la continuité de la Loi française « Informatique et Libertés » de 1978.</a:t>
            </a:r>
          </a:p>
          <a:p>
            <a:pPr marL="146050" indent="0" algn="l">
              <a:buNone/>
            </a:pPr>
            <a:endParaRPr lang="fr-FR" sz="8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146050" indent="0" algn="l">
              <a:buNone/>
            </a:pPr>
            <a:r>
              <a:rPr lang="fr-FR" sz="8000" dirty="0">
                <a:solidFill>
                  <a:srgbClr val="002060"/>
                </a:solidFill>
                <a:latin typeface="Calibri" panose="020F0502020204030204" pitchFamily="34" charset="0"/>
                <a:ea typeface="Calibri" panose="020F0502020204030204" pitchFamily="34" charset="0"/>
                <a:cs typeface="Calibri" panose="020F0502020204030204" pitchFamily="34" charset="0"/>
              </a:rPr>
              <a:t>Le RGPD renforce le contrôle par les citoyens de l’utilisation qui peut être faite des données les concernant.</a:t>
            </a:r>
          </a:p>
          <a:p>
            <a:pPr marL="146050" indent="0" algn="l">
              <a:buNone/>
            </a:pPr>
            <a:endParaRPr lang="fr-FR" sz="8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146050" indent="0" algn="l">
              <a:buNone/>
            </a:pPr>
            <a:r>
              <a:rPr lang="fr-FR" sz="8000" dirty="0">
                <a:solidFill>
                  <a:srgbClr val="002060"/>
                </a:solidFill>
                <a:latin typeface="Calibri" panose="020F0502020204030204" pitchFamily="34" charset="0"/>
                <a:ea typeface="Calibri" panose="020F0502020204030204" pitchFamily="34" charset="0"/>
                <a:cs typeface="Calibri" panose="020F0502020204030204" pitchFamily="34" charset="0"/>
              </a:rPr>
              <a:t>Le RGPD concerne :</a:t>
            </a:r>
          </a:p>
          <a:p>
            <a:pPr marL="146050" indent="0" algn="ctr">
              <a:buNone/>
            </a:pPr>
            <a:r>
              <a:rPr lang="fr-FR" sz="12800" b="1" dirty="0">
                <a:solidFill>
                  <a:srgbClr val="FF0000"/>
                </a:solidFill>
                <a:latin typeface="Calibri" panose="020F0502020204030204" pitchFamily="34" charset="0"/>
                <a:ea typeface="Calibri" panose="020F0502020204030204" pitchFamily="34" charset="0"/>
                <a:cs typeface="Calibri" panose="020F0502020204030204" pitchFamily="34" charset="0"/>
              </a:rPr>
              <a:t>Qui ?</a:t>
            </a:r>
          </a:p>
          <a:p>
            <a:pPr marL="146050" indent="0" algn="ctr">
              <a:buNone/>
            </a:pPr>
            <a:endParaRPr lang="fr-FR" sz="12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146050" indent="0" algn="l">
              <a:buNone/>
            </a:pPr>
            <a:r>
              <a:rPr lang="fr-FR" sz="8000" b="1"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Tout organisme quels que soient sa taille, son pays d’implantation et son activité, peut être concerné.</a:t>
            </a:r>
          </a:p>
          <a:p>
            <a:pPr marL="146050" indent="0" algn="l">
              <a:buNone/>
            </a:pPr>
            <a:endPar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46050" indent="0" algn="l">
              <a:buNone/>
            </a:pPr>
            <a:r>
              <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En effet, le RGPD s’applique à toute organisation, </a:t>
            </a:r>
            <a:r>
              <a:rPr lang="fr-FR" sz="8000" b="1"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publique et privée</a:t>
            </a:r>
            <a:r>
              <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fr-FR" sz="8000" b="1"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qui traite des données personnelles pour son compte ou non,</a:t>
            </a:r>
            <a:r>
              <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fr-FR" sz="8000" b="1"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dès lors</a:t>
            </a:r>
            <a:r>
              <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p>
          <a:p>
            <a:pPr marL="146050" indent="0" algn="l">
              <a:buNone/>
            </a:pPr>
            <a:r>
              <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qu'elle </a:t>
            </a:r>
            <a:r>
              <a:rPr lang="fr-FR" sz="8000" b="1"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est établie sur le territoire de l’Union européenne</a:t>
            </a:r>
            <a:r>
              <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p>
          <a:p>
            <a:pPr marL="146050" indent="0" algn="l">
              <a:buNone/>
            </a:pPr>
            <a:r>
              <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ou que son activité cible directement des </a:t>
            </a:r>
            <a:r>
              <a:rPr lang="fr-FR" sz="8000" b="1"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résidents européens</a:t>
            </a:r>
            <a:r>
              <a:rPr lang="fr-FR" sz="8000" b="0" i="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fr-FR" sz="8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146050" indent="0" algn="l">
              <a:buNone/>
            </a:pPr>
            <a:r>
              <a:rPr lang="fr-FR" sz="1800" b="0" i="0" dirty="0">
                <a:solidFill>
                  <a:srgbClr val="FFFFFF"/>
                </a:solidFill>
                <a:effectLst/>
                <a:latin typeface="+mn-lt"/>
              </a:rPr>
              <a:t>Ce nouveau règlement européen s’inscrit dans la continuité de la Loi française Informatique et Libertés de 1978 et renforce le contrôle par les citoyens de l’utilisation qui peut être faite des données les concernant.</a:t>
            </a:r>
          </a:p>
          <a:p>
            <a:pPr marL="146050" indent="0" algn="l">
              <a:buNone/>
            </a:pPr>
            <a:r>
              <a:rPr lang="fr-FR" sz="1800" b="0" i="0" dirty="0">
                <a:solidFill>
                  <a:srgbClr val="FFFFFF"/>
                </a:solidFill>
                <a:effectLst/>
                <a:latin typeface="+mn-lt"/>
              </a:rPr>
              <a:t>Il harmonise les règles en Europe en offrant un cadre juridique unique aux professionnels. Il permet de développer leurs activités numériques au sein de l’UE en se fondant sur la confiance des utili</a:t>
            </a:r>
            <a:r>
              <a:rPr lang="fr-FR" sz="1400" b="0" i="0" dirty="0">
                <a:solidFill>
                  <a:srgbClr val="FFFFFF"/>
                </a:solidFill>
                <a:effectLst/>
                <a:latin typeface="Georgia" panose="02040502050405020303" pitchFamily="18" charset="0"/>
              </a:rPr>
              <a:t>sateurs.</a:t>
            </a:r>
          </a:p>
          <a:p>
            <a:pPr marL="146050" indent="0">
              <a:buNone/>
            </a:pPr>
            <a:endParaRPr lang="fr-FR" sz="1100" dirty="0">
              <a:latin typeface="+mn-lt"/>
            </a:endParaRPr>
          </a:p>
          <a:p>
            <a:pPr marL="146050" indent="0">
              <a:buNone/>
            </a:pPr>
            <a:endParaRPr lang="fr-FR" sz="1100" dirty="0">
              <a:latin typeface="+mn-lt"/>
            </a:endParaRPr>
          </a:p>
          <a:p>
            <a:pPr marL="146050" indent="0">
              <a:buNone/>
            </a:pPr>
            <a:endParaRPr lang="fr-FR" sz="1100" dirty="0">
              <a:latin typeface="+mn-lt"/>
            </a:endParaRPr>
          </a:p>
        </p:txBody>
      </p:sp>
    </p:spTree>
    <p:extLst>
      <p:ext uri="{BB962C8B-B14F-4D97-AF65-F5344CB8AC3E}">
        <p14:creationId xmlns:p14="http://schemas.microsoft.com/office/powerpoint/2010/main" val="64667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1F7045-07DE-A173-E3D1-CD9FC897607A}"/>
              </a:ext>
            </a:extLst>
          </p:cNvPr>
          <p:cNvSpPr>
            <a:spLocks noGrp="1"/>
          </p:cNvSpPr>
          <p:nvPr>
            <p:ph type="title"/>
          </p:nvPr>
        </p:nvSpPr>
        <p:spPr/>
        <p:txBody>
          <a:bodyPr/>
          <a:lstStyle/>
          <a:p>
            <a:pPr algn="ctr"/>
            <a:r>
              <a:rPr lang="fr-FR" b="1" dirty="0">
                <a:solidFill>
                  <a:srgbClr val="FF0000"/>
                </a:solidFill>
              </a:rPr>
              <a:t>QUOI ? Le traitement de données personnelles</a:t>
            </a:r>
          </a:p>
        </p:txBody>
      </p:sp>
      <p:sp>
        <p:nvSpPr>
          <p:cNvPr id="3" name="Espace réservé du contenu 2">
            <a:extLst>
              <a:ext uri="{FF2B5EF4-FFF2-40B4-BE49-F238E27FC236}">
                <a16:creationId xmlns:a16="http://schemas.microsoft.com/office/drawing/2014/main" id="{4C7EE942-5886-0F32-AAFA-5A1565E81D2A}"/>
              </a:ext>
            </a:extLst>
          </p:cNvPr>
          <p:cNvSpPr>
            <a:spLocks noGrp="1"/>
          </p:cNvSpPr>
          <p:nvPr>
            <p:ph idx="1"/>
          </p:nvPr>
        </p:nvSpPr>
        <p:spPr>
          <a:xfrm>
            <a:off x="415600" y="1196752"/>
            <a:ext cx="11360800" cy="4861481"/>
          </a:xfrm>
        </p:spPr>
        <p:txBody>
          <a:bodyPr>
            <a:normAutofit/>
          </a:bodyPr>
          <a:lstStyle/>
          <a:p>
            <a:pPr marL="146050" indent="0">
              <a:buNone/>
            </a:pPr>
            <a:r>
              <a:rPr lang="fr-FR" sz="2000" b="1" dirty="0"/>
              <a:t>Une « </a:t>
            </a:r>
            <a:r>
              <a:rPr lang="fr-FR" sz="2000" b="1" dirty="0">
                <a:solidFill>
                  <a:srgbClr val="FF0000"/>
                </a:solidFill>
              </a:rPr>
              <a:t>donnée personnelle </a:t>
            </a:r>
            <a:r>
              <a:rPr lang="fr-FR" sz="2000" b="1" dirty="0"/>
              <a:t>» est « toute information se rapportant à une </a:t>
            </a:r>
            <a:r>
              <a:rPr lang="fr-FR" sz="2000" b="1" u="sng" dirty="0">
                <a:solidFill>
                  <a:schemeClr val="bg2"/>
                </a:solidFill>
              </a:rPr>
              <a:t>personne physique </a:t>
            </a:r>
            <a:r>
              <a:rPr lang="fr-FR" sz="2000" b="1" dirty="0">
                <a:solidFill>
                  <a:schemeClr val="bg2"/>
                </a:solidFill>
              </a:rPr>
              <a:t>identifiée ou identifiable ».</a:t>
            </a:r>
          </a:p>
          <a:p>
            <a:pPr marL="146050" indent="0">
              <a:buNone/>
            </a:pPr>
            <a:r>
              <a:rPr lang="fr-FR" sz="2000" dirty="0"/>
              <a:t> Une personne peut être identifiée : </a:t>
            </a:r>
          </a:p>
          <a:p>
            <a:pPr marL="146050" indent="0">
              <a:buNone/>
            </a:pPr>
            <a:r>
              <a:rPr lang="fr-FR" sz="2000" dirty="0"/>
              <a:t>• directement (exemple : nom, prénom) ; </a:t>
            </a:r>
          </a:p>
          <a:p>
            <a:pPr marL="146050" indent="0">
              <a:buNone/>
            </a:pPr>
            <a:r>
              <a:rPr lang="fr-FR" sz="2000" dirty="0"/>
              <a:t>• indirectement (exemple : par un identifiant (n° client), un numéro (de téléphone), une donnée biométrique, plusieurs éléments spécifiques propres à son identité physique, physiologique, génétique, psychique, économique, culturelle ou sociale, mais aussi la voix ou l’image). </a:t>
            </a:r>
          </a:p>
          <a:p>
            <a:pPr marL="146050" indent="0">
              <a:buNone/>
            </a:pPr>
            <a:endParaRPr lang="fr-FR" sz="2000" dirty="0"/>
          </a:p>
          <a:p>
            <a:pPr marL="146050" indent="0">
              <a:buNone/>
            </a:pPr>
            <a:r>
              <a:rPr lang="fr-FR" sz="2000" dirty="0"/>
              <a:t>L’identification d’une personne physique peut être réalisée : </a:t>
            </a:r>
          </a:p>
          <a:p>
            <a:pPr marL="146050" indent="0">
              <a:buNone/>
            </a:pPr>
            <a:r>
              <a:rPr lang="fr-FR" sz="2000" dirty="0"/>
              <a:t>• à partir d’une seule donnée (exemple : numéro de sécurité sociale, ADN) ; </a:t>
            </a:r>
          </a:p>
          <a:p>
            <a:pPr marL="146050" indent="0">
              <a:buNone/>
            </a:pPr>
            <a:r>
              <a:rPr lang="fr-FR" sz="2000" dirty="0"/>
              <a:t>• à partir du croisement d’un ensemble de données (exemple : une femme vivant à telle adresse, née tel jour, abonnée à tel magazine et militant dans telle association).</a:t>
            </a:r>
          </a:p>
        </p:txBody>
      </p:sp>
    </p:spTree>
    <p:extLst>
      <p:ext uri="{BB962C8B-B14F-4D97-AF65-F5344CB8AC3E}">
        <p14:creationId xmlns:p14="http://schemas.microsoft.com/office/powerpoint/2010/main" val="2023642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B50065-1FD5-07FA-90D8-6779B2E7E969}"/>
              </a:ext>
            </a:extLst>
          </p:cNvPr>
          <p:cNvSpPr>
            <a:spLocks noGrp="1"/>
          </p:cNvSpPr>
          <p:nvPr>
            <p:ph type="title"/>
          </p:nvPr>
        </p:nvSpPr>
        <p:spPr/>
        <p:txBody>
          <a:bodyPr/>
          <a:lstStyle/>
          <a:p>
            <a:r>
              <a:rPr lang="fr-FR" dirty="0">
                <a:solidFill>
                  <a:srgbClr val="FF0000"/>
                </a:solidFill>
              </a:rPr>
              <a:t>Les données dites sensibles</a:t>
            </a:r>
          </a:p>
        </p:txBody>
      </p:sp>
      <p:sp>
        <p:nvSpPr>
          <p:cNvPr id="3" name="Espace réservé du contenu 2">
            <a:extLst>
              <a:ext uri="{FF2B5EF4-FFF2-40B4-BE49-F238E27FC236}">
                <a16:creationId xmlns:a16="http://schemas.microsoft.com/office/drawing/2014/main" id="{3AC8A20E-24A0-F835-8007-35EBB66A9B41}"/>
              </a:ext>
            </a:extLst>
          </p:cNvPr>
          <p:cNvSpPr>
            <a:spLocks noGrp="1"/>
          </p:cNvSpPr>
          <p:nvPr>
            <p:ph idx="1"/>
          </p:nvPr>
        </p:nvSpPr>
        <p:spPr/>
        <p:txBody>
          <a:bodyPr>
            <a:normAutofit/>
          </a:bodyPr>
          <a:lstStyle/>
          <a:p>
            <a:pPr marL="146050" indent="0">
              <a:buNone/>
            </a:pPr>
            <a:r>
              <a:rPr lang="fr-FR" sz="1800" dirty="0">
                <a:latin typeface="Calibri" panose="020F0502020204030204" pitchFamily="34" charset="0"/>
                <a:ea typeface="Calibri" panose="020F0502020204030204" pitchFamily="34" charset="0"/>
                <a:cs typeface="Calibri" panose="020F0502020204030204" pitchFamily="34" charset="0"/>
              </a:rPr>
              <a:t>Les données concernant la santé, les données génétiques et biométriques sont qualifiées par le RGPD de données dites sensibles et en vertu du 1</a:t>
            </a:r>
            <a:r>
              <a:rPr lang="fr-FR" sz="1800" baseline="30000" dirty="0">
                <a:latin typeface="Calibri" panose="020F0502020204030204" pitchFamily="34" charset="0"/>
                <a:ea typeface="Calibri" panose="020F0502020204030204" pitchFamily="34" charset="0"/>
                <a:cs typeface="Calibri" panose="020F0502020204030204" pitchFamily="34" charset="0"/>
              </a:rPr>
              <a:t>er</a:t>
            </a:r>
            <a:r>
              <a:rPr lang="fr-FR" sz="1800" dirty="0">
                <a:latin typeface="Calibri" panose="020F0502020204030204" pitchFamily="34" charset="0"/>
                <a:ea typeface="Calibri" panose="020F0502020204030204" pitchFamily="34" charset="0"/>
                <a:cs typeface="Calibri" panose="020F0502020204030204" pitchFamily="34" charset="0"/>
              </a:rPr>
              <a:t> alinéa de son Article 9, leur traitement est interdit.</a:t>
            </a:r>
          </a:p>
          <a:p>
            <a:pPr marL="146050" indent="0">
              <a:buNone/>
            </a:pPr>
            <a:endParaRPr lang="fr-FR" sz="1800" dirty="0">
              <a:latin typeface="Calibri" panose="020F0502020204030204" pitchFamily="34" charset="0"/>
              <a:ea typeface="Calibri" panose="020F0502020204030204" pitchFamily="34" charset="0"/>
              <a:cs typeface="Calibri" panose="020F0502020204030204" pitchFamily="34" charset="0"/>
            </a:endParaRPr>
          </a:p>
          <a:p>
            <a:pPr marL="146050" indent="0">
              <a:buNone/>
            </a:pPr>
            <a:r>
              <a:rPr lang="fr-FR" sz="1800" dirty="0">
                <a:latin typeface="Calibri" panose="020F0502020204030204" pitchFamily="34" charset="0"/>
                <a:ea typeface="Calibri" panose="020F0502020204030204" pitchFamily="34" charset="0"/>
                <a:cs typeface="Calibri" panose="020F0502020204030204" pitchFamily="34" charset="0"/>
              </a:rPr>
              <a:t>L’alinéa 2 liste cependant les exceptions à cette interdiction, notamment :</a:t>
            </a:r>
          </a:p>
          <a:p>
            <a:pPr marL="146050" indent="0">
              <a:buNone/>
            </a:pPr>
            <a:r>
              <a:rPr lang="fr-FR" sz="1800" dirty="0">
                <a:latin typeface="Calibri" panose="020F0502020204030204" pitchFamily="34" charset="0"/>
                <a:ea typeface="Calibri" panose="020F0502020204030204" pitchFamily="34" charset="0"/>
                <a:cs typeface="Calibri" panose="020F0502020204030204" pitchFamily="34" charset="0"/>
              </a:rPr>
              <a:t>«  </a:t>
            </a:r>
            <a:r>
              <a:rPr lang="fr-FR" sz="1800" b="1" i="0" dirty="0">
                <a:solidFill>
                  <a:srgbClr val="686767"/>
                </a:solidFill>
                <a:effectLst/>
                <a:latin typeface="Calibri" panose="020F0502020204030204" pitchFamily="34" charset="0"/>
                <a:ea typeface="Calibri" panose="020F0502020204030204" pitchFamily="34" charset="0"/>
                <a:cs typeface="Calibri" panose="020F0502020204030204" pitchFamily="34" charset="0"/>
              </a:rPr>
              <a:t>a) la personne concernée a donné son consentement explicite au traitement de ces données à caractère personnel pour une ou plusieurs finalités spécifiques</a:t>
            </a:r>
            <a:r>
              <a:rPr lang="fr-FR" sz="1800" b="0" i="0" dirty="0">
                <a:solidFill>
                  <a:srgbClr val="686767"/>
                </a:solidFill>
                <a:effectLst/>
                <a:latin typeface="Calibri" panose="020F0502020204030204" pitchFamily="34" charset="0"/>
                <a:ea typeface="Calibri" panose="020F0502020204030204" pitchFamily="34" charset="0"/>
                <a:cs typeface="Calibri" panose="020F0502020204030204" pitchFamily="34" charset="0"/>
              </a:rPr>
              <a:t>, sauf lorsque le droit de l'Union ou le droit de l'État membre prévoit que l'interdiction visée au paragraphe 1 ne peut pas être levée par la personne c</a:t>
            </a:r>
          </a:p>
          <a:p>
            <a:pPr marL="146050" indent="0">
              <a:buNone/>
            </a:pPr>
            <a:r>
              <a:rPr lang="fr-FR" sz="1800" dirty="0">
                <a:solidFill>
                  <a:srgbClr val="686767"/>
                </a:solidFill>
                <a:latin typeface="Calibri" panose="020F0502020204030204" pitchFamily="34" charset="0"/>
                <a:ea typeface="Calibri" panose="020F0502020204030204" pitchFamily="34" charset="0"/>
                <a:cs typeface="Calibri" panose="020F0502020204030204" pitchFamily="34" charset="0"/>
              </a:rPr>
              <a:t>c</a:t>
            </a:r>
            <a:r>
              <a:rPr lang="fr-FR" sz="1800" b="0" i="0" dirty="0">
                <a:solidFill>
                  <a:srgbClr val="686767"/>
                </a:solidFill>
                <a:effectLst/>
                <a:latin typeface="Calibri" panose="020F0502020204030204" pitchFamily="34" charset="0"/>
                <a:ea typeface="Calibri" panose="020F0502020204030204" pitchFamily="34" charset="0"/>
                <a:cs typeface="Calibri" panose="020F0502020204030204" pitchFamily="34" charset="0"/>
              </a:rPr>
              <a:t>oncernée; »</a:t>
            </a:r>
          </a:p>
          <a:p>
            <a:pPr marL="146050" indent="0">
              <a:buNone/>
            </a:pPr>
            <a:r>
              <a:rPr lang="fr-FR" sz="1800" b="0" i="0" dirty="0">
                <a:solidFill>
                  <a:srgbClr val="686767"/>
                </a:solidFill>
                <a:effectLst/>
                <a:latin typeface="Calibri" panose="020F0502020204030204" pitchFamily="34" charset="0"/>
                <a:ea typeface="Calibri" panose="020F0502020204030204" pitchFamily="34" charset="0"/>
                <a:cs typeface="Calibri" panose="020F0502020204030204" pitchFamily="34" charset="0"/>
              </a:rPr>
              <a:t>h) </a:t>
            </a:r>
            <a:r>
              <a:rPr lang="fr-FR" sz="1800" b="1" i="0" dirty="0">
                <a:solidFill>
                  <a:srgbClr val="686767"/>
                </a:solidFill>
                <a:effectLst/>
                <a:latin typeface="Calibri" panose="020F0502020204030204" pitchFamily="34" charset="0"/>
                <a:ea typeface="Calibri" panose="020F0502020204030204" pitchFamily="34" charset="0"/>
                <a:cs typeface="Calibri" panose="020F0502020204030204" pitchFamily="34" charset="0"/>
              </a:rPr>
              <a:t>le traitement est nécessaire aux fins de la médecine préventive ou de la médecine du travail, de l'appréciation de la capacité de travail du travailleur, de diagnostics médicaux, de la prise en charge sanitaire ou sociale, ou de la gestion des systèmes et des services de soins de santé ou de protection sociale</a:t>
            </a:r>
            <a:r>
              <a:rPr lang="fr-FR" sz="1800" b="0" i="0" dirty="0">
                <a:solidFill>
                  <a:srgbClr val="686767"/>
                </a:solidFill>
                <a:effectLst/>
                <a:latin typeface="Calibri" panose="020F0502020204030204" pitchFamily="34" charset="0"/>
                <a:ea typeface="Calibri" panose="020F0502020204030204" pitchFamily="34" charset="0"/>
                <a:cs typeface="Calibri" panose="020F0502020204030204" pitchFamily="34" charset="0"/>
              </a:rPr>
              <a:t> sur la base du droit de l'Union, du droit d'un État membre ou en vertu d'un contrat conclu avec un professionnel de la santé et soumis aux conditions et garanties visées au paragraphe 3;</a:t>
            </a:r>
            <a:endParaRPr lang="fr-FR" sz="1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6159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igure 1">
            <a:extLst>
              <a:ext uri="{FF2B5EF4-FFF2-40B4-BE49-F238E27FC236}">
                <a16:creationId xmlns:a16="http://schemas.microsoft.com/office/drawing/2014/main" id="{CAF78ECB-0A3B-062C-54D3-CB5991790C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238" y="104775"/>
            <a:ext cx="9915525" cy="664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452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0EC80C-9892-E327-8828-B5F07FDB24E0}"/>
              </a:ext>
            </a:extLst>
          </p:cNvPr>
          <p:cNvSpPr>
            <a:spLocks noGrp="1"/>
          </p:cNvSpPr>
          <p:nvPr>
            <p:ph type="title"/>
          </p:nvPr>
        </p:nvSpPr>
        <p:spPr/>
        <p:txBody>
          <a:bodyPr/>
          <a:lstStyle/>
          <a:p>
            <a:r>
              <a:rPr lang="fr-FR" dirty="0">
                <a:solidFill>
                  <a:srgbClr val="FF0000"/>
                </a:solidFill>
              </a:rPr>
              <a:t>Un « </a:t>
            </a:r>
            <a:r>
              <a:rPr lang="fr-FR" b="1" dirty="0">
                <a:solidFill>
                  <a:srgbClr val="FF0000"/>
                </a:solidFill>
              </a:rPr>
              <a:t>traitement </a:t>
            </a:r>
            <a:r>
              <a:rPr lang="fr-FR" dirty="0">
                <a:solidFill>
                  <a:srgbClr val="FF0000"/>
                </a:solidFill>
              </a:rPr>
              <a:t>» de données personnelles » : c’est-à-dire ?</a:t>
            </a:r>
          </a:p>
        </p:txBody>
      </p:sp>
      <p:sp>
        <p:nvSpPr>
          <p:cNvPr id="3" name="Espace réservé du contenu 2">
            <a:extLst>
              <a:ext uri="{FF2B5EF4-FFF2-40B4-BE49-F238E27FC236}">
                <a16:creationId xmlns:a16="http://schemas.microsoft.com/office/drawing/2014/main" id="{79664FD4-9839-69D2-15C7-88989D5455CA}"/>
              </a:ext>
            </a:extLst>
          </p:cNvPr>
          <p:cNvSpPr>
            <a:spLocks noGrp="1"/>
          </p:cNvSpPr>
          <p:nvPr>
            <p:ph idx="1"/>
          </p:nvPr>
        </p:nvSpPr>
        <p:spPr>
          <a:xfrm>
            <a:off x="415600" y="1536632"/>
            <a:ext cx="11360800" cy="5204735"/>
          </a:xfrm>
        </p:spPr>
        <p:txBody>
          <a:bodyPr>
            <a:noAutofit/>
          </a:bodyPr>
          <a:lstStyle/>
          <a:p>
            <a:pPr marL="146050" indent="0">
              <a:buNone/>
            </a:pPr>
            <a:r>
              <a:rPr lang="fr-FR" sz="2000" dirty="0"/>
              <a:t>Un </a:t>
            </a:r>
            <a:r>
              <a:rPr lang="fr-FR" sz="2000" b="1" dirty="0">
                <a:solidFill>
                  <a:srgbClr val="FF0000"/>
                </a:solidFill>
              </a:rPr>
              <a:t>« traitement de données personnelles </a:t>
            </a:r>
            <a:r>
              <a:rPr lang="fr-FR" sz="2000" dirty="0"/>
              <a:t>» est une </a:t>
            </a:r>
            <a:r>
              <a:rPr lang="fr-FR" sz="2000" b="1" dirty="0"/>
              <a:t>opération, ou ensemble d’opérations</a:t>
            </a:r>
            <a:r>
              <a:rPr lang="fr-FR" sz="2000" dirty="0"/>
              <a:t>, portant sur des données personnelles, </a:t>
            </a:r>
            <a:r>
              <a:rPr lang="fr-FR" sz="2000" b="1" dirty="0"/>
              <a:t>quel que soit le procédé utilisé </a:t>
            </a:r>
            <a:r>
              <a:rPr lang="fr-FR" sz="2000" dirty="0"/>
              <a:t>(collecte, enregistrement, organisation, conservation, adaptation, modification, extraction, consultation, utilisation, communication par transmission diffusion ou toute autre forme de mise à disposition, rapprochement).</a:t>
            </a:r>
          </a:p>
          <a:p>
            <a:pPr marL="146050" indent="0">
              <a:buNone/>
            </a:pPr>
            <a:endParaRPr lang="fr-FR" sz="2000" dirty="0"/>
          </a:p>
          <a:p>
            <a:pPr marL="146050" indent="0">
              <a:buNone/>
            </a:pPr>
            <a:r>
              <a:rPr lang="fr-FR" sz="2000" dirty="0"/>
              <a:t>Un traitement de données personnelles n’est pas nécessairement informatisé : les fichiers papier sont également concernés et doivent être protégés dans les mêmes conditions. </a:t>
            </a:r>
          </a:p>
          <a:p>
            <a:pPr marL="146050" indent="0">
              <a:buNone/>
            </a:pPr>
            <a:endParaRPr lang="fr-FR" sz="2000" dirty="0"/>
          </a:p>
          <a:p>
            <a:pPr marL="146050" indent="0">
              <a:buNone/>
            </a:pPr>
            <a:r>
              <a:rPr lang="fr-FR" sz="2000" b="1" u="sng" dirty="0"/>
              <a:t>Un traitement de données doit avoir un objectif, une finalité, </a:t>
            </a:r>
            <a:r>
              <a:rPr lang="fr-FR" sz="2000" dirty="0"/>
              <a:t>c’est-à-dire que vous ne pouvez pas collecter ou traiter des données personnelles simplement au cas où cela vous serait utile un jour. À chaque traitement de données doit être assigné un but, qui doit bien évidemment être légal et légitime au regard de votre activité professionnelle.</a:t>
            </a:r>
          </a:p>
        </p:txBody>
      </p:sp>
    </p:spTree>
    <p:extLst>
      <p:ext uri="{BB962C8B-B14F-4D97-AF65-F5344CB8AC3E}">
        <p14:creationId xmlns:p14="http://schemas.microsoft.com/office/powerpoint/2010/main" val="2081055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F08E48-AE28-EB27-AFA5-92028BAC5D9D}"/>
              </a:ext>
            </a:extLst>
          </p:cNvPr>
          <p:cNvSpPr>
            <a:spLocks noGrp="1"/>
          </p:cNvSpPr>
          <p:nvPr>
            <p:ph type="title"/>
          </p:nvPr>
        </p:nvSpPr>
        <p:spPr/>
        <p:txBody>
          <a:bodyPr/>
          <a:lstStyle/>
          <a:p>
            <a:r>
              <a:rPr lang="fr-FR" b="1" dirty="0">
                <a:solidFill>
                  <a:srgbClr val="FF0000"/>
                </a:solidFill>
              </a:rPr>
              <a:t>COMMENT ?</a:t>
            </a:r>
          </a:p>
        </p:txBody>
      </p:sp>
      <p:sp>
        <p:nvSpPr>
          <p:cNvPr id="3" name="Espace réservé du contenu 2">
            <a:extLst>
              <a:ext uri="{FF2B5EF4-FFF2-40B4-BE49-F238E27FC236}">
                <a16:creationId xmlns:a16="http://schemas.microsoft.com/office/drawing/2014/main" id="{117350C7-DC96-313E-BB03-E57D4D873442}"/>
              </a:ext>
            </a:extLst>
          </p:cNvPr>
          <p:cNvSpPr>
            <a:spLocks noGrp="1"/>
          </p:cNvSpPr>
          <p:nvPr>
            <p:ph idx="1"/>
          </p:nvPr>
        </p:nvSpPr>
        <p:spPr>
          <a:xfrm>
            <a:off x="415600" y="1196752"/>
            <a:ext cx="11360800" cy="5661247"/>
          </a:xfrm>
        </p:spPr>
        <p:txBody>
          <a:bodyPr>
            <a:normAutofit/>
          </a:bodyPr>
          <a:lstStyle/>
          <a:p>
            <a:pPr marL="146050" indent="0">
              <a:buNone/>
            </a:pPr>
            <a:r>
              <a:rPr lang="fr-FR" sz="2000" dirty="0"/>
              <a:t>Respecter le RGPD suppose de l’organisation et du bon sens !</a:t>
            </a:r>
          </a:p>
          <a:p>
            <a:pPr marL="146050" indent="0">
              <a:buNone/>
            </a:pPr>
            <a:endParaRPr lang="fr-FR" sz="2000" dirty="0"/>
          </a:p>
          <a:p>
            <a:pPr marL="146050" indent="0">
              <a:buNone/>
            </a:pPr>
            <a:r>
              <a:rPr lang="fr-FR" sz="2000" dirty="0"/>
              <a:t>Il vous faut :</a:t>
            </a:r>
          </a:p>
          <a:p>
            <a:r>
              <a:rPr lang="fr-FR" sz="2000" b="1" dirty="0">
                <a:solidFill>
                  <a:srgbClr val="00B050"/>
                </a:solidFill>
              </a:rPr>
              <a:t>Recenser les données collectées </a:t>
            </a:r>
            <a:r>
              <a:rPr lang="fr-FR" sz="2000" dirty="0"/>
              <a:t>(tenir le registre de traitement des données : cf. </a:t>
            </a:r>
            <a:r>
              <a:rPr lang="fr-FR" sz="2000" dirty="0">
                <a:hlinkClick r:id="rId2"/>
              </a:rPr>
              <a:t>https://www.cnil.fr/fr/RGPD-le-registre-des-activites-de-traitement</a:t>
            </a:r>
            <a:r>
              <a:rPr lang="fr-FR" sz="2000" dirty="0"/>
              <a:t> </a:t>
            </a:r>
          </a:p>
          <a:p>
            <a:r>
              <a:rPr lang="fr-FR" sz="2000" b="1" dirty="0">
                <a:solidFill>
                  <a:srgbClr val="00B050"/>
                </a:solidFill>
              </a:rPr>
              <a:t>Préciser leur finalité  </a:t>
            </a:r>
            <a:r>
              <a:rPr lang="fr-FR" sz="2000" dirty="0"/>
              <a:t>(le principe est de minimiser les données collectées pour ne stocker que les données indispensables à la finalité poursuivie)</a:t>
            </a:r>
          </a:p>
          <a:p>
            <a:r>
              <a:rPr lang="fr-FR" sz="2000" b="1" dirty="0">
                <a:solidFill>
                  <a:srgbClr val="00B050"/>
                </a:solidFill>
              </a:rPr>
              <a:t>Apprécier leur durée de stockage </a:t>
            </a:r>
            <a:r>
              <a:rPr lang="fr-FR" sz="2000" dirty="0"/>
              <a:t>(en classant les données, certaines </a:t>
            </a:r>
            <a:r>
              <a:rPr lang="fr-FR" sz="2000" dirty="0" err="1"/>
              <a:t>sontimpérativement</a:t>
            </a:r>
            <a:r>
              <a:rPr lang="fr-FR" sz="2000" dirty="0"/>
              <a:t> à conserver pendant telle durée : par ex/ en interne : bulletin de salaire: à conserver 50 ans ou jusqu’à l’âge de la retraite du </a:t>
            </a:r>
            <a:r>
              <a:rPr lang="fr-FR" sz="2000" dirty="0" err="1"/>
              <a:t>salairé</a:t>
            </a:r>
            <a:r>
              <a:rPr lang="fr-FR" sz="2000" dirty="0"/>
              <a:t> + 6 ans – </a:t>
            </a:r>
            <a:r>
              <a:rPr lang="fr-FR" sz="2000" dirty="0" err="1"/>
              <a:t>ref.utile</a:t>
            </a:r>
            <a:r>
              <a:rPr lang="fr-FR" sz="2000" dirty="0"/>
              <a:t> : </a:t>
            </a:r>
            <a:r>
              <a:rPr lang="fr-FR" sz="2000" dirty="0">
                <a:hlinkClick r:id="rId3"/>
              </a:rPr>
              <a:t>https://entreprendre.service-public.fr/vosdroits/F10029?profil=societe</a:t>
            </a:r>
            <a:endParaRPr lang="fr-FR" sz="2000" dirty="0"/>
          </a:p>
          <a:p>
            <a:r>
              <a:rPr lang="fr-FR" sz="2000" b="1" dirty="0">
                <a:solidFill>
                  <a:srgbClr val="00B050"/>
                </a:solidFill>
              </a:rPr>
              <a:t>Organiser leur protection </a:t>
            </a:r>
          </a:p>
          <a:p>
            <a:pPr marL="146050" indent="0">
              <a:buNone/>
            </a:pPr>
            <a:r>
              <a:rPr lang="fr-FR" sz="2000" dirty="0"/>
              <a:t>Et faire en sorte que toutes vos données soient mises à jour.</a:t>
            </a:r>
          </a:p>
          <a:p>
            <a:pPr marL="146050" indent="0">
              <a:buNone/>
            </a:pPr>
            <a:endParaRPr lang="fr-FR" sz="2000" dirty="0"/>
          </a:p>
          <a:p>
            <a:pPr marL="146050" indent="0">
              <a:buNone/>
            </a:pPr>
            <a:r>
              <a:rPr lang="fr-FR" sz="2000" b="1" i="1" dirty="0">
                <a:solidFill>
                  <a:srgbClr val="FF0000"/>
                </a:solidFill>
              </a:rPr>
              <a:t>N’oubliez pas : en cas de contrôle, vous devez être à même de fournir tous les éléments précités !!!</a:t>
            </a:r>
          </a:p>
          <a:p>
            <a:pPr marL="146050" indent="0">
              <a:buNone/>
            </a:pPr>
            <a:endParaRPr lang="fr-FR" dirty="0"/>
          </a:p>
        </p:txBody>
      </p:sp>
    </p:spTree>
    <p:extLst>
      <p:ext uri="{BB962C8B-B14F-4D97-AF65-F5344CB8AC3E}">
        <p14:creationId xmlns:p14="http://schemas.microsoft.com/office/powerpoint/2010/main" val="3810212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72060F-4D0C-2E1D-0E00-0D3EF30D79FF}"/>
              </a:ext>
            </a:extLst>
          </p:cNvPr>
          <p:cNvSpPr>
            <a:spLocks noGrp="1"/>
          </p:cNvSpPr>
          <p:nvPr>
            <p:ph type="title"/>
          </p:nvPr>
        </p:nvSpPr>
        <p:spPr/>
        <p:txBody>
          <a:bodyPr>
            <a:normAutofit/>
          </a:bodyPr>
          <a:lstStyle/>
          <a:p>
            <a:r>
              <a:rPr lang="fr-FR" b="1" dirty="0"/>
              <a:t>Les sanctions</a:t>
            </a:r>
          </a:p>
        </p:txBody>
      </p:sp>
      <p:sp>
        <p:nvSpPr>
          <p:cNvPr id="3" name="Espace réservé du contenu 2">
            <a:extLst>
              <a:ext uri="{FF2B5EF4-FFF2-40B4-BE49-F238E27FC236}">
                <a16:creationId xmlns:a16="http://schemas.microsoft.com/office/drawing/2014/main" id="{CC237B1F-105D-2F42-5428-6B2A8C5DF02D}"/>
              </a:ext>
            </a:extLst>
          </p:cNvPr>
          <p:cNvSpPr>
            <a:spLocks noGrp="1"/>
          </p:cNvSpPr>
          <p:nvPr>
            <p:ph idx="1"/>
          </p:nvPr>
        </p:nvSpPr>
        <p:spPr/>
        <p:txBody>
          <a:bodyPr/>
          <a:lstStyle/>
          <a:p>
            <a:pPr marL="0" indent="0">
              <a:buNone/>
            </a:pPr>
            <a:r>
              <a:rPr lang="fr-FR" sz="2400" dirty="0"/>
              <a:t>En cas de manquements à la règlementation, les sanctions financières pourront s’élever jusqu’à 20 millions d’euros ou jusqu’à 4% du chiffre d’affaires annuel mondial total de l’exercice précédent – le montant le plus élevé étant retenu,</a:t>
            </a:r>
          </a:p>
          <a:p>
            <a:pPr marL="0" indent="0">
              <a:buNone/>
            </a:pPr>
            <a:endParaRPr lang="fr-FR" sz="2400" dirty="0"/>
          </a:p>
          <a:p>
            <a:pPr marL="0" indent="0">
              <a:buNone/>
            </a:pPr>
            <a:r>
              <a:rPr lang="fr-FR" sz="2400" dirty="0"/>
              <a:t>Étant précisé que le RGPD appréhende, dans sa définition de l’entreprise, </a:t>
            </a:r>
            <a:r>
              <a:rPr lang="fr-FR" sz="2400" u="sng" dirty="0"/>
              <a:t>les associations qui exercent régulièrement une activité économique</a:t>
            </a:r>
            <a:r>
              <a:rPr lang="fr-FR" sz="2400" dirty="0"/>
              <a:t> (ART.4 RGPD). </a:t>
            </a:r>
          </a:p>
          <a:p>
            <a:pPr marL="0" indent="0">
              <a:buNone/>
            </a:pPr>
            <a:endParaRPr lang="fr-FR" sz="2400" dirty="0"/>
          </a:p>
          <a:p>
            <a:pPr marL="0" indent="0">
              <a:buNone/>
            </a:pPr>
            <a:r>
              <a:rPr lang="fr-FR" sz="2400" dirty="0"/>
              <a:t>Le RGPD ne prévoit donc pas de dérogation particulière pour le monde associatif.</a:t>
            </a:r>
          </a:p>
          <a:p>
            <a:pPr marL="146050" indent="0">
              <a:buNone/>
            </a:pPr>
            <a:endParaRPr lang="fr-FR" dirty="0"/>
          </a:p>
        </p:txBody>
      </p:sp>
    </p:spTree>
    <p:extLst>
      <p:ext uri="{BB962C8B-B14F-4D97-AF65-F5344CB8AC3E}">
        <p14:creationId xmlns:p14="http://schemas.microsoft.com/office/powerpoint/2010/main" val="3451143510"/>
      </p:ext>
    </p:extLst>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13469"/>
      </a:dk2>
      <a:lt2>
        <a:srgbClr val="E2B129"/>
      </a:lt2>
      <a:accent1>
        <a:srgbClr val="213469"/>
      </a:accent1>
      <a:accent2>
        <a:srgbClr val="D9563F"/>
      </a:accent2>
      <a:accent3>
        <a:srgbClr val="94DCDC"/>
      </a:accent3>
      <a:accent4>
        <a:srgbClr val="14F597"/>
      </a:accent4>
      <a:accent5>
        <a:srgbClr val="3D4594"/>
      </a:accent5>
      <a:accent6>
        <a:srgbClr val="6EB1B4"/>
      </a:accent6>
      <a:hlink>
        <a:srgbClr val="3D4594"/>
      </a:hlink>
      <a:folHlink>
        <a:srgbClr val="3D4594"/>
      </a:folHlink>
    </a:clrScheme>
    <a:fontScheme name="Office">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TotalTime>
  <Words>3136</Words>
  <Application>Microsoft Office PowerPoint</Application>
  <DocSecurity>0</DocSecurity>
  <PresentationFormat>Grand écran</PresentationFormat>
  <Paragraphs>164</Paragraphs>
  <Slides>24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24</vt:i4>
      </vt:variant>
    </vt:vector>
  </HeadingPairs>
  <TitlesOfParts>
    <vt:vector size="31" baseType="lpstr">
      <vt:lpstr>Yu Gothic UI</vt:lpstr>
      <vt:lpstr>Aptos</vt:lpstr>
      <vt:lpstr>Arial</vt:lpstr>
      <vt:lpstr>Calibri</vt:lpstr>
      <vt:lpstr>Georgia</vt:lpstr>
      <vt:lpstr>Nunito</vt:lpstr>
      <vt:lpstr>Shift</vt:lpstr>
      <vt:lpstr>Présentation PowerPoint</vt:lpstr>
      <vt:lpstr>Présentation PowerPoint</vt:lpstr>
      <vt:lpstr>RAPPELS</vt:lpstr>
      <vt:lpstr>QUOI ? Le traitement de données personnelles</vt:lpstr>
      <vt:lpstr>Les données dites sensibles</vt:lpstr>
      <vt:lpstr>Présentation PowerPoint</vt:lpstr>
      <vt:lpstr>Un « traitement » de données personnelles » : c’est-à-dire ?</vt:lpstr>
      <vt:lpstr>COMMENT ?</vt:lpstr>
      <vt:lpstr>Les sanctions</vt:lpstr>
      <vt:lpstr>Présentation PowerPoint</vt:lpstr>
      <vt:lpstr>Les CPTS doivent-elles désigner un DPO ?</vt:lpstr>
      <vt:lpstr>Présentation PowerPoint</vt:lpstr>
      <vt:lpstr>Cas pratique 1 : La CPAM demande la transmission de la liste des adhérents d’une CPTS : ?</vt:lpstr>
      <vt:lpstr>La CPAM est-elle un « tiers autorisé » ?</vt:lpstr>
      <vt:lpstr>Les préconisations de la CNIL</vt:lpstr>
      <vt:lpstr>Présentation PowerPoint</vt:lpstr>
      <vt:lpstr>Alors, que faire ?</vt:lpstr>
      <vt:lpstr>Une suggestion ?</vt:lpstr>
      <vt:lpstr>CAS PRATIQUE N°2 – Le traitement de données dites sensibles par les CPTS</vt:lpstr>
      <vt:lpstr>Que dit la CNIL sur le traitement des données de santé ?</vt:lpstr>
      <vt:lpstr>Présentation PowerPoint</vt:lpstr>
      <vt:lpstr>Présentation PowerPoint</vt:lpstr>
      <vt:lpstr>Présentation PowerPoint</vt:lpstr>
      <vt:lpstr>ANALYSE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Secrétariat FCPTS</dc:creator>
  <cp:keywords/>
  <dc:description/>
  <cp:lastModifiedBy>User</cp:lastModifiedBy>
  <cp:revision>127</cp:revision>
  <dcterms:created xsi:type="dcterms:W3CDTF">2023-01-12T08:34:55Z</dcterms:created>
  <dcterms:modified xsi:type="dcterms:W3CDTF">2024-10-04T16:24:34Z</dcterms:modified>
  <cp:category/>
  <dc:identifier/>
  <cp:contentStatus/>
  <dc:language/>
  <cp:version/>
</cp:coreProperties>
</file>