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>
      <p:cViewPr varScale="1">
        <p:scale>
          <a:sx n="81" d="100"/>
          <a:sy n="81" d="100"/>
        </p:scale>
        <p:origin x="5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495600" y="2260038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783632" y="478430"/>
            <a:ext cx="8712968" cy="763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Continuum partenariat …</a:t>
            </a:r>
            <a:r>
              <a:rPr lang="fr-FR" sz="44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intersoignants</a:t>
            </a:r>
            <a:endParaRPr lang="fr-FR" sz="44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A0860FB-35D8-E731-DD9E-CDF96BFA9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5" b="3001"/>
          <a:stretch/>
        </p:blipFill>
        <p:spPr bwMode="auto">
          <a:xfrm>
            <a:off x="2207568" y="1124744"/>
            <a:ext cx="8069344" cy="491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93A488F-BC5A-EC28-9528-510DABC21F3E}"/>
              </a:ext>
            </a:extLst>
          </p:cNvPr>
          <p:cNvSpPr txBox="1"/>
          <p:nvPr/>
        </p:nvSpPr>
        <p:spPr bwMode="auto">
          <a:xfrm>
            <a:off x="10422165" y="3138185"/>
            <a:ext cx="13759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Careau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, E., Brière, N., Houle, N., Dumont, S., </a:t>
            </a:r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Maziade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, J., Paré, L., Desaulniers, M.,</a:t>
            </a:r>
          </a:p>
          <a:p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Museux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, A.-C. (2014). Continuum des pratiques de collaboration interprofession-</a:t>
            </a:r>
          </a:p>
          <a:p>
            <a:r>
              <a:rPr lang="fr-FR" sz="1000" dirty="0" err="1">
                <a:solidFill>
                  <a:schemeClr val="bg2">
                    <a:lumMod val="75000"/>
                  </a:schemeClr>
                </a:solidFill>
              </a:rPr>
              <a:t>nelle</a:t>
            </a:r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 en santé et services sociaux - Guide explicatif. Réseau de collaboration sur</a:t>
            </a:r>
          </a:p>
          <a:p>
            <a:r>
              <a:rPr lang="fr-FR" sz="1000" dirty="0">
                <a:solidFill>
                  <a:schemeClr val="bg2">
                    <a:lumMod val="75000"/>
                  </a:schemeClr>
                </a:solidFill>
              </a:rPr>
              <a:t>les pratiques interprofessionnelles en santé et services 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sociaux (RCPI)</a:t>
            </a:r>
          </a:p>
        </p:txBody>
      </p:sp>
    </p:spTree>
    <p:extLst>
      <p:ext uri="{BB962C8B-B14F-4D97-AF65-F5344CB8AC3E}">
        <p14:creationId xmlns:p14="http://schemas.microsoft.com/office/powerpoint/2010/main" val="53596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846156"/>
            <a:ext cx="8712968" cy="763818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Quelles expériences des patients ?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454724F-0769-3036-4B80-F6B5CCD0A5A6}"/>
              </a:ext>
            </a:extLst>
          </p:cNvPr>
          <p:cNvSpPr txBox="1">
            <a:spLocks/>
          </p:cNvSpPr>
          <p:nvPr/>
        </p:nvSpPr>
        <p:spPr bwMode="auto">
          <a:xfrm>
            <a:off x="2057572" y="4185865"/>
            <a:ext cx="8712968" cy="6208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Production de savoirs issus de l’expérience individuelle ou partagée entre patients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94F82A8-18E8-CAAB-76C4-DDB19A32DBC6}"/>
              </a:ext>
            </a:extLst>
          </p:cNvPr>
          <p:cNvSpPr txBox="1">
            <a:spLocks/>
          </p:cNvSpPr>
          <p:nvPr/>
        </p:nvSpPr>
        <p:spPr bwMode="auto">
          <a:xfrm>
            <a:off x="2057572" y="2226955"/>
            <a:ext cx="8712968" cy="51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Expériences: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des parcours et des relations de soins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4194666-0D39-FFBE-75DE-8C4EBF5D49C7}"/>
              </a:ext>
            </a:extLst>
          </p:cNvPr>
          <p:cNvSpPr txBox="1">
            <a:spLocks/>
          </p:cNvSpPr>
          <p:nvPr/>
        </p:nvSpPr>
        <p:spPr bwMode="auto">
          <a:xfrm>
            <a:off x="2088912" y="3361633"/>
            <a:ext cx="8712968" cy="51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D00760D1-9F21-5F3E-7FB6-8EB1AAC74A35}"/>
              </a:ext>
            </a:extLst>
          </p:cNvPr>
          <p:cNvSpPr txBox="1">
            <a:spLocks/>
          </p:cNvSpPr>
          <p:nvPr/>
        </p:nvSpPr>
        <p:spPr bwMode="auto">
          <a:xfrm>
            <a:off x="3143672" y="2744652"/>
            <a:ext cx="7488832" cy="51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de la vie avec la maladie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des parcours et des relations de soins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07FD07-8D84-6351-664B-3C32C2F30FF7}"/>
              </a:ext>
            </a:extLst>
          </p:cNvPr>
          <p:cNvSpPr txBox="1">
            <a:spLocks/>
          </p:cNvSpPr>
          <p:nvPr/>
        </p:nvSpPr>
        <p:spPr bwMode="auto">
          <a:xfrm>
            <a:off x="3173329" y="3387784"/>
            <a:ext cx="7488832" cy="5176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des relations et des parcours de soins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00" dirty="0">
                <a:solidFill>
                  <a:schemeClr val="bg2">
                    <a:lumMod val="75000"/>
                  </a:schemeClr>
                </a:solidFill>
              </a:rPr>
              <a:t>des parcours et des relations de soins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F60F554-E331-67A8-FDDA-7D2640E2A413}"/>
              </a:ext>
            </a:extLst>
          </p:cNvPr>
          <p:cNvSpPr txBox="1"/>
          <p:nvPr/>
        </p:nvSpPr>
        <p:spPr>
          <a:xfrm>
            <a:off x="4885058" y="6018595"/>
            <a:ext cx="72998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Gross O, Gagnaire R, Caractéristiques des savoirs des patients et liens avec leurs pouvoirs d’action. </a:t>
            </a: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Revue française de pédagogie</a:t>
            </a:r>
            <a:r>
              <a:rPr lang="fr-FR" sz="1200" dirty="0">
                <a:solidFill>
                  <a:schemeClr val="bg2">
                    <a:lumMod val="75000"/>
                  </a:schemeClr>
                </a:solidFill>
              </a:rPr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488245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846156"/>
            <a:ext cx="8712968" cy="7638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Quels savoirs complémentaires ?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DD07614-D4CA-3CE4-DCBF-316EC824726A}"/>
              </a:ext>
            </a:extLst>
          </p:cNvPr>
          <p:cNvSpPr txBox="1">
            <a:spLocks/>
          </p:cNvSpPr>
          <p:nvPr/>
        </p:nvSpPr>
        <p:spPr bwMode="auto">
          <a:xfrm>
            <a:off x="2147975" y="1852720"/>
            <a:ext cx="8712968" cy="560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Savoirs individuels pour agir pour soi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9C9BE60-EC9B-40FA-8D47-F448E3E8D7FE}"/>
              </a:ext>
            </a:extLst>
          </p:cNvPr>
          <p:cNvSpPr txBox="1">
            <a:spLocks/>
          </p:cNvSpPr>
          <p:nvPr/>
        </p:nvSpPr>
        <p:spPr bwMode="auto">
          <a:xfrm>
            <a:off x="2147975" y="2559996"/>
            <a:ext cx="8712968" cy="5605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Savoirs individuels mobilisables pour autrui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61B0CAF1-5E0A-E923-DDEE-26382799CE3D}"/>
              </a:ext>
            </a:extLst>
          </p:cNvPr>
          <p:cNvSpPr txBox="1">
            <a:spLocks/>
          </p:cNvSpPr>
          <p:nvPr/>
        </p:nvSpPr>
        <p:spPr bwMode="auto">
          <a:xfrm>
            <a:off x="2144916" y="3241052"/>
            <a:ext cx="9082506" cy="12036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Savoirs partagés : discerner ce qui est commun dans les expériences, ce qui constitue des savoirs spécifiques versus les connaissances professionnelles, ce qui est injuste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49467E8-E935-78DB-45D6-84813879CB38}"/>
              </a:ext>
            </a:extLst>
          </p:cNvPr>
          <p:cNvSpPr txBox="1">
            <a:spLocks/>
          </p:cNvSpPr>
          <p:nvPr/>
        </p:nvSpPr>
        <p:spPr bwMode="auto">
          <a:xfrm>
            <a:off x="2144916" y="4565271"/>
            <a:ext cx="9082506" cy="5199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2">
                    <a:lumMod val="75000"/>
                  </a:schemeClr>
                </a:solidFill>
              </a:rPr>
              <a:t>Savoirs experts et savants : dimension scientifique</a:t>
            </a:r>
          </a:p>
        </p:txBody>
      </p:sp>
    </p:spTree>
    <p:extLst>
      <p:ext uri="{BB962C8B-B14F-4D97-AF65-F5344CB8AC3E}">
        <p14:creationId xmlns:p14="http://schemas.microsoft.com/office/powerpoint/2010/main" val="2956520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727465" y="2156604"/>
            <a:ext cx="873707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4400" dirty="0">
                <a:solidFill>
                  <a:schemeClr val="bg2">
                    <a:lumMod val="75000"/>
                  </a:schemeClr>
                </a:solidFill>
              </a:rPr>
              <a:t>Partenariat </a:t>
            </a:r>
            <a:br>
              <a:rPr lang="fr-FR" sz="44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4400" dirty="0">
                <a:solidFill>
                  <a:schemeClr val="bg2">
                    <a:lumMod val="75000"/>
                  </a:schemeClr>
                </a:solidFill>
              </a:rPr>
              <a:t>patients professionnels de santé au sein des CPTS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2F4D39-FF74-6153-8230-BB1FE4AF3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768" y="2878309"/>
            <a:ext cx="4980496" cy="280152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767408" y="2107164"/>
            <a:ext cx="2086466" cy="7638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Membre CPTS</a:t>
            </a:r>
            <a:br>
              <a:rPr lang="fr-FR" sz="20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Erdre et Cens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AFEEFC-9574-B973-0BD8-EB0CBD18AB5F}"/>
              </a:ext>
            </a:extLst>
          </p:cNvPr>
          <p:cNvSpPr txBox="1">
            <a:spLocks/>
          </p:cNvSpPr>
          <p:nvPr/>
        </p:nvSpPr>
        <p:spPr>
          <a:xfrm>
            <a:off x="2853874" y="1223739"/>
            <a:ext cx="2880320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Médecin généraliste</a:t>
            </a:r>
          </a:p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La Chapelle sur Erdre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26C499E-C54F-AB0D-B3A0-5D6BA4DBD330}"/>
              </a:ext>
            </a:extLst>
          </p:cNvPr>
          <p:cNvSpPr txBox="1">
            <a:spLocks/>
          </p:cNvSpPr>
          <p:nvPr/>
        </p:nvSpPr>
        <p:spPr bwMode="auto">
          <a:xfrm>
            <a:off x="6240016" y="1223739"/>
            <a:ext cx="2880320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Professeure associée Nantes Université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90C1C01-5717-5620-475F-85F89DBB5B67}"/>
              </a:ext>
            </a:extLst>
          </p:cNvPr>
          <p:cNvSpPr txBox="1">
            <a:spLocks/>
          </p:cNvSpPr>
          <p:nvPr/>
        </p:nvSpPr>
        <p:spPr bwMode="auto">
          <a:xfrm>
            <a:off x="9120336" y="1551641"/>
            <a:ext cx="2880320" cy="11785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>
                <a:solidFill>
                  <a:schemeClr val="bg2">
                    <a:lumMod val="75000"/>
                  </a:schemeClr>
                </a:solidFill>
              </a:rPr>
              <a:t>Participante DU partenariat patient professionnels de santé</a:t>
            </a:r>
          </a:p>
        </p:txBody>
      </p:sp>
    </p:spTree>
    <p:extLst>
      <p:ext uri="{BB962C8B-B14F-4D97-AF65-F5344CB8AC3E}">
        <p14:creationId xmlns:p14="http://schemas.microsoft.com/office/powerpoint/2010/main" val="399296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846156"/>
            <a:ext cx="8712968" cy="7638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Contexte institutionnel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AFEEFC-9574-B973-0BD8-EB0CBD18AB5F}"/>
              </a:ext>
            </a:extLst>
          </p:cNvPr>
          <p:cNvSpPr txBox="1">
            <a:spLocks/>
          </p:cNvSpPr>
          <p:nvPr/>
        </p:nvSpPr>
        <p:spPr>
          <a:xfrm>
            <a:off x="2165171" y="1614103"/>
            <a:ext cx="8712968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Loi 2002 : consacre la démocratie sanitaire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6BBD51-5AB8-F219-B434-6F676F512DA3}"/>
              </a:ext>
            </a:extLst>
          </p:cNvPr>
          <p:cNvSpPr txBox="1">
            <a:spLocks/>
          </p:cNvSpPr>
          <p:nvPr/>
        </p:nvSpPr>
        <p:spPr bwMode="auto">
          <a:xfrm>
            <a:off x="2423592" y="2445768"/>
            <a:ext cx="8712968" cy="99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Représentation des usagers (RU) obligatoire dans les </a:t>
            </a:r>
            <a:r>
              <a:rPr lang="fr-FR" sz="3200" i="1" dirty="0">
                <a:solidFill>
                  <a:schemeClr val="bg2">
                    <a:lumMod val="75000"/>
                  </a:schemeClr>
                </a:solidFill>
              </a:rPr>
              <a:t>établissements de santé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F2D67DB-212D-001A-2025-FAB55F9BA7B1}"/>
              </a:ext>
            </a:extLst>
          </p:cNvPr>
          <p:cNvSpPr txBox="1">
            <a:spLocks/>
          </p:cNvSpPr>
          <p:nvPr/>
        </p:nvSpPr>
        <p:spPr bwMode="auto">
          <a:xfrm>
            <a:off x="2165171" y="3468256"/>
            <a:ext cx="8712968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Recommandation HAS 2020 :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CAA29F1-888E-B52A-424D-0AB8164ECFED}"/>
              </a:ext>
            </a:extLst>
          </p:cNvPr>
          <p:cNvSpPr txBox="1">
            <a:spLocks/>
          </p:cNvSpPr>
          <p:nvPr/>
        </p:nvSpPr>
        <p:spPr bwMode="auto">
          <a:xfrm>
            <a:off x="2423592" y="4077072"/>
            <a:ext cx="8712968" cy="16933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Soutenir et encourager l’engagement des usagers dans les secteurs social, médico-social et sanitaire</a:t>
            </a:r>
            <a:endParaRPr lang="fr-F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356060" y="816687"/>
            <a:ext cx="8712968" cy="763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faire participer les patients ?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6BBD51-5AB8-F219-B434-6F676F512DA3}"/>
              </a:ext>
            </a:extLst>
          </p:cNvPr>
          <p:cNvSpPr txBox="1">
            <a:spLocks/>
          </p:cNvSpPr>
          <p:nvPr/>
        </p:nvSpPr>
        <p:spPr bwMode="auto">
          <a:xfrm>
            <a:off x="2423592" y="1561510"/>
            <a:ext cx="8712968" cy="99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1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356060" y="816687"/>
            <a:ext cx="8712968" cy="763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 faire participer les patients ?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AFEEFC-9574-B973-0BD8-EB0CBD18AB5F}"/>
              </a:ext>
            </a:extLst>
          </p:cNvPr>
          <p:cNvSpPr txBox="1">
            <a:spLocks/>
          </p:cNvSpPr>
          <p:nvPr/>
        </p:nvSpPr>
        <p:spPr>
          <a:xfrm>
            <a:off x="2381462" y="1752333"/>
            <a:ext cx="8712968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Logique éthique/démocratique : </a:t>
            </a:r>
          </a:p>
          <a:p>
            <a:pPr algn="l"/>
            <a:r>
              <a:rPr lang="fr-FR" sz="2800" i="1" dirty="0">
                <a:solidFill>
                  <a:schemeClr val="bg2">
                    <a:lumMod val="75000"/>
                  </a:schemeClr>
                </a:solidFill>
              </a:rPr>
              <a:t>« jamais pour les patients sans les patients »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6BBD51-5AB8-F219-B434-6F676F512DA3}"/>
              </a:ext>
            </a:extLst>
          </p:cNvPr>
          <p:cNvSpPr txBox="1">
            <a:spLocks/>
          </p:cNvSpPr>
          <p:nvPr/>
        </p:nvSpPr>
        <p:spPr bwMode="auto">
          <a:xfrm>
            <a:off x="2423592" y="1561510"/>
            <a:ext cx="8712968" cy="99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8F2D67DB-212D-001A-2025-FAB55F9BA7B1}"/>
              </a:ext>
            </a:extLst>
          </p:cNvPr>
          <p:cNvSpPr txBox="1">
            <a:spLocks/>
          </p:cNvSpPr>
          <p:nvPr/>
        </p:nvSpPr>
        <p:spPr bwMode="auto">
          <a:xfrm>
            <a:off x="2381462" y="4011866"/>
            <a:ext cx="9232482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Logique pragmatique : </a:t>
            </a:r>
          </a:p>
          <a:p>
            <a:pPr algn="l"/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pertinence, efficience, accès aux personnes concernées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029CC-AD3E-EB2D-243D-D09B58AE997B}"/>
              </a:ext>
            </a:extLst>
          </p:cNvPr>
          <p:cNvSpPr txBox="1">
            <a:spLocks/>
          </p:cNvSpPr>
          <p:nvPr/>
        </p:nvSpPr>
        <p:spPr bwMode="auto">
          <a:xfrm>
            <a:off x="2381462" y="2861069"/>
            <a:ext cx="8712968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Logique épistémique : </a:t>
            </a:r>
          </a:p>
          <a:p>
            <a:pPr algn="l"/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complémentarité des savoirs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CBE1530-009D-6CCB-E4BA-5A382C3EBE1B}"/>
              </a:ext>
            </a:extLst>
          </p:cNvPr>
          <p:cNvSpPr txBox="1">
            <a:spLocks/>
          </p:cNvSpPr>
          <p:nvPr/>
        </p:nvSpPr>
        <p:spPr bwMode="auto">
          <a:xfrm>
            <a:off x="2381462" y="5204704"/>
            <a:ext cx="8712968" cy="8071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Logique utilitariste : </a:t>
            </a:r>
          </a:p>
          <a:p>
            <a:pPr algn="l"/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fr-FR" sz="2800" dirty="0">
                <a:solidFill>
                  <a:schemeClr val="bg2">
                    <a:lumMod val="75000"/>
                  </a:schemeClr>
                </a:solidFill>
              </a:rPr>
              <a:t>obtenir des fonds, asseoir la légitimité des décisions</a:t>
            </a:r>
          </a:p>
        </p:txBody>
      </p:sp>
    </p:spTree>
    <p:extLst>
      <p:ext uri="{BB962C8B-B14F-4D97-AF65-F5344CB8AC3E}">
        <p14:creationId xmlns:p14="http://schemas.microsoft.com/office/powerpoint/2010/main" val="78594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846156"/>
            <a:ext cx="8712968" cy="763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patients sont des soignants de fait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1AFEEFC-9574-B973-0BD8-EB0CBD18AB5F}"/>
              </a:ext>
            </a:extLst>
          </p:cNvPr>
          <p:cNvSpPr txBox="1">
            <a:spLocks/>
          </p:cNvSpPr>
          <p:nvPr/>
        </p:nvSpPr>
        <p:spPr>
          <a:xfrm>
            <a:off x="2279576" y="2526778"/>
            <a:ext cx="8712968" cy="1229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chemeClr val="bg2">
                    <a:lumMod val="75000"/>
                  </a:schemeClr>
                </a:solidFill>
              </a:rPr>
              <a:t>6000h par an consacrées aux soins versus 5 à 10h avec les professionnels de santé </a:t>
            </a:r>
            <a:endParaRPr lang="fr-FR" sz="1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6BBD51-5AB8-F219-B434-6F676F512DA3}"/>
              </a:ext>
            </a:extLst>
          </p:cNvPr>
          <p:cNvSpPr txBox="1">
            <a:spLocks/>
          </p:cNvSpPr>
          <p:nvPr/>
        </p:nvSpPr>
        <p:spPr bwMode="auto">
          <a:xfrm>
            <a:off x="2423592" y="1561510"/>
            <a:ext cx="8712968" cy="99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5EE9D6-2495-F383-4332-E9E8574CEB35}"/>
              </a:ext>
            </a:extLst>
          </p:cNvPr>
          <p:cNvSpPr txBox="1"/>
          <p:nvPr/>
        </p:nvSpPr>
        <p:spPr bwMode="auto">
          <a:xfrm>
            <a:off x="5303912" y="6011844"/>
            <a:ext cx="62646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 err="1">
                <a:solidFill>
                  <a:schemeClr val="bg2">
                    <a:lumMod val="75000"/>
                  </a:schemeClr>
                </a:solidFill>
              </a:rPr>
              <a:t>Coultner</a:t>
            </a: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131382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846156"/>
            <a:ext cx="8712968" cy="76381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patient devenu membre de l’équipe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16BBD51-5AB8-F219-B434-6F676F512DA3}"/>
              </a:ext>
            </a:extLst>
          </p:cNvPr>
          <p:cNvSpPr txBox="1">
            <a:spLocks/>
          </p:cNvSpPr>
          <p:nvPr/>
        </p:nvSpPr>
        <p:spPr bwMode="auto">
          <a:xfrm>
            <a:off x="2423592" y="1561510"/>
            <a:ext cx="8712968" cy="9979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32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Espace réservé du contenu 3">
            <a:extLst>
              <a:ext uri="{FF2B5EF4-FFF2-40B4-BE49-F238E27FC236}">
                <a16:creationId xmlns:a16="http://schemas.microsoft.com/office/drawing/2014/main" id="{79399942-9572-9342-B0DC-2E0DF8DB8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531600"/>
            <a:ext cx="726688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ADA9053-9227-12F7-91BD-19C9040D219C}"/>
              </a:ext>
            </a:extLst>
          </p:cNvPr>
          <p:cNvSpPr txBox="1"/>
          <p:nvPr/>
        </p:nvSpPr>
        <p:spPr bwMode="auto">
          <a:xfrm>
            <a:off x="4731094" y="5997443"/>
            <a:ext cx="7067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POMEY et al. « Le “</a:t>
            </a:r>
            <a:r>
              <a:rPr lang="fr-FR" sz="1400" dirty="0" err="1">
                <a:solidFill>
                  <a:schemeClr val="bg2">
                    <a:lumMod val="75000"/>
                  </a:schemeClr>
                </a:solidFill>
              </a:rPr>
              <a:t>Montreal</a:t>
            </a:r>
            <a:r>
              <a:rPr lang="fr-FR" sz="1400" dirty="0">
                <a:solidFill>
                  <a:schemeClr val="bg2">
                    <a:lumMod val="75000"/>
                  </a:schemeClr>
                </a:solidFill>
              </a:rPr>
              <a:t> model” : enjeux du partenariat relationnel entre patients et professionnels de la santé ». Santé Publique, 2015</a:t>
            </a:r>
          </a:p>
        </p:txBody>
      </p:sp>
    </p:spTree>
    <p:extLst>
      <p:ext uri="{BB962C8B-B14F-4D97-AF65-F5344CB8AC3E}">
        <p14:creationId xmlns:p14="http://schemas.microsoft.com/office/powerpoint/2010/main" val="14432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64E0D76-48F2-A1E1-A656-133DA4B34D6C}"/>
              </a:ext>
            </a:extLst>
          </p:cNvPr>
          <p:cNvSpPr txBox="1">
            <a:spLocks/>
          </p:cNvSpPr>
          <p:nvPr/>
        </p:nvSpPr>
        <p:spPr>
          <a:xfrm>
            <a:off x="2423592" y="519063"/>
            <a:ext cx="8712968" cy="7638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4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Niveau et degrés du partenariat</a:t>
            </a:r>
          </a:p>
        </p:txBody>
      </p:sp>
      <p:pic>
        <p:nvPicPr>
          <p:cNvPr id="2" name="Espace réservé du contenu 4">
            <a:extLst>
              <a:ext uri="{FF2B5EF4-FFF2-40B4-BE49-F238E27FC236}">
                <a16:creationId xmlns:a16="http://schemas.microsoft.com/office/drawing/2014/main" id="{31062856-5F20-8BEE-1BFB-FFFBD34FB6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5" t="6068" r="4837" b="6556"/>
          <a:stretch/>
        </p:blipFill>
        <p:spPr>
          <a:xfrm>
            <a:off x="1201483" y="1744546"/>
            <a:ext cx="9947938" cy="4267298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B847492-45B7-8793-7BB5-DB9847893D55}"/>
              </a:ext>
            </a:extLst>
          </p:cNvPr>
          <p:cNvSpPr txBox="1"/>
          <p:nvPr/>
        </p:nvSpPr>
        <p:spPr>
          <a:xfrm>
            <a:off x="5303912" y="6011844"/>
            <a:ext cx="626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POMEY et al. « Le “</a:t>
            </a:r>
            <a:r>
              <a:rPr lang="fr-FR" sz="1200" i="1" dirty="0" err="1">
                <a:solidFill>
                  <a:schemeClr val="bg2">
                    <a:lumMod val="75000"/>
                  </a:schemeClr>
                </a:solidFill>
              </a:rPr>
              <a:t>Montreal</a:t>
            </a: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 model” : enjeux du partenariat relationnel entre patients et professionnels de la santé ». Santé Publique, 2015 (figure adaptée par Leila </a:t>
            </a:r>
            <a:r>
              <a:rPr lang="fr-FR" sz="1200" i="1" dirty="0" err="1">
                <a:solidFill>
                  <a:schemeClr val="bg2">
                    <a:lumMod val="75000"/>
                  </a:schemeClr>
                </a:solidFill>
              </a:rPr>
              <a:t>Moret</a:t>
            </a:r>
            <a:r>
              <a:rPr lang="fr-FR" sz="1200" i="1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9888078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440</Words>
  <Application>Microsoft Office PowerPoint</Application>
  <DocSecurity>0</DocSecurity>
  <PresentationFormat>Grand écran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Yu Gothic UI</vt:lpstr>
      <vt:lpstr>Aptos</vt:lpstr>
      <vt:lpstr>Arial</vt:lpstr>
      <vt:lpstr>Calibri</vt:lpstr>
      <vt:lpstr>Nunito</vt:lpstr>
      <vt:lpstr>Shift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Maud Jourdain</cp:lastModifiedBy>
  <cp:revision>135</cp:revision>
  <dcterms:created xsi:type="dcterms:W3CDTF">2023-01-12T08:34:55Z</dcterms:created>
  <dcterms:modified xsi:type="dcterms:W3CDTF">2024-09-20T16:43:20Z</dcterms:modified>
  <cp:category/>
  <dc:identifier/>
  <cp:contentStatus/>
  <dc:language/>
  <cp:version/>
</cp:coreProperties>
</file>