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4" r:id="rId3"/>
    <p:sldId id="271" r:id="rId4"/>
    <p:sldId id="257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6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4690"/>
  </p:normalViewPr>
  <p:slideViewPr>
    <p:cSldViewPr snapToGrid="0">
      <p:cViewPr varScale="1">
        <p:scale>
          <a:sx n="107" d="100"/>
          <a:sy n="107" d="100"/>
        </p:scale>
        <p:origin x="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A5885-710A-0746-BEB9-6B1229B670C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AE6FC-7D4D-7C42-A002-445ED3C04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2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11ABFE-7491-3A36-9204-B384BCA943AC}"/>
              </a:ext>
            </a:extLst>
          </p:cNvPr>
          <p:cNvSpPr/>
          <p:nvPr userDrawn="1"/>
        </p:nvSpPr>
        <p:spPr>
          <a:xfrm>
            <a:off x="179462" y="119641"/>
            <a:ext cx="11827379" cy="6640082"/>
          </a:xfrm>
          <a:prstGeom prst="rect">
            <a:avLst/>
          </a:prstGeom>
          <a:noFill/>
          <a:ln w="57150">
            <a:solidFill>
              <a:srgbClr val="EE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6B75FF-4CB3-1B3C-DA8A-DF484342C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E3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session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16B9D9-2E2E-362D-799C-BD327E854E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Nom(s) Intervenant(s)</a:t>
            </a:r>
          </a:p>
        </p:txBody>
      </p:sp>
    </p:spTree>
    <p:extLst>
      <p:ext uri="{BB962C8B-B14F-4D97-AF65-F5344CB8AC3E}">
        <p14:creationId xmlns:p14="http://schemas.microsoft.com/office/powerpoint/2010/main" val="3719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CFBC1E-DD45-9C6F-D1DE-53550F9EF7C6}"/>
              </a:ext>
            </a:extLst>
          </p:cNvPr>
          <p:cNvSpPr/>
          <p:nvPr userDrawn="1"/>
        </p:nvSpPr>
        <p:spPr>
          <a:xfrm>
            <a:off x="179462" y="119641"/>
            <a:ext cx="11827379" cy="6640082"/>
          </a:xfrm>
          <a:prstGeom prst="rect">
            <a:avLst/>
          </a:prstGeom>
          <a:noFill/>
          <a:ln w="57150">
            <a:solidFill>
              <a:srgbClr val="EE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AE5BBE-A14F-B5DA-8122-2DCF5B89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69B787-67C5-FA65-72A6-43522ECCA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993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C7817-8656-C159-29F8-AAC7DB67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E3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B04A2-5B0B-48A6-BFB7-00C512E7A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FF7FA-156D-41BC-1E82-1AF5C6EFD686}"/>
              </a:ext>
            </a:extLst>
          </p:cNvPr>
          <p:cNvSpPr/>
          <p:nvPr userDrawn="1"/>
        </p:nvSpPr>
        <p:spPr>
          <a:xfrm>
            <a:off x="179462" y="119641"/>
            <a:ext cx="11827379" cy="6640082"/>
          </a:xfrm>
          <a:prstGeom prst="rect">
            <a:avLst/>
          </a:prstGeom>
          <a:noFill/>
          <a:ln w="57150">
            <a:solidFill>
              <a:srgbClr val="EE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0990F1E-54E7-0E3F-FB02-E45DCB5F2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6165824"/>
            <a:ext cx="2090737" cy="6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1E3CE-CB7E-2109-0DA3-A6B974D4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60F41F-5D3F-F17C-15AD-C790FA945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4014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7C12D-819C-AA24-AF31-3BDEE7DD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2DFEB-E005-CC5A-1A08-4C13CAEB6E78}"/>
              </a:ext>
            </a:extLst>
          </p:cNvPr>
          <p:cNvSpPr/>
          <p:nvPr userDrawn="1"/>
        </p:nvSpPr>
        <p:spPr>
          <a:xfrm>
            <a:off x="179462" y="119641"/>
            <a:ext cx="11827379" cy="6640082"/>
          </a:xfrm>
          <a:prstGeom prst="rect">
            <a:avLst/>
          </a:prstGeom>
          <a:noFill/>
          <a:ln w="57150">
            <a:solidFill>
              <a:srgbClr val="EE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3ACD0F8-90A0-6078-B049-679901D40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6165824"/>
            <a:ext cx="2090737" cy="6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46DE2-39FA-FEBD-9203-B9C90595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3D5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4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A7F2B5-59F5-11AB-245C-4433C261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04DD1C-B518-6F9E-A422-0E9096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31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6EE37-07EC-6320-FFD5-5AC944E5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03AD8AD-7C4F-FBE9-F26F-C70AF69FC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787"/>
          </a:xfrm>
        </p:spPr>
      </p:pic>
    </p:spTree>
    <p:extLst>
      <p:ext uri="{BB962C8B-B14F-4D97-AF65-F5344CB8AC3E}">
        <p14:creationId xmlns:p14="http://schemas.microsoft.com/office/powerpoint/2010/main" val="137494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9079" y="1388864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3819832" y="6075565"/>
            <a:ext cx="671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ACTION DE DÉPISTAGE « UN JOUR DONNÉ »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>
            <a:cxnSpLocks/>
          </p:cNvCxnSpPr>
          <p:nvPr/>
        </p:nvCxnSpPr>
        <p:spPr>
          <a:xfrm flipH="1" flipV="1">
            <a:off x="2517058" y="2070058"/>
            <a:ext cx="4043483" cy="40055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2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9079" y="1388864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3819832" y="6075565"/>
            <a:ext cx="466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ANNUAIRE RESSOURCES VILLE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5383161" y="2070058"/>
            <a:ext cx="768368" cy="40055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3DE0C21-272F-924F-0158-6417D25B051F}"/>
              </a:ext>
            </a:extLst>
          </p:cNvPr>
          <p:cNvCxnSpPr>
            <a:cxnSpLocks/>
          </p:cNvCxnSpPr>
          <p:nvPr/>
        </p:nvCxnSpPr>
        <p:spPr>
          <a:xfrm flipV="1">
            <a:off x="7074735" y="5201052"/>
            <a:ext cx="1860714" cy="9913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2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9079" y="1388864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3819832" y="6075565"/>
            <a:ext cx="193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6"/>
                </a:solidFill>
              </a:rPr>
              <a:t>HOT LINE IC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>
            <a:cxnSpLocks/>
          </p:cNvCxnSpPr>
          <p:nvPr/>
        </p:nvCxnSpPr>
        <p:spPr>
          <a:xfrm flipV="1">
            <a:off x="4580476" y="2151825"/>
            <a:ext cx="405767" cy="392374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3DE0C21-272F-924F-0158-6417D25B051F}"/>
              </a:ext>
            </a:extLst>
          </p:cNvPr>
          <p:cNvCxnSpPr>
            <a:cxnSpLocks/>
          </p:cNvCxnSpPr>
          <p:nvPr/>
        </p:nvCxnSpPr>
        <p:spPr>
          <a:xfrm flipV="1">
            <a:off x="4716776" y="3773421"/>
            <a:ext cx="1970223" cy="22710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853ACCF-1A6E-5D8D-FFB0-8823FDBD5754}"/>
              </a:ext>
            </a:extLst>
          </p:cNvPr>
          <p:cNvCxnSpPr>
            <a:cxnSpLocks/>
          </p:cNvCxnSpPr>
          <p:nvPr/>
        </p:nvCxnSpPr>
        <p:spPr>
          <a:xfrm flipV="1">
            <a:off x="4880169" y="3319242"/>
            <a:ext cx="4856557" cy="275632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38D0B20-6203-E9AC-EB5D-069F247F165D}"/>
              </a:ext>
            </a:extLst>
          </p:cNvPr>
          <p:cNvCxnSpPr>
            <a:cxnSpLocks/>
          </p:cNvCxnSpPr>
          <p:nvPr/>
        </p:nvCxnSpPr>
        <p:spPr>
          <a:xfrm flipV="1">
            <a:off x="5311878" y="5414050"/>
            <a:ext cx="3807291" cy="6459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9B50E33-6314-D2A1-F4F9-443A5BAFE634}"/>
              </a:ext>
            </a:extLst>
          </p:cNvPr>
          <p:cNvCxnSpPr>
            <a:cxnSpLocks/>
          </p:cNvCxnSpPr>
          <p:nvPr/>
        </p:nvCxnSpPr>
        <p:spPr>
          <a:xfrm flipH="1" flipV="1">
            <a:off x="2581616" y="5062551"/>
            <a:ext cx="1402415" cy="111892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8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5AEB84-E81A-71EF-7C29-2D8109043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60AEBC-8E6E-E85C-31AB-72B2A927A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8" y="730165"/>
            <a:ext cx="3510641" cy="49816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4E0C9A-54BB-3B25-E0C5-C212E5327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6" y="730165"/>
            <a:ext cx="3593984" cy="4971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D0B789-3F6E-1F97-0056-4C883A255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36" y="730165"/>
            <a:ext cx="3593984" cy="49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2223E-0C02-08E4-4B9D-9C5AB6E1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(provisoire)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C7841-F994-E90C-D4EB-02B4B7B9F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C’est long…</a:t>
            </a:r>
          </a:p>
          <a:p>
            <a:pPr>
              <a:lnSpc>
                <a:spcPct val="100000"/>
              </a:lnSpc>
            </a:pPr>
            <a:r>
              <a:rPr lang="fr-FR" dirty="0"/>
              <a:t>Avoir autour de la table des représentants de tous les acteurs. </a:t>
            </a:r>
          </a:p>
          <a:p>
            <a:pPr>
              <a:lnSpc>
                <a:spcPct val="100000"/>
              </a:lnSpc>
            </a:pPr>
            <a:r>
              <a:rPr lang="fr-FR" dirty="0"/>
              <a:t>Faire avec ce qui existe, très variable selon les territoires.</a:t>
            </a:r>
          </a:p>
          <a:p>
            <a:pPr>
              <a:lnSpc>
                <a:spcPct val="100000"/>
              </a:lnSpc>
            </a:pPr>
            <a:r>
              <a:rPr lang="fr-FR" dirty="0"/>
              <a:t>A Paris : multiplication des dispositifs (pour quelle performance ?).</a:t>
            </a:r>
          </a:p>
          <a:p>
            <a:pPr>
              <a:lnSpc>
                <a:spcPct val="100000"/>
              </a:lnSpc>
            </a:pPr>
            <a:r>
              <a:rPr lang="fr-FR" dirty="0"/>
              <a:t>Indicateurs AM : bon starter, mais non utilisables pour le suivi en temps réel.</a:t>
            </a:r>
          </a:p>
          <a:p>
            <a:pPr>
              <a:lnSpc>
                <a:spcPct val="100000"/>
              </a:lnSpc>
            </a:pPr>
            <a:r>
              <a:rPr lang="fr-FR" dirty="0"/>
              <a:t>Recueil d’info spécifique : idéal, mais est-ce faisable ? </a:t>
            </a:r>
          </a:p>
        </p:txBody>
      </p:sp>
    </p:spTree>
    <p:extLst>
      <p:ext uri="{BB962C8B-B14F-4D97-AF65-F5344CB8AC3E}">
        <p14:creationId xmlns:p14="http://schemas.microsoft.com/office/powerpoint/2010/main" val="2326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C3782F8-CBC4-CC7A-CC50-8A82E73CAF46}"/>
              </a:ext>
            </a:extLst>
          </p:cNvPr>
          <p:cNvSpPr txBox="1">
            <a:spLocks/>
          </p:cNvSpPr>
          <p:nvPr/>
        </p:nvSpPr>
        <p:spPr>
          <a:xfrm>
            <a:off x="831850" y="2666999"/>
            <a:ext cx="10515600" cy="1085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EE3D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9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DA2A5-EBA6-3025-D501-4F2F3372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8EF969-8B62-B942-E61F-A289D11A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281"/>
          </a:xfrm>
        </p:spPr>
      </p:pic>
    </p:spTree>
    <p:extLst>
      <p:ext uri="{BB962C8B-B14F-4D97-AF65-F5344CB8AC3E}">
        <p14:creationId xmlns:p14="http://schemas.microsoft.com/office/powerpoint/2010/main" val="330162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1FABA-EFCA-F26B-60B6-2B297579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ECA589-F42F-201C-9BE8-39D91533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" y="235971"/>
            <a:ext cx="11352742" cy="636014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82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528142"/>
            <a:ext cx="203869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666641"/>
            <a:ext cx="178164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666641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36229" y="3262779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4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528142"/>
            <a:ext cx="203869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1711" y="1625617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</p:spTree>
    <p:extLst>
      <p:ext uri="{BB962C8B-B14F-4D97-AF65-F5344CB8AC3E}">
        <p14:creationId xmlns:p14="http://schemas.microsoft.com/office/powerpoint/2010/main" val="146630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1711" y="1625617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F285329-54A0-A7E0-CE1A-8E50264B7714}"/>
              </a:ext>
            </a:extLst>
          </p:cNvPr>
          <p:cNvSpPr txBox="1"/>
          <p:nvPr/>
        </p:nvSpPr>
        <p:spPr>
          <a:xfrm>
            <a:off x="5184359" y="5972251"/>
            <a:ext cx="3686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FORMATION MG ET IDE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90D2A0BE-8C0F-DF2B-5AB9-F7D0B09B7AAA}"/>
              </a:ext>
            </a:extLst>
          </p:cNvPr>
          <p:cNvCxnSpPr>
            <a:cxnSpLocks/>
          </p:cNvCxnSpPr>
          <p:nvPr/>
        </p:nvCxnSpPr>
        <p:spPr>
          <a:xfrm flipH="1" flipV="1">
            <a:off x="2312468" y="2200906"/>
            <a:ext cx="3811104" cy="36212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3EAADE3A-E798-B62C-AFE0-491AA7187633}"/>
              </a:ext>
            </a:extLst>
          </p:cNvPr>
          <p:cNvCxnSpPr>
            <a:cxnSpLocks/>
          </p:cNvCxnSpPr>
          <p:nvPr/>
        </p:nvCxnSpPr>
        <p:spPr>
          <a:xfrm flipV="1">
            <a:off x="6601328" y="2169524"/>
            <a:ext cx="1439016" cy="36138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ED94685F-788E-A826-274F-2E3FE1281F23}"/>
              </a:ext>
            </a:extLst>
          </p:cNvPr>
          <p:cNvCxnSpPr>
            <a:cxnSpLocks/>
          </p:cNvCxnSpPr>
          <p:nvPr/>
        </p:nvCxnSpPr>
        <p:spPr>
          <a:xfrm flipV="1">
            <a:off x="6665756" y="1810283"/>
            <a:ext cx="3445870" cy="411081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1D22B0C-D0CF-E687-4498-394536CE20AC}"/>
              </a:ext>
            </a:extLst>
          </p:cNvPr>
          <p:cNvCxnSpPr>
            <a:cxnSpLocks/>
          </p:cNvCxnSpPr>
          <p:nvPr/>
        </p:nvCxnSpPr>
        <p:spPr>
          <a:xfrm flipV="1">
            <a:off x="6911420" y="3462490"/>
            <a:ext cx="2732420" cy="24710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6D21627-C2CE-B9D3-4E89-0EB40CE8AB29}"/>
              </a:ext>
            </a:extLst>
          </p:cNvPr>
          <p:cNvCxnSpPr>
            <a:cxnSpLocks/>
          </p:cNvCxnSpPr>
          <p:nvPr/>
        </p:nvCxnSpPr>
        <p:spPr>
          <a:xfrm flipV="1">
            <a:off x="6340562" y="3688574"/>
            <a:ext cx="455034" cy="210298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5C1FE8DE-015D-936C-744D-FC2CFAC1D1A2}"/>
              </a:ext>
            </a:extLst>
          </p:cNvPr>
          <p:cNvCxnSpPr>
            <a:cxnSpLocks/>
          </p:cNvCxnSpPr>
          <p:nvPr/>
        </p:nvCxnSpPr>
        <p:spPr>
          <a:xfrm flipV="1">
            <a:off x="7244852" y="5322428"/>
            <a:ext cx="1862277" cy="62653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BFFCBB0-1F1D-9053-8366-C2E285A34436}"/>
              </a:ext>
            </a:extLst>
          </p:cNvPr>
          <p:cNvCxnSpPr>
            <a:cxnSpLocks/>
          </p:cNvCxnSpPr>
          <p:nvPr/>
        </p:nvCxnSpPr>
        <p:spPr>
          <a:xfrm flipH="1" flipV="1">
            <a:off x="5173682" y="2176760"/>
            <a:ext cx="978390" cy="352659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1711" y="1625617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2770067" y="6119275"/>
            <a:ext cx="860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PASSERELLE HÔPITAL VILLE (« SOINS TRANSITIONNELS »)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/>
          <p:nvPr/>
        </p:nvCxnSpPr>
        <p:spPr>
          <a:xfrm flipH="1" flipV="1">
            <a:off x="2048504" y="3773421"/>
            <a:ext cx="1895072" cy="234585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8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1711" y="1625617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2770067" y="6119275"/>
            <a:ext cx="678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ANNUAIRE DES RESSOURCES HOSPITALIÈRES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>
            <a:cxnSpLocks/>
          </p:cNvCxnSpPr>
          <p:nvPr/>
        </p:nvCxnSpPr>
        <p:spPr>
          <a:xfrm flipH="1" flipV="1">
            <a:off x="4655111" y="3588755"/>
            <a:ext cx="873631" cy="24620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2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B56FD26-14DC-14A1-D189-79856E3F2199}"/>
              </a:ext>
            </a:extLst>
          </p:cNvPr>
          <p:cNvSpPr txBox="1"/>
          <p:nvPr/>
        </p:nvSpPr>
        <p:spPr>
          <a:xfrm>
            <a:off x="872581" y="666641"/>
            <a:ext cx="18649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Dépistage</a:t>
            </a:r>
          </a:p>
          <a:p>
            <a:pPr algn="ctr"/>
            <a:r>
              <a:rPr lang="fr-FR" dirty="0"/>
              <a:t>Repérage précoce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234F7-029D-A1E4-5950-9A8DCDEE23D4}"/>
              </a:ext>
            </a:extLst>
          </p:cNvPr>
          <p:cNvSpPr txBox="1"/>
          <p:nvPr/>
        </p:nvSpPr>
        <p:spPr>
          <a:xfrm>
            <a:off x="3943576" y="410158"/>
            <a:ext cx="20386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Confirmation dgc</a:t>
            </a:r>
          </a:p>
          <a:p>
            <a:pPr algn="ctr"/>
            <a:r>
              <a:rPr lang="fr-FR" dirty="0"/>
              <a:t>Annonce dgc</a:t>
            </a:r>
          </a:p>
          <a:p>
            <a:pPr algn="ctr"/>
            <a:r>
              <a:rPr lang="fr-FR" dirty="0"/>
              <a:t>Évaluation gravité</a:t>
            </a:r>
          </a:p>
          <a:p>
            <a:pPr algn="ctr"/>
            <a:r>
              <a:rPr lang="fr-FR" dirty="0"/>
              <a:t>Recherche étiologie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0FA0C1-9210-7D32-41DA-F8BE2C86060B}"/>
              </a:ext>
            </a:extLst>
          </p:cNvPr>
          <p:cNvSpPr txBox="1"/>
          <p:nvPr/>
        </p:nvSpPr>
        <p:spPr>
          <a:xfrm>
            <a:off x="7188272" y="843617"/>
            <a:ext cx="178164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Traitement initial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FA60CF-E46A-B368-F6A5-565AB960D3BA}"/>
              </a:ext>
            </a:extLst>
          </p:cNvPr>
          <p:cNvSpPr txBox="1"/>
          <p:nvPr/>
        </p:nvSpPr>
        <p:spPr>
          <a:xfrm>
            <a:off x="10140118" y="474917"/>
            <a:ext cx="146546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  <a:p>
            <a:pPr algn="ctr"/>
            <a:r>
              <a:rPr lang="fr-FR" dirty="0"/>
              <a:t>ETP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601E19-21A2-CA4B-E9F9-2C48DF2900F6}"/>
              </a:ext>
            </a:extLst>
          </p:cNvPr>
          <p:cNvSpPr txBox="1"/>
          <p:nvPr/>
        </p:nvSpPr>
        <p:spPr>
          <a:xfrm>
            <a:off x="6560541" y="2610681"/>
            <a:ext cx="17547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Début </a:t>
            </a:r>
          </a:p>
          <a:p>
            <a:pPr algn="ctr"/>
            <a:r>
              <a:rPr lang="fr-FR" dirty="0"/>
              <a:t>décompensation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E96B3D-E1A4-03EA-2FC1-8D5163D02F37}"/>
              </a:ext>
            </a:extLst>
          </p:cNvPr>
          <p:cNvSpPr txBox="1"/>
          <p:nvPr/>
        </p:nvSpPr>
        <p:spPr>
          <a:xfrm>
            <a:off x="3300491" y="2749180"/>
            <a:ext cx="163044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Hospitalisation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348864-33CA-B2FC-4441-45BEE1C1D4AF}"/>
              </a:ext>
            </a:extLst>
          </p:cNvPr>
          <p:cNvSpPr txBox="1"/>
          <p:nvPr/>
        </p:nvSpPr>
        <p:spPr>
          <a:xfrm>
            <a:off x="1067378" y="2749837"/>
            <a:ext cx="737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Sortie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7E4381-43EF-09E3-F49C-4E00397D7CE2}"/>
              </a:ext>
            </a:extLst>
          </p:cNvPr>
          <p:cNvSpPr txBox="1"/>
          <p:nvPr/>
        </p:nvSpPr>
        <p:spPr>
          <a:xfrm>
            <a:off x="9884283" y="2472181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7BC2AE-E569-C059-C629-D8BFCEDBE1B0}"/>
              </a:ext>
            </a:extLst>
          </p:cNvPr>
          <p:cNvSpPr txBox="1"/>
          <p:nvPr/>
        </p:nvSpPr>
        <p:spPr>
          <a:xfrm>
            <a:off x="785496" y="4303676"/>
            <a:ext cx="162102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Adaptation</a:t>
            </a:r>
          </a:p>
          <a:p>
            <a:pPr algn="ctr"/>
            <a:r>
              <a:rPr lang="fr-FR" dirty="0"/>
              <a:t>Thérapeutique </a:t>
            </a:r>
          </a:p>
          <a:p>
            <a:pPr algn="ctr"/>
            <a:r>
              <a:rPr lang="fr-FR" dirty="0"/>
              <a:t>(titration)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ACEF2F-006E-4828-EC92-BE465F278198}"/>
              </a:ext>
            </a:extLst>
          </p:cNvPr>
          <p:cNvSpPr txBox="1"/>
          <p:nvPr/>
        </p:nvSpPr>
        <p:spPr>
          <a:xfrm>
            <a:off x="3688565" y="4580675"/>
            <a:ext cx="146546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Suivi clinique </a:t>
            </a:r>
          </a:p>
          <a:p>
            <a:pPr algn="ctr"/>
            <a:r>
              <a:rPr lang="fr-FR" dirty="0"/>
              <a:t>et biologique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E76B65-F4E6-FBAA-4E79-90EA86F15FAF}"/>
              </a:ext>
            </a:extLst>
          </p:cNvPr>
          <p:cNvSpPr txBox="1"/>
          <p:nvPr/>
        </p:nvSpPr>
        <p:spPr>
          <a:xfrm>
            <a:off x="6281996" y="4558904"/>
            <a:ext cx="15119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          </a:t>
            </a:r>
            <a:r>
              <a:rPr lang="fr-FR" dirty="0"/>
              <a:t>……</a:t>
            </a:r>
            <a:r>
              <a:rPr lang="fr-FR" dirty="0">
                <a:solidFill>
                  <a:schemeClr val="bg1"/>
                </a:solidFill>
              </a:rPr>
              <a:t>.   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220D8-7F28-8BB9-97D7-BE2C2D828984}"/>
              </a:ext>
            </a:extLst>
          </p:cNvPr>
          <p:cNvSpPr txBox="1"/>
          <p:nvPr/>
        </p:nvSpPr>
        <p:spPr>
          <a:xfrm>
            <a:off x="9082605" y="4554721"/>
            <a:ext cx="27766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Stade terminal - Adaptation</a:t>
            </a:r>
          </a:p>
          <a:p>
            <a:pPr algn="ctr"/>
            <a:r>
              <a:rPr lang="fr-FR" dirty="0"/>
              <a:t>thérapeutique et suivi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ED60B7-41C2-5E54-B32F-EC0CD444B882}"/>
              </a:ext>
            </a:extLst>
          </p:cNvPr>
          <p:cNvCxnSpPr/>
          <p:nvPr/>
        </p:nvCxnSpPr>
        <p:spPr>
          <a:xfrm>
            <a:off x="290543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E23BB8-288C-DC72-5CF1-C267C0BE9E73}"/>
              </a:ext>
            </a:extLst>
          </p:cNvPr>
          <p:cNvCxnSpPr/>
          <p:nvPr/>
        </p:nvCxnSpPr>
        <p:spPr>
          <a:xfrm>
            <a:off x="6123572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8817FEC-066E-2742-9162-41D025896E5F}"/>
              </a:ext>
            </a:extLst>
          </p:cNvPr>
          <p:cNvCxnSpPr/>
          <p:nvPr/>
        </p:nvCxnSpPr>
        <p:spPr>
          <a:xfrm>
            <a:off x="9078166" y="98980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1737AC0-8F72-4993-0DDD-7D92DCC79495}"/>
              </a:ext>
            </a:extLst>
          </p:cNvPr>
          <p:cNvCxnSpPr>
            <a:cxnSpLocks/>
          </p:cNvCxnSpPr>
          <p:nvPr/>
        </p:nvCxnSpPr>
        <p:spPr>
          <a:xfrm>
            <a:off x="10872850" y="1451472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D4F401-2AA8-4C3E-7243-65A1797369DE}"/>
              </a:ext>
            </a:extLst>
          </p:cNvPr>
          <p:cNvCxnSpPr/>
          <p:nvPr/>
        </p:nvCxnSpPr>
        <p:spPr>
          <a:xfrm flipH="1">
            <a:off x="8539316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A5E1CF-311E-7F10-2836-DD06C23C222F}"/>
              </a:ext>
            </a:extLst>
          </p:cNvPr>
          <p:cNvCxnSpPr/>
          <p:nvPr/>
        </p:nvCxnSpPr>
        <p:spPr>
          <a:xfrm flipH="1">
            <a:off x="5146370" y="293384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05F3D7C-CD08-39AB-FA31-90A5CFE9BD3B}"/>
              </a:ext>
            </a:extLst>
          </p:cNvPr>
          <p:cNvCxnSpPr/>
          <p:nvPr/>
        </p:nvCxnSpPr>
        <p:spPr>
          <a:xfrm flipH="1">
            <a:off x="2048504" y="2967176"/>
            <a:ext cx="11356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CEE3B26-7A13-607A-E842-5624D9B49E52}"/>
              </a:ext>
            </a:extLst>
          </p:cNvPr>
          <p:cNvCxnSpPr>
            <a:cxnSpLocks/>
          </p:cNvCxnSpPr>
          <p:nvPr/>
        </p:nvCxnSpPr>
        <p:spPr>
          <a:xfrm>
            <a:off x="1456613" y="3276875"/>
            <a:ext cx="0" cy="9027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0B1533D-B375-50FE-6629-4DF7D670E9E4}"/>
              </a:ext>
            </a:extLst>
          </p:cNvPr>
          <p:cNvCxnSpPr/>
          <p:nvPr/>
        </p:nvCxnSpPr>
        <p:spPr>
          <a:xfrm>
            <a:off x="2616317" y="4877886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9BFA0D9-981B-7A7D-74FE-8E0A5832169B}"/>
              </a:ext>
            </a:extLst>
          </p:cNvPr>
          <p:cNvCxnSpPr/>
          <p:nvPr/>
        </p:nvCxnSpPr>
        <p:spPr>
          <a:xfrm>
            <a:off x="5256983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951B4E5-E250-03D9-8AE3-DE436397B75D}"/>
              </a:ext>
            </a:extLst>
          </p:cNvPr>
          <p:cNvCxnSpPr/>
          <p:nvPr/>
        </p:nvCxnSpPr>
        <p:spPr>
          <a:xfrm>
            <a:off x="7958077" y="4864224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939CB96-C8F4-CA0D-CF5F-C8FEAB9BA8F2}"/>
              </a:ext>
            </a:extLst>
          </p:cNvPr>
          <p:cNvSpPr txBox="1"/>
          <p:nvPr/>
        </p:nvSpPr>
        <p:spPr>
          <a:xfrm>
            <a:off x="1219702" y="1700726"/>
            <a:ext cx="12178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Tous les 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A1A7CD-4D97-FDE6-148B-1EDE9D71CF04}"/>
              </a:ext>
            </a:extLst>
          </p:cNvPr>
          <p:cNvSpPr txBox="1"/>
          <p:nvPr/>
        </p:nvSpPr>
        <p:spPr>
          <a:xfrm>
            <a:off x="3841347" y="1676580"/>
            <a:ext cx="21791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puis Cardiologue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B538C1-F590-422A-6B61-B32B345361DC}"/>
              </a:ext>
            </a:extLst>
          </p:cNvPr>
          <p:cNvSpPr txBox="1"/>
          <p:nvPr/>
        </p:nvSpPr>
        <p:spPr>
          <a:xfrm>
            <a:off x="7119079" y="1388864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E7E241-4EED-BFBB-79CE-E8093A506FFF}"/>
              </a:ext>
            </a:extLst>
          </p:cNvPr>
          <p:cNvSpPr txBox="1"/>
          <p:nvPr/>
        </p:nvSpPr>
        <p:spPr>
          <a:xfrm>
            <a:off x="10343696" y="1592494"/>
            <a:ext cx="1058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MG / IDE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D60D8E-DE5E-B485-E79E-0209F71B8513}"/>
              </a:ext>
            </a:extLst>
          </p:cNvPr>
          <p:cNvSpPr txBox="1"/>
          <p:nvPr/>
        </p:nvSpPr>
        <p:spPr>
          <a:xfrm>
            <a:off x="9748681" y="3588755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099FDC-0697-BCEF-8DDA-895E5CDDE4BB}"/>
              </a:ext>
            </a:extLst>
          </p:cNvPr>
          <p:cNvSpPr txBox="1"/>
          <p:nvPr/>
        </p:nvSpPr>
        <p:spPr>
          <a:xfrm>
            <a:off x="6168994" y="3319242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078F92A-43E9-8037-9E2E-8FDA50DD2BD2}"/>
              </a:ext>
            </a:extLst>
          </p:cNvPr>
          <p:cNvSpPr txBox="1"/>
          <p:nvPr/>
        </p:nvSpPr>
        <p:spPr>
          <a:xfrm>
            <a:off x="3192211" y="3221562"/>
            <a:ext cx="20108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ISPIC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CE5C14-AA7E-9450-AE0B-396A4EB3F5AD}"/>
              </a:ext>
            </a:extLst>
          </p:cNvPr>
          <p:cNvSpPr txBox="1"/>
          <p:nvPr/>
        </p:nvSpPr>
        <p:spPr>
          <a:xfrm>
            <a:off x="880341" y="3395511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F9A7AB4-B87A-8573-B28C-4C6ECD3C3FE8}"/>
              </a:ext>
            </a:extLst>
          </p:cNvPr>
          <p:cNvSpPr txBox="1"/>
          <p:nvPr/>
        </p:nvSpPr>
        <p:spPr>
          <a:xfrm>
            <a:off x="653889" y="5414050"/>
            <a:ext cx="18842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9896A9-6793-C928-2964-B95C444705D2}"/>
              </a:ext>
            </a:extLst>
          </p:cNvPr>
          <p:cNvSpPr txBox="1"/>
          <p:nvPr/>
        </p:nvSpPr>
        <p:spPr>
          <a:xfrm>
            <a:off x="3863086" y="5452795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 MG / IDE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6FC1C9-7041-E9B9-E8EE-FA0C67264EBA}"/>
              </a:ext>
            </a:extLst>
          </p:cNvPr>
          <p:cNvSpPr txBox="1"/>
          <p:nvPr/>
        </p:nvSpPr>
        <p:spPr>
          <a:xfrm>
            <a:off x="9266726" y="5414050"/>
            <a:ext cx="24084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Cardiologue / MG / 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BB98AB2-A0BE-4068-1079-072521D7355D}"/>
              </a:ext>
            </a:extLst>
          </p:cNvPr>
          <p:cNvSpPr txBox="1"/>
          <p:nvPr/>
        </p:nvSpPr>
        <p:spPr>
          <a:xfrm>
            <a:off x="2507227" y="6075565"/>
            <a:ext cx="9580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RÉFÉRENTIEL QUALITÉ (AUDIT AVEC RETOUR D’INFORMATION) 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51486-3030-89BF-6982-F56A98973A99}"/>
              </a:ext>
            </a:extLst>
          </p:cNvPr>
          <p:cNvCxnSpPr>
            <a:cxnSpLocks/>
          </p:cNvCxnSpPr>
          <p:nvPr/>
        </p:nvCxnSpPr>
        <p:spPr>
          <a:xfrm flipV="1">
            <a:off x="6614042" y="3773421"/>
            <a:ext cx="445568" cy="231328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09EB138-C0F2-5353-698C-65F74145735D}"/>
              </a:ext>
            </a:extLst>
          </p:cNvPr>
          <p:cNvCxnSpPr>
            <a:cxnSpLocks/>
          </p:cNvCxnSpPr>
          <p:nvPr/>
        </p:nvCxnSpPr>
        <p:spPr>
          <a:xfrm flipV="1">
            <a:off x="6986445" y="1471048"/>
            <a:ext cx="3189526" cy="462348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E1B24EA-F284-EFE0-E230-9C04C00A140F}"/>
              </a:ext>
            </a:extLst>
          </p:cNvPr>
          <p:cNvCxnSpPr>
            <a:cxnSpLocks/>
          </p:cNvCxnSpPr>
          <p:nvPr/>
        </p:nvCxnSpPr>
        <p:spPr>
          <a:xfrm flipV="1">
            <a:off x="7350063" y="3429000"/>
            <a:ext cx="2398618" cy="26655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21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829</Words>
  <Application>Microsoft Macintosh PowerPoint</Application>
  <PresentationFormat>Grand écran</PresentationFormat>
  <Paragraphs>335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(provisoire)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Minh-Tu NGUYEN</dc:creator>
  <cp:lastModifiedBy>Hector.falcoff</cp:lastModifiedBy>
  <cp:revision>15</cp:revision>
  <dcterms:created xsi:type="dcterms:W3CDTF">2022-06-15T07:49:17Z</dcterms:created>
  <dcterms:modified xsi:type="dcterms:W3CDTF">2024-10-10T06:27:33Z</dcterms:modified>
</cp:coreProperties>
</file>