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310" r:id="rId4"/>
    <p:sldId id="316" r:id="rId5"/>
    <p:sldId id="311" r:id="rId6"/>
    <p:sldId id="312" r:id="rId7"/>
    <p:sldId id="313" r:id="rId8"/>
    <p:sldId id="286" r:id="rId9"/>
    <p:sldId id="287" r:id="rId10"/>
    <p:sldId id="288" r:id="rId11"/>
    <p:sldId id="300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01" r:id="rId21"/>
    <p:sldId id="299" r:id="rId22"/>
    <p:sldId id="298" r:id="rId23"/>
    <p:sldId id="297" r:id="rId24"/>
    <p:sldId id="296" r:id="rId25"/>
    <p:sldId id="295" r:id="rId26"/>
    <p:sldId id="294" r:id="rId27"/>
    <p:sldId id="293" r:id="rId28"/>
    <p:sldId id="292" r:id="rId29"/>
    <p:sldId id="291" r:id="rId30"/>
    <p:sldId id="290" r:id="rId31"/>
    <p:sldId id="289" r:id="rId32"/>
    <p:sldId id="314" r:id="rId33"/>
    <p:sldId id="315" r:id="rId34"/>
  </p:sldIdLst>
  <p:sldSz cx="12192000" cy="6858000"/>
  <p:notesSz cx="12192000" cy="6858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56A"/>
    <a:srgbClr val="275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0"/>
  </p:normalViewPr>
  <p:slideViewPr>
    <p:cSldViewPr>
      <p:cViewPr>
        <p:scale>
          <a:sx n="111" d="100"/>
          <a:sy n="111" d="100"/>
        </p:scale>
        <p:origin x="14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hectorfalcoff/Documents/SFTG%20/SFTG%20RECHERCHE/JOURNE&#769;ES%20RECHERCHE/JOURNE&#769;E%20RECHERCHE%202024/Graphiques%20rapid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29344121041994E-2"/>
          <c:y val="4.0855236279449814E-2"/>
          <c:w val="0.59385753613214043"/>
          <c:h val="0.9400789867901402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77D-9D47-B879-E07E281D352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77D-9D47-B879-E07E281D352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77D-9D47-B879-E07E281D352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77D-9D47-B879-E07E281D352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77D-9D47-B879-E07E281D352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Feuil1!$A$1:$A$5</c:f>
              <c:strCache>
                <c:ptCount val="5"/>
                <c:pt idx="0">
                  <c:v>Médecin</c:v>
                </c:pt>
                <c:pt idx="1">
                  <c:v>Autre PS</c:v>
                </c:pt>
                <c:pt idx="2">
                  <c:v>Membre équipe coordination</c:v>
                </c:pt>
                <c:pt idx="3">
                  <c:v>Binôme</c:v>
                </c:pt>
                <c:pt idx="4">
                  <c:v>Autre</c:v>
                </c:pt>
              </c:strCache>
            </c:strRef>
          </c:cat>
          <c:val>
            <c:numRef>
              <c:f>Feuil1!$B$1:$B$5</c:f>
              <c:numCache>
                <c:formatCode>General</c:formatCode>
                <c:ptCount val="5"/>
                <c:pt idx="0">
                  <c:v>61</c:v>
                </c:pt>
                <c:pt idx="1">
                  <c:v>29</c:v>
                </c:pt>
                <c:pt idx="2">
                  <c:v>36</c:v>
                </c:pt>
                <c:pt idx="3">
                  <c:v>14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7D-9D47-B879-E07E281D352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634116099725949"/>
          <c:y val="0.20174637449450666"/>
          <c:w val="0.32181925107043741"/>
          <c:h val="0.5823379291770435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BCC-8F48-BCFE-EBF10959CC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BCC-8F48-BCFE-EBF10959CC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BCC-8F48-BCFE-EBF10959CC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BCC-8F48-BCFE-EBF10959CC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BCC-8F48-BCFE-EBF10959CCFF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Feuil2!$A$1:$A$5</c:f>
              <c:strCache>
                <c:ptCount val="5"/>
                <c:pt idx="0">
                  <c:v>Président(e)</c:v>
                </c:pt>
                <c:pt idx="1">
                  <c:v>Autre élu</c:v>
                </c:pt>
                <c:pt idx="2">
                  <c:v>Equipe Coordination</c:v>
                </c:pt>
                <c:pt idx="3">
                  <c:v>Non réponse</c:v>
                </c:pt>
                <c:pt idx="4">
                  <c:v>Autre</c:v>
                </c:pt>
              </c:strCache>
            </c:strRef>
          </c:cat>
          <c:val>
            <c:numRef>
              <c:f>Feuil2!$B$1:$B$5</c:f>
              <c:numCache>
                <c:formatCode>General</c:formatCode>
                <c:ptCount val="5"/>
                <c:pt idx="0">
                  <c:v>65</c:v>
                </c:pt>
                <c:pt idx="1">
                  <c:v>13</c:v>
                </c:pt>
                <c:pt idx="2">
                  <c:v>56</c:v>
                </c:pt>
                <c:pt idx="3">
                  <c:v>2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BCC-8F48-BCFE-EBF10959CCF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839635725869789"/>
          <c:y val="0.34677285385058576"/>
          <c:w val="0.22500532028091083"/>
          <c:h val="0.3125516132129825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Création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Feuil3!$B$2:$B$9</c:f>
              <c:numCache>
                <c:formatCode>General</c:formatCode>
                <c:ptCount val="8"/>
                <c:pt idx="0">
                  <c:v>7</c:v>
                </c:pt>
                <c:pt idx="1">
                  <c:v>10</c:v>
                </c:pt>
                <c:pt idx="2">
                  <c:v>33</c:v>
                </c:pt>
                <c:pt idx="3">
                  <c:v>28</c:v>
                </c:pt>
                <c:pt idx="4">
                  <c:v>26</c:v>
                </c:pt>
                <c:pt idx="5">
                  <c:v>26</c:v>
                </c:pt>
                <c:pt idx="6">
                  <c:v>11</c:v>
                </c:pt>
                <c:pt idx="7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D-F34D-8701-019663B42B3C}"/>
            </c:ext>
          </c:extLst>
        </c:ser>
        <c:ser>
          <c:idx val="1"/>
          <c:order val="1"/>
          <c:tx>
            <c:strRef>
              <c:f>Feuil3!$C$1</c:f>
              <c:strCache>
                <c:ptCount val="1"/>
                <c:pt idx="0">
                  <c:v>ACI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Feuil3!$A$2:$A$9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Feuil3!$C$2:$C$9</c:f>
              <c:numCache>
                <c:formatCode>General</c:formatCode>
                <c:ptCount val="8"/>
                <c:pt idx="2">
                  <c:v>8</c:v>
                </c:pt>
                <c:pt idx="3">
                  <c:v>34</c:v>
                </c:pt>
                <c:pt idx="4">
                  <c:v>32</c:v>
                </c:pt>
                <c:pt idx="5">
                  <c:v>32</c:v>
                </c:pt>
                <c:pt idx="6">
                  <c:v>17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A9D-F34D-8701-019663B42B3C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60588992"/>
        <c:axId val="2005668207"/>
      </c:barChart>
      <c:catAx>
        <c:axId val="560588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rgbClr val="21356A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005668207"/>
        <c:crosses val="autoZero"/>
        <c:auto val="1"/>
        <c:lblAlgn val="ctr"/>
        <c:lblOffset val="100"/>
        <c:noMultiLvlLbl val="0"/>
      </c:catAx>
      <c:valAx>
        <c:axId val="2005668207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60588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C70-E34E-820B-D247857BD0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C70-E34E-820B-D247857BD0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C70-E34E-820B-D247857BD0E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C70-E34E-820B-D247857BD0E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EC70-E34E-820B-D247857BD0E3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Feuil4!$A$1:$A$5</c:f>
              <c:strCache>
                <c:ptCount val="5"/>
                <c:pt idx="0">
                  <c:v>Taille 1</c:v>
                </c:pt>
                <c:pt idx="1">
                  <c:v>Taille 2</c:v>
                </c:pt>
                <c:pt idx="2">
                  <c:v>Taille 3</c:v>
                </c:pt>
                <c:pt idx="3">
                  <c:v>Taille 4</c:v>
                </c:pt>
                <c:pt idx="4">
                  <c:v>NR</c:v>
                </c:pt>
              </c:strCache>
            </c:strRef>
          </c:cat>
          <c:val>
            <c:numRef>
              <c:f>Feuil4!$B$1:$B$5</c:f>
              <c:numCache>
                <c:formatCode>General</c:formatCode>
                <c:ptCount val="5"/>
                <c:pt idx="0">
                  <c:v>28</c:v>
                </c:pt>
                <c:pt idx="1">
                  <c:v>50</c:v>
                </c:pt>
                <c:pt idx="2">
                  <c:v>49</c:v>
                </c:pt>
                <c:pt idx="3">
                  <c:v>15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C70-E34E-820B-D247857BD0E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3014308893993849"/>
          <c:y val="0.2903796375461718"/>
          <c:w val="0.15744744759542845"/>
          <c:h val="0.3763143948492518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Feuil5!$B$1</c:f>
              <c:strCache>
                <c:ptCount val="1"/>
                <c:pt idx="0">
                  <c:v>MSP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Feuil5!$A$2:$A$5</c:f>
              <c:strCache>
                <c:ptCount val="4"/>
                <c:pt idx="0">
                  <c:v>Aucun(e)</c:v>
                </c:pt>
                <c:pt idx="1">
                  <c:v>1 ou 2</c:v>
                </c:pt>
                <c:pt idx="2">
                  <c:v>3 à 6</c:v>
                </c:pt>
                <c:pt idx="3">
                  <c:v>7 et plus</c:v>
                </c:pt>
              </c:strCache>
            </c:strRef>
          </c:cat>
          <c:val>
            <c:numRef>
              <c:f>Feuil5!$B$2:$B$5</c:f>
              <c:numCache>
                <c:formatCode>General</c:formatCode>
                <c:ptCount val="4"/>
                <c:pt idx="0">
                  <c:v>17</c:v>
                </c:pt>
                <c:pt idx="1">
                  <c:v>62</c:v>
                </c:pt>
                <c:pt idx="2">
                  <c:v>55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2E-C347-A385-1F2D2DA3D9B6}"/>
            </c:ext>
          </c:extLst>
        </c:ser>
        <c:ser>
          <c:idx val="1"/>
          <c:order val="1"/>
          <c:tx>
            <c:strRef>
              <c:f>Feuil5!$C$1</c:f>
              <c:strCache>
                <c:ptCount val="1"/>
                <c:pt idx="0">
                  <c:v>CS</c:v>
                </c:pt>
              </c:strCache>
            </c:strRef>
          </c:tx>
          <c:spPr>
            <a:solidFill>
              <a:schemeClr val="bg1"/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Feuil5!$A$2:$A$5</c:f>
              <c:strCache>
                <c:ptCount val="4"/>
                <c:pt idx="0">
                  <c:v>Aucun(e)</c:v>
                </c:pt>
                <c:pt idx="1">
                  <c:v>1 ou 2</c:v>
                </c:pt>
                <c:pt idx="2">
                  <c:v>3 à 6</c:v>
                </c:pt>
                <c:pt idx="3">
                  <c:v>7 et plus</c:v>
                </c:pt>
              </c:strCache>
            </c:strRef>
          </c:cat>
          <c:val>
            <c:numRef>
              <c:f>Feuil5!$C$2:$C$5</c:f>
              <c:numCache>
                <c:formatCode>General</c:formatCode>
                <c:ptCount val="4"/>
                <c:pt idx="0">
                  <c:v>74</c:v>
                </c:pt>
                <c:pt idx="1">
                  <c:v>53</c:v>
                </c:pt>
                <c:pt idx="2">
                  <c:v>13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2E-C347-A385-1F2D2DA3D9B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42011712"/>
        <c:axId val="241544112"/>
      </c:barChart>
      <c:catAx>
        <c:axId val="242011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41544112"/>
        <c:crosses val="autoZero"/>
        <c:auto val="1"/>
        <c:lblAlgn val="ctr"/>
        <c:lblOffset val="100"/>
        <c:noMultiLvlLbl val="0"/>
      </c:catAx>
      <c:valAx>
        <c:axId val="24154411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42011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40000"/>
        <a:lumOff val="60000"/>
      </a:schemeClr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Feuil6!$B$1</c:f>
              <c:strCache>
                <c:ptCount val="1"/>
                <c:pt idx="0">
                  <c:v>n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bg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Feuil6!$A$2:$A$4</c:f>
              <c:strCache>
                <c:ptCount val="3"/>
                <c:pt idx="0">
                  <c:v>1 thèse</c:v>
                </c:pt>
                <c:pt idx="1">
                  <c:v>2 ou 3 thèses</c:v>
                </c:pt>
                <c:pt idx="2">
                  <c:v>4 thèses et plus</c:v>
                </c:pt>
              </c:strCache>
            </c:strRef>
          </c:cat>
          <c:val>
            <c:numRef>
              <c:f>Feuil6!$B$2:$B$4</c:f>
              <c:numCache>
                <c:formatCode>General</c:formatCode>
                <c:ptCount val="3"/>
                <c:pt idx="0">
                  <c:v>22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12-EB44-888D-2C8B047B86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158491216"/>
        <c:axId val="1158561968"/>
      </c:barChart>
      <c:catAx>
        <c:axId val="115849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58561968"/>
        <c:crosses val="autoZero"/>
        <c:auto val="1"/>
        <c:lblAlgn val="ctr"/>
        <c:lblOffset val="100"/>
        <c:noMultiLvlLbl val="0"/>
      </c:catAx>
      <c:valAx>
        <c:axId val="115856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5849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40000"/>
        <a:lumOff val="6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Feuil7!$B$1</c:f>
              <c:strCache>
                <c:ptCount val="1"/>
                <c:pt idx="0">
                  <c:v>Nb CPTS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Feuil7!$A$2:$A$4</c:f>
              <c:strCache>
                <c:ptCount val="3"/>
                <c:pt idx="0">
                  <c:v>1 projet</c:v>
                </c:pt>
                <c:pt idx="1">
                  <c:v>2 projets</c:v>
                </c:pt>
                <c:pt idx="2">
                  <c:v>3 projets et plus</c:v>
                </c:pt>
              </c:strCache>
            </c:strRef>
          </c:cat>
          <c:val>
            <c:numRef>
              <c:f>Feuil7!$B$2:$B$4</c:f>
              <c:numCache>
                <c:formatCode>General</c:formatCode>
                <c:ptCount val="3"/>
                <c:pt idx="0">
                  <c:v>17</c:v>
                </c:pt>
                <c:pt idx="1">
                  <c:v>8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F6-394C-9BFC-636002E9E02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15439504"/>
        <c:axId val="215909568"/>
      </c:barChart>
      <c:catAx>
        <c:axId val="21543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215909568"/>
        <c:crosses val="autoZero"/>
        <c:auto val="1"/>
        <c:lblAlgn val="ctr"/>
        <c:lblOffset val="100"/>
        <c:noMultiLvlLbl val="0"/>
      </c:catAx>
      <c:valAx>
        <c:axId val="2159095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543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40000"/>
        <a:lumOff val="60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répondants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Manque de temps</c:v>
                </c:pt>
                <c:pt idx="1">
                  <c:v>Culture de la recherche</c:v>
                </c:pt>
                <c:pt idx="2">
                  <c:v>Ressources humaines</c:v>
                </c:pt>
                <c:pt idx="3">
                  <c:v>Formation </c:v>
                </c:pt>
                <c:pt idx="4">
                  <c:v>Non prioritaire/ pas dans les ACI</c:v>
                </c:pt>
                <c:pt idx="5">
                  <c:v>Financement/rémunération</c:v>
                </c:pt>
                <c:pt idx="6">
                  <c:v>CPTS Jeune</c:v>
                </c:pt>
                <c:pt idx="7">
                  <c:v>Charge administrative</c:v>
                </c:pt>
                <c:pt idx="8">
                  <c:v>Compétences des PS</c:v>
                </c:pt>
                <c:pt idx="9">
                  <c:v>Expertise /liens universitaires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99</c:v>
                </c:pt>
                <c:pt idx="1">
                  <c:v>36</c:v>
                </c:pt>
                <c:pt idx="2">
                  <c:v>29</c:v>
                </c:pt>
                <c:pt idx="3">
                  <c:v>29</c:v>
                </c:pt>
                <c:pt idx="4">
                  <c:v>20</c:v>
                </c:pt>
                <c:pt idx="5">
                  <c:v>17</c:v>
                </c:pt>
                <c:pt idx="6">
                  <c:v>12</c:v>
                </c:pt>
                <c:pt idx="7">
                  <c:v>10</c:v>
                </c:pt>
                <c:pt idx="8">
                  <c:v>8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0F-E544-AFBA-51A727697CF1}"/>
            </c:ext>
          </c:extLst>
        </c:ser>
        <c:ser>
          <c:idx val="1"/>
          <c:order val="1"/>
          <c:tx>
            <c:strRef>
              <c:f>Feuil1!#REF!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Feuil1!$A$2:$A$11</c:f>
              <c:strCache>
                <c:ptCount val="10"/>
                <c:pt idx="0">
                  <c:v>Manque de temps</c:v>
                </c:pt>
                <c:pt idx="1">
                  <c:v>Culture de la recherche</c:v>
                </c:pt>
                <c:pt idx="2">
                  <c:v>Ressources humaines</c:v>
                </c:pt>
                <c:pt idx="3">
                  <c:v>Formation </c:v>
                </c:pt>
                <c:pt idx="4">
                  <c:v>Non prioritaire/ pas dans les ACI</c:v>
                </c:pt>
                <c:pt idx="5">
                  <c:v>Financement/rémunération</c:v>
                </c:pt>
                <c:pt idx="6">
                  <c:v>CPTS Jeune</c:v>
                </c:pt>
                <c:pt idx="7">
                  <c:v>Charge administrative</c:v>
                </c:pt>
                <c:pt idx="8">
                  <c:v>Compétences des PS</c:v>
                </c:pt>
                <c:pt idx="9">
                  <c:v>Expertise /liens universitaires</c:v>
                </c:pt>
              </c:strCache>
            </c:strRef>
          </c:cat>
          <c:val>
            <c:numRef>
              <c:f>Feuil1!#REF!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0F-E544-AFBA-51A727697CF1}"/>
            </c:ext>
          </c:extLst>
        </c:ser>
        <c:ser>
          <c:idx val="2"/>
          <c:order val="2"/>
          <c:tx>
            <c:strRef>
              <c:f>Feuil1!$C$1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10"/>
                <c:pt idx="0">
                  <c:v>Manque de temps</c:v>
                </c:pt>
                <c:pt idx="1">
                  <c:v>Culture de la recherche</c:v>
                </c:pt>
                <c:pt idx="2">
                  <c:v>Ressources humaines</c:v>
                </c:pt>
                <c:pt idx="3">
                  <c:v>Formation </c:v>
                </c:pt>
                <c:pt idx="4">
                  <c:v>Non prioritaire/ pas dans les ACI</c:v>
                </c:pt>
                <c:pt idx="5">
                  <c:v>Financement/rémunération</c:v>
                </c:pt>
                <c:pt idx="6">
                  <c:v>CPTS Jeune</c:v>
                </c:pt>
                <c:pt idx="7">
                  <c:v>Charge administrative</c:v>
                </c:pt>
                <c:pt idx="8">
                  <c:v>Compétences des PS</c:v>
                </c:pt>
                <c:pt idx="9">
                  <c:v>Expertise /liens universitaires</c:v>
                </c:pt>
              </c:strCache>
            </c:strRef>
          </c:cat>
          <c:val>
            <c:numRef>
              <c:f>Feuil1!$C$2:$C$11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2-850F-E544-AFBA-51A727697CF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32524480"/>
        <c:axId val="1332526192"/>
      </c:barChart>
      <c:catAx>
        <c:axId val="133252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2526192"/>
        <c:crosses val="autoZero"/>
        <c:auto val="1"/>
        <c:lblAlgn val="ctr"/>
        <c:lblOffset val="100"/>
        <c:noMultiLvlLbl val="0"/>
      </c:catAx>
      <c:valAx>
        <c:axId val="133252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3252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Feuil8!$A$1:$A$9</c:f>
              <c:strCache>
                <c:ptCount val="9"/>
                <c:pt idx="0">
                  <c:v>Définition de la question</c:v>
                </c:pt>
                <c:pt idx="1">
                  <c:v>Mise au point de la méthode</c:v>
                </c:pt>
                <c:pt idx="2">
                  <c:v>Aspects réglementaires</c:v>
                </c:pt>
                <c:pt idx="3">
                  <c:v>Rédaction du protocole</c:v>
                </c:pt>
                <c:pt idx="4">
                  <c:v>Estimation du budget</c:v>
                </c:pt>
                <c:pt idx="5">
                  <c:v>Conduite du projet</c:v>
                </c:pt>
                <c:pt idx="6">
                  <c:v>Analyse des données</c:v>
                </c:pt>
                <c:pt idx="7">
                  <c:v>Valorisation</c:v>
                </c:pt>
                <c:pt idx="8">
                  <c:v>Publication</c:v>
                </c:pt>
              </c:strCache>
            </c:strRef>
          </c:cat>
          <c:val>
            <c:numRef>
              <c:f>Feuil8!$B$1:$B$9</c:f>
              <c:numCache>
                <c:formatCode>General</c:formatCode>
                <c:ptCount val="9"/>
                <c:pt idx="0">
                  <c:v>24</c:v>
                </c:pt>
                <c:pt idx="1">
                  <c:v>29</c:v>
                </c:pt>
                <c:pt idx="2">
                  <c:v>32</c:v>
                </c:pt>
                <c:pt idx="3">
                  <c:v>32</c:v>
                </c:pt>
                <c:pt idx="4">
                  <c:v>26</c:v>
                </c:pt>
                <c:pt idx="5">
                  <c:v>30</c:v>
                </c:pt>
                <c:pt idx="6">
                  <c:v>32</c:v>
                </c:pt>
                <c:pt idx="7">
                  <c:v>31</c:v>
                </c:pt>
                <c:pt idx="8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BF-5040-8F1B-65663217C9A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47323440"/>
        <c:axId val="903158912"/>
      </c:barChart>
      <c:catAx>
        <c:axId val="94732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fr-FR"/>
          </a:p>
        </c:txPr>
        <c:crossAx val="903158912"/>
        <c:crosses val="autoZero"/>
        <c:auto val="1"/>
        <c:lblAlgn val="ctr"/>
        <c:lblOffset val="100"/>
        <c:noMultiLvlLbl val="0"/>
      </c:catAx>
      <c:valAx>
        <c:axId val="903158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47323440"/>
        <c:crosses val="autoZero"/>
        <c:crossBetween val="between"/>
      </c:valAx>
      <c:spPr>
        <a:solidFill>
          <a:schemeClr val="bg1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0.42418</cdr:x>
      <cdr:y>0.05941</cdr:y>
    </cdr:from>
    <cdr:to>
      <cdr:x>0.53319</cdr:x>
      <cdr:y>0.20792</cdr:y>
    </cdr:to>
    <cdr:sp macro="" textlink="">
      <cdr:nvSpPr>
        <cdr:cNvPr id="2" name="ZoneTexte 1">
          <a:extLst xmlns:a="http://schemas.openxmlformats.org/drawingml/2006/main">
            <a:ext uri="{FF2B5EF4-FFF2-40B4-BE49-F238E27FC236}">
              <a16:creationId xmlns:a16="http://schemas.microsoft.com/office/drawing/2014/main" id="{08CC8FE0-FEC8-1600-D977-00996A454866}"/>
            </a:ext>
          </a:extLst>
        </cdr:cNvPr>
        <cdr:cNvSpPr txBox="1"/>
      </cdr:nvSpPr>
      <cdr:spPr>
        <a:xfrm xmlns:a="http://schemas.openxmlformats.org/drawingml/2006/main">
          <a:off x="3558033" y="36575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le and body" userDrawn="1">
  <p:cSld name="Title and body"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 bwMode="auto">
          <a:xfrm flipH="1">
            <a:off x="4776800" y="2067599"/>
            <a:ext cx="7415200" cy="4790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1" name="Google Shape;51;p4"/>
          <p:cNvSpPr/>
          <p:nvPr/>
        </p:nvSpPr>
        <p:spPr bwMode="auto">
          <a:xfrm>
            <a:off x="0" y="3766000"/>
            <a:ext cx="9827200" cy="3092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2" name="Google Shape;51;p4"/>
          <p:cNvSpPr/>
          <p:nvPr userDrawn="1"/>
        </p:nvSpPr>
        <p:spPr bwMode="auto">
          <a:xfrm rot="10800000">
            <a:off x="6358070" y="-1"/>
            <a:ext cx="5833929" cy="2615013"/>
          </a:xfrm>
          <a:prstGeom prst="rtTriangle">
            <a:avLst/>
          </a:prstGeom>
          <a:solidFill>
            <a:srgbClr val="41868B"/>
          </a:solidFill>
          <a:ln>
            <a:solidFill>
              <a:srgbClr val="41868B"/>
            </a:solidFill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/>
          </a:p>
        </p:txBody>
      </p:sp>
      <p:sp>
        <p:nvSpPr>
          <p:cNvPr id="5" name="Google Shape;67;p6"/>
          <p:cNvSpPr/>
          <p:nvPr userDrawn="1"/>
        </p:nvSpPr>
        <p:spPr bwMode="auto">
          <a:xfrm>
            <a:off x="271000" y="275000"/>
            <a:ext cx="11650000" cy="6308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2400"/>
              <a:t>6ÈME ÉDITION</a:t>
            </a:r>
          </a:p>
          <a:p>
            <a:r>
              <a:rPr lang="fr-FR" sz="2400"/>
              <a:t>JOURNÉES NATIONALES DES CPTS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483532" y="5899389"/>
            <a:ext cx="4357653" cy="5820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0BA4335-7E6C-5C2A-214A-568EEEAD36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1533" y="548680"/>
            <a:ext cx="1645856" cy="120844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Cliquez pour modifier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771D1EB-D794-9049-956C-B776D45FF990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P.Marissal ACB 2012</a:t>
            </a:r>
            <a:endParaRPr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5DE57938-5CF9-C04D-AF5D-40D0878D74A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15600" y="1536633"/>
            <a:ext cx="11360800" cy="4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1pPr>
            <a:lvl2pPr marL="914400" lvl="1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2pPr>
            <a:lvl3pPr marL="1371600" lvl="2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3pPr>
            <a:lvl4pPr marL="1828800" lvl="3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4pPr>
            <a:lvl5pPr marL="2286000" lvl="4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5pPr>
            <a:lvl6pPr marL="2743200" lvl="5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6pPr>
            <a:lvl7pPr marL="3200400" lvl="6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7pPr>
            <a:lvl8pPr marL="3657600" lvl="7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8pPr>
            <a:lvl9pPr marL="4114800" lvl="8" indent="-29845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11187645" y="6058224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1pPr>
            <a:lvl2pPr lvl="1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2pPr>
            <a:lvl3pPr lvl="2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3pPr>
            <a:lvl4pPr lvl="3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4pPr>
            <a:lvl5pPr lvl="4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5pPr>
            <a:lvl6pPr lvl="5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6pPr>
            <a:lvl7pPr lvl="6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7pPr>
            <a:lvl8pPr lvl="7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8pPr>
            <a:lvl9pPr lvl="8" algn="r">
              <a:buNone/>
              <a:defRPr sz="1350">
                <a:solidFill>
                  <a:schemeClr val="dk2"/>
                </a:solidFill>
                <a:latin typeface="Nunito"/>
                <a:ea typeface="Nunito"/>
                <a:cs typeface="Nunito"/>
              </a:defRPr>
            </a:lvl9pPr>
          </a:lstStyle>
          <a:p>
            <a:pPr>
              <a:defRPr/>
            </a:pPr>
            <a:fld id="{00000000-1234-1234-1234-123412341234}" type="slidenum">
              <a:rPr lang="fr-FR"/>
              <a:t>‹N°›</a:t>
            </a:fld>
            <a:endParaRPr 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5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iresp.net/appel_a_projets/appel-a-projets-de-recherche-2025-services-interventions-et-politiques-favorables-a-la-sante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 bwMode="auto">
          <a:xfrm>
            <a:off x="2122745" y="2708920"/>
            <a:ext cx="7946511" cy="1200329"/>
          </a:xfrm>
          <a:prstGeom prst="rect">
            <a:avLst/>
          </a:prstGeom>
          <a:noFill/>
          <a:ln w="38100">
            <a:solidFill>
              <a:srgbClr val="21356A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6</a:t>
            </a:r>
            <a:r>
              <a:rPr lang="fr-FR" sz="3600" b="1" baseline="30000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ème</a:t>
            </a: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 édition </a:t>
            </a:r>
            <a:b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</a:br>
            <a:r>
              <a:rPr lang="fr-FR" sz="36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des Journées Nationales des CPTS </a:t>
            </a:r>
            <a:endParaRPr dirty="0"/>
          </a:p>
        </p:txBody>
      </p:sp>
      <p:sp>
        <p:nvSpPr>
          <p:cNvPr id="4" name="ZoneTexte 3"/>
          <p:cNvSpPr txBox="1"/>
          <p:nvPr/>
        </p:nvSpPr>
        <p:spPr bwMode="auto">
          <a:xfrm>
            <a:off x="8832304" y="692696"/>
            <a:ext cx="2761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 dirty="0">
                <a:solidFill>
                  <a:srgbClr val="27594B"/>
                </a:solidFill>
                <a:latin typeface="Aptos" panose="020B0004020202020204" pitchFamily="34" charset="0"/>
                <a:ea typeface="Yu Gothic UI"/>
              </a:rPr>
              <a:t>Les 9 et 10 octobre 2024</a:t>
            </a:r>
            <a:endParaRPr dirty="0">
              <a:solidFill>
                <a:srgbClr val="27594B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4BFBD6-9BC8-838A-2CAF-6208D747C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32656"/>
            <a:ext cx="11360800" cy="763600"/>
          </a:xfrm>
        </p:spPr>
        <p:txBody>
          <a:bodyPr/>
          <a:lstStyle/>
          <a:p>
            <a:r>
              <a:rPr lang="fr-FR" b="1" dirty="0"/>
              <a:t>Diagramme de flux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0F8808B-D2BC-1211-3ABA-6CE1F4369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536700"/>
            <a:ext cx="8424936" cy="4844628"/>
          </a:xfrm>
        </p:spPr>
      </p:pic>
    </p:spTree>
    <p:extLst>
      <p:ext uri="{BB962C8B-B14F-4D97-AF65-F5344CB8AC3E}">
        <p14:creationId xmlns:p14="http://schemas.microsoft.com/office/powerpoint/2010/main" val="3630752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35545-2723-871A-E824-53F981AE5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2" y="332656"/>
            <a:ext cx="11360800" cy="763600"/>
          </a:xfrm>
        </p:spPr>
        <p:txBody>
          <a:bodyPr/>
          <a:lstStyle/>
          <a:p>
            <a:r>
              <a:rPr lang="fr-FR" b="1" dirty="0"/>
              <a:t>Profession du répondant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332770F4-87B0-8C5D-FFCA-AF954172FD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996430"/>
              </p:ext>
            </p:extLst>
          </p:nvPr>
        </p:nvGraphicFramePr>
        <p:xfrm>
          <a:off x="983432" y="1556793"/>
          <a:ext cx="957706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6935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41942F-AE93-4AA8-F824-2345CBC9E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11567"/>
            <a:ext cx="11360800" cy="763600"/>
          </a:xfrm>
        </p:spPr>
        <p:txBody>
          <a:bodyPr/>
          <a:lstStyle/>
          <a:p>
            <a:r>
              <a:rPr lang="fr-FR" b="1" dirty="0"/>
              <a:t>Rôle du répondant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CF5B741-CD40-46CA-5E53-E457943878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890229"/>
              </p:ext>
            </p:extLst>
          </p:nvPr>
        </p:nvGraphicFramePr>
        <p:xfrm>
          <a:off x="1127448" y="1690688"/>
          <a:ext cx="9361040" cy="4573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8245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AA1825A-0FAE-B466-05E2-61AA0F5F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0"/>
            <a:ext cx="8352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0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13CB8-D558-D9CF-560E-2CA053FB6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260648"/>
            <a:ext cx="11360800" cy="763600"/>
          </a:xfrm>
        </p:spPr>
        <p:txBody>
          <a:bodyPr/>
          <a:lstStyle/>
          <a:p>
            <a:r>
              <a:rPr lang="fr-FR" b="1" dirty="0"/>
              <a:t>Année de création et de signature de l’ACI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7D62736-E7D5-184F-B588-347A7A225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410957"/>
              </p:ext>
            </p:extLst>
          </p:nvPr>
        </p:nvGraphicFramePr>
        <p:xfrm>
          <a:off x="1199457" y="1628800"/>
          <a:ext cx="9649072" cy="48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94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F639FE-3146-6A1C-8B01-CEF973028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1360800" cy="763600"/>
          </a:xfrm>
        </p:spPr>
        <p:txBody>
          <a:bodyPr/>
          <a:lstStyle/>
          <a:p>
            <a:r>
              <a:rPr lang="fr-FR" b="1" dirty="0"/>
              <a:t>Taille des CPTS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55E30A22-0B50-5C9B-556D-094140AC4A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632330"/>
              </p:ext>
            </p:extLst>
          </p:nvPr>
        </p:nvGraphicFramePr>
        <p:xfrm>
          <a:off x="1199456" y="1556792"/>
          <a:ext cx="8928992" cy="476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3598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DADCE4-EA6D-2457-1683-6E85D13AC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84" y="332656"/>
            <a:ext cx="11360800" cy="763600"/>
          </a:xfrm>
        </p:spPr>
        <p:txBody>
          <a:bodyPr/>
          <a:lstStyle/>
          <a:p>
            <a:r>
              <a:rPr lang="fr-FR" b="1" dirty="0"/>
              <a:t>Nombre de MSP ou de CDS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AD3FF46-80D9-8BCA-8AF3-6D663E7521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4414792"/>
              </p:ext>
            </p:extLst>
          </p:nvPr>
        </p:nvGraphicFramePr>
        <p:xfrm>
          <a:off x="1199456" y="1772816"/>
          <a:ext cx="950505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EF863001-E380-5AD9-80B6-1DD0D64F42DC}"/>
              </a:ext>
            </a:extLst>
          </p:cNvPr>
          <p:cNvSpPr txBox="1"/>
          <p:nvPr/>
        </p:nvSpPr>
        <p:spPr>
          <a:xfrm>
            <a:off x="1199456" y="1126485"/>
            <a:ext cx="55837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200" kern="100" dirty="0">
                <a:solidFill>
                  <a:schemeClr val="bg2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 CPTS n’ont ni MSP ni CS dans leur territoire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005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0EBB72-EF14-8E0B-4864-DE04CAD0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98240"/>
            <a:ext cx="11360800" cy="763600"/>
          </a:xfrm>
        </p:spPr>
        <p:txBody>
          <a:bodyPr/>
          <a:lstStyle/>
          <a:p>
            <a:r>
              <a:rPr lang="fr-FR" b="1" dirty="0"/>
              <a:t>Lien avec le monde de la recherche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EFF6FBC-299D-2C73-3BFD-83BC11BCF6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491149"/>
              </p:ext>
            </p:extLst>
          </p:nvPr>
        </p:nvGraphicFramePr>
        <p:xfrm>
          <a:off x="1127448" y="2334155"/>
          <a:ext cx="9217023" cy="4191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99757">
                  <a:extLst>
                    <a:ext uri="{9D8B030D-6E8A-4147-A177-3AD203B41FA5}">
                      <a16:colId xmlns:a16="http://schemas.microsoft.com/office/drawing/2014/main" val="2151369915"/>
                    </a:ext>
                  </a:extLst>
                </a:gridCol>
                <a:gridCol w="2017266">
                  <a:extLst>
                    <a:ext uri="{9D8B030D-6E8A-4147-A177-3AD203B41FA5}">
                      <a16:colId xmlns:a16="http://schemas.microsoft.com/office/drawing/2014/main" val="3847105127"/>
                    </a:ext>
                  </a:extLst>
                </a:gridCol>
              </a:tblGrid>
              <a:tr h="5764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Structure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bg2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Nb CPTS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234517"/>
                  </a:ext>
                </a:extLst>
              </a:tr>
              <a:tr h="57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DMG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bg2"/>
                          </a:solidFill>
                          <a:effectLst/>
                        </a:rPr>
                        <a:t>53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75932"/>
                  </a:ext>
                </a:extLst>
              </a:tr>
              <a:tr h="57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Faculté/Université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19224"/>
                  </a:ext>
                </a:extLst>
              </a:tr>
              <a:tr h="679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Unité de Recherche, Service de Santé Publique 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528442"/>
                  </a:ext>
                </a:extLst>
              </a:tr>
              <a:tr h="6285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Services hospitaliers cliniques, URC, CIC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bg2"/>
                          </a:solidFill>
                          <a:effectLst/>
                        </a:rPr>
                        <a:t>15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085831"/>
                  </a:ext>
                </a:extLst>
              </a:tr>
              <a:tr h="57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IFSI, IFMK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bg2"/>
                          </a:solidFill>
                          <a:effectLst/>
                        </a:rPr>
                        <a:t>3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737537"/>
                  </a:ext>
                </a:extLst>
              </a:tr>
              <a:tr h="576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tx1"/>
                          </a:solidFill>
                          <a:effectLst/>
                        </a:rPr>
                        <a:t>Divers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FR" sz="1800" kern="100" dirty="0">
                          <a:solidFill>
                            <a:schemeClr val="bg2"/>
                          </a:solidFill>
                          <a:effectLst/>
                        </a:rPr>
                        <a:t>8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197883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EF7857B-656D-79E9-DD1F-5F006F15A546}"/>
              </a:ext>
            </a:extLst>
          </p:cNvPr>
          <p:cNvSpPr txBox="1"/>
          <p:nvPr/>
        </p:nvSpPr>
        <p:spPr>
          <a:xfrm>
            <a:off x="1094859" y="1356967"/>
            <a:ext cx="921702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2"/>
                </a:solidFill>
              </a:rPr>
              <a:t>Liens avec </a:t>
            </a:r>
            <a:r>
              <a:rPr lang="fr-FR" sz="22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DMG</a:t>
            </a:r>
            <a:r>
              <a:rPr lang="fr-FR" dirty="0">
                <a:solidFill>
                  <a:schemeClr val="bg2"/>
                </a:solidFill>
              </a:rPr>
              <a:t>, Unités de Recherche, Services hospitaliers…. </a:t>
            </a:r>
            <a:r>
              <a:rPr lang="fr-FR" b="1" dirty="0">
                <a:solidFill>
                  <a:schemeClr val="bg1"/>
                </a:solidFill>
              </a:rPr>
              <a:t>OUI = 71/145  (49%)</a:t>
            </a:r>
          </a:p>
        </p:txBody>
      </p:sp>
    </p:spTree>
    <p:extLst>
      <p:ext uri="{BB962C8B-B14F-4D97-AF65-F5344CB8AC3E}">
        <p14:creationId xmlns:p14="http://schemas.microsoft.com/office/powerpoint/2010/main" val="1100936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EA553E-1C0D-1C69-BEFD-F1AE8DFB2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1360800" cy="763600"/>
          </a:xfrm>
        </p:spPr>
        <p:txBody>
          <a:bodyPr/>
          <a:lstStyle/>
          <a:p>
            <a:r>
              <a:rPr lang="fr-FR" b="1" dirty="0"/>
              <a:t>Accompagnement par des chercheurs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461C33-EDA8-199C-61DB-4F30DABD8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2301393"/>
            <a:ext cx="11360800" cy="4521600"/>
          </a:xfrm>
        </p:spPr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fr-CA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Analyse des besoins</a:t>
            </a: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fr-CA" sz="22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M</a:t>
            </a:r>
            <a:r>
              <a:rPr lang="fr-CA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ise en place de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soins non programmés </a:t>
            </a:r>
            <a:endParaRPr lang="fr-CA" sz="2200" kern="100" dirty="0"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2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</a:t>
            </a:r>
            <a:r>
              <a:rPr lang="fr-CA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arcours pour une pathologie chronique 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process d’archivage des données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protocole de coopération</a:t>
            </a:r>
          </a:p>
          <a:p>
            <a:pPr marL="742950" lvl="1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r-CA" sz="22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Activité physique adaptée (APA) </a:t>
            </a:r>
            <a:endParaRPr lang="fr-CA" sz="2200" kern="1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5000"/>
              </a:lnSpc>
              <a:spcAft>
                <a:spcPts val="800"/>
              </a:spcAft>
              <a:buFont typeface="Wingdings" pitchFamily="2" charset="2"/>
              <a:buChar char="q"/>
            </a:pPr>
            <a:r>
              <a:rPr lang="fr-CA" sz="2200" kern="100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</a:t>
            </a:r>
            <a:r>
              <a:rPr lang="fr-CA" sz="2200" kern="100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upervision et validation de la rédaction de documents,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4AD3A1A-2A21-FC7E-C391-CC711CC4DB22}"/>
              </a:ext>
            </a:extLst>
          </p:cNvPr>
          <p:cNvSpPr txBox="1"/>
          <p:nvPr/>
        </p:nvSpPr>
        <p:spPr>
          <a:xfrm>
            <a:off x="297563" y="1340768"/>
            <a:ext cx="11360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200" kern="100" dirty="0">
                <a:solidFill>
                  <a:schemeClr val="bg2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</a:t>
            </a:r>
            <a:r>
              <a:rPr lang="fr-CA" sz="22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ccompagnement par universitaires ou chercheurs dans certaines  actions ? </a:t>
            </a:r>
            <a:r>
              <a:rPr lang="fr-CA" sz="2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OUI : 34/145 (23%)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367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E20D3A-24F3-6162-84AE-B58420802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80" y="211568"/>
            <a:ext cx="11360800" cy="763600"/>
          </a:xfrm>
        </p:spPr>
        <p:txBody>
          <a:bodyPr/>
          <a:lstStyle/>
          <a:p>
            <a:r>
              <a:rPr lang="fr-FR" b="1" dirty="0"/>
              <a:t>Valorisation par des travaux de thèses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83C9913-26B1-3105-EA36-6F1C9D1A49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4474932"/>
              </p:ext>
            </p:extLst>
          </p:nvPr>
        </p:nvGraphicFramePr>
        <p:xfrm>
          <a:off x="911424" y="1888807"/>
          <a:ext cx="10009112" cy="4375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9D1B40E-E509-41DB-4CD6-62CA053BCCBA}"/>
              </a:ext>
            </a:extLst>
          </p:cNvPr>
          <p:cNvSpPr txBox="1"/>
          <p:nvPr/>
        </p:nvSpPr>
        <p:spPr>
          <a:xfrm>
            <a:off x="839416" y="1123199"/>
            <a:ext cx="986509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200" dirty="0">
                <a:solidFill>
                  <a:schemeClr val="bg2"/>
                </a:solidFill>
              </a:rPr>
              <a:t>Thèses  suscitées par votre CPTS  ? </a:t>
            </a:r>
            <a:r>
              <a:rPr lang="fr-FR" sz="2200" b="1" dirty="0">
                <a:solidFill>
                  <a:schemeClr val="bg1"/>
                </a:solidFill>
              </a:rPr>
              <a:t>OUI : 51/145 (35%)</a:t>
            </a:r>
          </a:p>
        </p:txBody>
      </p:sp>
    </p:spTree>
    <p:extLst>
      <p:ext uri="{BB962C8B-B14F-4D97-AF65-F5344CB8AC3E}">
        <p14:creationId xmlns:p14="http://schemas.microsoft.com/office/powerpoint/2010/main" val="2452144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 bwMode="auto">
          <a:xfrm>
            <a:off x="1991544" y="1550109"/>
            <a:ext cx="87370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fr-FR" sz="28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>
              <a:defRPr/>
            </a:pPr>
            <a:r>
              <a:rPr lang="fr-FR" sz="4400" b="1" dirty="0">
                <a:solidFill>
                  <a:srgbClr val="213469"/>
                </a:solidFill>
                <a:latin typeface="Yu Gothic UI"/>
                <a:ea typeface="Yu Gothic UI"/>
                <a:cs typeface="Arial"/>
              </a:rPr>
              <a:t>La recherche en soins primaires</a:t>
            </a:r>
          </a:p>
          <a:p>
            <a:pPr algn="ctr">
              <a:defRPr/>
            </a:pPr>
            <a:endParaRPr lang="fr-FR" sz="4400" b="1" dirty="0">
              <a:solidFill>
                <a:srgbClr val="213469"/>
              </a:solidFill>
              <a:latin typeface="Yu Gothic UI"/>
              <a:ea typeface="Yu Gothic UI"/>
              <a:cs typeface="Arial"/>
            </a:endParaRPr>
          </a:p>
          <a:p>
            <a:pPr algn="ctr"/>
            <a:r>
              <a:rPr lang="fr-RE" sz="3200" b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P4DP </a:t>
            </a:r>
          </a:p>
          <a:p>
            <a:pPr algn="ctr"/>
            <a:r>
              <a:rPr lang="fr-RE" sz="3200" b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Recherche et CPTS </a:t>
            </a:r>
            <a:endParaRPr lang="fr-RE" sz="3200" dirty="0">
              <a:solidFill>
                <a:schemeClr val="bg1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4535D52-445E-9882-1A09-EE30F6806634}"/>
              </a:ext>
            </a:extLst>
          </p:cNvPr>
          <p:cNvSpPr txBox="1"/>
          <p:nvPr/>
        </p:nvSpPr>
        <p:spPr>
          <a:xfrm>
            <a:off x="7548491" y="4797152"/>
            <a:ext cx="29787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Jean-Marc FRANCO,  FCPTS </a:t>
            </a:r>
          </a:p>
          <a:p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Cyril BEGUE, CMG</a:t>
            </a:r>
          </a:p>
          <a:p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DARMON, DMG Nice </a:t>
            </a:r>
          </a:p>
          <a:p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Matthieu SCHUERS, DMG Rouen</a:t>
            </a:r>
          </a:p>
          <a:p>
            <a:r>
              <a:rPr lang="fr-FR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Hector FALCOFF, SFTG Recherche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E92CF-645B-A5CB-7084-CDB67F36C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84" y="230445"/>
            <a:ext cx="11360800" cy="763600"/>
          </a:xfrm>
        </p:spPr>
        <p:txBody>
          <a:bodyPr/>
          <a:lstStyle/>
          <a:p>
            <a:r>
              <a:rPr lang="fr-FR" b="1" dirty="0"/>
              <a:t>Implication dans un projet de recherche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C4F6C608-8322-5A4B-6307-8D5547D870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317006"/>
              </p:ext>
            </p:extLst>
          </p:nvPr>
        </p:nvGraphicFramePr>
        <p:xfrm>
          <a:off x="1271464" y="2132856"/>
          <a:ext cx="9361040" cy="4256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0939F896-2DD1-5097-79AB-3EFD46FD6EF8}"/>
              </a:ext>
            </a:extLst>
          </p:cNvPr>
          <p:cNvSpPr txBox="1"/>
          <p:nvPr/>
        </p:nvSpPr>
        <p:spPr>
          <a:xfrm>
            <a:off x="479376" y="1020681"/>
            <a:ext cx="105851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200" kern="100" dirty="0">
                <a:solidFill>
                  <a:schemeClr val="bg2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Votre CPTS mène-t-elle, a-t-elle mené, participe-t-elle ou a-t-elle participé à un ou plusieurs projets de recherche ?      </a:t>
            </a:r>
            <a:r>
              <a:rPr lang="fr-CA" sz="2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OUI : 31/145 (21%)</a:t>
            </a:r>
            <a:endParaRPr lang="fr-FR" sz="2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651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15F2BC-0F19-8AAE-325C-A242192EF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79860"/>
            <a:ext cx="11360800" cy="763600"/>
          </a:xfrm>
        </p:spPr>
        <p:txBody>
          <a:bodyPr/>
          <a:lstStyle/>
          <a:p>
            <a:r>
              <a:rPr lang="fr-FR" b="1" dirty="0"/>
              <a:t>Thème</a:t>
            </a:r>
            <a:r>
              <a:rPr lang="fr-FR" dirty="0"/>
              <a:t>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AE396908-9223-D418-D95A-7CDE53712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444632"/>
              </p:ext>
            </p:extLst>
          </p:nvPr>
        </p:nvGraphicFramePr>
        <p:xfrm>
          <a:off x="911424" y="1196752"/>
          <a:ext cx="10369152" cy="5295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3183174654"/>
                    </a:ext>
                  </a:extLst>
                </a:gridCol>
                <a:gridCol w="5184576">
                  <a:extLst>
                    <a:ext uri="{9D8B030D-6E8A-4147-A177-3AD203B41FA5}">
                      <a16:colId xmlns:a16="http://schemas.microsoft.com/office/drawing/2014/main" val="3675353863"/>
                    </a:ext>
                  </a:extLst>
                </a:gridCol>
              </a:tblGrid>
              <a:tr h="4936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fr-CA" sz="1800" kern="0" dirty="0">
                          <a:solidFill>
                            <a:schemeClr val="tx1"/>
                          </a:solidFill>
                          <a:effectLst/>
                        </a:rPr>
                        <a:t>Thème</a:t>
                      </a: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Exemples</a:t>
                      </a: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756073"/>
                  </a:ext>
                </a:extLst>
              </a:tr>
              <a:tr h="812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tx1"/>
                          </a:solidFill>
                          <a:effectLst/>
                        </a:rPr>
                        <a:t>Organisation territoriale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kern="0" dirty="0">
                          <a:solidFill>
                            <a:schemeClr val="bg2"/>
                          </a:solidFill>
                          <a:effectLst/>
                        </a:rPr>
                        <a:t>Soins non programmés</a:t>
                      </a:r>
                      <a:endParaRPr lang="fr-CA" sz="1800" b="1" kern="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Protocoles de coopération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62351"/>
                  </a:ext>
                </a:extLst>
              </a:tr>
              <a:tr h="1058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tx1"/>
                          </a:solidFill>
                          <a:effectLst/>
                        </a:rPr>
                        <a:t>Prévention dépistage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APA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Vaccinations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Dépistage cancer du col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224731"/>
                  </a:ext>
                </a:extLst>
              </a:tr>
              <a:tr h="668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tx1"/>
                          </a:solidFill>
                          <a:effectLst/>
                        </a:rPr>
                        <a:t>Pathologies chroniques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Parcours patient insuffisant cardiaque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Covid long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61427"/>
                  </a:ext>
                </a:extLst>
              </a:tr>
              <a:tr h="668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tx1"/>
                          </a:solidFill>
                          <a:effectLst/>
                        </a:rPr>
                        <a:t>Personnes âgées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kern="0" dirty="0">
                          <a:solidFill>
                            <a:schemeClr val="bg2"/>
                          </a:solidFill>
                          <a:effectLst/>
                        </a:rPr>
                        <a:t>Dépistage des fragilités (6 projets)</a:t>
                      </a:r>
                      <a:endParaRPr lang="fr-CA" sz="1800" b="1" kern="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Sécurité conduite automobile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663552"/>
                  </a:ext>
                </a:extLst>
              </a:tr>
              <a:tr h="668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tx1"/>
                          </a:solidFill>
                          <a:effectLst/>
                        </a:rPr>
                        <a:t>Qualité, sécurité, équité des soins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b="1" kern="0" dirty="0">
                          <a:solidFill>
                            <a:schemeClr val="bg2"/>
                          </a:solidFill>
                          <a:effectLst/>
                        </a:rPr>
                        <a:t>Résistance aux anti-microbiens</a:t>
                      </a:r>
                      <a:endParaRPr lang="fr-CA" sz="1800" b="1" kern="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Littératie en santé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02455"/>
                  </a:ext>
                </a:extLst>
              </a:tr>
              <a:tr h="668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tx1"/>
                          </a:solidFill>
                          <a:effectLst/>
                        </a:rPr>
                        <a:t>Divers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Kinésithérapie dans la bronchiolite 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0" dirty="0">
                          <a:solidFill>
                            <a:schemeClr val="bg2"/>
                          </a:solidFill>
                          <a:effectLst/>
                        </a:rPr>
                        <a:t>Demandes abusives, tâches chronophages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5577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2914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A7FA3D-9AC7-1A6C-BA22-C1F7666A5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592" y="393507"/>
            <a:ext cx="11360800" cy="763600"/>
          </a:xfrm>
        </p:spPr>
        <p:txBody>
          <a:bodyPr/>
          <a:lstStyle/>
          <a:p>
            <a:r>
              <a:rPr lang="fr-FR" b="1" dirty="0"/>
              <a:t>Méthode</a:t>
            </a:r>
            <a:r>
              <a:rPr lang="fr-FR" dirty="0"/>
              <a:t> 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77F75AD-99E4-360B-526E-DA2BB1BA0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638581"/>
              </p:ext>
            </p:extLst>
          </p:nvPr>
        </p:nvGraphicFramePr>
        <p:xfrm>
          <a:off x="983432" y="1844824"/>
          <a:ext cx="10081120" cy="45381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98003">
                  <a:extLst>
                    <a:ext uri="{9D8B030D-6E8A-4147-A177-3AD203B41FA5}">
                      <a16:colId xmlns:a16="http://schemas.microsoft.com/office/drawing/2014/main" val="84022771"/>
                    </a:ext>
                  </a:extLst>
                </a:gridCol>
                <a:gridCol w="3683117">
                  <a:extLst>
                    <a:ext uri="{9D8B030D-6E8A-4147-A177-3AD203B41FA5}">
                      <a16:colId xmlns:a16="http://schemas.microsoft.com/office/drawing/2014/main" val="485163557"/>
                    </a:ext>
                  </a:extLst>
                </a:gridCol>
              </a:tblGrid>
              <a:tr h="49747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Méthode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Nombre de citations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0974679"/>
                  </a:ext>
                </a:extLst>
              </a:tr>
              <a:tr h="20501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Quantitative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Observation 10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Intervention 9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06991"/>
                  </a:ext>
                </a:extLst>
              </a:tr>
              <a:tr h="49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Qualitative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10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033331"/>
                  </a:ext>
                </a:extLst>
              </a:tr>
              <a:tr h="49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Mixte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12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840902"/>
                  </a:ext>
                </a:extLst>
              </a:tr>
              <a:tr h="49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Recherche action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9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951017"/>
                  </a:ext>
                </a:extLst>
              </a:tr>
              <a:tr h="4976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Recherche organisationnelle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5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14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7173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8B663F-492D-6B4D-0960-6BF0C7DD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11565"/>
            <a:ext cx="11360800" cy="763600"/>
          </a:xfrm>
        </p:spPr>
        <p:txBody>
          <a:bodyPr/>
          <a:lstStyle/>
          <a:p>
            <a:r>
              <a:rPr lang="fr-FR" b="1" dirty="0"/>
              <a:t>Financement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6D0ED044-9072-C7C7-D50C-C1E61A53EE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001561"/>
              </p:ext>
            </p:extLst>
          </p:nvPr>
        </p:nvGraphicFramePr>
        <p:xfrm>
          <a:off x="839416" y="1772815"/>
          <a:ext cx="10513168" cy="4568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>
                  <a:extLst>
                    <a:ext uri="{9D8B030D-6E8A-4147-A177-3AD203B41FA5}">
                      <a16:colId xmlns:a16="http://schemas.microsoft.com/office/drawing/2014/main" val="4046528315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1371795975"/>
                    </a:ext>
                  </a:extLst>
                </a:gridCol>
              </a:tblGrid>
              <a:tr h="5040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Source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Montant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489100"/>
                  </a:ext>
                </a:extLst>
              </a:tr>
              <a:tr h="641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RESP-IR (6 projets)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44000 à </a:t>
                      </a:r>
                      <a:r>
                        <a:rPr lang="fr-CA" sz="1800" b="1" kern="100" dirty="0">
                          <a:solidFill>
                            <a:schemeClr val="bg2"/>
                          </a:solidFill>
                          <a:effectLst/>
                        </a:rPr>
                        <a:t>278000</a:t>
                      </a:r>
                      <a:endParaRPr lang="fr-CA" sz="1800" b="1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638721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IRESP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100000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503844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ANR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90000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76214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AAP EUROPÉEN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300000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806680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PREPS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170000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449137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ARS (2 projets)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150000 – </a:t>
                      </a:r>
                      <a:r>
                        <a:rPr lang="fr-CA" sz="1800" b="1" kern="100" dirty="0">
                          <a:solidFill>
                            <a:schemeClr val="bg2"/>
                          </a:solidFill>
                          <a:effectLst/>
                        </a:rPr>
                        <a:t>334000</a:t>
                      </a:r>
                      <a:endParaRPr lang="fr-CA" sz="1800" b="1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8961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Art 51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Non précisé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78677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AAP IDEX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Non précisé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762569"/>
                  </a:ext>
                </a:extLst>
              </a:tr>
              <a:tr h="427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tx1"/>
                          </a:solidFill>
                          <a:effectLst/>
                        </a:rPr>
                        <a:t>ACI (3 projets)</a:t>
                      </a:r>
                      <a:endParaRPr lang="fr-CA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2135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800" kern="100" dirty="0">
                          <a:solidFill>
                            <a:schemeClr val="bg2"/>
                          </a:solidFill>
                          <a:effectLst/>
                        </a:rPr>
                        <a:t>Non précisé</a:t>
                      </a:r>
                      <a:endParaRPr lang="fr-CA" sz="18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613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793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4917251F-F85A-98F7-E70E-A3633C01B1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6178400"/>
              </p:ext>
            </p:extLst>
          </p:nvPr>
        </p:nvGraphicFramePr>
        <p:xfrm>
          <a:off x="839416" y="1700808"/>
          <a:ext cx="107291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re 1">
            <a:extLst>
              <a:ext uri="{FF2B5EF4-FFF2-40B4-BE49-F238E27FC236}">
                <a16:creationId xmlns:a16="http://schemas.microsoft.com/office/drawing/2014/main" id="{3AD05F40-1555-6F15-E96E-5AE0CD59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08" y="332656"/>
            <a:ext cx="11360800" cy="763600"/>
          </a:xfrm>
        </p:spPr>
        <p:txBody>
          <a:bodyPr/>
          <a:lstStyle/>
          <a:p>
            <a:r>
              <a:rPr lang="fr-FR" b="1" dirty="0"/>
              <a:t>Obstacles à une implication dans la recherche</a:t>
            </a:r>
          </a:p>
        </p:txBody>
      </p:sp>
    </p:spTree>
    <p:extLst>
      <p:ext uri="{BB962C8B-B14F-4D97-AF65-F5344CB8AC3E}">
        <p14:creationId xmlns:p14="http://schemas.microsoft.com/office/powerpoint/2010/main" val="37233545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3E2D5-B081-9BDC-3346-F64B3CBAE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32656"/>
            <a:ext cx="11360800" cy="763600"/>
          </a:xfrm>
        </p:spPr>
        <p:txBody>
          <a:bodyPr/>
          <a:lstStyle/>
          <a:p>
            <a:r>
              <a:rPr lang="fr-FR" b="1" dirty="0"/>
              <a:t>Leviers pour une implication dans la recherche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08C37FE0-CD14-5F03-7366-539A5CEEBA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737785"/>
              </p:ext>
            </p:extLst>
          </p:nvPr>
        </p:nvGraphicFramePr>
        <p:xfrm>
          <a:off x="911424" y="1156185"/>
          <a:ext cx="10877281" cy="530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5118">
                  <a:extLst>
                    <a:ext uri="{9D8B030D-6E8A-4147-A177-3AD203B41FA5}">
                      <a16:colId xmlns:a16="http://schemas.microsoft.com/office/drawing/2014/main" val="932404396"/>
                    </a:ext>
                  </a:extLst>
                </a:gridCol>
                <a:gridCol w="8122163">
                  <a:extLst>
                    <a:ext uri="{9D8B030D-6E8A-4147-A177-3AD203B41FA5}">
                      <a16:colId xmlns:a16="http://schemas.microsoft.com/office/drawing/2014/main" val="26799855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600" kern="100" dirty="0">
                          <a:solidFill>
                            <a:schemeClr val="tx1"/>
                          </a:solidFill>
                          <a:effectLst/>
                        </a:rPr>
                        <a:t>Catégorie </a:t>
                      </a: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600" kern="100" dirty="0">
                          <a:solidFill>
                            <a:srgbClr val="21356A"/>
                          </a:solidFill>
                          <a:effectLst/>
                        </a:rPr>
                        <a:t>Exemples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fr-CA" sz="1600" kern="100" dirty="0">
                        <a:solidFill>
                          <a:srgbClr val="21356A"/>
                        </a:solidFill>
                        <a:effectLst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51211"/>
                  </a:ext>
                </a:extLst>
              </a:tr>
              <a:tr h="9735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L’organisation et la composition de la CPTS 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Comité recherche ou au moins référent recherche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CPTS site de stage 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: internes de MG ou de SP, thésards, M2, service sanitaire…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ARC et DPO, éventuellement  mutualisés avec autres CPTS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endParaRPr lang="fr-CA" sz="14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58949"/>
                  </a:ext>
                </a:extLst>
              </a:tr>
              <a:tr h="72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Le réseau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Lien avec l'université ou labo de recherche, réseau « labo de recherche – CPTS ». 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Conventions.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 </a:t>
                      </a:r>
                      <a:endParaRPr lang="fr-CA" sz="14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490986"/>
                  </a:ext>
                </a:extLst>
              </a:tr>
              <a:tr h="722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Le financement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Financements dédiés et contrôlés pour rétribuer le personnel dédié et le temps passé par les PS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361533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Formation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Formation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 à la recherche, à la direction de thèses (</a:t>
                      </a:r>
                      <a:r>
                        <a:rPr lang="fr-CA" sz="1400" kern="100" dirty="0" err="1">
                          <a:solidFill>
                            <a:schemeClr val="bg2"/>
                          </a:solidFill>
                          <a:effectLst/>
                        </a:rPr>
                        <a:t>co-direction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)</a:t>
                      </a:r>
                      <a:endParaRPr lang="fr-CA" sz="14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152277"/>
                  </a:ext>
                </a:extLst>
              </a:tr>
              <a:tr h="2813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Système d’information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Base de données unique, bien structurée, partagée entre plusieurs structures.</a:t>
                      </a:r>
                      <a:endParaRPr lang="fr-CA" sz="1400" b="1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548741"/>
                  </a:ext>
                </a:extLst>
              </a:tr>
              <a:tr h="608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Le type de projet de recherche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Travaux de recherche en </a:t>
                      </a: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adéquation avec le projet de santé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, avec les missions de la CPTS.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Recherche action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  <a:endParaRPr lang="fr-CA" sz="14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267619"/>
                  </a:ext>
                </a:extLst>
              </a:tr>
              <a:tr h="5015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Les retombées, l’utilité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Produire nos données 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permettrait une prise en considération plus fine des difficultés (par rapport aux données </a:t>
                      </a:r>
                      <a:r>
                        <a:rPr lang="fr-CA" sz="1400" kern="100" dirty="0" err="1">
                          <a:solidFill>
                            <a:schemeClr val="bg2"/>
                          </a:solidFill>
                          <a:effectLst/>
                        </a:rPr>
                        <a:t>poolées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 de l’AM).</a:t>
                      </a:r>
                      <a:endParaRPr lang="fr-CA" sz="14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81065"/>
                  </a:ext>
                </a:extLst>
              </a:tr>
              <a:tr h="608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tx1"/>
                          </a:solidFill>
                          <a:effectLst/>
                        </a:rPr>
                        <a:t>Le cadre législatif des CPTS</a:t>
                      </a:r>
                      <a:endParaRPr lang="fr-CA" sz="14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Inclusion une mission recherche dans </a:t>
                      </a: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les missions socles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fr-CA" sz="1400" b="1" kern="100" dirty="0">
                          <a:solidFill>
                            <a:schemeClr val="bg2"/>
                          </a:solidFill>
                          <a:effectLst/>
                        </a:rPr>
                        <a:t>Accès aux données de l’Assurance Maladie </a:t>
                      </a:r>
                      <a:r>
                        <a:rPr lang="fr-CA" sz="1400" kern="100" dirty="0">
                          <a:solidFill>
                            <a:schemeClr val="bg2"/>
                          </a:solidFill>
                          <a:effectLst/>
                        </a:rPr>
                        <a:t>pour le territoire.</a:t>
                      </a:r>
                      <a:endParaRPr lang="fr-CA" sz="1400" kern="100" dirty="0">
                        <a:solidFill>
                          <a:schemeClr val="bg2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634" marR="53634" marT="0" marB="0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1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6301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D7921-C8FF-1610-E349-1198AFC8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308942"/>
            <a:ext cx="11360800" cy="763600"/>
          </a:xfrm>
        </p:spPr>
        <p:txBody>
          <a:bodyPr/>
          <a:lstStyle/>
          <a:p>
            <a:r>
              <a:rPr lang="fr-FR" b="1" dirty="0"/>
              <a:t>Accompagnement d’un projet de recherche 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F66D362D-A518-C624-24B7-485CB2A82B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15693"/>
              </p:ext>
            </p:extLst>
          </p:nvPr>
        </p:nvGraphicFramePr>
        <p:xfrm>
          <a:off x="839416" y="2522451"/>
          <a:ext cx="10297145" cy="389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2BE9DD6-396A-CADF-E1C4-3A579BA9E359}"/>
              </a:ext>
            </a:extLst>
          </p:cNvPr>
          <p:cNvSpPr txBox="1"/>
          <p:nvPr/>
        </p:nvSpPr>
        <p:spPr>
          <a:xfrm>
            <a:off x="436676" y="1412776"/>
            <a:ext cx="112190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Votre CPTS souhaiterait-elle un accompagnement dans le cadre d'un projet de recherche en cours ou à venir ?    </a:t>
            </a:r>
            <a:r>
              <a:rPr lang="fr-CA" sz="2200" b="1" kern="100" dirty="0">
                <a:solidFill>
                  <a:schemeClr val="bg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OUI : 32/145 (22%)</a:t>
            </a:r>
            <a:endParaRPr lang="fr-FR" sz="22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2605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6B0078-E498-8C5A-C32B-DEFEFA36E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17967"/>
            <a:ext cx="11360800" cy="763600"/>
          </a:xfrm>
        </p:spPr>
        <p:txBody>
          <a:bodyPr/>
          <a:lstStyle/>
          <a:p>
            <a:r>
              <a:rPr lang="fr-FR" b="1" dirty="0"/>
              <a:t>La formation à la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599BF3-985B-83EA-C79E-63264F3BB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6050" indent="0">
              <a:buNone/>
            </a:pPr>
            <a:endParaRPr lang="fr-CA" sz="2400" kern="100" dirty="0">
              <a:solidFill>
                <a:srgbClr val="00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endParaRPr lang="fr-CA" sz="2400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46050" indent="0">
              <a:buNone/>
            </a:pPr>
            <a:r>
              <a:rPr lang="fr-CA" sz="2200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Votre CPTS souhaiterait-elle qu’un ou plusieurs professionnels bénéficient d’une formation méthodologique ?</a:t>
            </a:r>
          </a:p>
          <a:p>
            <a:pPr marL="146050" indent="0">
              <a:buNone/>
            </a:pPr>
            <a:br>
              <a:rPr lang="fr-CA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CA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   </a:t>
            </a:r>
            <a:r>
              <a:rPr lang="fr-CA" sz="2200" b="1" kern="100" dirty="0">
                <a:solidFill>
                  <a:schemeClr val="bg1">
                    <a:lumMod val="75000"/>
                  </a:schemeClr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Oui : 30/145</a:t>
            </a:r>
            <a:endParaRPr lang="fr-FR" sz="22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12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2ECF80-FC26-CFD2-196E-E09AC9CC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360800" cy="763600"/>
          </a:xfrm>
        </p:spPr>
        <p:txBody>
          <a:bodyPr/>
          <a:lstStyle/>
          <a:p>
            <a:r>
              <a:rPr lang="fr-FR" b="1" dirty="0"/>
              <a:t>Extraits de texte libre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A939F3-BBBC-8119-A56C-3327ED7C9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00" y="1536632"/>
            <a:ext cx="11360800" cy="477268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115000"/>
              </a:lnSpc>
              <a:buFont typeface="Wingdings" pitchFamily="2" charset="2"/>
              <a:buChar char="q"/>
            </a:pPr>
            <a:r>
              <a:rPr lang="fr-C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…les questions de recherche se jouent entre </a:t>
            </a:r>
            <a:r>
              <a:rPr lang="fr-CA" sz="24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chercheurs, financeurs et acteurs de terrain </a:t>
            </a:r>
            <a:br>
              <a:rPr lang="fr-C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(le Tiers Secteur). C'est de la réunion de ce trio que pourront émerger des projets de recherche</a:t>
            </a:r>
            <a:br>
              <a:rPr lang="fr-C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innovants, notamment en soins primaires, mais également concernant toutes les questions</a:t>
            </a:r>
            <a:br>
              <a:rPr lang="fr-C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24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liées à l'organisation de l'offre de santé et de soin.</a:t>
            </a:r>
          </a:p>
          <a:p>
            <a:pPr marL="0" indent="0">
              <a:lnSpc>
                <a:spcPct val="115000"/>
              </a:lnSpc>
              <a:buNone/>
            </a:pPr>
            <a:endParaRPr lang="fr-CA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q"/>
            </a:pPr>
            <a: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…je suis étonnée de ne pas voir apparaitre en termes de question de recherche au sein des CPTS</a:t>
            </a:r>
            <a:r>
              <a:rPr lang="fr-CA" sz="24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la thématique des </a:t>
            </a:r>
            <a:r>
              <a:rPr lang="fr-CA" sz="24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inégalités sociales et territoriales de santé</a:t>
            </a:r>
            <a: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q"/>
            </a:pPr>
            <a:endParaRPr lang="fr-CA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q"/>
            </a:pPr>
            <a: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… les CPTS sont saturées par </a:t>
            </a:r>
            <a:r>
              <a:rPr lang="fr-CA" sz="2400" b="1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les objectifs de court terme </a:t>
            </a:r>
            <a: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: départ MG retraite, accès MT, </a:t>
            </a:r>
            <a:b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maison médicale de SNP, inter-CPTS parasitée par relations peu constructives avec le SAS…</a:t>
            </a:r>
          </a:p>
          <a:p>
            <a:pPr marL="0" indent="0">
              <a:lnSpc>
                <a:spcPct val="115000"/>
              </a:lnSpc>
              <a:buNone/>
            </a:pPr>
            <a:endParaRPr lang="fr-CA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5000"/>
              </a:lnSpc>
              <a:buFont typeface="Wingdings" pitchFamily="2" charset="2"/>
              <a:buChar char="q"/>
            </a:pPr>
            <a:r>
              <a:rPr lang="fr-CA" sz="2400" kern="100" dirty="0">
                <a:solidFill>
                  <a:srgbClr val="000000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… et n</a:t>
            </a:r>
            <a:r>
              <a:rPr lang="fr-CA" sz="2400" kern="10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 pas oublier un petit temps sur la recherche pour les nuls ou pour les bébés CPTS.</a:t>
            </a:r>
            <a:endParaRPr lang="fr-CA" sz="24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08822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983CF6-F8C6-4BE5-3350-E6F61A14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32656"/>
            <a:ext cx="11360800" cy="763600"/>
          </a:xfrm>
        </p:spPr>
        <p:txBody>
          <a:bodyPr/>
          <a:lstStyle/>
          <a:p>
            <a:r>
              <a:rPr lang="fr-FR" b="1" dirty="0"/>
              <a:t>Discussion 1/2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7697E2-DD9D-A7D9-FD66-B8E40E27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21% de </a:t>
            </a:r>
            <a:r>
              <a:rPr lang="fr-CA" sz="24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l’échantillon impliqué dans des activités de recherche.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b="1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Les thèmes  des projets semblent pertinents pour des organisations territoriales de SP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cs typeface="Times New Roman" panose="02020603050405020304" pitchFamily="18" charset="0"/>
              </a:rPr>
              <a:t>La moitié des projets cités ne sont pas financés !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dirty="0">
                <a:cs typeface="Times New Roman" panose="02020603050405020304" pitchFamily="18" charset="0"/>
              </a:rPr>
              <a:t>Plusieurs pistes pour activer des leviers (tout n’a pas pu être présenté).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Importance du réseau et particulièrement de </a:t>
            </a:r>
            <a:r>
              <a:rPr lang="fr-FR" sz="2400" b="1" dirty="0"/>
              <a:t>l’articulation avec le DMG</a:t>
            </a:r>
            <a:r>
              <a:rPr lang="fr-FR" sz="2400" dirty="0"/>
              <a:t>.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b="1" dirty="0">
                <a:cs typeface="Times New Roman" panose="02020603050405020304" pitchFamily="18" charset="0"/>
              </a:rPr>
              <a:t>Formation à la recherche</a:t>
            </a:r>
            <a:r>
              <a:rPr lang="fr-CA" sz="2400" dirty="0">
                <a:cs typeface="Times New Roman" panose="02020603050405020304" pitchFamily="18" charset="0"/>
              </a:rPr>
              <a:t>, accompagnement des projets par des chercheurs</a:t>
            </a:r>
            <a:endParaRPr lang="fr-FR" sz="2400" dirty="0"/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Mais les projets doivent avoir des </a:t>
            </a:r>
            <a:r>
              <a:rPr lang="fr-FR" sz="2400" b="1" dirty="0"/>
              <a:t>retombées concrètes pour les CPTS</a:t>
            </a:r>
            <a:r>
              <a:rPr lang="fr-FR" sz="2400" dirty="0"/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CA" sz="2400" b="1" dirty="0">
                <a:solidFill>
                  <a:schemeClr val="bg1">
                    <a:lumMod val="75000"/>
                  </a:schemeClr>
                </a:solidFill>
                <a:cs typeface="Times New Roman" panose="02020603050405020304" pitchFamily="18" charset="0"/>
              </a:rPr>
              <a:t>Recherche action </a:t>
            </a:r>
            <a:r>
              <a:rPr lang="fr-CA" sz="2400" dirty="0">
                <a:cs typeface="Times New Roman" panose="02020603050405020304" pitchFamily="18" charset="0"/>
              </a:rPr>
              <a:t>qui implique réellement les acteurs de la CPTS.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5933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73C26-8AF9-2653-10A6-77315968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32656"/>
            <a:ext cx="11360800" cy="763600"/>
          </a:xfrm>
        </p:spPr>
        <p:txBody>
          <a:bodyPr/>
          <a:lstStyle/>
          <a:p>
            <a:r>
              <a:rPr lang="fr-FR" b="1" dirty="0"/>
              <a:t>Déroulé de l’atelier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DB7523-AA20-6A88-0CDB-F4FADBDCB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743033"/>
            <a:ext cx="11809312" cy="4521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fr-RE" sz="2400" dirty="0">
                <a:solidFill>
                  <a:srgbClr val="21356A"/>
                </a:solidFill>
              </a:rPr>
              <a:t>11h00 - 11h10 - Accueil et présentation des experts  </a:t>
            </a:r>
          </a:p>
          <a:p>
            <a:pPr>
              <a:buFont typeface="Wingdings" pitchFamily="2" charset="2"/>
              <a:buChar char="q"/>
            </a:pPr>
            <a:r>
              <a:rPr lang="fr-RE" sz="2400" dirty="0">
                <a:solidFill>
                  <a:srgbClr val="21356A"/>
                </a:solidFill>
              </a:rPr>
              <a:t>11h10 - 11h30 - </a:t>
            </a:r>
            <a:r>
              <a:rPr lang="fr-RE" sz="2400" b="1" dirty="0">
                <a:solidFill>
                  <a:schemeClr val="bg1">
                    <a:lumMod val="75000"/>
                  </a:schemeClr>
                </a:solidFill>
              </a:rPr>
              <a:t>Travail en sous groupes </a:t>
            </a:r>
          </a:p>
          <a:p>
            <a:pPr>
              <a:buFont typeface="Wingdings" pitchFamily="2" charset="2"/>
              <a:buChar char="q"/>
            </a:pPr>
            <a:r>
              <a:rPr lang="fr-RE" sz="2400" dirty="0">
                <a:solidFill>
                  <a:srgbClr val="21356A"/>
                </a:solidFill>
              </a:rPr>
              <a:t>11h30 - 11h45 - </a:t>
            </a:r>
            <a:r>
              <a:rPr lang="fr-RE" sz="2400" b="1" dirty="0">
                <a:solidFill>
                  <a:schemeClr val="bg1">
                    <a:lumMod val="75000"/>
                  </a:schemeClr>
                </a:solidFill>
              </a:rPr>
              <a:t>Rapport</a:t>
            </a:r>
            <a:r>
              <a:rPr lang="fr-RE" sz="2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RE" sz="2400" b="1" dirty="0">
                <a:solidFill>
                  <a:schemeClr val="bg1">
                    <a:lumMod val="75000"/>
                  </a:schemeClr>
                </a:solidFill>
              </a:rPr>
              <a:t>des sous groupes </a:t>
            </a:r>
            <a:r>
              <a:rPr lang="fr-RE" sz="2400" dirty="0">
                <a:solidFill>
                  <a:schemeClr val="bg1">
                    <a:lumMod val="75000"/>
                  </a:schemeClr>
                </a:solidFill>
              </a:rPr>
              <a:t>en plénière</a:t>
            </a:r>
          </a:p>
          <a:p>
            <a:pPr>
              <a:buFont typeface="Wingdings" pitchFamily="2" charset="2"/>
              <a:buChar char="q"/>
            </a:pPr>
            <a:r>
              <a:rPr lang="fr-RE" sz="2400" dirty="0">
                <a:solidFill>
                  <a:srgbClr val="21356A"/>
                </a:solidFill>
              </a:rPr>
              <a:t>11h45 - 11h55 - </a:t>
            </a:r>
            <a:r>
              <a:rPr lang="fr-RE" sz="2400" dirty="0">
                <a:solidFill>
                  <a:schemeClr val="bg1">
                    <a:lumMod val="75000"/>
                  </a:schemeClr>
                </a:solidFill>
              </a:rPr>
              <a:t>Présentation de </a:t>
            </a:r>
            <a:r>
              <a:rPr lang="fr-RE" sz="2400" b="1" dirty="0">
                <a:solidFill>
                  <a:schemeClr val="bg1">
                    <a:lumMod val="75000"/>
                  </a:schemeClr>
                </a:solidFill>
              </a:rPr>
              <a:t>P4DP</a:t>
            </a:r>
            <a:r>
              <a:rPr lang="fr-RE" sz="2400" dirty="0">
                <a:solidFill>
                  <a:schemeClr val="bg1">
                    <a:lumMod val="75000"/>
                  </a:schemeClr>
                </a:solidFill>
              </a:rPr>
              <a:t> </a:t>
            </a:r>
            <a:r>
              <a:rPr lang="fr-RE" sz="2400" dirty="0">
                <a:solidFill>
                  <a:srgbClr val="21356A"/>
                </a:solidFill>
              </a:rPr>
              <a:t>- David Darmon et Matthieu </a:t>
            </a:r>
            <a:r>
              <a:rPr lang="fr-FR" sz="2400" dirty="0" err="1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Schuers</a:t>
            </a:r>
            <a:endParaRPr lang="fr-RE" sz="2400" dirty="0">
              <a:solidFill>
                <a:srgbClr val="21356A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fr-RE" sz="2400" dirty="0">
                <a:solidFill>
                  <a:srgbClr val="21356A"/>
                </a:solidFill>
              </a:rPr>
              <a:t>11h55 - 12h05 - </a:t>
            </a:r>
            <a:r>
              <a:rPr lang="fr-RE" sz="2400" dirty="0">
                <a:solidFill>
                  <a:schemeClr val="bg1">
                    <a:lumMod val="75000"/>
                  </a:schemeClr>
                </a:solidFill>
              </a:rPr>
              <a:t>Présentation des résultats de </a:t>
            </a:r>
            <a:r>
              <a:rPr lang="fr-RE" sz="2400" b="1" dirty="0">
                <a:solidFill>
                  <a:schemeClr val="bg1">
                    <a:lumMod val="75000"/>
                  </a:schemeClr>
                </a:solidFill>
              </a:rPr>
              <a:t>l'enquête sur l'état des lieux de la 			         recherche en CPTS</a:t>
            </a:r>
            <a:r>
              <a:rPr lang="fr-RE" sz="2400" b="1" dirty="0">
                <a:solidFill>
                  <a:srgbClr val="21356A"/>
                </a:solidFill>
              </a:rPr>
              <a:t> </a:t>
            </a:r>
            <a:r>
              <a:rPr lang="fr-RE" sz="2400" dirty="0">
                <a:solidFill>
                  <a:srgbClr val="21356A"/>
                </a:solidFill>
              </a:rPr>
              <a:t>– Hector </a:t>
            </a:r>
            <a:r>
              <a:rPr lang="fr-RE" sz="2400" dirty="0" err="1">
                <a:solidFill>
                  <a:srgbClr val="21356A"/>
                </a:solidFill>
              </a:rPr>
              <a:t>Falcoff</a:t>
            </a:r>
            <a:r>
              <a:rPr lang="fr-RE" sz="2400" dirty="0">
                <a:solidFill>
                  <a:srgbClr val="21356A"/>
                </a:solidFill>
              </a:rPr>
              <a:t> et Jean-Marc Franco</a:t>
            </a:r>
          </a:p>
          <a:p>
            <a:pPr>
              <a:buFont typeface="Wingdings" pitchFamily="2" charset="2"/>
              <a:buChar char="q"/>
            </a:pPr>
            <a:r>
              <a:rPr lang="fr-RE" sz="2400" dirty="0">
                <a:solidFill>
                  <a:srgbClr val="21356A"/>
                </a:solidFill>
              </a:rPr>
              <a:t>12h05 - 12h15 - Synthèse (10')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673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406AB-BB71-22BB-E51C-0C4B6AD5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98" y="417967"/>
            <a:ext cx="11360800" cy="763600"/>
          </a:xfrm>
        </p:spPr>
        <p:txBody>
          <a:bodyPr/>
          <a:lstStyle/>
          <a:p>
            <a:r>
              <a:rPr lang="fr-FR" b="1" dirty="0"/>
              <a:t>Discussion 2/2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B263EB8-9D04-44D1-C28A-A12211C1D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Limites :</a:t>
            </a:r>
            <a:br>
              <a:rPr lang="fr-FR" sz="2400" dirty="0"/>
            </a:br>
            <a:r>
              <a:rPr lang="fr-FR" sz="2400" dirty="0"/>
              <a:t>		- Biais de sélection, </a:t>
            </a:r>
            <a:br>
              <a:rPr lang="fr-FR" sz="2400" dirty="0"/>
            </a:br>
            <a:r>
              <a:rPr lang="fr-FR" sz="2400" dirty="0"/>
              <a:t>		- Questions répondant-dépendantes (</a:t>
            </a:r>
            <a:r>
              <a:rPr lang="fr-FR" sz="2400" dirty="0" err="1"/>
              <a:t>cf</a:t>
            </a:r>
            <a:r>
              <a:rPr lang="fr-FR" sz="2400" dirty="0"/>
              <a:t> contradictions chez les doublons).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Points forts :</a:t>
            </a:r>
            <a:br>
              <a:rPr lang="fr-FR" sz="2400" dirty="0"/>
            </a:br>
            <a:r>
              <a:rPr lang="fr-FR" sz="2400" dirty="0"/>
              <a:t>		-  Taille et diversité de l’échantillon</a:t>
            </a:r>
            <a:br>
              <a:rPr lang="fr-FR" sz="2400" dirty="0"/>
            </a:br>
            <a:r>
              <a:rPr lang="fr-FR" sz="2400" dirty="0"/>
              <a:t>		-  </a:t>
            </a:r>
            <a:r>
              <a:rPr lang="fr-FR" sz="2400" b="1" dirty="0"/>
              <a:t>123/145 d’accord pour être contactés !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Juste une analyse descriptive, encore beaucoup à faire (thèse à venir)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dirty="0"/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9382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B733B9-0DDA-C24A-1885-4F4957480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Conclusion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E7CDD1-802A-BCAA-3F56-691B7FF6D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03" y="1743033"/>
            <a:ext cx="11360800" cy="4521600"/>
          </a:xfrm>
        </p:spPr>
        <p:txBody>
          <a:bodyPr>
            <a:normAutofit fontScale="92500"/>
          </a:bodyPr>
          <a:lstStyle/>
          <a:p>
            <a:pPr marL="342900" indent="-342900">
              <a:spcBef>
                <a:spcPts val="1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b="1" dirty="0"/>
              <a:t>Les CPTS sont intéressées par la recherche !</a:t>
            </a:r>
          </a:p>
          <a:p>
            <a:pPr marL="342900" indent="-342900">
              <a:spcBef>
                <a:spcPts val="1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dirty="0"/>
              <a:t>21% des CPTS impliquées dans des projets de recherche c’est peu  =&gt; 79% des CPTS ne participent pas à la production de connaissances sur l’organisation du système de soins, et passent à côté du bénéfice pédagogique de la recherche pour leur propre développement.</a:t>
            </a:r>
          </a:p>
          <a:p>
            <a:pPr marL="342900" indent="-342900">
              <a:spcBef>
                <a:spcPts val="1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400" b="1" dirty="0"/>
              <a:t>Mais 21% c’est largement assez  pour démarrer un travail avec ces CPTS</a:t>
            </a:r>
            <a:r>
              <a:rPr lang="fr-FR" sz="2400" dirty="0"/>
              <a:t>, leur proposer un accompagnement, une formation, et définir collectivement une stratégie de développement de la recherche.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37422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022009-409D-0028-A9F7-04D3361A6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1665296" cy="763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APP 2025 – </a:t>
            </a:r>
            <a:r>
              <a:rPr lang="fr-FR" b="1" dirty="0" err="1"/>
              <a:t>Sevices</a:t>
            </a:r>
            <a:r>
              <a:rPr lang="fr-FR" b="1" dirty="0"/>
              <a:t> Interventions et Politiques favorables à la santé  - IRESP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009B108-727B-F97D-28F5-5CBBF5882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181567"/>
            <a:ext cx="11360800" cy="5415786"/>
          </a:xfrm>
        </p:spPr>
        <p:txBody>
          <a:bodyPr>
            <a:noAutofit/>
          </a:bodyPr>
          <a:lstStyle/>
          <a:p>
            <a:r>
              <a:rPr lang="fr-RE" sz="1800" b="1" dirty="0">
                <a:hlinkClick r:id="rId2" tooltip="https://iresp.net/appel_a_projets/appel-a-projets-de-recherche-2025-services-interventions-et-politiques-favorables-a-la-sante/"/>
              </a:rPr>
              <a:t>Se referer au guide </a:t>
            </a:r>
            <a:r>
              <a:rPr lang="fr-RE" sz="1800" dirty="0">
                <a:hlinkClick r:id="rId2" tooltip="https://iresp.net/appel_a_projets/appel-a-projets-de-recherche-2025-services-interventions-et-politiques-favorables-a-la-sante/"/>
              </a:rPr>
              <a:t>: https://iresp.net/appel_a_projets/appel-a-projets-de-recherche-2025-services-interventions-et-politiques-favorables-a-la-sante/</a:t>
            </a:r>
            <a:endParaRPr lang="fr-RE" sz="1800" dirty="0"/>
          </a:p>
          <a:p>
            <a:r>
              <a:rPr lang="fr-RE" sz="1800" dirty="0"/>
              <a:t>Champ de l’appel à projet </a:t>
            </a:r>
          </a:p>
          <a:p>
            <a:pPr lvl="1"/>
            <a:r>
              <a:rPr lang="fr-RE" sz="1800" dirty="0"/>
              <a:t>Axe thématique 1 : </a:t>
            </a:r>
            <a:r>
              <a:rPr lang="fr-RE" sz="1800" b="1" dirty="0">
                <a:solidFill>
                  <a:schemeClr val="bg1">
                    <a:lumMod val="75000"/>
                  </a:schemeClr>
                </a:solidFill>
              </a:rPr>
              <a:t>Prévention primaire et promotion de la santé </a:t>
            </a:r>
            <a:r>
              <a:rPr lang="fr-RE" sz="1800" dirty="0"/>
              <a:t>;</a:t>
            </a:r>
          </a:p>
          <a:p>
            <a:pPr lvl="1"/>
            <a:r>
              <a:rPr lang="fr-RE" sz="1800" dirty="0"/>
              <a:t>Axe thématique 2 : </a:t>
            </a:r>
            <a:r>
              <a:rPr lang="fr-RE" sz="1800" b="1" dirty="0">
                <a:solidFill>
                  <a:schemeClr val="bg1">
                    <a:lumMod val="75000"/>
                  </a:schemeClr>
                </a:solidFill>
              </a:rPr>
              <a:t>Services de santé : Organisation et financement </a:t>
            </a:r>
            <a:r>
              <a:rPr lang="fr-RE" sz="1800" dirty="0"/>
              <a:t>;</a:t>
            </a:r>
          </a:p>
          <a:p>
            <a:pPr lvl="1"/>
            <a:r>
              <a:rPr lang="fr-RE" sz="1800" dirty="0"/>
              <a:t>Axe spécifique 3 : </a:t>
            </a:r>
            <a:r>
              <a:rPr lang="fr-RE" sz="1800" b="1" dirty="0">
                <a:solidFill>
                  <a:schemeClr val="bg1">
                    <a:lumMod val="75000"/>
                  </a:schemeClr>
                </a:solidFill>
              </a:rPr>
              <a:t>Prévention des infections et de l’antibiorésistance</a:t>
            </a:r>
          </a:p>
          <a:p>
            <a:r>
              <a:rPr lang="fr-RE" sz="1800" b="1" dirty="0"/>
              <a:t>Pluridisciplinarité et partenariat </a:t>
            </a:r>
          </a:p>
          <a:p>
            <a:r>
              <a:rPr lang="fr-RE" sz="1800" b="1" dirty="0"/>
              <a:t>Date de limite du dépôt le 18 novembre 2024 </a:t>
            </a:r>
          </a:p>
          <a:p>
            <a:r>
              <a:rPr lang="fr-FR" sz="2000" dirty="0"/>
              <a:t>Phase d’éligibilité administrative ++</a:t>
            </a:r>
          </a:p>
          <a:p>
            <a:r>
              <a:rPr lang="fr-FR" sz="2000" dirty="0"/>
              <a:t>Coordonnateur / porteur : personne référente titulaire d’une thèse de recherche </a:t>
            </a:r>
          </a:p>
          <a:p>
            <a:r>
              <a:rPr lang="fr-FR" sz="1800" b="1" dirty="0"/>
              <a:t>Recherche interventionnelle encouragée </a:t>
            </a:r>
          </a:p>
          <a:p>
            <a:r>
              <a:rPr lang="fr-FR" sz="2000" dirty="0"/>
              <a:t>Financement : 80% du budget pour démarrer et </a:t>
            </a:r>
            <a:r>
              <a:rPr lang="fr-FR" sz="2000" dirty="0" err="1"/>
              <a:t>ernier</a:t>
            </a:r>
            <a:r>
              <a:rPr lang="fr-FR" sz="2000" dirty="0"/>
              <a:t> versement au solde suite au bilan </a:t>
            </a:r>
          </a:p>
          <a:p>
            <a:r>
              <a:rPr lang="fr-FR" sz="2000" dirty="0"/>
              <a:t>Association 1901 : possible mais condition particulière (utilité publique, ne pas dépasser 80% du budget)</a:t>
            </a:r>
          </a:p>
        </p:txBody>
      </p:sp>
    </p:spTree>
    <p:extLst>
      <p:ext uri="{BB962C8B-B14F-4D97-AF65-F5344CB8AC3E}">
        <p14:creationId xmlns:p14="http://schemas.microsoft.com/office/powerpoint/2010/main" val="20171827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0948DF-F707-7F53-3E71-3324CE28D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2" y="836712"/>
            <a:ext cx="10436696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29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6EFFD-46FD-1540-A81C-3BF554FF7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1360800" cy="763600"/>
          </a:xfrm>
        </p:spPr>
        <p:txBody>
          <a:bodyPr/>
          <a:lstStyle/>
          <a:p>
            <a:r>
              <a:rPr lang="fr-FR" b="1" dirty="0"/>
              <a:t>Qui êtes vous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19DA19-8DB4-B3C4-BE89-380A098F2F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908720"/>
            <a:ext cx="11801080" cy="518457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fr-RE" sz="2000" b="1" dirty="0">
                <a:solidFill>
                  <a:schemeClr val="bg1">
                    <a:lumMod val="75000"/>
                  </a:schemeClr>
                </a:solidFill>
              </a:rPr>
              <a:t>39 PS (80%) </a:t>
            </a:r>
            <a:r>
              <a:rPr lang="fr-RE" sz="2000" dirty="0"/>
              <a:t>: 20 IDE dont 7 IPA, 10 IMG, 4 </a:t>
            </a:r>
            <a:r>
              <a:rPr lang="fr-RE" sz="2000" dirty="0" err="1"/>
              <a:t>kinésitherapeutes</a:t>
            </a:r>
            <a:r>
              <a:rPr lang="fr-RE" sz="2000" dirty="0"/>
              <a:t>, 3 pharmacien, 1 pédicure podologue, 1 diététicienne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RE" sz="2000" b="1" dirty="0"/>
              <a:t>34 PS / </a:t>
            </a:r>
            <a:r>
              <a:rPr lang="fr-RE" sz="2000" b="1" dirty="0" err="1"/>
              <a:t>elus</a:t>
            </a:r>
            <a:r>
              <a:rPr lang="fr-RE" sz="2000" b="1" dirty="0"/>
              <a:t> :   </a:t>
            </a:r>
            <a:r>
              <a:rPr lang="fr-RE" sz="2000" dirty="0"/>
              <a:t>20 IDE dont 8 IPA, 10 MG, 2 kiné, 1 </a:t>
            </a:r>
            <a:r>
              <a:rPr lang="fr-RE" sz="2000" dirty="0" err="1"/>
              <a:t>diétéicienne</a:t>
            </a:r>
            <a:r>
              <a:rPr lang="fr-RE" sz="2000" dirty="0"/>
              <a:t>, 2 pharmacien, 1 podologue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RE" sz="2000" dirty="0"/>
              <a:t>10 présidents (5MG, 2 kiné, 3 IDE dont 2 IPA), 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RE" sz="2000" dirty="0"/>
              <a:t>9 vice-présidents (6 IDE dont 2 IPA, 1 MG, 1 Pharmacien délégué aux communes, 1 Kiné), 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RE" sz="2000" dirty="0"/>
              <a:t>6 secrétaires (2 MG, 1 pédicure podologue, 1 IDE, 1 kiné), 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RE" sz="2000" dirty="0"/>
              <a:t>2 secrétaires adjoints (2 IDE), 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RE" sz="2000" dirty="0"/>
              <a:t>3 trésoriers (1 MG, 1 pharmacien, 1 IDE chargée de la mission prévention) 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fr-RE" sz="2000" dirty="0"/>
              <a:t>4 administrateurs (</a:t>
            </a:r>
            <a:r>
              <a:rPr lang="fr-RE" sz="2000" dirty="0" err="1"/>
              <a:t>diéteticienne</a:t>
            </a:r>
            <a:r>
              <a:rPr lang="fr-RE" sz="2000" dirty="0"/>
              <a:t>, 2 IDE dont 2 IPA, 1 MG)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fr-RE" sz="2000" b="1" dirty="0"/>
              <a:t>5 PS / équipe de coordination </a:t>
            </a:r>
            <a:r>
              <a:rPr lang="fr-RE" sz="2000" dirty="0"/>
              <a:t>: 2 Directrice (IPEC, IPAL), 1 responsable projet (IDE), 1 coordinatrice (1 IPA), 1 animatrice ICOPE (1 IPA)</a:t>
            </a:r>
          </a:p>
          <a:p>
            <a:pPr>
              <a:buFont typeface="Wingdings" pitchFamily="2" charset="2"/>
              <a:buChar char="q"/>
            </a:pPr>
            <a:r>
              <a:rPr lang="fr-RE" sz="2000" b="1" dirty="0">
                <a:solidFill>
                  <a:schemeClr val="bg1">
                    <a:lumMod val="75000"/>
                  </a:schemeClr>
                </a:solidFill>
              </a:rPr>
              <a:t>10 équipe de coordination (20%) </a:t>
            </a:r>
            <a:r>
              <a:rPr lang="fr-RE" sz="2000" dirty="0"/>
              <a:t>: 4 coordinatrices dont 1 coordinatrice épidémiologiste, 1 chargée de parcours, 1 directeur, 1 chargée de mission, 1 assistante administrative, 1 chargée de communication, 1 stagiaire.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448066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FAFB4C-86A8-584F-37B5-4020D04A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260648"/>
            <a:ext cx="11360800" cy="763600"/>
          </a:xfrm>
        </p:spPr>
        <p:txBody>
          <a:bodyPr/>
          <a:lstStyle/>
          <a:p>
            <a:r>
              <a:rPr lang="fr-FR" b="1" dirty="0"/>
              <a:t>Atelier en sous groupes de 9/10 participants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069FEA-7A6F-0AD5-CA80-73AC5DA3E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344" y="1536633"/>
            <a:ext cx="11737304" cy="4521600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rgbClr val="21356A"/>
                </a:solidFill>
              </a:rPr>
              <a:t>Méthode : remue méninges </a:t>
            </a:r>
          </a:p>
          <a:p>
            <a:pPr marL="146050" indent="0">
              <a:buNone/>
            </a:pPr>
            <a:endParaRPr lang="fr-FR" sz="2400" dirty="0">
              <a:solidFill>
                <a:srgbClr val="21356A"/>
              </a:solidFill>
            </a:endParaRPr>
          </a:p>
          <a:p>
            <a:pPr marL="146050" indent="0">
              <a:buNone/>
            </a:pPr>
            <a:r>
              <a:rPr lang="fr-FR" sz="2400" dirty="0">
                <a:solidFill>
                  <a:srgbClr val="21356A"/>
                </a:solidFill>
              </a:rPr>
              <a:t>La consigne est de répondre à la question suivante :</a:t>
            </a:r>
          </a:p>
          <a:p>
            <a:endParaRPr lang="fr-FR" sz="2400" dirty="0"/>
          </a:p>
          <a:p>
            <a:pPr marL="146050" indent="0" algn="ctr">
              <a:buNone/>
            </a:pPr>
            <a:endParaRPr lang="fr-RE" sz="2600" b="1" dirty="0">
              <a:solidFill>
                <a:schemeClr val="bg1">
                  <a:lumMod val="75000"/>
                </a:schemeClr>
              </a:solidFill>
            </a:endParaRPr>
          </a:p>
          <a:p>
            <a:pPr marL="146050" indent="0" algn="ctr">
              <a:buNone/>
            </a:pPr>
            <a:r>
              <a:rPr lang="fr-RE" sz="2600" b="1" dirty="0">
                <a:solidFill>
                  <a:srgbClr val="002060"/>
                </a:solidFill>
              </a:rPr>
              <a:t>« De quoi les CPTS ont-elles besoin pour développer des activités de recherche ? »</a:t>
            </a:r>
            <a:endParaRPr lang="fr-FR" sz="2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2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FF1ED8-E5EF-AB29-FF40-7B93CEBA1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Rapport des sous-groupes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B93B80-8599-F401-051A-475B2557E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92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2C1EB1A-FD67-70A1-4F5E-D701B05E8023}"/>
              </a:ext>
            </a:extLst>
          </p:cNvPr>
          <p:cNvSpPr txBox="1"/>
          <p:nvPr/>
        </p:nvSpPr>
        <p:spPr>
          <a:xfrm>
            <a:off x="4909457" y="2492896"/>
            <a:ext cx="1186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>
                    <a:lumMod val="75000"/>
                  </a:schemeClr>
                </a:solidFill>
              </a:rPr>
              <a:t>P4DP</a:t>
            </a:r>
            <a:r>
              <a:rPr lang="fr-FR" b="1" dirty="0">
                <a:solidFill>
                  <a:srgbClr val="21356A"/>
                </a:solidFill>
              </a:rPr>
              <a:t>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6B88C18-1FE4-5520-9046-10F078CB1EFC}"/>
              </a:ext>
            </a:extLst>
          </p:cNvPr>
          <p:cNvSpPr txBox="1"/>
          <p:nvPr/>
        </p:nvSpPr>
        <p:spPr>
          <a:xfrm>
            <a:off x="6114662" y="4149080"/>
            <a:ext cx="32303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David DARMON, DMG Nice </a:t>
            </a:r>
          </a:p>
          <a:p>
            <a:r>
              <a:rPr lang="fr-FR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Matthieu SCHUERS, DMG Rouen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7557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390C51-2B98-C455-AAA4-C3FE9B96EC78}"/>
              </a:ext>
            </a:extLst>
          </p:cNvPr>
          <p:cNvSpPr txBox="1">
            <a:spLocks/>
          </p:cNvSpPr>
          <p:nvPr/>
        </p:nvSpPr>
        <p:spPr>
          <a:xfrm>
            <a:off x="1055440" y="2763962"/>
            <a:ext cx="10569039" cy="1655762"/>
          </a:xfrm>
          <a:prstGeom prst="rect">
            <a:avLst/>
          </a:prstGeom>
        </p:spPr>
        <p:txBody>
          <a:bodyPr/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fr-FR" sz="4800" dirty="0">
                <a:solidFill>
                  <a:schemeClr val="tx2">
                    <a:lumMod val="75000"/>
                  </a:schemeClr>
                </a:solidFill>
              </a:rPr>
              <a:t>Recherche et CPTS : un état des lieux</a:t>
            </a:r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4B6C7C9-5E8B-04D2-D10D-F5CEBA60FC29}"/>
              </a:ext>
            </a:extLst>
          </p:cNvPr>
          <p:cNvSpPr txBox="1"/>
          <p:nvPr/>
        </p:nvSpPr>
        <p:spPr>
          <a:xfrm>
            <a:off x="811480" y="4137550"/>
            <a:ext cx="10569039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21356A"/>
                </a:solidFill>
              </a:rPr>
              <a:t>Hector </a:t>
            </a:r>
            <a:r>
              <a:rPr lang="fr-FR" sz="2000" dirty="0" err="1">
                <a:solidFill>
                  <a:srgbClr val="21356A"/>
                </a:solidFill>
              </a:rPr>
              <a:t>Falcoff</a:t>
            </a:r>
            <a:r>
              <a:rPr lang="fr-FR" sz="2000" dirty="0">
                <a:solidFill>
                  <a:srgbClr val="21356A"/>
                </a:solidFill>
              </a:rPr>
              <a:t>, Sophie Dubois, Mathilde </a:t>
            </a:r>
            <a:r>
              <a:rPr lang="fr-FR" sz="2000" dirty="0" err="1">
                <a:solidFill>
                  <a:srgbClr val="21356A"/>
                </a:solidFill>
              </a:rPr>
              <a:t>Hec</a:t>
            </a:r>
            <a:r>
              <a:rPr lang="fr-FR" sz="2000" dirty="0">
                <a:solidFill>
                  <a:srgbClr val="21356A"/>
                </a:solidFill>
              </a:rPr>
              <a:t> (SFTG Recherche)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solidFill>
                  <a:srgbClr val="21356A"/>
                </a:solidFill>
              </a:rPr>
              <a:t>Jean-Marc Franco (FCPTS)</a:t>
            </a:r>
          </a:p>
          <a:p>
            <a:r>
              <a:rPr lang="fr-FR" dirty="0"/>
              <a:t>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FCB73F-4B40-0D34-54CA-A8284A848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476672"/>
            <a:ext cx="1813560" cy="196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5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1486E0-6ECA-98EE-88DE-DB192A32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332656"/>
            <a:ext cx="11360800" cy="763600"/>
          </a:xfrm>
        </p:spPr>
        <p:txBody>
          <a:bodyPr/>
          <a:lstStyle/>
          <a:p>
            <a:r>
              <a:rPr lang="fr-FR" b="1" dirty="0"/>
              <a:t>Pourquoi cette enquête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E53E63-A9D9-D2E8-A253-FB32BEF93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2400" dirty="0"/>
              <a:t>Les CPTS : un grand espoir, dynamique forte dans les territoires.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/>
              <a:t>Juin 2024 : 835 CPTS dont 567 avaient signé l’ACI (financement pérenne).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/>
              <a:t>Investissement national important (environ 150 millions d’€ par an selon M. FATOME).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/>
              <a:t>Trop peu de recherche !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FR" sz="2400" dirty="0"/>
              <a:t>De nombreuses questions </a:t>
            </a:r>
            <a:r>
              <a:rPr lang="fr-FR" sz="2400" b="1" dirty="0">
                <a:solidFill>
                  <a:schemeClr val="bg1">
                    <a:lumMod val="75000"/>
                  </a:schemeClr>
                </a:solidFill>
              </a:rPr>
              <a:t>sur les CPTS </a:t>
            </a:r>
            <a:r>
              <a:rPr lang="fr-FR" sz="2400" dirty="0"/>
              <a:t>devraient faire l’objet de recherches.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CA" sz="2400" dirty="0">
                <a:effectLst/>
              </a:rPr>
              <a:t>Et la recherche </a:t>
            </a:r>
            <a:r>
              <a:rPr lang="fr-CA" sz="2400" b="1" dirty="0">
                <a:solidFill>
                  <a:schemeClr val="bg1">
                    <a:lumMod val="75000"/>
                  </a:schemeClr>
                </a:solidFill>
                <a:effectLst/>
              </a:rPr>
              <a:t>dans les CPTS </a:t>
            </a:r>
            <a:r>
              <a:rPr lang="fr-CA" sz="2400" dirty="0">
                <a:effectLst/>
              </a:rPr>
              <a:t>? 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fr-CA" sz="2400" dirty="0">
                <a:effectLst/>
              </a:rPr>
              <a:t>Qu’en est-il sur le terrain ?</a:t>
            </a:r>
          </a:p>
          <a:p>
            <a:pPr marL="342900" indent="-342900">
              <a:buFont typeface="Wingdings" pitchFamily="2" charset="2"/>
              <a:buChar char="q"/>
            </a:pPr>
            <a:endParaRPr lang="fr-CA" sz="2400" dirty="0">
              <a:effectLst/>
            </a:endParaRPr>
          </a:p>
          <a:p>
            <a:pPr marL="146050" indent="0">
              <a:buNone/>
            </a:pPr>
            <a:r>
              <a:rPr lang="fr-CA" sz="2400" dirty="0">
                <a:effectLst/>
              </a:rPr>
              <a:t>	</a:t>
            </a:r>
            <a:r>
              <a:rPr lang="fr-CA" sz="2400" b="1" dirty="0">
                <a:effectLst/>
              </a:rPr>
              <a:t>=&gt; Enquête - état des lieux (questionnaire en ligne)</a:t>
            </a:r>
          </a:p>
        </p:txBody>
      </p:sp>
    </p:spTree>
    <p:extLst>
      <p:ext uri="{BB962C8B-B14F-4D97-AF65-F5344CB8AC3E}">
        <p14:creationId xmlns:p14="http://schemas.microsoft.com/office/powerpoint/2010/main" val="100430460"/>
      </p:ext>
    </p:extLst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13469"/>
      </a:dk2>
      <a:lt2>
        <a:srgbClr val="E2B129"/>
      </a:lt2>
      <a:accent1>
        <a:srgbClr val="213469"/>
      </a:accent1>
      <a:accent2>
        <a:srgbClr val="D9563F"/>
      </a:accent2>
      <a:accent3>
        <a:srgbClr val="94DCDC"/>
      </a:accent3>
      <a:accent4>
        <a:srgbClr val="14F597"/>
      </a:accent4>
      <a:accent5>
        <a:srgbClr val="3D4594"/>
      </a:accent5>
      <a:accent6>
        <a:srgbClr val="6EB1B4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3928</TotalTime>
  <Words>1619</Words>
  <Application>Microsoft Macintosh PowerPoint</Application>
  <DocSecurity>0</DocSecurity>
  <PresentationFormat>Grand écran</PresentationFormat>
  <Paragraphs>220</Paragraphs>
  <Slides>33</Slides>
  <Notes>0</Notes>
  <HiddenSlides>5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0" baseType="lpstr">
      <vt:lpstr>Yu Gothic UI</vt:lpstr>
      <vt:lpstr>Aptos</vt:lpstr>
      <vt:lpstr>Arial</vt:lpstr>
      <vt:lpstr>Calibri</vt:lpstr>
      <vt:lpstr>Nunito</vt:lpstr>
      <vt:lpstr>Wingdings</vt:lpstr>
      <vt:lpstr>Shift</vt:lpstr>
      <vt:lpstr>Présentation PowerPoint</vt:lpstr>
      <vt:lpstr>Présentation PowerPoint</vt:lpstr>
      <vt:lpstr>Déroulé de l’atelier </vt:lpstr>
      <vt:lpstr>Qui êtes vous ?</vt:lpstr>
      <vt:lpstr>Atelier en sous groupes de 9/10 participants  </vt:lpstr>
      <vt:lpstr>Rapport des sous-groupes </vt:lpstr>
      <vt:lpstr>Présentation PowerPoint</vt:lpstr>
      <vt:lpstr>Présentation PowerPoint</vt:lpstr>
      <vt:lpstr>Pourquoi cette enquête ?</vt:lpstr>
      <vt:lpstr>Diagramme de flux </vt:lpstr>
      <vt:lpstr>Profession du répondant</vt:lpstr>
      <vt:lpstr>Rôle du répondant</vt:lpstr>
      <vt:lpstr>Présentation PowerPoint</vt:lpstr>
      <vt:lpstr>Année de création et de signature de l’ACI</vt:lpstr>
      <vt:lpstr>Taille des CPTS </vt:lpstr>
      <vt:lpstr>Nombre de MSP ou de CDS </vt:lpstr>
      <vt:lpstr>Lien avec le monde de la recherche</vt:lpstr>
      <vt:lpstr>Accompagnement par des chercheurs </vt:lpstr>
      <vt:lpstr>Valorisation par des travaux de thèses</vt:lpstr>
      <vt:lpstr>Implication dans un projet de recherche</vt:lpstr>
      <vt:lpstr>Thème </vt:lpstr>
      <vt:lpstr>Méthode </vt:lpstr>
      <vt:lpstr>Financement</vt:lpstr>
      <vt:lpstr>Obstacles à une implication dans la recherche</vt:lpstr>
      <vt:lpstr>Leviers pour une implication dans la recherche</vt:lpstr>
      <vt:lpstr>Accompagnement d’un projet de recherche </vt:lpstr>
      <vt:lpstr>La formation à la recherche</vt:lpstr>
      <vt:lpstr>Extraits de texte libre </vt:lpstr>
      <vt:lpstr>Discussion 1/2</vt:lpstr>
      <vt:lpstr>Discussion 2/2</vt:lpstr>
      <vt:lpstr>Conclusion </vt:lpstr>
      <vt:lpstr>APP 2025 – Sevices Interventions et Politiques favorables à la santé  - IRESP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Secrétariat FCPTS</dc:creator>
  <cp:keywords/>
  <dc:description/>
  <cp:lastModifiedBy>Microsoft Office User</cp:lastModifiedBy>
  <cp:revision>135</cp:revision>
  <dcterms:created xsi:type="dcterms:W3CDTF">2023-01-12T08:34:55Z</dcterms:created>
  <dcterms:modified xsi:type="dcterms:W3CDTF">2024-10-09T17:26:54Z</dcterms:modified>
  <cp:category/>
  <dc:identifier/>
  <cp:contentStatus/>
  <dc:language/>
  <cp:version/>
</cp:coreProperties>
</file>