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12192000" cy="6858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56A"/>
    <a:srgbClr val="8FD5D5"/>
    <a:srgbClr val="3E8186"/>
    <a:srgbClr val="275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F50A42-1705-4818-B48C-42A8689996CE}" type="doc">
      <dgm:prSet loTypeId="urn:microsoft.com/office/officeart/2005/8/layout/chevron1" loCatId="process" qsTypeId="urn:microsoft.com/office/officeart/2005/8/quickstyle/simple1" qsCatId="simple" csTypeId="urn:microsoft.com/office/officeart/2005/8/colors/accent1_4" csCatId="accent1" phldr="1"/>
      <dgm:spPr/>
    </dgm:pt>
    <dgm:pt modelId="{24A9E8C5-635D-48B2-93BE-CB35E67F6967}">
      <dgm:prSet phldrT="[Texte]"/>
      <dgm:spPr>
        <a:ln>
          <a:solidFill>
            <a:schemeClr val="tx2"/>
          </a:solidFill>
        </a:ln>
      </dgm:spPr>
      <dgm:t>
        <a:bodyPr/>
        <a:lstStyle/>
        <a:p>
          <a:r>
            <a:rPr lang="fr-FR" b="1" dirty="0">
              <a:solidFill>
                <a:schemeClr val="tx1"/>
              </a:solidFill>
            </a:rPr>
            <a:t>Formation métier</a:t>
          </a:r>
        </a:p>
      </dgm:t>
    </dgm:pt>
    <dgm:pt modelId="{7749BE7C-7115-4930-9919-74CDF72969E4}" type="parTrans" cxnId="{F003A1A7-C5B0-4FF1-A380-0B9F88A707A3}">
      <dgm:prSet/>
      <dgm:spPr/>
      <dgm:t>
        <a:bodyPr/>
        <a:lstStyle/>
        <a:p>
          <a:endParaRPr lang="fr-FR"/>
        </a:p>
      </dgm:t>
    </dgm:pt>
    <dgm:pt modelId="{A628FEC2-60D4-44B2-9FCF-7EE88FE62BB2}" type="sibTrans" cxnId="{F003A1A7-C5B0-4FF1-A380-0B9F88A707A3}">
      <dgm:prSet/>
      <dgm:spPr/>
      <dgm:t>
        <a:bodyPr/>
        <a:lstStyle/>
        <a:p>
          <a:endParaRPr lang="fr-FR"/>
        </a:p>
      </dgm:t>
    </dgm:pt>
    <dgm:pt modelId="{FEE27FF8-1779-458B-A0EA-14D4EDE8EF6C}">
      <dgm:prSet phldrT="[Texte]"/>
      <dgm:spPr>
        <a:ln>
          <a:solidFill>
            <a:schemeClr val="tx2"/>
          </a:solidFill>
        </a:ln>
      </dgm:spPr>
      <dgm:t>
        <a:bodyPr/>
        <a:lstStyle/>
        <a:p>
          <a:r>
            <a:rPr lang="fr-FR" b="1" dirty="0">
              <a:solidFill>
                <a:schemeClr val="tx1"/>
              </a:solidFill>
            </a:rPr>
            <a:t>Formation de l’infirmière coordonnatrice </a:t>
          </a:r>
        </a:p>
      </dgm:t>
    </dgm:pt>
    <dgm:pt modelId="{A0AA71AF-6650-4A24-8687-45B5FC2DFDFF}" type="parTrans" cxnId="{4C0660D9-B7DF-4B7D-ADFD-1597AAC032CB}">
      <dgm:prSet/>
      <dgm:spPr/>
      <dgm:t>
        <a:bodyPr/>
        <a:lstStyle/>
        <a:p>
          <a:endParaRPr lang="fr-FR"/>
        </a:p>
      </dgm:t>
    </dgm:pt>
    <dgm:pt modelId="{0DAD04FC-3318-485A-948C-4B8F49E8D78B}" type="sibTrans" cxnId="{4C0660D9-B7DF-4B7D-ADFD-1597AAC032CB}">
      <dgm:prSet/>
      <dgm:spPr/>
      <dgm:t>
        <a:bodyPr/>
        <a:lstStyle/>
        <a:p>
          <a:endParaRPr lang="fr-FR"/>
        </a:p>
      </dgm:t>
    </dgm:pt>
    <dgm:pt modelId="{A07B5058-FADF-49C9-A95C-37592DEAE2E2}">
      <dgm:prSet phldrT="[Texte]"/>
      <dgm:spPr>
        <a:ln>
          <a:solidFill>
            <a:schemeClr val="tx2"/>
          </a:solidFill>
        </a:ln>
      </dgm:spPr>
      <dgm:t>
        <a:bodyPr/>
        <a:lstStyle/>
        <a:p>
          <a:r>
            <a:rPr lang="fr-FR" b="1" dirty="0">
              <a:solidFill>
                <a:schemeClr val="tx1"/>
              </a:solidFill>
            </a:rPr>
            <a:t>Co-construction du parcours</a:t>
          </a:r>
        </a:p>
      </dgm:t>
    </dgm:pt>
    <dgm:pt modelId="{BDAC6CD2-B9C4-4DB0-AAAD-7810993C14FB}" type="parTrans" cxnId="{5B727D99-671A-4769-824A-15A4A97111F3}">
      <dgm:prSet/>
      <dgm:spPr/>
      <dgm:t>
        <a:bodyPr/>
        <a:lstStyle/>
        <a:p>
          <a:endParaRPr lang="fr-FR"/>
        </a:p>
      </dgm:t>
    </dgm:pt>
    <dgm:pt modelId="{E3E7DF52-D0D0-4F61-9941-9A2E4D25B9A3}" type="sibTrans" cxnId="{5B727D99-671A-4769-824A-15A4A97111F3}">
      <dgm:prSet/>
      <dgm:spPr/>
      <dgm:t>
        <a:bodyPr/>
        <a:lstStyle/>
        <a:p>
          <a:endParaRPr lang="fr-FR"/>
        </a:p>
      </dgm:t>
    </dgm:pt>
    <dgm:pt modelId="{07145F18-60DD-4B76-A1A8-E0B6168D4E91}">
      <dgm:prSet phldrT="[Texte]"/>
      <dgm:spPr>
        <a:ln>
          <a:solidFill>
            <a:schemeClr val="tx2"/>
          </a:solidFill>
        </a:ln>
      </dgm:spPr>
      <dgm:t>
        <a:bodyPr/>
        <a:lstStyle/>
        <a:p>
          <a:r>
            <a:rPr lang="fr-FR" b="1" dirty="0">
              <a:solidFill>
                <a:schemeClr val="tx1"/>
              </a:solidFill>
            </a:rPr>
            <a:t>COPIL</a:t>
          </a:r>
        </a:p>
      </dgm:t>
    </dgm:pt>
    <dgm:pt modelId="{975D584D-B32C-432E-8BF4-0E5C5BD22BD2}" type="parTrans" cxnId="{612E500B-227D-44C2-BF56-1B9826A29500}">
      <dgm:prSet/>
      <dgm:spPr/>
      <dgm:t>
        <a:bodyPr/>
        <a:lstStyle/>
        <a:p>
          <a:endParaRPr lang="fr-FR"/>
        </a:p>
      </dgm:t>
    </dgm:pt>
    <dgm:pt modelId="{9A4E09AD-E781-4A79-90CC-935DC60B260F}" type="sibTrans" cxnId="{612E500B-227D-44C2-BF56-1B9826A29500}">
      <dgm:prSet/>
      <dgm:spPr/>
      <dgm:t>
        <a:bodyPr/>
        <a:lstStyle/>
        <a:p>
          <a:endParaRPr lang="fr-FR"/>
        </a:p>
      </dgm:t>
    </dgm:pt>
    <dgm:pt modelId="{DEE29EA7-68FC-42BA-883E-7BE05447AF95}">
      <dgm:prSet phldrT="[Texte]"/>
      <dgm:spPr>
        <a:ln>
          <a:solidFill>
            <a:schemeClr val="tx2"/>
          </a:solidFill>
        </a:ln>
      </dgm:spPr>
      <dgm:t>
        <a:bodyPr/>
        <a:lstStyle/>
        <a:p>
          <a:r>
            <a:rPr lang="fr-FR" b="1" dirty="0">
              <a:solidFill>
                <a:schemeClr val="tx1"/>
              </a:solidFill>
            </a:rPr>
            <a:t>Rédaction du parcours</a:t>
          </a:r>
        </a:p>
      </dgm:t>
    </dgm:pt>
    <dgm:pt modelId="{751A357B-5AED-49E7-B287-F566B065D11B}" type="parTrans" cxnId="{FA1B97FB-ECE5-4E35-91F2-E0754C871DD0}">
      <dgm:prSet/>
      <dgm:spPr/>
      <dgm:t>
        <a:bodyPr/>
        <a:lstStyle/>
        <a:p>
          <a:endParaRPr lang="fr-FR"/>
        </a:p>
      </dgm:t>
    </dgm:pt>
    <dgm:pt modelId="{99A844A0-A968-415E-A3B1-21067A6B34D4}" type="sibTrans" cxnId="{FA1B97FB-ECE5-4E35-91F2-E0754C871DD0}">
      <dgm:prSet/>
      <dgm:spPr/>
      <dgm:t>
        <a:bodyPr/>
        <a:lstStyle/>
        <a:p>
          <a:endParaRPr lang="fr-FR"/>
        </a:p>
      </dgm:t>
    </dgm:pt>
    <dgm:pt modelId="{34315BDD-0D31-4F7E-9D54-C025FD037A24}" type="pres">
      <dgm:prSet presAssocID="{E2F50A42-1705-4818-B48C-42A8689996CE}" presName="Name0" presStyleCnt="0">
        <dgm:presLayoutVars>
          <dgm:dir/>
          <dgm:animLvl val="lvl"/>
          <dgm:resizeHandles val="exact"/>
        </dgm:presLayoutVars>
      </dgm:prSet>
      <dgm:spPr/>
    </dgm:pt>
    <dgm:pt modelId="{2B1FE04D-F399-4CC0-BE2B-28FDD1378A2C}" type="pres">
      <dgm:prSet presAssocID="{07145F18-60DD-4B76-A1A8-E0B6168D4E91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864EE28E-C577-4183-A5B5-B46E4C19A0A9}" type="pres">
      <dgm:prSet presAssocID="{9A4E09AD-E781-4A79-90CC-935DC60B260F}" presName="parTxOnlySpace" presStyleCnt="0"/>
      <dgm:spPr/>
    </dgm:pt>
    <dgm:pt modelId="{517EDA3D-732C-4313-AD9C-1654C902F227}" type="pres">
      <dgm:prSet presAssocID="{DEE29EA7-68FC-42BA-883E-7BE05447AF95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2A3EA34E-69B0-4F05-8271-78B1200B84C3}" type="pres">
      <dgm:prSet presAssocID="{99A844A0-A968-415E-A3B1-21067A6B34D4}" presName="parTxOnlySpace" presStyleCnt="0"/>
      <dgm:spPr/>
    </dgm:pt>
    <dgm:pt modelId="{DD54D307-DDD1-4010-92EF-48726DC5AD74}" type="pres">
      <dgm:prSet presAssocID="{A07B5058-FADF-49C9-A95C-37592DEAE2E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8CFC3A69-CF1E-4534-BB09-356F9005282F}" type="pres">
      <dgm:prSet presAssocID="{E3E7DF52-D0D0-4F61-9941-9A2E4D25B9A3}" presName="parTxOnlySpace" presStyleCnt="0"/>
      <dgm:spPr/>
    </dgm:pt>
    <dgm:pt modelId="{E0F7E3ED-1C48-4756-A157-C416D51FF9F5}" type="pres">
      <dgm:prSet presAssocID="{24A9E8C5-635D-48B2-93BE-CB35E67F6967}" presName="parTxOnly" presStyleLbl="node1" presStyleIdx="3" presStyleCnt="5" custLinFactNeighborX="18880" custLinFactNeighborY="325">
        <dgm:presLayoutVars>
          <dgm:chMax val="0"/>
          <dgm:chPref val="0"/>
          <dgm:bulletEnabled val="1"/>
        </dgm:presLayoutVars>
      </dgm:prSet>
      <dgm:spPr/>
    </dgm:pt>
    <dgm:pt modelId="{63B64FD6-05FD-4172-B84F-D410B61A3981}" type="pres">
      <dgm:prSet presAssocID="{A628FEC2-60D4-44B2-9FCF-7EE88FE62BB2}" presName="parTxOnlySpace" presStyleCnt="0"/>
      <dgm:spPr/>
    </dgm:pt>
    <dgm:pt modelId="{71F54508-DDBF-4BE0-BBC1-DFB28C1D5E4C}" type="pres">
      <dgm:prSet presAssocID="{FEE27FF8-1779-458B-A0EA-14D4EDE8EF6C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87679208-B5C0-487C-B280-D028CF244567}" type="presOf" srcId="{24A9E8C5-635D-48B2-93BE-CB35E67F6967}" destId="{E0F7E3ED-1C48-4756-A157-C416D51FF9F5}" srcOrd="0" destOrd="0" presId="urn:microsoft.com/office/officeart/2005/8/layout/chevron1"/>
    <dgm:cxn modelId="{612E500B-227D-44C2-BF56-1B9826A29500}" srcId="{E2F50A42-1705-4818-B48C-42A8689996CE}" destId="{07145F18-60DD-4B76-A1A8-E0B6168D4E91}" srcOrd="0" destOrd="0" parTransId="{975D584D-B32C-432E-8BF4-0E5C5BD22BD2}" sibTransId="{9A4E09AD-E781-4A79-90CC-935DC60B260F}"/>
    <dgm:cxn modelId="{798A3536-60F5-43AF-B799-E014BEEBF5BE}" type="presOf" srcId="{E2F50A42-1705-4818-B48C-42A8689996CE}" destId="{34315BDD-0D31-4F7E-9D54-C025FD037A24}" srcOrd="0" destOrd="0" presId="urn:microsoft.com/office/officeart/2005/8/layout/chevron1"/>
    <dgm:cxn modelId="{05CA5A45-E21F-41C6-A78C-B7A5983A0FCB}" type="presOf" srcId="{A07B5058-FADF-49C9-A95C-37592DEAE2E2}" destId="{DD54D307-DDD1-4010-92EF-48726DC5AD74}" srcOrd="0" destOrd="0" presId="urn:microsoft.com/office/officeart/2005/8/layout/chevron1"/>
    <dgm:cxn modelId="{85C6998D-1604-4A8E-B52F-8CE6B64B8115}" type="presOf" srcId="{DEE29EA7-68FC-42BA-883E-7BE05447AF95}" destId="{517EDA3D-732C-4313-AD9C-1654C902F227}" srcOrd="0" destOrd="0" presId="urn:microsoft.com/office/officeart/2005/8/layout/chevron1"/>
    <dgm:cxn modelId="{9178F094-963C-46C8-AB0B-1F6F1D6F3380}" type="presOf" srcId="{FEE27FF8-1779-458B-A0EA-14D4EDE8EF6C}" destId="{71F54508-DDBF-4BE0-BBC1-DFB28C1D5E4C}" srcOrd="0" destOrd="0" presId="urn:microsoft.com/office/officeart/2005/8/layout/chevron1"/>
    <dgm:cxn modelId="{5B727D99-671A-4769-824A-15A4A97111F3}" srcId="{E2F50A42-1705-4818-B48C-42A8689996CE}" destId="{A07B5058-FADF-49C9-A95C-37592DEAE2E2}" srcOrd="2" destOrd="0" parTransId="{BDAC6CD2-B9C4-4DB0-AAAD-7810993C14FB}" sibTransId="{E3E7DF52-D0D0-4F61-9941-9A2E4D25B9A3}"/>
    <dgm:cxn modelId="{F003A1A7-C5B0-4FF1-A380-0B9F88A707A3}" srcId="{E2F50A42-1705-4818-B48C-42A8689996CE}" destId="{24A9E8C5-635D-48B2-93BE-CB35E67F6967}" srcOrd="3" destOrd="0" parTransId="{7749BE7C-7115-4930-9919-74CDF72969E4}" sibTransId="{A628FEC2-60D4-44B2-9FCF-7EE88FE62BB2}"/>
    <dgm:cxn modelId="{5D7DCBB8-5D07-49DA-A0FC-717326D1BC38}" type="presOf" srcId="{07145F18-60DD-4B76-A1A8-E0B6168D4E91}" destId="{2B1FE04D-F399-4CC0-BE2B-28FDD1378A2C}" srcOrd="0" destOrd="0" presId="urn:microsoft.com/office/officeart/2005/8/layout/chevron1"/>
    <dgm:cxn modelId="{4C0660D9-B7DF-4B7D-ADFD-1597AAC032CB}" srcId="{E2F50A42-1705-4818-B48C-42A8689996CE}" destId="{FEE27FF8-1779-458B-A0EA-14D4EDE8EF6C}" srcOrd="4" destOrd="0" parTransId="{A0AA71AF-6650-4A24-8687-45B5FC2DFDFF}" sibTransId="{0DAD04FC-3318-485A-948C-4B8F49E8D78B}"/>
    <dgm:cxn modelId="{FA1B97FB-ECE5-4E35-91F2-E0754C871DD0}" srcId="{E2F50A42-1705-4818-B48C-42A8689996CE}" destId="{DEE29EA7-68FC-42BA-883E-7BE05447AF95}" srcOrd="1" destOrd="0" parTransId="{751A357B-5AED-49E7-B287-F566B065D11B}" sibTransId="{99A844A0-A968-415E-A3B1-21067A6B34D4}"/>
    <dgm:cxn modelId="{5889B2EC-31CA-476A-A0F1-C7E3A05AC4F5}" type="presParOf" srcId="{34315BDD-0D31-4F7E-9D54-C025FD037A24}" destId="{2B1FE04D-F399-4CC0-BE2B-28FDD1378A2C}" srcOrd="0" destOrd="0" presId="urn:microsoft.com/office/officeart/2005/8/layout/chevron1"/>
    <dgm:cxn modelId="{043CB4B8-9EBF-4632-B0C2-4639BD8F639B}" type="presParOf" srcId="{34315BDD-0D31-4F7E-9D54-C025FD037A24}" destId="{864EE28E-C577-4183-A5B5-B46E4C19A0A9}" srcOrd="1" destOrd="0" presId="urn:microsoft.com/office/officeart/2005/8/layout/chevron1"/>
    <dgm:cxn modelId="{D51E6974-8E16-44E4-A39C-671459385236}" type="presParOf" srcId="{34315BDD-0D31-4F7E-9D54-C025FD037A24}" destId="{517EDA3D-732C-4313-AD9C-1654C902F227}" srcOrd="2" destOrd="0" presId="urn:microsoft.com/office/officeart/2005/8/layout/chevron1"/>
    <dgm:cxn modelId="{341EE962-F3DF-4192-992B-F585EE63410B}" type="presParOf" srcId="{34315BDD-0D31-4F7E-9D54-C025FD037A24}" destId="{2A3EA34E-69B0-4F05-8271-78B1200B84C3}" srcOrd="3" destOrd="0" presId="urn:microsoft.com/office/officeart/2005/8/layout/chevron1"/>
    <dgm:cxn modelId="{567D7BA4-6D92-475B-869F-AF91EAA508D2}" type="presParOf" srcId="{34315BDD-0D31-4F7E-9D54-C025FD037A24}" destId="{DD54D307-DDD1-4010-92EF-48726DC5AD74}" srcOrd="4" destOrd="0" presId="urn:microsoft.com/office/officeart/2005/8/layout/chevron1"/>
    <dgm:cxn modelId="{A572C1B6-BC0E-45C2-9E0B-3A71A41BCA7B}" type="presParOf" srcId="{34315BDD-0D31-4F7E-9D54-C025FD037A24}" destId="{8CFC3A69-CF1E-4534-BB09-356F9005282F}" srcOrd="5" destOrd="0" presId="urn:microsoft.com/office/officeart/2005/8/layout/chevron1"/>
    <dgm:cxn modelId="{FED5B3E2-4E9B-460C-9B1D-BC1D4C3D27F0}" type="presParOf" srcId="{34315BDD-0D31-4F7E-9D54-C025FD037A24}" destId="{E0F7E3ED-1C48-4756-A157-C416D51FF9F5}" srcOrd="6" destOrd="0" presId="urn:microsoft.com/office/officeart/2005/8/layout/chevron1"/>
    <dgm:cxn modelId="{552D3509-238B-4737-B0B1-1AD67E4E1422}" type="presParOf" srcId="{34315BDD-0D31-4F7E-9D54-C025FD037A24}" destId="{63B64FD6-05FD-4172-B84F-D410B61A3981}" srcOrd="7" destOrd="0" presId="urn:microsoft.com/office/officeart/2005/8/layout/chevron1"/>
    <dgm:cxn modelId="{CF2CA4E1-9390-4ED0-9B5F-0D35DD0C7633}" type="presParOf" srcId="{34315BDD-0D31-4F7E-9D54-C025FD037A24}" destId="{71F54508-DDBF-4BE0-BBC1-DFB28C1D5E4C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FE04D-F399-4CC0-BE2B-28FDD1378A2C}">
      <dsp:nvSpPr>
        <dsp:cNvPr id="0" name=""/>
        <dsp:cNvSpPr/>
      </dsp:nvSpPr>
      <dsp:spPr>
        <a:xfrm>
          <a:off x="1916" y="219646"/>
          <a:ext cx="1706101" cy="682440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>
              <a:solidFill>
                <a:schemeClr val="tx1"/>
              </a:solidFill>
            </a:rPr>
            <a:t>COPIL</a:t>
          </a:r>
        </a:p>
      </dsp:txBody>
      <dsp:txXfrm>
        <a:off x="343136" y="219646"/>
        <a:ext cx="1023661" cy="682440"/>
      </dsp:txXfrm>
    </dsp:sp>
    <dsp:sp modelId="{517EDA3D-732C-4313-AD9C-1654C902F227}">
      <dsp:nvSpPr>
        <dsp:cNvPr id="0" name=""/>
        <dsp:cNvSpPr/>
      </dsp:nvSpPr>
      <dsp:spPr>
        <a:xfrm>
          <a:off x="1537408" y="219646"/>
          <a:ext cx="1706101" cy="682440"/>
        </a:xfrm>
        <a:prstGeom prst="chevron">
          <a:avLst/>
        </a:prstGeom>
        <a:solidFill>
          <a:schemeClr val="accent1">
            <a:shade val="50000"/>
            <a:hueOff val="153822"/>
            <a:satOff val="-18983"/>
            <a:lumOff val="21655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>
              <a:solidFill>
                <a:schemeClr val="tx1"/>
              </a:solidFill>
            </a:rPr>
            <a:t>Rédaction du parcours</a:t>
          </a:r>
        </a:p>
      </dsp:txBody>
      <dsp:txXfrm>
        <a:off x="1878628" y="219646"/>
        <a:ext cx="1023661" cy="682440"/>
      </dsp:txXfrm>
    </dsp:sp>
    <dsp:sp modelId="{DD54D307-DDD1-4010-92EF-48726DC5AD74}">
      <dsp:nvSpPr>
        <dsp:cNvPr id="0" name=""/>
        <dsp:cNvSpPr/>
      </dsp:nvSpPr>
      <dsp:spPr>
        <a:xfrm>
          <a:off x="3072900" y="219646"/>
          <a:ext cx="1706101" cy="682440"/>
        </a:xfrm>
        <a:prstGeom prst="chevron">
          <a:avLst/>
        </a:prstGeom>
        <a:solidFill>
          <a:schemeClr val="accent1">
            <a:shade val="50000"/>
            <a:hueOff val="307644"/>
            <a:satOff val="-37966"/>
            <a:lumOff val="4331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>
              <a:solidFill>
                <a:schemeClr val="tx1"/>
              </a:solidFill>
            </a:rPr>
            <a:t>Co-construction du parcours</a:t>
          </a:r>
        </a:p>
      </dsp:txBody>
      <dsp:txXfrm>
        <a:off x="3414120" y="219646"/>
        <a:ext cx="1023661" cy="682440"/>
      </dsp:txXfrm>
    </dsp:sp>
    <dsp:sp modelId="{E0F7E3ED-1C48-4756-A157-C416D51FF9F5}">
      <dsp:nvSpPr>
        <dsp:cNvPr id="0" name=""/>
        <dsp:cNvSpPr/>
      </dsp:nvSpPr>
      <dsp:spPr>
        <a:xfrm>
          <a:off x="4640602" y="221864"/>
          <a:ext cx="1706101" cy="682440"/>
        </a:xfrm>
        <a:prstGeom prst="chevron">
          <a:avLst/>
        </a:prstGeom>
        <a:solidFill>
          <a:schemeClr val="accent1">
            <a:shade val="50000"/>
            <a:hueOff val="307644"/>
            <a:satOff val="-37966"/>
            <a:lumOff val="4331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>
              <a:solidFill>
                <a:schemeClr val="tx1"/>
              </a:solidFill>
            </a:rPr>
            <a:t>Formation métier</a:t>
          </a:r>
        </a:p>
      </dsp:txBody>
      <dsp:txXfrm>
        <a:off x="4981822" y="221864"/>
        <a:ext cx="1023661" cy="682440"/>
      </dsp:txXfrm>
    </dsp:sp>
    <dsp:sp modelId="{71F54508-DDBF-4BE0-BBC1-DFB28C1D5E4C}">
      <dsp:nvSpPr>
        <dsp:cNvPr id="0" name=""/>
        <dsp:cNvSpPr/>
      </dsp:nvSpPr>
      <dsp:spPr>
        <a:xfrm>
          <a:off x="6143883" y="219646"/>
          <a:ext cx="1706101" cy="682440"/>
        </a:xfrm>
        <a:prstGeom prst="chevron">
          <a:avLst/>
        </a:prstGeom>
        <a:solidFill>
          <a:schemeClr val="accent1">
            <a:shade val="50000"/>
            <a:hueOff val="153822"/>
            <a:satOff val="-18983"/>
            <a:lumOff val="21655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>
              <a:solidFill>
                <a:schemeClr val="tx1"/>
              </a:solidFill>
            </a:rPr>
            <a:t>Formation de l’infirmière coordonnatrice </a:t>
          </a:r>
        </a:p>
      </dsp:txBody>
      <dsp:txXfrm>
        <a:off x="6485103" y="219646"/>
        <a:ext cx="1023661" cy="682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body" userDrawn="1">
  <p:cSld name="Title and body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 bwMode="auto">
          <a:xfrm flipH="1">
            <a:off x="4776800" y="2067599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51" name="Google Shape;51;p4"/>
          <p:cNvSpPr/>
          <p:nvPr/>
        </p:nvSpPr>
        <p:spPr bwMode="auto">
          <a:xfrm>
            <a:off x="0" y="3766000"/>
            <a:ext cx="98272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2" name="Google Shape;51;p4"/>
          <p:cNvSpPr/>
          <p:nvPr userDrawn="1"/>
        </p:nvSpPr>
        <p:spPr bwMode="auto">
          <a:xfrm rot="10800000">
            <a:off x="6358070" y="-1"/>
            <a:ext cx="5833929" cy="2615013"/>
          </a:xfrm>
          <a:prstGeom prst="rtTriangle">
            <a:avLst/>
          </a:prstGeom>
          <a:solidFill>
            <a:srgbClr val="41868B"/>
          </a:solidFill>
          <a:ln>
            <a:solidFill>
              <a:srgbClr val="41868B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5" name="Google Shape;67;p6"/>
          <p:cNvSpPr/>
          <p:nvPr userDrawn="1"/>
        </p:nvSpPr>
        <p:spPr bwMode="auto">
          <a:xfrm>
            <a:off x="271000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sz="2400"/>
              <a:t>6ÈME ÉDITION</a:t>
            </a:r>
          </a:p>
          <a:p>
            <a:r>
              <a:rPr lang="fr-FR" sz="2400"/>
              <a:t>JOURNÉES NATIONALES DES CPTS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83532" y="5899389"/>
            <a:ext cx="4357653" cy="58205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0BA4335-7E6C-5C2A-214A-568EEEAD36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1533" y="548680"/>
            <a:ext cx="1645856" cy="120844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415600" y="1536633"/>
            <a:ext cx="11360800" cy="4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1pPr>
            <a:lvl2pPr marL="914400" lvl="1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2pPr>
            <a:lvl3pPr marL="1371600" lvl="2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3pPr>
            <a:lvl4pPr marL="1828800" lvl="3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4pPr>
            <a:lvl5pPr marL="2286000" lvl="4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5pPr>
            <a:lvl6pPr marL="2743200" lvl="5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6pPr>
            <a:lvl7pPr marL="3200400" lvl="6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7pPr>
            <a:lvl8pPr marL="3657600" lvl="7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8pPr>
            <a:lvl9pPr marL="4114800" lvl="8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11187645" y="6058224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1pPr>
            <a:lvl2pPr lvl="1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2pPr>
            <a:lvl3pPr lvl="2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3pPr>
            <a:lvl4pPr lvl="3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4pPr>
            <a:lvl5pPr lvl="4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5pPr>
            <a:lvl6pPr lvl="5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6pPr>
            <a:lvl7pPr lvl="6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7pPr>
            <a:lvl8pPr lvl="7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8pPr>
            <a:lvl9pPr lvl="8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9pPr>
          </a:lstStyle>
          <a:p>
            <a:pPr>
              <a:defRPr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 bwMode="auto">
          <a:xfrm>
            <a:off x="2122744" y="2708920"/>
            <a:ext cx="7946511" cy="1200329"/>
          </a:xfrm>
          <a:prstGeom prst="rect">
            <a:avLst/>
          </a:prstGeom>
          <a:noFill/>
          <a:ln w="38100">
            <a:solidFill>
              <a:srgbClr val="21356A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36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6</a:t>
            </a:r>
            <a:r>
              <a:rPr lang="fr-FR" sz="3600" b="1" baseline="30000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ème</a:t>
            </a:r>
            <a:r>
              <a:rPr lang="fr-FR" sz="36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 édition </a:t>
            </a:r>
            <a:br>
              <a:rPr lang="fr-FR" sz="36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</a:br>
            <a:r>
              <a:rPr lang="fr-FR" sz="36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des Journées Nationales des CPTS </a:t>
            </a:r>
            <a:endParaRPr dirty="0"/>
          </a:p>
        </p:txBody>
      </p:sp>
      <p:sp>
        <p:nvSpPr>
          <p:cNvPr id="4" name="ZoneTexte 3"/>
          <p:cNvSpPr txBox="1"/>
          <p:nvPr/>
        </p:nvSpPr>
        <p:spPr bwMode="auto">
          <a:xfrm>
            <a:off x="8832304" y="692696"/>
            <a:ext cx="2761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27594B"/>
                </a:solidFill>
                <a:latin typeface="Aptos" panose="020B0004020202020204" pitchFamily="34" charset="0"/>
                <a:ea typeface="Yu Gothic UI"/>
              </a:rPr>
              <a:t>Les 9 et 10 octobre 2024</a:t>
            </a:r>
            <a:endParaRPr dirty="0">
              <a:solidFill>
                <a:srgbClr val="27594B"/>
              </a:solidFill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67BE9A20-D7E2-9197-7E47-9A2049242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58" y="1052736"/>
            <a:ext cx="9734282" cy="450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99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able&#10;&#10;Description générée automatiquement">
            <a:extLst>
              <a:ext uri="{FF2B5EF4-FFF2-40B4-BE49-F238E27FC236}">
                <a16:creationId xmlns:a16="http://schemas.microsoft.com/office/drawing/2014/main" id="{13B48C2F-A60F-E1A5-2DC9-D1D755BE1F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764119"/>
            <a:ext cx="4149839" cy="4118716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71FF88-8740-DE80-AD89-7FF5F8FA9597}"/>
              </a:ext>
            </a:extLst>
          </p:cNvPr>
          <p:cNvSpPr/>
          <p:nvPr/>
        </p:nvSpPr>
        <p:spPr>
          <a:xfrm>
            <a:off x="983432" y="1772816"/>
            <a:ext cx="792088" cy="720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texte, Graphique, Police, logo&#10;&#10;Description générée automatiquement">
            <a:extLst>
              <a:ext uri="{FF2B5EF4-FFF2-40B4-BE49-F238E27FC236}">
                <a16:creationId xmlns:a16="http://schemas.microsoft.com/office/drawing/2014/main" id="{F7507919-2B53-A3DE-911F-A95E7D07E5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28" y="1556792"/>
            <a:ext cx="1224136" cy="12241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2F32543-46E6-B3C7-85AB-C70BF84C1C34}"/>
              </a:ext>
            </a:extLst>
          </p:cNvPr>
          <p:cNvSpPr txBox="1">
            <a:spLocks/>
          </p:cNvSpPr>
          <p:nvPr/>
        </p:nvSpPr>
        <p:spPr>
          <a:xfrm>
            <a:off x="6145317" y="882739"/>
            <a:ext cx="4869917" cy="674053"/>
          </a:xfrm>
          <a:prstGeom prst="rect">
            <a:avLst/>
          </a:prstGeom>
        </p:spPr>
        <p:txBody>
          <a:bodyPr/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/>
            <a:r>
              <a:rPr lang="en-US" sz="4400" b="1" dirty="0">
                <a:solidFill>
                  <a:srgbClr val="21356A"/>
                </a:solidFill>
                <a:latin typeface="+mn-lt"/>
              </a:rPr>
              <a:t>Le </a:t>
            </a:r>
            <a:r>
              <a:rPr lang="en-US" sz="4400" b="1" dirty="0" err="1">
                <a:solidFill>
                  <a:srgbClr val="21356A"/>
                </a:solidFill>
                <a:latin typeface="+mn-lt"/>
              </a:rPr>
              <a:t>bilan</a:t>
            </a:r>
            <a:r>
              <a:rPr lang="en-US" sz="4400" b="1" dirty="0">
                <a:solidFill>
                  <a:srgbClr val="21356A"/>
                </a:solidFill>
                <a:latin typeface="+mn-lt"/>
              </a:rPr>
              <a:t> à 6 </a:t>
            </a:r>
            <a:r>
              <a:rPr lang="en-US" sz="4400" b="1" dirty="0" err="1">
                <a:solidFill>
                  <a:srgbClr val="21356A"/>
                </a:solidFill>
                <a:latin typeface="+mn-lt"/>
              </a:rPr>
              <a:t>mois</a:t>
            </a:r>
            <a:endParaRPr lang="en-US" sz="4400" b="1" dirty="0">
              <a:solidFill>
                <a:srgbClr val="21356A"/>
              </a:solidFill>
              <a:latin typeface="+mn-lt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C613233-C87F-F52D-9683-0CB43DE1495D}"/>
              </a:ext>
            </a:extLst>
          </p:cNvPr>
          <p:cNvSpPr txBox="1">
            <a:spLocks/>
          </p:cNvSpPr>
          <p:nvPr/>
        </p:nvSpPr>
        <p:spPr>
          <a:xfrm>
            <a:off x="5591944" y="2636912"/>
            <a:ext cx="5976664" cy="1990344"/>
          </a:xfrm>
          <a:prstGeom prst="rect">
            <a:avLst/>
          </a:prstGeom>
        </p:spPr>
        <p:txBody>
          <a:bodyPr/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2000" dirty="0">
                <a:solidFill>
                  <a:srgbClr val="21356A"/>
                </a:solidFill>
              </a:rPr>
              <a:t>Etape finale et </a:t>
            </a:r>
            <a:r>
              <a:rPr lang="en-US" sz="2000" dirty="0" err="1">
                <a:solidFill>
                  <a:srgbClr val="21356A"/>
                </a:solidFill>
              </a:rPr>
              <a:t>décision</a:t>
            </a:r>
            <a:r>
              <a:rPr lang="en-US" sz="2000" dirty="0">
                <a:solidFill>
                  <a:srgbClr val="21356A"/>
                </a:solidFill>
              </a:rPr>
              <a:t> du </a:t>
            </a:r>
            <a:r>
              <a:rPr lang="en-US" sz="2000" dirty="0" err="1">
                <a:solidFill>
                  <a:srgbClr val="21356A"/>
                </a:solidFill>
              </a:rPr>
              <a:t>devenir</a:t>
            </a:r>
            <a:r>
              <a:rPr lang="en-US" sz="2000" dirty="0">
                <a:solidFill>
                  <a:srgbClr val="21356A"/>
                </a:solidFill>
              </a:rPr>
              <a:t> du patient dans le </a:t>
            </a:r>
            <a:r>
              <a:rPr lang="en-US" sz="2000" dirty="0" err="1">
                <a:solidFill>
                  <a:srgbClr val="21356A"/>
                </a:solidFill>
              </a:rPr>
              <a:t>parcours</a:t>
            </a:r>
            <a:r>
              <a:rPr lang="en-US" sz="2000" dirty="0">
                <a:solidFill>
                  <a:srgbClr val="21356A"/>
                </a:solidFill>
              </a:rPr>
              <a:t> : </a:t>
            </a:r>
          </a:p>
          <a:p>
            <a:endParaRPr lang="en-US" sz="2000" dirty="0">
              <a:solidFill>
                <a:srgbClr val="21356A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21356A"/>
                </a:solidFill>
              </a:rPr>
              <a:t>Sortie </a:t>
            </a:r>
            <a:r>
              <a:rPr lang="en-US" sz="2000" dirty="0" err="1">
                <a:solidFill>
                  <a:srgbClr val="21356A"/>
                </a:solidFill>
              </a:rPr>
              <a:t>définitive</a:t>
            </a:r>
            <a:r>
              <a:rPr lang="en-US" sz="2000" dirty="0">
                <a:solidFill>
                  <a:srgbClr val="21356A"/>
                </a:solidFill>
              </a:rPr>
              <a:t> </a:t>
            </a:r>
            <a:r>
              <a:rPr lang="en-US" sz="2000" dirty="0" err="1">
                <a:solidFill>
                  <a:srgbClr val="21356A"/>
                </a:solidFill>
              </a:rPr>
              <a:t>si</a:t>
            </a:r>
            <a:r>
              <a:rPr lang="en-US" sz="2000" dirty="0">
                <a:solidFill>
                  <a:srgbClr val="21356A"/>
                </a:solidFill>
              </a:rPr>
              <a:t> état stable</a:t>
            </a:r>
          </a:p>
          <a:p>
            <a:endParaRPr lang="en-US" sz="2000" dirty="0">
              <a:solidFill>
                <a:srgbClr val="21356A"/>
              </a:solidFill>
            </a:endParaRPr>
          </a:p>
          <a:p>
            <a:r>
              <a:rPr lang="en-US" sz="2000" dirty="0">
                <a:solidFill>
                  <a:srgbClr val="21356A"/>
                </a:solidFill>
              </a:rPr>
              <a:t>-   </a:t>
            </a:r>
            <a:r>
              <a:rPr lang="en-US" sz="2000" dirty="0" err="1">
                <a:solidFill>
                  <a:srgbClr val="21356A"/>
                </a:solidFill>
              </a:rPr>
              <a:t>Maintien</a:t>
            </a:r>
            <a:r>
              <a:rPr lang="en-US" sz="2000" dirty="0">
                <a:solidFill>
                  <a:srgbClr val="21356A"/>
                </a:solidFill>
              </a:rPr>
              <a:t> dans le </a:t>
            </a:r>
            <a:r>
              <a:rPr lang="en-US" sz="2000" dirty="0" err="1">
                <a:solidFill>
                  <a:srgbClr val="21356A"/>
                </a:solidFill>
              </a:rPr>
              <a:t>parcours</a:t>
            </a:r>
            <a:r>
              <a:rPr lang="en-US" sz="2000" dirty="0">
                <a:solidFill>
                  <a:srgbClr val="21356A"/>
                </a:solidFill>
              </a:rPr>
              <a:t> </a:t>
            </a:r>
            <a:r>
              <a:rPr lang="en-US" sz="2000" dirty="0" err="1">
                <a:solidFill>
                  <a:srgbClr val="21356A"/>
                </a:solidFill>
              </a:rPr>
              <a:t>si</a:t>
            </a:r>
            <a:r>
              <a:rPr lang="en-US" sz="2000" dirty="0">
                <a:solidFill>
                  <a:srgbClr val="21356A"/>
                </a:solidFill>
              </a:rPr>
              <a:t> </a:t>
            </a:r>
            <a:r>
              <a:rPr lang="en-US" sz="2000" dirty="0" err="1">
                <a:solidFill>
                  <a:srgbClr val="21356A"/>
                </a:solidFill>
              </a:rPr>
              <a:t>jugé</a:t>
            </a:r>
            <a:r>
              <a:rPr lang="en-US" sz="2000" dirty="0">
                <a:solidFill>
                  <a:srgbClr val="21356A"/>
                </a:solidFill>
              </a:rPr>
              <a:t> </a:t>
            </a:r>
            <a:r>
              <a:rPr lang="en-US" sz="2000" dirty="0" err="1">
                <a:solidFill>
                  <a:srgbClr val="21356A"/>
                </a:solidFill>
              </a:rPr>
              <a:t>nécessaire</a:t>
            </a:r>
            <a:endParaRPr lang="en-US" sz="2000" dirty="0">
              <a:solidFill>
                <a:srgbClr val="2135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08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7FCAA64-0282-0349-F694-04BBBD7D8285}"/>
              </a:ext>
            </a:extLst>
          </p:cNvPr>
          <p:cNvSpPr txBox="1"/>
          <p:nvPr/>
        </p:nvSpPr>
        <p:spPr>
          <a:xfrm>
            <a:off x="1739516" y="2420888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21356A"/>
                </a:solidFill>
              </a:rPr>
              <a:t>Du concept à la réalité </a:t>
            </a:r>
          </a:p>
        </p:txBody>
      </p:sp>
      <p:pic>
        <p:nvPicPr>
          <p:cNvPr id="4" name="Image 3" descr="Une image contenant capture d’écran, ligne, Police, Graphique&#10;&#10;Description générée automatiquement">
            <a:extLst>
              <a:ext uri="{FF2B5EF4-FFF2-40B4-BE49-F238E27FC236}">
                <a16:creationId xmlns:a16="http://schemas.microsoft.com/office/drawing/2014/main" id="{C3CF51BF-E3DA-4BD5-071A-D62E5CA68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48" y="1844824"/>
            <a:ext cx="8136904" cy="476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92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7FCAA64-0282-0349-F694-04BBBD7D8285}"/>
              </a:ext>
            </a:extLst>
          </p:cNvPr>
          <p:cNvSpPr txBox="1"/>
          <p:nvPr/>
        </p:nvSpPr>
        <p:spPr>
          <a:xfrm>
            <a:off x="1815769" y="908720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21356A"/>
                </a:solidFill>
              </a:rPr>
              <a:t>Les chiffres du suivi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F6ED4E1-44AC-9C65-B51B-3DECF8A178D4}"/>
              </a:ext>
            </a:extLst>
          </p:cNvPr>
          <p:cNvSpPr/>
          <p:nvPr/>
        </p:nvSpPr>
        <p:spPr>
          <a:xfrm>
            <a:off x="479376" y="2420888"/>
            <a:ext cx="9865096" cy="1368152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>
              <a:solidFill>
                <a:srgbClr val="21356A"/>
              </a:solidFill>
            </a:endParaRPr>
          </a:p>
          <a:p>
            <a:r>
              <a:rPr lang="fr-FR" sz="2000" dirty="0">
                <a:solidFill>
                  <a:srgbClr val="21356A"/>
                </a:solidFill>
              </a:rPr>
              <a:t>Objectifs 2024 : </a:t>
            </a:r>
            <a:r>
              <a:rPr lang="fr-FR" sz="2000" b="1" u="sng" dirty="0">
                <a:solidFill>
                  <a:srgbClr val="21356A"/>
                </a:solidFill>
              </a:rPr>
              <a:t>Indicateurs de résultat : </a:t>
            </a:r>
          </a:p>
          <a:p>
            <a:endParaRPr lang="fr-FR" sz="2000" dirty="0">
              <a:solidFill>
                <a:srgbClr val="21356A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rgbClr val="21356A"/>
                </a:solidFill>
              </a:rPr>
              <a:t>200 patients inclus dans le protocole 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rgbClr val="21356A"/>
                </a:solidFill>
              </a:rPr>
              <a:t>Taux de ré-hospitalisation dans les 6 mois (valeur initiale16%) : 5,5%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rgbClr val="21356A"/>
              </a:solidFill>
            </a:endParaRPr>
          </a:p>
        </p:txBody>
      </p:sp>
      <p:pic>
        <p:nvPicPr>
          <p:cNvPr id="5" name="Graphique 4" descr="Impatient contour">
            <a:extLst>
              <a:ext uri="{FF2B5EF4-FFF2-40B4-BE49-F238E27FC236}">
                <a16:creationId xmlns:a16="http://schemas.microsoft.com/office/drawing/2014/main" id="{4A3BC90A-6709-B57E-3CBD-69015C540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28737" y="548680"/>
            <a:ext cx="914400" cy="9144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3BCB551-58A4-1339-EEC3-978CCDD1F657}"/>
              </a:ext>
            </a:extLst>
          </p:cNvPr>
          <p:cNvSpPr txBox="1"/>
          <p:nvPr/>
        </p:nvSpPr>
        <p:spPr>
          <a:xfrm>
            <a:off x="612759" y="4005064"/>
            <a:ext cx="55594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solidFill>
                  <a:srgbClr val="21356A"/>
                </a:solidFill>
              </a:rPr>
              <a:t>Résultats de janvier à aout 2024</a:t>
            </a:r>
          </a:p>
          <a:p>
            <a:pPr marL="285750" indent="-285750">
              <a:buFontTx/>
              <a:buChar char="-"/>
            </a:pPr>
            <a:endParaRPr lang="fr-FR" sz="2000" dirty="0">
              <a:solidFill>
                <a:srgbClr val="21356A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rgbClr val="21356A"/>
                </a:solidFill>
              </a:rPr>
              <a:t>143 inclusions dans le parcours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rgbClr val="21356A"/>
                </a:solidFill>
              </a:rPr>
              <a:t>Taux de mortalité : 4,2 % 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rgbClr val="21356A"/>
                </a:solidFill>
              </a:rPr>
              <a:t>Taux de ré-hospitalisation à 6 mois : 4,2%</a:t>
            </a:r>
            <a:endParaRPr lang="fr-FR" dirty="0">
              <a:solidFill>
                <a:srgbClr val="2135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512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CF770599-164A-DF0D-E8D4-42C5634DA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871543"/>
            <a:ext cx="5328592" cy="2853601"/>
          </a:xfrm>
          <a:prstGeom prst="rect">
            <a:avLst/>
          </a:prstGeom>
        </p:spPr>
      </p:pic>
      <p:pic>
        <p:nvPicPr>
          <p:cNvPr id="10" name="Image 9" descr="Une image contenant ligne, Tracé, diagramme, Police&#10;&#10;Description générée automatiquement">
            <a:extLst>
              <a:ext uri="{FF2B5EF4-FFF2-40B4-BE49-F238E27FC236}">
                <a16:creationId xmlns:a16="http://schemas.microsoft.com/office/drawing/2014/main" id="{479E4931-35FC-522F-73B4-CFB85EC97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1902928"/>
            <a:ext cx="5027097" cy="292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58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DA0D765-7BD4-4483-2C8F-92CB947B19EC}"/>
              </a:ext>
            </a:extLst>
          </p:cNvPr>
          <p:cNvSpPr txBox="1"/>
          <p:nvPr/>
        </p:nvSpPr>
        <p:spPr>
          <a:xfrm>
            <a:off x="2927648" y="908720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21356A"/>
                </a:solidFill>
              </a:rPr>
              <a:t>Axes d’évaluation de résultat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1E2B8E4-156F-8759-0254-57F99C15256B}"/>
              </a:ext>
            </a:extLst>
          </p:cNvPr>
          <p:cNvSpPr txBox="1"/>
          <p:nvPr/>
        </p:nvSpPr>
        <p:spPr>
          <a:xfrm>
            <a:off x="263352" y="2833551"/>
            <a:ext cx="10729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21356A"/>
                </a:solidFill>
              </a:rPr>
              <a:t>     - Coordination pluriprofessionnelle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21356A"/>
              </a:solidFill>
            </a:endParaRPr>
          </a:p>
          <a:p>
            <a:r>
              <a:rPr lang="fr-FR" sz="2000" dirty="0">
                <a:solidFill>
                  <a:srgbClr val="21356A"/>
                </a:solidFill>
              </a:rPr>
              <a:t>     - Infirmière coordinatrice référente du parcours </a:t>
            </a:r>
          </a:p>
          <a:p>
            <a:endParaRPr lang="fr-FR" sz="2000" dirty="0">
              <a:solidFill>
                <a:srgbClr val="21356A"/>
              </a:solidFill>
            </a:endParaRPr>
          </a:p>
          <a:p>
            <a:r>
              <a:rPr lang="fr-FR" sz="2000" dirty="0">
                <a:solidFill>
                  <a:srgbClr val="21356A"/>
                </a:solidFill>
              </a:rPr>
              <a:t>     - Reconnaissance des pratiques cliniques infirmières avec formation 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21356A"/>
              </a:solidFill>
            </a:endParaRPr>
          </a:p>
          <a:p>
            <a:r>
              <a:rPr lang="fr-FR" sz="2000" dirty="0">
                <a:solidFill>
                  <a:srgbClr val="21356A"/>
                </a:solidFill>
              </a:rPr>
              <a:t>     - Valorisation des actes infirmiers par la lettre clef AMI 5,8</a:t>
            </a:r>
          </a:p>
          <a:p>
            <a:endParaRPr lang="fr-FR" sz="2000" dirty="0">
              <a:solidFill>
                <a:srgbClr val="21356A"/>
              </a:solidFill>
            </a:endParaRPr>
          </a:p>
          <a:p>
            <a:r>
              <a:rPr lang="fr-FR" sz="2000" dirty="0">
                <a:solidFill>
                  <a:srgbClr val="21356A"/>
                </a:solidFill>
              </a:rPr>
              <a:t>     - Meilleur suivi des patients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08D6EE1-10F9-4DE8-88EF-91CD24A191F2}"/>
              </a:ext>
            </a:extLst>
          </p:cNvPr>
          <p:cNvSpPr txBox="1"/>
          <p:nvPr/>
        </p:nvSpPr>
        <p:spPr>
          <a:xfrm>
            <a:off x="551384" y="2204864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>
                <a:solidFill>
                  <a:srgbClr val="21356A"/>
                </a:solidFill>
              </a:rPr>
              <a:t>Plus-value du parcours IC suite audit clinique réalisé en 2022</a:t>
            </a:r>
          </a:p>
        </p:txBody>
      </p:sp>
    </p:spTree>
    <p:extLst>
      <p:ext uri="{BB962C8B-B14F-4D97-AF65-F5344CB8AC3E}">
        <p14:creationId xmlns:p14="http://schemas.microsoft.com/office/powerpoint/2010/main" val="3035619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B364B32-316C-5709-10FF-BB8EA9D88C2B}"/>
              </a:ext>
            </a:extLst>
          </p:cNvPr>
          <p:cNvSpPr txBox="1"/>
          <p:nvPr/>
        </p:nvSpPr>
        <p:spPr>
          <a:xfrm>
            <a:off x="2274815" y="576699"/>
            <a:ext cx="7642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21356A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Axes d’amélioration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6722894-2142-21D7-D9CC-030864026AA2}"/>
              </a:ext>
            </a:extLst>
          </p:cNvPr>
          <p:cNvSpPr txBox="1"/>
          <p:nvPr/>
        </p:nvSpPr>
        <p:spPr>
          <a:xfrm>
            <a:off x="405556" y="3369158"/>
            <a:ext cx="3235010" cy="1077218"/>
          </a:xfrm>
          <a:prstGeom prst="rect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Documents parcours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A8975482-9131-AB55-60CF-CE7D9CCAA5C2}"/>
              </a:ext>
            </a:extLst>
          </p:cNvPr>
          <p:cNvGrpSpPr/>
          <p:nvPr/>
        </p:nvGrpSpPr>
        <p:grpSpPr>
          <a:xfrm>
            <a:off x="3908116" y="2013668"/>
            <a:ext cx="7550055" cy="701190"/>
            <a:chOff x="514956" y="350413"/>
            <a:chExt cx="7550055" cy="70119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C5FBAEC-58A0-5074-2B5E-5CCEBEAD8D4B}"/>
                </a:ext>
              </a:extLst>
            </p:cNvPr>
            <p:cNvSpPr/>
            <p:nvPr/>
          </p:nvSpPr>
          <p:spPr>
            <a:xfrm>
              <a:off x="514956" y="350413"/>
              <a:ext cx="7550055" cy="70119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AC33514B-6B14-B739-5B88-0F3BE78F26EF}"/>
                </a:ext>
              </a:extLst>
            </p:cNvPr>
            <p:cNvSpPr txBox="1"/>
            <p:nvPr/>
          </p:nvSpPr>
          <p:spPr>
            <a:xfrm>
              <a:off x="514956" y="350413"/>
              <a:ext cx="7550055" cy="70119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56570" tIns="60960" rIns="60960" bIns="60960" numCol="1" spcCol="1270" anchor="ctr" anchorCtr="0">
              <a:noAutofit/>
            </a:bodyPr>
            <a:lstStyle/>
            <a:p>
              <a:pPr marL="0" marR="0" lvl="0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1356A"/>
                  </a:solidFill>
                  <a:effectLst/>
                  <a:uLnTx/>
                  <a:uFillTx/>
                  <a:latin typeface="Franklin Gothic Book" panose="020F0502020204030204"/>
                  <a:ea typeface="+mn-ea"/>
                  <a:cs typeface="+mn-cs"/>
                </a:rPr>
                <a:t>Logigramme parcours IC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0F59311C-01E8-1848-2DE7-A7CEE144FC98}"/>
              </a:ext>
            </a:extLst>
          </p:cNvPr>
          <p:cNvGrpSpPr/>
          <p:nvPr/>
        </p:nvGrpSpPr>
        <p:grpSpPr>
          <a:xfrm>
            <a:off x="4310125" y="3065636"/>
            <a:ext cx="7148046" cy="701190"/>
            <a:chOff x="916965" y="1402381"/>
            <a:chExt cx="7148046" cy="70119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044246-AE47-7807-6803-C3B1A218977A}"/>
                </a:ext>
              </a:extLst>
            </p:cNvPr>
            <p:cNvSpPr/>
            <p:nvPr/>
          </p:nvSpPr>
          <p:spPr>
            <a:xfrm>
              <a:off x="916965" y="1402381"/>
              <a:ext cx="7148046" cy="70119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372EDF3A-5FB9-6676-A760-30D8B8457C5B}"/>
                </a:ext>
              </a:extLst>
            </p:cNvPr>
            <p:cNvSpPr txBox="1"/>
            <p:nvPr/>
          </p:nvSpPr>
          <p:spPr>
            <a:xfrm>
              <a:off x="916965" y="1402381"/>
              <a:ext cx="7148046" cy="70119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56570" tIns="60960" rIns="60960" bIns="60960" numCol="1" spcCol="1270" anchor="ctr" anchorCtr="0">
              <a:noAutofit/>
            </a:bodyPr>
            <a:lstStyle/>
            <a:p>
              <a:pPr marL="0" marR="0" lvl="0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1356A"/>
                  </a:solidFill>
                  <a:effectLst/>
                  <a:uLnTx/>
                  <a:uFillTx/>
                  <a:latin typeface="Franklin Gothic Book" panose="020F0502020204030204"/>
                  <a:ea typeface="+mn-ea"/>
                  <a:cs typeface="+mn-cs"/>
                </a:rPr>
                <a:t>Arbre décisionnel de gravité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0FB3EA39-2E14-DBB1-E120-29E65E37AF2F}"/>
              </a:ext>
            </a:extLst>
          </p:cNvPr>
          <p:cNvGrpSpPr/>
          <p:nvPr/>
        </p:nvGrpSpPr>
        <p:grpSpPr>
          <a:xfrm>
            <a:off x="4310125" y="4117604"/>
            <a:ext cx="7148046" cy="701190"/>
            <a:chOff x="916965" y="2454349"/>
            <a:chExt cx="7148046" cy="70119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52BCBCA-2675-138D-A61E-ABC04A004EDD}"/>
                </a:ext>
              </a:extLst>
            </p:cNvPr>
            <p:cNvSpPr/>
            <p:nvPr/>
          </p:nvSpPr>
          <p:spPr>
            <a:xfrm>
              <a:off x="916965" y="2454349"/>
              <a:ext cx="7148046" cy="70119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BAF89559-D918-2327-7382-7FD5922E0D84}"/>
                </a:ext>
              </a:extLst>
            </p:cNvPr>
            <p:cNvSpPr txBox="1"/>
            <p:nvPr/>
          </p:nvSpPr>
          <p:spPr>
            <a:xfrm>
              <a:off x="916965" y="2454349"/>
              <a:ext cx="7148046" cy="70119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56570" tIns="60960" rIns="60960" bIns="60960" numCol="1" spcCol="1270" anchor="ctr" anchorCtr="0">
              <a:noAutofit/>
            </a:bodyPr>
            <a:lstStyle/>
            <a:p>
              <a:pPr marL="0" marR="0" lvl="0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1356A"/>
                  </a:solidFill>
                  <a:effectLst/>
                  <a:uLnTx/>
                  <a:uFillTx/>
                  <a:latin typeface="Franklin Gothic Book" panose="020F0502020204030204"/>
                  <a:ea typeface="+mn-ea"/>
                  <a:cs typeface="+mn-cs"/>
                </a:rPr>
                <a:t>Nouvelle fiche de surveillance IDE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4F273407-2AC2-52C4-3453-6E4BF3BC20FE}"/>
              </a:ext>
            </a:extLst>
          </p:cNvPr>
          <p:cNvGrpSpPr/>
          <p:nvPr/>
        </p:nvGrpSpPr>
        <p:grpSpPr>
          <a:xfrm>
            <a:off x="3882975" y="5161186"/>
            <a:ext cx="7550055" cy="701190"/>
            <a:chOff x="489815" y="3497931"/>
            <a:chExt cx="7550055" cy="70119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4F01B6F-3133-75DA-01F3-86E28E435C27}"/>
                </a:ext>
              </a:extLst>
            </p:cNvPr>
            <p:cNvSpPr/>
            <p:nvPr/>
          </p:nvSpPr>
          <p:spPr>
            <a:xfrm>
              <a:off x="489815" y="3497931"/>
              <a:ext cx="7550055" cy="70119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14854B0F-8919-CDBA-B84C-87C12A78F624}"/>
                </a:ext>
              </a:extLst>
            </p:cNvPr>
            <p:cNvSpPr txBox="1"/>
            <p:nvPr/>
          </p:nvSpPr>
          <p:spPr>
            <a:xfrm>
              <a:off x="489815" y="3497931"/>
              <a:ext cx="7550055" cy="70119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56570" tIns="60960" rIns="60960" bIns="60960" numCol="1" spcCol="1270" anchor="ctr" anchorCtr="0">
              <a:noAutofit/>
            </a:bodyPr>
            <a:lstStyle/>
            <a:p>
              <a:pPr marL="0" marR="0" lvl="0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400" b="1" dirty="0" err="1">
                  <a:solidFill>
                    <a:srgbClr val="21356A"/>
                  </a:solidFill>
                  <a:latin typeface="Franklin Gothic Book" panose="020F0502020204030204"/>
                </a:rPr>
                <a:t>Certi’Pair</a:t>
              </a:r>
              <a:r>
                <a:rPr lang="fr-FR" sz="2400" b="1" dirty="0">
                  <a:solidFill>
                    <a:srgbClr val="21356A"/>
                  </a:solidFill>
                  <a:latin typeface="Franklin Gothic Book" panose="020F0502020204030204"/>
                </a:rPr>
                <a:t> en cours d’expérimentation pour suivi </a:t>
              </a:r>
              <a:r>
                <a:rPr lang="fr-FR" sz="2200" b="1" dirty="0">
                  <a:solidFill>
                    <a:srgbClr val="21356A"/>
                  </a:solidFill>
                  <a:latin typeface="Franklin Gothic Book" panose="020F0502020204030204"/>
                </a:rPr>
                <a:t>patient</a:t>
              </a:r>
              <a:endPara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21356A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Arc plein 20">
            <a:extLst>
              <a:ext uri="{FF2B5EF4-FFF2-40B4-BE49-F238E27FC236}">
                <a16:creationId xmlns:a16="http://schemas.microsoft.com/office/drawing/2014/main" id="{BF0A360F-1EED-F851-A362-D0E8D77E36C2}"/>
              </a:ext>
            </a:extLst>
          </p:cNvPr>
          <p:cNvSpPr/>
          <p:nvPr/>
        </p:nvSpPr>
        <p:spPr>
          <a:xfrm>
            <a:off x="-1792990" y="899285"/>
            <a:ext cx="6136647" cy="6136647"/>
          </a:xfrm>
          <a:prstGeom prst="blockArc">
            <a:avLst>
              <a:gd name="adj1" fmla="val 18862742"/>
              <a:gd name="adj2" fmla="val 2700000"/>
              <a:gd name="adj3" fmla="val 352"/>
            </a:avLst>
          </a:prstGeom>
          <a:noFill/>
          <a:ln w="15875" cap="flat" cmpd="sng" algn="ctr">
            <a:solidFill>
              <a:schemeClr val="tx2"/>
            </a:solidFill>
            <a:prstDash val="soli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8D4180DB-8BC8-EE8C-92F0-9B567C3F0F4F}"/>
              </a:ext>
            </a:extLst>
          </p:cNvPr>
          <p:cNvSpPr/>
          <p:nvPr/>
        </p:nvSpPr>
        <p:spPr>
          <a:xfrm>
            <a:off x="3425508" y="1927055"/>
            <a:ext cx="876488" cy="876488"/>
          </a:xfrm>
          <a:prstGeom prst="ellipse">
            <a:avLst/>
          </a:prstGeom>
          <a:solidFill>
            <a:srgbClr val="21356A"/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09C7906E-6C4E-13FD-FD20-C5384AD7CEC5}"/>
              </a:ext>
            </a:extLst>
          </p:cNvPr>
          <p:cNvSpPr/>
          <p:nvPr/>
        </p:nvSpPr>
        <p:spPr>
          <a:xfrm>
            <a:off x="3863752" y="2984560"/>
            <a:ext cx="876488" cy="876488"/>
          </a:xfrm>
          <a:prstGeom prst="ellipse">
            <a:avLst/>
          </a:prstGeom>
          <a:solidFill>
            <a:srgbClr val="21356A"/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D3099AD5-D9E2-E37C-2B6D-5B6A9CE221BE}"/>
              </a:ext>
            </a:extLst>
          </p:cNvPr>
          <p:cNvSpPr/>
          <p:nvPr/>
        </p:nvSpPr>
        <p:spPr>
          <a:xfrm>
            <a:off x="3444731" y="5072876"/>
            <a:ext cx="876488" cy="876488"/>
          </a:xfrm>
          <a:prstGeom prst="ellipse">
            <a:avLst/>
          </a:prstGeom>
          <a:solidFill>
            <a:srgbClr val="21356A"/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69606DFD-8450-1742-395D-F1E0B6ED4EFA}"/>
              </a:ext>
            </a:extLst>
          </p:cNvPr>
          <p:cNvSpPr/>
          <p:nvPr/>
        </p:nvSpPr>
        <p:spPr>
          <a:xfrm>
            <a:off x="3791744" y="4029955"/>
            <a:ext cx="876488" cy="876488"/>
          </a:xfrm>
          <a:prstGeom prst="ellipse">
            <a:avLst/>
          </a:prstGeom>
          <a:solidFill>
            <a:srgbClr val="21356A"/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FC651B-326B-9435-46BE-7EE518FF1261}"/>
              </a:ext>
            </a:extLst>
          </p:cNvPr>
          <p:cNvSpPr/>
          <p:nvPr/>
        </p:nvSpPr>
        <p:spPr>
          <a:xfrm>
            <a:off x="5358552" y="6117119"/>
            <a:ext cx="6426080" cy="36004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C3060C1-744B-BEB1-F252-4E7859B5F4A4}"/>
              </a:ext>
            </a:extLst>
          </p:cNvPr>
          <p:cNvSpPr txBox="1"/>
          <p:nvPr/>
        </p:nvSpPr>
        <p:spPr>
          <a:xfrm>
            <a:off x="5358552" y="6117119"/>
            <a:ext cx="660898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Nouvel audit fin 2023 pour évaluation des axes d’amélioration</a:t>
            </a:r>
          </a:p>
        </p:txBody>
      </p:sp>
    </p:spTree>
    <p:extLst>
      <p:ext uri="{BB962C8B-B14F-4D97-AF65-F5344CB8AC3E}">
        <p14:creationId xmlns:p14="http://schemas.microsoft.com/office/powerpoint/2010/main" val="1545473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5930198-66BB-D0E7-70D7-87BCAEF02665}"/>
              </a:ext>
            </a:extLst>
          </p:cNvPr>
          <p:cNvSpPr txBox="1"/>
          <p:nvPr/>
        </p:nvSpPr>
        <p:spPr>
          <a:xfrm>
            <a:off x="1772981" y="822512"/>
            <a:ext cx="10419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21356A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Axes correctifs - Audit décembre 2023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D3B5363-FB81-0C55-2764-E27983A68788}"/>
              </a:ext>
            </a:extLst>
          </p:cNvPr>
          <p:cNvSpPr txBox="1"/>
          <p:nvPr/>
        </p:nvSpPr>
        <p:spPr>
          <a:xfrm>
            <a:off x="358337" y="3225878"/>
            <a:ext cx="3235010" cy="1077218"/>
          </a:xfrm>
          <a:prstGeom prst="rect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Documents parcours</a:t>
            </a:r>
          </a:p>
        </p:txBody>
      </p:sp>
      <p:sp>
        <p:nvSpPr>
          <p:cNvPr id="6" name="Arc plein 5">
            <a:extLst>
              <a:ext uri="{FF2B5EF4-FFF2-40B4-BE49-F238E27FC236}">
                <a16:creationId xmlns:a16="http://schemas.microsoft.com/office/drawing/2014/main" id="{A5D56E67-3E0E-40DD-7744-9B8C9AA21670}"/>
              </a:ext>
            </a:extLst>
          </p:cNvPr>
          <p:cNvSpPr/>
          <p:nvPr/>
        </p:nvSpPr>
        <p:spPr>
          <a:xfrm>
            <a:off x="-1763876" y="548681"/>
            <a:ext cx="6074776" cy="6768752"/>
          </a:xfrm>
          <a:prstGeom prst="blockArc">
            <a:avLst>
              <a:gd name="adj1" fmla="val 18862742"/>
              <a:gd name="adj2" fmla="val 2700000"/>
              <a:gd name="adj3" fmla="val 352"/>
            </a:avLst>
          </a:prstGeom>
          <a:noFill/>
          <a:ln w="15875" cap="flat" cmpd="sng" algn="ctr">
            <a:solidFill>
              <a:schemeClr val="tx2"/>
            </a:solidFill>
            <a:prstDash val="soli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1645171-3202-81C0-4070-53ADC2397023}"/>
              </a:ext>
            </a:extLst>
          </p:cNvPr>
          <p:cNvGrpSpPr/>
          <p:nvPr/>
        </p:nvGrpSpPr>
        <p:grpSpPr>
          <a:xfrm>
            <a:off x="3696398" y="1885629"/>
            <a:ext cx="6943825" cy="605344"/>
            <a:chOff x="478721" y="350413"/>
            <a:chExt cx="7586290" cy="70119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EB77AA4-CFE8-981C-F391-4F8207951352}"/>
                </a:ext>
              </a:extLst>
            </p:cNvPr>
            <p:cNvSpPr/>
            <p:nvPr/>
          </p:nvSpPr>
          <p:spPr>
            <a:xfrm>
              <a:off x="514956" y="350413"/>
              <a:ext cx="7550055" cy="70119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968047BB-7D42-D28E-CAC4-C7F306209660}"/>
                </a:ext>
              </a:extLst>
            </p:cNvPr>
            <p:cNvSpPr txBox="1"/>
            <p:nvPr/>
          </p:nvSpPr>
          <p:spPr>
            <a:xfrm>
              <a:off x="478721" y="350413"/>
              <a:ext cx="7550055" cy="70119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56570" tIns="60960" rIns="60960" bIns="60960" numCol="1" spcCol="1270" anchor="ctr" anchorCtr="0">
              <a:noAutofit/>
            </a:bodyPr>
            <a:lstStyle/>
            <a:p>
              <a:pPr marL="0" marR="0" lvl="0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5B74">
                      <a:lumMod val="10000"/>
                    </a:srgbClr>
                  </a:solidFill>
                  <a:effectLst/>
                  <a:uLnTx/>
                  <a:uFillTx/>
                  <a:latin typeface="Franklin Gothic Book" panose="020F0502020204030204"/>
                  <a:ea typeface="+mn-ea"/>
                  <a:cs typeface="+mn-cs"/>
                </a:rPr>
                <a:t>Logigramme parcours IC - </a:t>
              </a: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Franklin Gothic Book" panose="020F0502020204030204"/>
                  <a:ea typeface="+mn-ea"/>
                  <a:cs typeface="+mn-cs"/>
                </a:rPr>
                <a:t>Validé</a:t>
              </a:r>
            </a:p>
          </p:txBody>
        </p:sp>
      </p:grpSp>
      <p:sp>
        <p:nvSpPr>
          <p:cNvPr id="10" name="Ellipse 9">
            <a:extLst>
              <a:ext uri="{FF2B5EF4-FFF2-40B4-BE49-F238E27FC236}">
                <a16:creationId xmlns:a16="http://schemas.microsoft.com/office/drawing/2014/main" id="{4A5A03E0-DFEB-84B3-04BA-BCE2C601A1AD}"/>
              </a:ext>
            </a:extLst>
          </p:cNvPr>
          <p:cNvSpPr/>
          <p:nvPr/>
        </p:nvSpPr>
        <p:spPr>
          <a:xfrm>
            <a:off x="3311166" y="1772816"/>
            <a:ext cx="792385" cy="756680"/>
          </a:xfrm>
          <a:prstGeom prst="ellipse">
            <a:avLst/>
          </a:prstGeom>
          <a:solidFill>
            <a:srgbClr val="21356A"/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8EA3B123-AF1A-FC51-63B9-06AE3616345B}"/>
              </a:ext>
            </a:extLst>
          </p:cNvPr>
          <p:cNvGrpSpPr/>
          <p:nvPr/>
        </p:nvGrpSpPr>
        <p:grpSpPr>
          <a:xfrm>
            <a:off x="4160488" y="2763634"/>
            <a:ext cx="6462159" cy="605344"/>
            <a:chOff x="916965" y="1402381"/>
            <a:chExt cx="7148046" cy="70119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3F26F1A-DE7F-48E0-BDAF-36BB3B9DD0CA}"/>
                </a:ext>
              </a:extLst>
            </p:cNvPr>
            <p:cNvSpPr/>
            <p:nvPr/>
          </p:nvSpPr>
          <p:spPr>
            <a:xfrm>
              <a:off x="916965" y="1402381"/>
              <a:ext cx="7148046" cy="70119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15654629-B455-6370-E3DF-A6CADE147D67}"/>
                </a:ext>
              </a:extLst>
            </p:cNvPr>
            <p:cNvSpPr txBox="1"/>
            <p:nvPr/>
          </p:nvSpPr>
          <p:spPr>
            <a:xfrm>
              <a:off x="916965" y="1402381"/>
              <a:ext cx="7148046" cy="70119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56570" tIns="60960" rIns="60960" bIns="60960" numCol="1" spcCol="1270" anchor="ctr" anchorCtr="0">
              <a:noAutofit/>
            </a:bodyPr>
            <a:lstStyle/>
            <a:p>
              <a:pPr marL="0" marR="0" lvl="0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 panose="020F0502020204030204"/>
                  <a:ea typeface="+mn-ea"/>
                  <a:cs typeface="+mn-cs"/>
                </a:rPr>
                <a:t>Arbre décisionnel de gravité </a:t>
              </a: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5B74">
                      <a:lumMod val="10000"/>
                    </a:srgbClr>
                  </a:solidFill>
                  <a:effectLst/>
                  <a:uLnTx/>
                  <a:uFillTx/>
                  <a:latin typeface="Franklin Gothic Book" panose="020F0502020204030204"/>
                  <a:ea typeface="+mn-ea"/>
                  <a:cs typeface="+mn-cs"/>
                </a:rPr>
                <a:t>- </a:t>
              </a: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Franklin Gothic Book" panose="020F0502020204030204"/>
                  <a:ea typeface="+mn-ea"/>
                  <a:cs typeface="+mn-cs"/>
                </a:rPr>
                <a:t>Validé</a:t>
              </a:r>
              <a:endPara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Ellipse 13">
            <a:extLst>
              <a:ext uri="{FF2B5EF4-FFF2-40B4-BE49-F238E27FC236}">
                <a16:creationId xmlns:a16="http://schemas.microsoft.com/office/drawing/2014/main" id="{17E49CCA-A352-146C-B527-4ACE8B990371}"/>
              </a:ext>
            </a:extLst>
          </p:cNvPr>
          <p:cNvSpPr/>
          <p:nvPr/>
        </p:nvSpPr>
        <p:spPr>
          <a:xfrm>
            <a:off x="3747408" y="2648314"/>
            <a:ext cx="792385" cy="756680"/>
          </a:xfrm>
          <a:prstGeom prst="ellipse">
            <a:avLst/>
          </a:prstGeom>
          <a:solidFill>
            <a:srgbClr val="21356A"/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F9E6CA26-E4AB-20AD-F59D-EF8C7A97E1C8}"/>
              </a:ext>
            </a:extLst>
          </p:cNvPr>
          <p:cNvGrpSpPr/>
          <p:nvPr/>
        </p:nvGrpSpPr>
        <p:grpSpPr>
          <a:xfrm>
            <a:off x="4343658" y="3677845"/>
            <a:ext cx="6296566" cy="605344"/>
            <a:chOff x="916965" y="2454349"/>
            <a:chExt cx="7148046" cy="70119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CAA110C-D5A7-5624-2F51-EAEEB3464C52}"/>
                </a:ext>
              </a:extLst>
            </p:cNvPr>
            <p:cNvSpPr/>
            <p:nvPr/>
          </p:nvSpPr>
          <p:spPr>
            <a:xfrm>
              <a:off x="916965" y="2454349"/>
              <a:ext cx="7148046" cy="70119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3924A49A-A325-A6C3-C7C8-D96D69D4315A}"/>
                </a:ext>
              </a:extLst>
            </p:cNvPr>
            <p:cNvSpPr txBox="1"/>
            <p:nvPr/>
          </p:nvSpPr>
          <p:spPr>
            <a:xfrm>
              <a:off x="916965" y="2454349"/>
              <a:ext cx="7148046" cy="70119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56570" tIns="60960" rIns="60960" bIns="60960" numCol="1" spcCol="1270" anchor="ctr" anchorCtr="0">
              <a:noAutofit/>
            </a:bodyPr>
            <a:lstStyle/>
            <a:p>
              <a:pPr marL="0" marR="0" lvl="0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 panose="020F0502020204030204"/>
                  <a:ea typeface="+mn-ea"/>
                  <a:cs typeface="+mn-cs"/>
                </a:rPr>
                <a:t>Nouvelle fiche de surveillance IDE </a:t>
              </a: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5B74">
                      <a:lumMod val="10000"/>
                    </a:srgbClr>
                  </a:solidFill>
                  <a:effectLst/>
                  <a:uLnTx/>
                  <a:uFillTx/>
                  <a:latin typeface="Franklin Gothic Book" panose="020F0502020204030204"/>
                  <a:ea typeface="+mn-ea"/>
                  <a:cs typeface="+mn-cs"/>
                </a:rPr>
                <a:t>- </a:t>
              </a: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Franklin Gothic Book" panose="020F0502020204030204"/>
                  <a:ea typeface="+mn-ea"/>
                  <a:cs typeface="+mn-cs"/>
                </a:rPr>
                <a:t>Validé</a:t>
              </a:r>
              <a:endPara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Ellipse 21">
            <a:extLst>
              <a:ext uri="{FF2B5EF4-FFF2-40B4-BE49-F238E27FC236}">
                <a16:creationId xmlns:a16="http://schemas.microsoft.com/office/drawing/2014/main" id="{4773F8AB-E776-9161-CA54-3504854B1650}"/>
              </a:ext>
            </a:extLst>
          </p:cNvPr>
          <p:cNvSpPr/>
          <p:nvPr/>
        </p:nvSpPr>
        <p:spPr>
          <a:xfrm>
            <a:off x="3905413" y="3590196"/>
            <a:ext cx="792385" cy="756680"/>
          </a:xfrm>
          <a:prstGeom prst="ellipse">
            <a:avLst/>
          </a:prstGeom>
          <a:solidFill>
            <a:srgbClr val="21356A"/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E6939DD-BF5F-ADD1-7C52-8EEFE3CB277D}"/>
              </a:ext>
            </a:extLst>
          </p:cNvPr>
          <p:cNvGrpSpPr/>
          <p:nvPr/>
        </p:nvGrpSpPr>
        <p:grpSpPr>
          <a:xfrm>
            <a:off x="4160489" y="4630465"/>
            <a:ext cx="6462159" cy="605344"/>
            <a:chOff x="489815" y="3497931"/>
            <a:chExt cx="7550055" cy="70119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0762B73-5003-4852-DEC4-0F8ABD4FE135}"/>
                </a:ext>
              </a:extLst>
            </p:cNvPr>
            <p:cNvSpPr/>
            <p:nvPr/>
          </p:nvSpPr>
          <p:spPr>
            <a:xfrm>
              <a:off x="489815" y="3497931"/>
              <a:ext cx="7550055" cy="70119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D93FA3BC-794A-CEFB-54E0-18E08649E1C1}"/>
                </a:ext>
              </a:extLst>
            </p:cNvPr>
            <p:cNvSpPr txBox="1"/>
            <p:nvPr/>
          </p:nvSpPr>
          <p:spPr>
            <a:xfrm>
              <a:off x="489815" y="3497931"/>
              <a:ext cx="7550055" cy="70119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56570" tIns="60960" rIns="60960" bIns="60960" numCol="1" spcCol="1270" anchor="ctr" anchorCtr="0">
              <a:noAutofit/>
            </a:bodyPr>
            <a:lstStyle/>
            <a:p>
              <a:pPr marL="0" marR="0" lvl="0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400" b="1" dirty="0" err="1">
                  <a:solidFill>
                    <a:sysClr val="windowText" lastClr="000000"/>
                  </a:solidFill>
                  <a:latin typeface="Franklin Gothic Book" panose="020F0502020204030204"/>
                </a:rPr>
                <a:t>Certi’Pair</a:t>
              </a:r>
              <a:r>
                <a:rPr lang="fr-FR" sz="2400" b="1" dirty="0">
                  <a:solidFill>
                    <a:sysClr val="windowText" lastClr="000000"/>
                  </a:solidFill>
                  <a:latin typeface="Franklin Gothic Book" panose="020F0502020204030204"/>
                </a:rPr>
                <a:t> </a:t>
              </a: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5B74">
                      <a:lumMod val="10000"/>
                    </a:srgbClr>
                  </a:solidFill>
                  <a:effectLst/>
                  <a:uLnTx/>
                  <a:uFillTx/>
                  <a:latin typeface="Franklin Gothic Book" panose="020F0502020204030204"/>
                  <a:ea typeface="+mn-ea"/>
                  <a:cs typeface="+mn-cs"/>
                </a:rPr>
                <a:t>– </a:t>
              </a: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Franklin Gothic Book" panose="020F0502020204030204"/>
                  <a:ea typeface="+mn-ea"/>
                  <a:cs typeface="+mn-cs"/>
                </a:rPr>
                <a:t>Mise en place Validé</a:t>
              </a:r>
              <a:endPara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Ellipse 25">
            <a:extLst>
              <a:ext uri="{FF2B5EF4-FFF2-40B4-BE49-F238E27FC236}">
                <a16:creationId xmlns:a16="http://schemas.microsoft.com/office/drawing/2014/main" id="{1A91A97F-AD3D-BC2D-55A7-9FABB055EE2D}"/>
              </a:ext>
            </a:extLst>
          </p:cNvPr>
          <p:cNvSpPr/>
          <p:nvPr/>
        </p:nvSpPr>
        <p:spPr>
          <a:xfrm>
            <a:off x="3756196" y="4501000"/>
            <a:ext cx="750194" cy="756680"/>
          </a:xfrm>
          <a:prstGeom prst="ellipse">
            <a:avLst/>
          </a:prstGeom>
          <a:solidFill>
            <a:srgbClr val="21356A"/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9C8B39D9-E4DD-2151-1CDD-34286AEB5281}"/>
              </a:ext>
            </a:extLst>
          </p:cNvPr>
          <p:cNvGrpSpPr/>
          <p:nvPr/>
        </p:nvGrpSpPr>
        <p:grpSpPr>
          <a:xfrm>
            <a:off x="3647728" y="5474279"/>
            <a:ext cx="6997289" cy="619017"/>
            <a:chOff x="460172" y="3497931"/>
            <a:chExt cx="7714346" cy="71702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E377A40-882C-C8F6-F484-E321CBA57F48}"/>
                </a:ext>
              </a:extLst>
            </p:cNvPr>
            <p:cNvSpPr/>
            <p:nvPr/>
          </p:nvSpPr>
          <p:spPr>
            <a:xfrm>
              <a:off x="624463" y="3497931"/>
              <a:ext cx="7550055" cy="70119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2D3E098D-4D02-50C0-EE35-0D615A772BC5}"/>
                </a:ext>
              </a:extLst>
            </p:cNvPr>
            <p:cNvSpPr txBox="1"/>
            <p:nvPr/>
          </p:nvSpPr>
          <p:spPr>
            <a:xfrm>
              <a:off x="460172" y="3513769"/>
              <a:ext cx="7550055" cy="70119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56570" tIns="60960" rIns="60960" bIns="60960" numCol="1" spcCol="1270" anchor="ctr" anchorCtr="0">
              <a:noAutofit/>
            </a:bodyPr>
            <a:lstStyle/>
            <a:p>
              <a:pPr marL="0" marR="0" lvl="0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 panose="020F0502020204030204"/>
                  <a:ea typeface="+mn-ea"/>
                  <a:cs typeface="+mn-cs"/>
                </a:rPr>
                <a:t> Contact CPTS d’expérimentation du Parcours IC</a:t>
              </a:r>
              <a:endPara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Ellipse 29">
            <a:extLst>
              <a:ext uri="{FF2B5EF4-FFF2-40B4-BE49-F238E27FC236}">
                <a16:creationId xmlns:a16="http://schemas.microsoft.com/office/drawing/2014/main" id="{0B3A861E-7CAE-7B82-655F-E1E1C6199367}"/>
              </a:ext>
            </a:extLst>
          </p:cNvPr>
          <p:cNvSpPr/>
          <p:nvPr/>
        </p:nvSpPr>
        <p:spPr>
          <a:xfrm>
            <a:off x="3405298" y="5369853"/>
            <a:ext cx="792385" cy="756680"/>
          </a:xfrm>
          <a:prstGeom prst="ellipse">
            <a:avLst/>
          </a:prstGeom>
          <a:solidFill>
            <a:srgbClr val="21356A"/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8F21FD4-078D-D4A3-2492-27DF526AED96}"/>
              </a:ext>
            </a:extLst>
          </p:cNvPr>
          <p:cNvSpPr/>
          <p:nvPr/>
        </p:nvSpPr>
        <p:spPr>
          <a:xfrm>
            <a:off x="5650900" y="6172263"/>
            <a:ext cx="6074776" cy="36004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0B5B841A-44D1-3CAB-2E46-6CAB2DA2C11E}"/>
              </a:ext>
            </a:extLst>
          </p:cNvPr>
          <p:cNvSpPr txBox="1"/>
          <p:nvPr/>
        </p:nvSpPr>
        <p:spPr>
          <a:xfrm>
            <a:off x="5650052" y="6162972"/>
            <a:ext cx="629656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100% des axes correctifs ont été atteints sur l’année 2023</a:t>
            </a:r>
          </a:p>
        </p:txBody>
      </p:sp>
    </p:spTree>
    <p:extLst>
      <p:ext uri="{BB962C8B-B14F-4D97-AF65-F5344CB8AC3E}">
        <p14:creationId xmlns:p14="http://schemas.microsoft.com/office/powerpoint/2010/main" val="1977139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capture d’écran, diagramme, Police">
            <a:extLst>
              <a:ext uri="{FF2B5EF4-FFF2-40B4-BE49-F238E27FC236}">
                <a16:creationId xmlns:a16="http://schemas.microsoft.com/office/drawing/2014/main" id="{9CBE52B6-6D36-2250-E956-61DFB4F098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332656"/>
            <a:ext cx="8136904" cy="575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72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croquis, noir, noir et blanc, art&#10;&#10;Description générée automatiquement">
            <a:extLst>
              <a:ext uri="{FF2B5EF4-FFF2-40B4-BE49-F238E27FC236}">
                <a16:creationId xmlns:a16="http://schemas.microsoft.com/office/drawing/2014/main" id="{AF8BB305-8A73-BFC5-4124-F4EEA9F2E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4089" y="1568445"/>
            <a:ext cx="4329204" cy="3441802"/>
          </a:xfrm>
          <a:prstGeom prst="rect">
            <a:avLst/>
          </a:prstGeom>
        </p:spPr>
      </p:pic>
      <p:pic>
        <p:nvPicPr>
          <p:cNvPr id="4" name="Image 3" descr="Une image contenant texte, Graphique, Police, logo&#10;&#10;Description générée automatiquement">
            <a:extLst>
              <a:ext uri="{FF2B5EF4-FFF2-40B4-BE49-F238E27FC236}">
                <a16:creationId xmlns:a16="http://schemas.microsoft.com/office/drawing/2014/main" id="{5B1F769D-B614-3FFD-488C-2203EE5277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087" y="3565729"/>
            <a:ext cx="2272179" cy="227217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9005D15-D521-333F-9A05-72757686B8F7}"/>
              </a:ext>
            </a:extLst>
          </p:cNvPr>
          <p:cNvSpPr txBox="1"/>
          <p:nvPr/>
        </p:nvSpPr>
        <p:spPr>
          <a:xfrm>
            <a:off x="2351583" y="2836979"/>
            <a:ext cx="8031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21356A"/>
                </a:solidFill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624994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 bwMode="auto">
          <a:xfrm>
            <a:off x="2293979" y="2409439"/>
            <a:ext cx="111612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solidFill>
                  <a:srgbClr val="21356A"/>
                </a:solidFill>
                <a:latin typeface="Yu Gothic UI"/>
                <a:ea typeface="Yu Gothic UI"/>
                <a:cs typeface="Arial"/>
              </a:rPr>
              <a:t>   Atelier Parcours de Soins IC</a:t>
            </a:r>
          </a:p>
          <a:p>
            <a:pPr algn="ctr"/>
            <a:r>
              <a:rPr lang="fr-FR" sz="4400" b="1" dirty="0">
                <a:solidFill>
                  <a:srgbClr val="21356A"/>
                </a:solidFill>
                <a:latin typeface="Yu Gothic UI"/>
                <a:ea typeface="Yu Gothic UI"/>
                <a:cs typeface="Arial"/>
              </a:rPr>
              <a:t>Post hospitalisation</a:t>
            </a:r>
            <a:endParaRPr lang="fr-FR" sz="4400" b="1" dirty="0">
              <a:solidFill>
                <a:srgbClr val="213469"/>
              </a:solidFill>
              <a:latin typeface="Yu Gothic UI"/>
              <a:ea typeface="Yu Gothic UI"/>
              <a:cs typeface="Arial"/>
            </a:endParaRPr>
          </a:p>
        </p:txBody>
      </p:sp>
      <p:pic>
        <p:nvPicPr>
          <p:cNvPr id="4" name="Image 3" descr="Une image contenant texte, capture d’écran, graphisme, dessin humoristique&#10;&#10;Description générée automatiquement">
            <a:extLst>
              <a:ext uri="{FF2B5EF4-FFF2-40B4-BE49-F238E27FC236}">
                <a16:creationId xmlns:a16="http://schemas.microsoft.com/office/drawing/2014/main" id="{9555AC7E-DD7F-0C92-76CF-929DA0102C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1844824"/>
            <a:ext cx="3189955" cy="38884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0657646-245F-2260-41EE-4FD192BE94B1}"/>
              </a:ext>
            </a:extLst>
          </p:cNvPr>
          <p:cNvSpPr txBox="1"/>
          <p:nvPr/>
        </p:nvSpPr>
        <p:spPr bwMode="auto">
          <a:xfrm>
            <a:off x="2411526" y="4020494"/>
            <a:ext cx="111612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21356A"/>
                </a:solidFill>
                <a:latin typeface="Yu Gothic UI"/>
                <a:ea typeface="Yu Gothic UI"/>
                <a:cs typeface="Arial"/>
              </a:rPr>
              <a:t>CPTS – ROANNAIS DEFI SANTE</a:t>
            </a:r>
            <a:endParaRPr lang="fr-FR" sz="2000" b="1" dirty="0">
              <a:solidFill>
                <a:srgbClr val="213469"/>
              </a:solidFill>
              <a:latin typeface="Yu Gothic UI"/>
              <a:ea typeface="Yu Gothic UI"/>
              <a:cs typeface="Arial"/>
            </a:endParaRPr>
          </a:p>
        </p:txBody>
      </p:sp>
      <p:pic>
        <p:nvPicPr>
          <p:cNvPr id="6" name="Image 5" descr="Une image contenant texte, Graphique, Police, logo&#10;&#10;Description générée automatiquement">
            <a:extLst>
              <a:ext uri="{FF2B5EF4-FFF2-40B4-BE49-F238E27FC236}">
                <a16:creationId xmlns:a16="http://schemas.microsoft.com/office/drawing/2014/main" id="{2C4C0F58-8B6E-EE3D-701F-171DAD6F33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07" y="4293096"/>
            <a:ext cx="1680478" cy="16804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 bwMode="auto">
          <a:xfrm>
            <a:off x="3431704" y="699854"/>
            <a:ext cx="72488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rgbClr val="21356A"/>
                </a:solidFill>
                <a:latin typeface="Yu Gothic UI"/>
                <a:ea typeface="Yu Gothic UI"/>
                <a:cs typeface="Arial"/>
              </a:rPr>
              <a:t>  </a:t>
            </a:r>
            <a:r>
              <a:rPr lang="fr-FR" sz="4400" b="1" dirty="0">
                <a:solidFill>
                  <a:srgbClr val="21356A"/>
                </a:solidFill>
                <a:latin typeface="+mn-lt"/>
              </a:rPr>
              <a:t>Le Territoire de la CPTS</a:t>
            </a:r>
            <a:endParaRPr lang="fr-FR" sz="4400" b="1" dirty="0">
              <a:solidFill>
                <a:srgbClr val="21356A"/>
              </a:solidFill>
              <a:latin typeface="Yu Gothic UI"/>
              <a:ea typeface="Yu Gothic UI"/>
              <a:cs typeface="Arial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2B10441-DAA6-62B3-B265-172847D3CE3C}"/>
              </a:ext>
            </a:extLst>
          </p:cNvPr>
          <p:cNvSpPr txBox="1">
            <a:spLocks/>
          </p:cNvSpPr>
          <p:nvPr/>
        </p:nvSpPr>
        <p:spPr>
          <a:xfrm>
            <a:off x="6384032" y="2276872"/>
            <a:ext cx="4392488" cy="306450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2000" dirty="0">
                <a:solidFill>
                  <a:srgbClr val="21356A"/>
                </a:solidFill>
              </a:rPr>
              <a:t>150 000 Habitants</a:t>
            </a:r>
          </a:p>
          <a:p>
            <a:endParaRPr lang="en-US" sz="2000" dirty="0">
              <a:solidFill>
                <a:srgbClr val="21356A"/>
              </a:solidFill>
            </a:endParaRPr>
          </a:p>
          <a:p>
            <a:r>
              <a:rPr lang="en-US" sz="2000" dirty="0">
                <a:solidFill>
                  <a:srgbClr val="21356A"/>
                </a:solidFill>
              </a:rPr>
              <a:t>5 </a:t>
            </a:r>
            <a:r>
              <a:rPr lang="en-US" sz="2000" dirty="0" err="1">
                <a:solidFill>
                  <a:srgbClr val="21356A"/>
                </a:solidFill>
              </a:rPr>
              <a:t>Communautés</a:t>
            </a:r>
            <a:r>
              <a:rPr lang="en-US" sz="2000" dirty="0">
                <a:solidFill>
                  <a:srgbClr val="21356A"/>
                </a:solidFill>
              </a:rPr>
              <a:t> de Communes :</a:t>
            </a:r>
          </a:p>
          <a:p>
            <a:endParaRPr lang="en-US" sz="2000" dirty="0">
              <a:solidFill>
                <a:srgbClr val="21356A"/>
              </a:solidFill>
            </a:endParaRPr>
          </a:p>
          <a:p>
            <a:r>
              <a:rPr lang="en-US" sz="2000" dirty="0">
                <a:solidFill>
                  <a:srgbClr val="21356A"/>
                </a:solidFill>
              </a:rPr>
              <a:t>- Roannais </a:t>
            </a:r>
            <a:r>
              <a:rPr lang="en-US" sz="2000" dirty="0" err="1">
                <a:solidFill>
                  <a:srgbClr val="21356A"/>
                </a:solidFill>
              </a:rPr>
              <a:t>Agglomération</a:t>
            </a:r>
            <a:endParaRPr lang="en-US" sz="2000" dirty="0">
              <a:solidFill>
                <a:srgbClr val="21356A"/>
              </a:solidFill>
            </a:endParaRPr>
          </a:p>
          <a:p>
            <a:r>
              <a:rPr lang="en-US" sz="2000" dirty="0">
                <a:solidFill>
                  <a:srgbClr val="21356A"/>
                </a:solidFill>
              </a:rPr>
              <a:t>- COPLER</a:t>
            </a:r>
          </a:p>
          <a:p>
            <a:r>
              <a:rPr lang="en-US" sz="2000" dirty="0">
                <a:solidFill>
                  <a:srgbClr val="21356A"/>
                </a:solidFill>
              </a:rPr>
              <a:t>- </a:t>
            </a:r>
            <a:r>
              <a:rPr lang="en-US" sz="2000" dirty="0" err="1">
                <a:solidFill>
                  <a:srgbClr val="21356A"/>
                </a:solidFill>
              </a:rPr>
              <a:t>Vals</a:t>
            </a:r>
            <a:r>
              <a:rPr lang="en-US" sz="2000" dirty="0">
                <a:solidFill>
                  <a:srgbClr val="21356A"/>
                </a:solidFill>
              </a:rPr>
              <a:t> </a:t>
            </a:r>
            <a:r>
              <a:rPr lang="en-US" sz="2000" dirty="0" err="1">
                <a:solidFill>
                  <a:srgbClr val="21356A"/>
                </a:solidFill>
              </a:rPr>
              <a:t>d’Aix</a:t>
            </a:r>
            <a:r>
              <a:rPr lang="en-US" sz="2000" dirty="0">
                <a:solidFill>
                  <a:srgbClr val="21356A"/>
                </a:solidFill>
              </a:rPr>
              <a:t> – </a:t>
            </a:r>
            <a:r>
              <a:rPr lang="en-US" sz="2000" dirty="0" err="1">
                <a:solidFill>
                  <a:srgbClr val="21356A"/>
                </a:solidFill>
              </a:rPr>
              <a:t>Isable</a:t>
            </a:r>
            <a:endParaRPr lang="en-US" sz="2000" dirty="0">
              <a:solidFill>
                <a:srgbClr val="21356A"/>
              </a:solidFill>
            </a:endParaRPr>
          </a:p>
          <a:p>
            <a:r>
              <a:rPr lang="en-US" sz="2000" dirty="0">
                <a:solidFill>
                  <a:srgbClr val="21356A"/>
                </a:solidFill>
              </a:rPr>
              <a:t>- Charlieu Belmont</a:t>
            </a:r>
          </a:p>
          <a:p>
            <a:r>
              <a:rPr lang="en-US" sz="2000" dirty="0">
                <a:solidFill>
                  <a:srgbClr val="21356A"/>
                </a:solidFill>
              </a:rPr>
              <a:t>- Pays d’Urfé</a:t>
            </a:r>
          </a:p>
        </p:txBody>
      </p:sp>
      <p:pic>
        <p:nvPicPr>
          <p:cNvPr id="4" name="Espace réservé du contenu 5" descr="Une image contenant carte&#10;&#10;Description générée automatiquement">
            <a:extLst>
              <a:ext uri="{FF2B5EF4-FFF2-40B4-BE49-F238E27FC236}">
                <a16:creationId xmlns:a16="http://schemas.microsoft.com/office/drawing/2014/main" id="{EBAA097E-3DDB-0643-B28D-23C4DE378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34" y="1469295"/>
            <a:ext cx="4478563" cy="45525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8498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57142B8F-E1EA-7252-12FB-0424D3E2E7A0}"/>
              </a:ext>
            </a:extLst>
          </p:cNvPr>
          <p:cNvSpPr txBox="1">
            <a:spLocks/>
          </p:cNvSpPr>
          <p:nvPr/>
        </p:nvSpPr>
        <p:spPr>
          <a:xfrm>
            <a:off x="2650264" y="908720"/>
            <a:ext cx="8496944" cy="504056"/>
          </a:xfrm>
          <a:prstGeom prst="rect">
            <a:avLst/>
          </a:prstGeom>
        </p:spPr>
        <p:txBody>
          <a:bodyPr/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fr-FR" sz="4400" b="1" dirty="0">
                <a:solidFill>
                  <a:srgbClr val="21356A"/>
                </a:solidFill>
              </a:rPr>
              <a:t>Expérimentation du Parcours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6AB78FD9-2BE3-401E-3019-F6C3A9614A68}"/>
              </a:ext>
            </a:extLst>
          </p:cNvPr>
          <p:cNvSpPr txBox="1">
            <a:spLocks/>
          </p:cNvSpPr>
          <p:nvPr/>
        </p:nvSpPr>
        <p:spPr>
          <a:xfrm>
            <a:off x="983432" y="2348880"/>
            <a:ext cx="10058400" cy="3481039"/>
          </a:xfrm>
          <a:prstGeom prst="rect">
            <a:avLst/>
          </a:prstGeom>
        </p:spPr>
        <p:txBody>
          <a:bodyPr anchor="ctr">
            <a:norm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fr-FR" sz="2000" dirty="0">
                <a:solidFill>
                  <a:srgbClr val="21356A"/>
                </a:solidFill>
              </a:rPr>
              <a:t>La CNAM a identifié 3 CPTS de la Région AURA pour devenir territoires d’expérimentation du parcours de soins IC : </a:t>
            </a:r>
          </a:p>
          <a:p>
            <a:endParaRPr lang="fr-FR" sz="2000" dirty="0">
              <a:solidFill>
                <a:srgbClr val="21356A"/>
              </a:solidFill>
            </a:endParaRPr>
          </a:p>
          <a:p>
            <a:r>
              <a:rPr lang="fr-FR" sz="2000" dirty="0">
                <a:solidFill>
                  <a:srgbClr val="21356A"/>
                </a:solidFill>
              </a:rPr>
              <a:t>- CPTS du Roannais</a:t>
            </a:r>
          </a:p>
          <a:p>
            <a:r>
              <a:rPr lang="fr-FR" sz="2000" dirty="0">
                <a:solidFill>
                  <a:srgbClr val="21356A"/>
                </a:solidFill>
              </a:rPr>
              <a:t>- CPTS de Mauriac</a:t>
            </a:r>
          </a:p>
          <a:p>
            <a:r>
              <a:rPr lang="fr-FR" sz="2000" dirty="0">
                <a:solidFill>
                  <a:srgbClr val="21356A"/>
                </a:solidFill>
              </a:rPr>
              <a:t>- CPTS du Vercors</a:t>
            </a:r>
          </a:p>
          <a:p>
            <a:endParaRPr lang="fr-FR" sz="2000" dirty="0">
              <a:solidFill>
                <a:srgbClr val="21356A"/>
              </a:solidFill>
            </a:endParaRPr>
          </a:p>
          <a:p>
            <a:r>
              <a:rPr lang="fr-FR" sz="2000" dirty="0">
                <a:solidFill>
                  <a:srgbClr val="21356A"/>
                </a:solidFill>
              </a:rPr>
              <a:t>Pour cela, les CNP de cardiologie ont rédigé un référentiel issu des recommandations HAS, servant de base de travail à la rédaction des protocoles de parcours de soins.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4071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CB1D18E-9EE4-D167-9283-A0F404CC177D}"/>
              </a:ext>
            </a:extLst>
          </p:cNvPr>
          <p:cNvSpPr txBox="1"/>
          <p:nvPr/>
        </p:nvSpPr>
        <p:spPr>
          <a:xfrm>
            <a:off x="551384" y="2561261"/>
            <a:ext cx="10945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21356A"/>
                </a:solidFill>
              </a:rPr>
              <a:t>Le protocole de Parcours de Soins IC </a:t>
            </a:r>
            <a:r>
              <a:rPr lang="fr-FR" sz="4400" b="1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A7CA47-D8A7-C28E-2184-B1C846C3463C}"/>
              </a:ext>
            </a:extLst>
          </p:cNvPr>
          <p:cNvSpPr/>
          <p:nvPr/>
        </p:nvSpPr>
        <p:spPr bwMode="auto">
          <a:xfrm flipV="1">
            <a:off x="2783632" y="3356992"/>
            <a:ext cx="6006519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CB0ECDB-B1ED-419C-083F-F88C007192BC}"/>
              </a:ext>
            </a:extLst>
          </p:cNvPr>
          <p:cNvSpPr txBox="1"/>
          <p:nvPr/>
        </p:nvSpPr>
        <p:spPr>
          <a:xfrm>
            <a:off x="837225" y="3429000"/>
            <a:ext cx="10373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21356A"/>
                </a:solidFill>
              </a:rPr>
              <a:t>Prise en charge du patient en sortie d’hospitalisation</a:t>
            </a:r>
          </a:p>
        </p:txBody>
      </p:sp>
    </p:spTree>
    <p:extLst>
      <p:ext uri="{BB962C8B-B14F-4D97-AF65-F5344CB8AC3E}">
        <p14:creationId xmlns:p14="http://schemas.microsoft.com/office/powerpoint/2010/main" val="1552389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69E2FA6A-4670-83F1-939B-E6D2B457B27E}"/>
              </a:ext>
            </a:extLst>
          </p:cNvPr>
          <p:cNvSpPr txBox="1">
            <a:spLocks/>
          </p:cNvSpPr>
          <p:nvPr/>
        </p:nvSpPr>
        <p:spPr>
          <a:xfrm>
            <a:off x="1415480" y="835838"/>
            <a:ext cx="10058400" cy="1450757"/>
          </a:xfrm>
          <a:prstGeom prst="rect">
            <a:avLst/>
          </a:prstGeom>
        </p:spPr>
        <p:txBody>
          <a:bodyPr/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/>
            <a:r>
              <a:rPr lang="fr-FR" sz="4400" b="1" dirty="0">
                <a:solidFill>
                  <a:srgbClr val="21356A"/>
                </a:solidFill>
                <a:latin typeface="+mn-lt"/>
              </a:rPr>
              <a:t>Création d’un COPIL IC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7DF4010B-BA3B-D84B-A349-F9D846EE13A8}"/>
              </a:ext>
            </a:extLst>
          </p:cNvPr>
          <p:cNvSpPr txBox="1">
            <a:spLocks/>
          </p:cNvSpPr>
          <p:nvPr/>
        </p:nvSpPr>
        <p:spPr>
          <a:xfrm>
            <a:off x="1066800" y="1845168"/>
            <a:ext cx="10058400" cy="202242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fr-FR" sz="2000" dirty="0">
                <a:solidFill>
                  <a:srgbClr val="21356A"/>
                </a:solidFill>
              </a:rPr>
              <a:t>Le travail sur notre territoire a été entamé </a:t>
            </a:r>
            <a:r>
              <a:rPr lang="fr-FR" sz="2000" b="1" u="sng" dirty="0">
                <a:solidFill>
                  <a:srgbClr val="21356A"/>
                </a:solidFill>
              </a:rPr>
              <a:t>en 2019</a:t>
            </a:r>
            <a:r>
              <a:rPr lang="fr-FR" sz="2000" dirty="0">
                <a:solidFill>
                  <a:srgbClr val="21356A"/>
                </a:solidFill>
              </a:rPr>
              <a:t>, avec la participation des professionnels de santé impliqués dans la prise en charge des patients souffrant d’IC : </a:t>
            </a:r>
          </a:p>
          <a:p>
            <a:endParaRPr lang="fr-FR" sz="2000" dirty="0">
              <a:solidFill>
                <a:srgbClr val="21356A"/>
              </a:solidFill>
            </a:endParaRPr>
          </a:p>
          <a:p>
            <a:r>
              <a:rPr lang="fr-FR" sz="2000" dirty="0">
                <a:solidFill>
                  <a:srgbClr val="21356A"/>
                </a:solidFill>
              </a:rPr>
              <a:t>- Cardiologues de Ville et Hospitaliers</a:t>
            </a:r>
          </a:p>
          <a:p>
            <a:r>
              <a:rPr lang="fr-FR" sz="2000" dirty="0">
                <a:solidFill>
                  <a:srgbClr val="21356A"/>
                </a:solidFill>
              </a:rPr>
              <a:t>- Médecins Généralistes</a:t>
            </a:r>
          </a:p>
          <a:p>
            <a:r>
              <a:rPr lang="fr-FR" sz="2000" dirty="0">
                <a:solidFill>
                  <a:srgbClr val="21356A"/>
                </a:solidFill>
              </a:rPr>
              <a:t>- Infirmiers Libéraux et Hospitaliers</a:t>
            </a:r>
          </a:p>
          <a:p>
            <a:endParaRPr lang="fr-FR" sz="2000" dirty="0"/>
          </a:p>
          <a:p>
            <a:endParaRPr lang="fr-FR" sz="2000" dirty="0"/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73FD0F8C-B114-BC83-7C8C-4659FC88A3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2251095"/>
              </p:ext>
            </p:extLst>
          </p:nvPr>
        </p:nvGraphicFramePr>
        <p:xfrm>
          <a:off x="2063552" y="3645024"/>
          <a:ext cx="7851902" cy="1121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2">
            <a:extLst>
              <a:ext uri="{FF2B5EF4-FFF2-40B4-BE49-F238E27FC236}">
                <a16:creationId xmlns:a16="http://schemas.microsoft.com/office/drawing/2014/main" id="{4096B1C1-44C4-CC65-A2B1-3E7CC6C24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76" y="4619119"/>
            <a:ext cx="77152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38163657-0013-3D4F-2973-81F531BA9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552" y="4634688"/>
            <a:ext cx="77152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7A188D47-4E1F-1871-9EB4-84FE5CC11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433" y="4655594"/>
            <a:ext cx="840324" cy="25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66DEBECD-2675-CBF2-66ED-D9341369A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672" y="4644213"/>
            <a:ext cx="77152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284630FF-8D91-2807-B64C-BCECC317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902" y="4655594"/>
            <a:ext cx="840324" cy="25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BCCC6A48-166D-1AC0-1404-DA09FF120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141" y="4644213"/>
            <a:ext cx="77152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EA777A4D-573D-4681-7C03-740861094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987" y="4634688"/>
            <a:ext cx="840324" cy="25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78F624D6-AAD8-6B5F-4BD1-7A37EE410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226" y="4623307"/>
            <a:ext cx="77152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6112D1D1-1947-64EF-F62E-EA1A4E0D91F2}"/>
              </a:ext>
            </a:extLst>
          </p:cNvPr>
          <p:cNvSpPr/>
          <p:nvPr/>
        </p:nvSpPr>
        <p:spPr>
          <a:xfrm>
            <a:off x="5010672" y="4965366"/>
            <a:ext cx="1796804" cy="67808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b="1" u="sng" dirty="0">
                <a:solidFill>
                  <a:schemeClr val="dk1"/>
                </a:solidFill>
              </a:rPr>
              <a:t>Convention tri partite : </a:t>
            </a:r>
            <a:r>
              <a:rPr lang="fr-FR" sz="1000" dirty="0">
                <a:solidFill>
                  <a:schemeClr val="dk1"/>
                </a:solidFill>
              </a:rPr>
              <a:t>CPTS, CH de Roanne et PRADO 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0D55CFE-E77B-050F-8CD3-04E46E101247}"/>
              </a:ext>
            </a:extLst>
          </p:cNvPr>
          <p:cNvSpPr/>
          <p:nvPr/>
        </p:nvSpPr>
        <p:spPr>
          <a:xfrm>
            <a:off x="6917186" y="4990851"/>
            <a:ext cx="1368152" cy="67808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/>
              <a:t>Formation </a:t>
            </a:r>
            <a:r>
              <a:rPr lang="fr-FR" sz="1000" b="1" dirty="0"/>
              <a:t>MonSisra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86C97ECE-9390-AF19-4271-0582D227F6E4}"/>
              </a:ext>
            </a:extLst>
          </p:cNvPr>
          <p:cNvSpPr/>
          <p:nvPr/>
        </p:nvSpPr>
        <p:spPr>
          <a:xfrm>
            <a:off x="8395048" y="4990851"/>
            <a:ext cx="1368152" cy="67808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/>
              <a:t>Formation </a:t>
            </a:r>
            <a:r>
              <a:rPr lang="fr-FR" sz="1000" b="1" dirty="0"/>
              <a:t>MesPatient</a:t>
            </a:r>
            <a:r>
              <a:rPr lang="fr-FR" sz="1000" dirty="0"/>
              <a:t>s</a:t>
            </a:r>
          </a:p>
        </p:txBody>
      </p:sp>
      <p:sp>
        <p:nvSpPr>
          <p:cNvPr id="21" name="Flèche : droite 20">
            <a:extLst>
              <a:ext uri="{FF2B5EF4-FFF2-40B4-BE49-F238E27FC236}">
                <a16:creationId xmlns:a16="http://schemas.microsoft.com/office/drawing/2014/main" id="{4FF27EF7-89E9-C76C-3CFB-273D7C5503DB}"/>
              </a:ext>
            </a:extLst>
          </p:cNvPr>
          <p:cNvSpPr/>
          <p:nvPr/>
        </p:nvSpPr>
        <p:spPr>
          <a:xfrm>
            <a:off x="1941491" y="5579162"/>
            <a:ext cx="8382208" cy="54602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Formation Continue des professionnels</a:t>
            </a:r>
          </a:p>
        </p:txBody>
      </p:sp>
    </p:spTree>
    <p:extLst>
      <p:ext uri="{BB962C8B-B14F-4D97-AF65-F5344CB8AC3E}">
        <p14:creationId xmlns:p14="http://schemas.microsoft.com/office/powerpoint/2010/main" val="605320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5FD09DD-A684-5787-0053-FC7582544619}"/>
              </a:ext>
            </a:extLst>
          </p:cNvPr>
          <p:cNvSpPr txBox="1"/>
          <p:nvPr/>
        </p:nvSpPr>
        <p:spPr>
          <a:xfrm>
            <a:off x="5649113" y="1055605"/>
            <a:ext cx="5851842" cy="225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buFont typeface="Calibri" panose="020F0502020204030204" pitchFamily="34" charset="0"/>
              <a:buChar char="−"/>
            </a:pPr>
            <a:r>
              <a:rPr lang="fr-FR" sz="1900" dirty="0">
                <a:solidFill>
                  <a:srgbClr val="21356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Cadre de santé du Service cardiologie fait signer le </a:t>
            </a:r>
            <a:r>
              <a:rPr lang="fr-FR" sz="1900" b="1" dirty="0">
                <a:solidFill>
                  <a:srgbClr val="21356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consentement du patient </a:t>
            </a:r>
            <a:r>
              <a:rPr lang="fr-FR" sz="1900" dirty="0">
                <a:solidFill>
                  <a:srgbClr val="21356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pour l’intégration dans le parcours </a:t>
            </a:r>
            <a:r>
              <a:rPr lang="fr-FR" sz="1900" dirty="0" err="1">
                <a:solidFill>
                  <a:srgbClr val="21356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MesPatients</a:t>
            </a:r>
            <a:endParaRPr lang="fr-FR" sz="1900" dirty="0">
              <a:solidFill>
                <a:srgbClr val="21356A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fr-FR" sz="1900" dirty="0">
              <a:solidFill>
                <a:srgbClr val="21356A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FR" sz="1900" b="1" dirty="0">
                <a:solidFill>
                  <a:srgbClr val="21356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fr-FR" sz="1900" b="1" dirty="0">
                <a:solidFill>
                  <a:srgbClr val="2135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nformation à la CPTS </a:t>
            </a:r>
            <a:r>
              <a:rPr lang="fr-FR" sz="1900" dirty="0">
                <a:solidFill>
                  <a:srgbClr val="2135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 plus tard </a:t>
            </a:r>
            <a:r>
              <a:rPr lang="fr-FR" sz="1900" dirty="0">
                <a:solidFill>
                  <a:srgbClr val="21356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 jour</a:t>
            </a:r>
            <a:r>
              <a:rPr lang="fr-FR" sz="1900" dirty="0">
                <a:solidFill>
                  <a:srgbClr val="2135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la sortie d’hospitalisation via le </a:t>
            </a:r>
            <a:r>
              <a:rPr lang="fr-FR" sz="1900" b="1" dirty="0">
                <a:solidFill>
                  <a:srgbClr val="2135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secrétariat de cardiologie. 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2FFE1C1C-F4C4-5253-48B7-449EE7CF6ABC}"/>
              </a:ext>
            </a:extLst>
          </p:cNvPr>
          <p:cNvSpPr/>
          <p:nvPr/>
        </p:nvSpPr>
        <p:spPr>
          <a:xfrm>
            <a:off x="6384032" y="4062521"/>
            <a:ext cx="1289615" cy="446600"/>
          </a:xfrm>
          <a:prstGeom prst="round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/>
              <a:t>Secrétariat de cardiologie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1424179-67E1-225D-1E78-CFDEA537D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79" b="95890" l="4408" r="95317">
                        <a14:foregroundMark x1="65014" y1="9041" x2="65014" y2="9041"/>
                        <a14:foregroundMark x1="54545" y1="6575" x2="54545" y2="6575"/>
                        <a14:foregroundMark x1="19008" y1="51507" x2="19008" y2="51507"/>
                        <a14:foregroundMark x1="4959" y1="59452" x2="4959" y2="59452"/>
                        <a14:foregroundMark x1="28375" y1="94521" x2="28375" y2="94521"/>
                        <a14:foregroundMark x1="86226" y1="52055" x2="86226" y2="52055"/>
                        <a14:foregroundMark x1="19008" y1="59452" x2="19008" y2="59452"/>
                        <a14:foregroundMark x1="12397" y1="68493" x2="12397" y2="68493"/>
                        <a14:foregroundMark x1="12397" y1="68493" x2="12948" y2="56986"/>
                        <a14:foregroundMark x1="10468" y1="53425" x2="24518" y2="66027"/>
                        <a14:foregroundMark x1="21488" y1="69041" x2="21488" y2="69041"/>
                        <a14:foregroundMark x1="21488" y1="70959" x2="9917" y2="51507"/>
                        <a14:foregroundMark x1="77686" y1="85479" x2="77686" y2="85479"/>
                        <a14:foregroundMark x1="86226" y1="88493" x2="86226" y2="88493"/>
                        <a14:foregroundMark x1="79614" y1="87397" x2="82094" y2="89863"/>
                        <a14:foregroundMark x1="77686" y1="86027" x2="85675" y2="86027"/>
                        <a14:foregroundMark x1="72176" y1="89315" x2="82645" y2="91507"/>
                        <a14:foregroundMark x1="86226" y1="44110" x2="86226" y2="44110"/>
                        <a14:foregroundMark x1="86226" y1="44110" x2="85675" y2="64932"/>
                        <a14:foregroundMark x1="86226" y1="40000" x2="86226" y2="40000"/>
                        <a14:foregroundMark x1="86226" y1="41096" x2="86226" y2="43014"/>
                        <a14:foregroundMark x1="4408" y1="95342" x2="4408" y2="95342"/>
                        <a14:foregroundMark x1="95317" y1="95890" x2="95317" y2="95890"/>
                        <a14:foregroundMark x1="20386" y1="50959" x2="14876" y2="64384"/>
                        <a14:foregroundMark x1="10468" y1="50411" x2="23967" y2="55890"/>
                        <a14:foregroundMark x1="11846" y1="56438" x2="11846" y2="56438"/>
                        <a14:foregroundMark x1="9917" y1="58082" x2="9917" y2="58082"/>
                        <a14:foregroundMark x1="9917" y1="58082" x2="9917" y2="61370"/>
                        <a14:foregroundMark x1="7989" y1="54521" x2="8815" y2="69041"/>
                        <a14:foregroundMark x1="10468" y1="71507" x2="17906" y2="71507"/>
                        <a14:foregroundMark x1="21488" y1="55068" x2="22865" y2="75890"/>
                        <a14:foregroundMark x1="93113" y1="94521" x2="93113" y2="945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5949" y="3312519"/>
            <a:ext cx="699286" cy="7031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15CBB9-CDFA-AF86-2B8B-19DB94094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856" y="3212976"/>
            <a:ext cx="430476" cy="624189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A0A53C13-4D18-EA69-2500-C61F7C37EFA3}"/>
              </a:ext>
            </a:extLst>
          </p:cNvPr>
          <p:cNvCxnSpPr>
            <a:cxnSpLocks/>
          </p:cNvCxnSpPr>
          <p:nvPr/>
        </p:nvCxnSpPr>
        <p:spPr>
          <a:xfrm flipV="1">
            <a:off x="8285043" y="3824818"/>
            <a:ext cx="1242273" cy="712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B084C5CF-3C95-5FA8-89A4-7D3823C1445D}"/>
              </a:ext>
            </a:extLst>
          </p:cNvPr>
          <p:cNvSpPr/>
          <p:nvPr/>
        </p:nvSpPr>
        <p:spPr>
          <a:xfrm>
            <a:off x="8156495" y="3933055"/>
            <a:ext cx="1512169" cy="648073"/>
          </a:xfrm>
          <a:prstGeom prst="round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−"/>
            </a:pPr>
            <a:r>
              <a:rPr lang="fr-FR" sz="1100" dirty="0">
                <a:solidFill>
                  <a:schemeClr val="tx1"/>
                </a:solidFill>
              </a:rPr>
              <a:t>CR d’hospitalisation 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fr-FR" sz="1100" dirty="0">
                <a:solidFill>
                  <a:schemeClr val="tx1"/>
                </a:solidFill>
              </a:rPr>
              <a:t>Consentement du patient signé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FB6104F6-2BED-0589-DA58-CE24188DB0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065" b="23472" l="31875" r="43021">
                        <a14:foregroundMark x1="33698" y1="19259" x2="41094" y2="21296"/>
                        <a14:foregroundMark x1="41094" y1="21296" x2="35677" y2="21852"/>
                        <a14:foregroundMark x1="35260" y1="21204" x2="36458" y2="22917"/>
                        <a14:foregroundMark x1="35365" y1="20833" x2="40313" y2="22037"/>
                        <a14:foregroundMark x1="40313" y1="22083" x2="40260" y2="21991"/>
                        <a14:foregroundMark x1="40573" y1="20185" x2="40573" y2="20185"/>
                        <a14:foregroundMark x1="38750" y1="20046" x2="38750" y2="20046"/>
                        <a14:foregroundMark x1="39010" y1="19306" x2="39010" y2="19306"/>
                        <a14:foregroundMark x1="34010" y1="20556" x2="33906" y2="22269"/>
                        <a14:foregroundMark x1="33958" y1="22454" x2="40417" y2="22407"/>
                        <a14:foregroundMark x1="41198" y1="22963" x2="34219" y2="22269"/>
                        <a14:foregroundMark x1="34167" y1="22639" x2="38594" y2="23472"/>
                        <a14:foregroundMark x1="38594" y1="23472" x2="34635" y2="23056"/>
                      </a14:backgroundRemoval>
                    </a14:imgEffect>
                  </a14:imgLayer>
                </a14:imgProps>
              </a:ext>
            </a:extLst>
          </a:blip>
          <a:srcRect l="30535" t="9682" r="55536" b="75634"/>
          <a:stretch/>
        </p:blipFill>
        <p:spPr>
          <a:xfrm>
            <a:off x="10551620" y="3191499"/>
            <a:ext cx="694184" cy="823312"/>
          </a:xfrm>
          <a:prstGeom prst="rect">
            <a:avLst/>
          </a:prstGeom>
        </p:spPr>
      </p:pic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7DBF8A73-6AF9-8580-3D80-134C95F1EF6A}"/>
              </a:ext>
            </a:extLst>
          </p:cNvPr>
          <p:cNvSpPr/>
          <p:nvPr/>
        </p:nvSpPr>
        <p:spPr>
          <a:xfrm>
            <a:off x="10305592" y="4005064"/>
            <a:ext cx="1188133" cy="524801"/>
          </a:xfrm>
          <a:prstGeom prst="round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/>
              <a:t>Infirmière coordinatrice de la CPTS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B333BB5-39BA-2FA7-31D8-276A16F15E9F}"/>
              </a:ext>
            </a:extLst>
          </p:cNvPr>
          <p:cNvSpPr txBox="1"/>
          <p:nvPr/>
        </p:nvSpPr>
        <p:spPr>
          <a:xfrm>
            <a:off x="5687317" y="4605740"/>
            <a:ext cx="6115664" cy="1995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FR" sz="1900" dirty="0">
                <a:solidFill>
                  <a:srgbClr val="21356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parallèle, collaboration avec le dispositif </a:t>
            </a:r>
            <a:r>
              <a:rPr lang="fr-FR" sz="1900" b="1" dirty="0">
                <a:solidFill>
                  <a:srgbClr val="21356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PRADO</a:t>
            </a:r>
            <a:r>
              <a:rPr lang="fr-FR" sz="1900" dirty="0">
                <a:solidFill>
                  <a:srgbClr val="21356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pour la coordination de la prise en charge du patient à son retour à domicile : mise en œuvre rapide du </a:t>
            </a:r>
            <a:r>
              <a:rPr lang="fr-FR" sz="1900" b="1" dirty="0">
                <a:solidFill>
                  <a:srgbClr val="21356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suivi et programmation des rendez-vous </a:t>
            </a:r>
            <a:r>
              <a:rPr lang="fr-FR" sz="1900" dirty="0">
                <a:solidFill>
                  <a:srgbClr val="21356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auprès des différents professionnels de santé + </a:t>
            </a:r>
            <a:r>
              <a:rPr lang="fr-FR" sz="1900" b="1" dirty="0">
                <a:solidFill>
                  <a:srgbClr val="21356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recueil de l’équipe de soin du patient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77F4BD0C-5748-33F1-1580-577C5A602478}"/>
              </a:ext>
            </a:extLst>
          </p:cNvPr>
          <p:cNvGrpSpPr/>
          <p:nvPr/>
        </p:nvGrpSpPr>
        <p:grpSpPr>
          <a:xfrm>
            <a:off x="1237109" y="2027593"/>
            <a:ext cx="1788717" cy="753336"/>
            <a:chOff x="950291" y="2387"/>
            <a:chExt cx="4208909" cy="882413"/>
          </a:xfrm>
          <a:noFill/>
        </p:grpSpPr>
        <p:sp>
          <p:nvSpPr>
            <p:cNvPr id="30" name="Rectangle : avec coins arrondis en haut 29">
              <a:extLst>
                <a:ext uri="{FF2B5EF4-FFF2-40B4-BE49-F238E27FC236}">
                  <a16:creationId xmlns:a16="http://schemas.microsoft.com/office/drawing/2014/main" id="{E818F21C-B61F-40D6-B450-AF37D47662BF}"/>
                </a:ext>
              </a:extLst>
            </p:cNvPr>
            <p:cNvSpPr/>
            <p:nvPr/>
          </p:nvSpPr>
          <p:spPr>
            <a:xfrm rot="5400000">
              <a:off x="2613539" y="-1660861"/>
              <a:ext cx="882413" cy="4208909"/>
            </a:xfrm>
            <a:prstGeom prst="round2SameRect">
              <a:avLst/>
            </a:prstGeom>
            <a:grpFill/>
            <a:ln w="952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1" name="Rectangle : avec coins arrondis en haut 4">
              <a:extLst>
                <a:ext uri="{FF2B5EF4-FFF2-40B4-BE49-F238E27FC236}">
                  <a16:creationId xmlns:a16="http://schemas.microsoft.com/office/drawing/2014/main" id="{0E42B72C-73E2-7D44-056E-F4CD7EB2D59B}"/>
                </a:ext>
              </a:extLst>
            </p:cNvPr>
            <p:cNvSpPr txBox="1"/>
            <p:nvPr/>
          </p:nvSpPr>
          <p:spPr>
            <a:xfrm>
              <a:off x="950291" y="45463"/>
              <a:ext cx="4165833" cy="796261"/>
            </a:xfrm>
            <a:prstGeom prst="rect">
              <a:avLst/>
            </a:prstGeom>
            <a:grpFill/>
            <a:ln w="9525">
              <a:solidFill>
                <a:schemeClr val="tx2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8890" rIns="8890" bIns="889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  <a:tabLst>
                  <a:tab pos="3765550" algn="l"/>
                </a:tabLst>
              </a:pPr>
              <a:r>
                <a:rPr lang="fr-FR" sz="1100" kern="1200" dirty="0">
                  <a:solidFill>
                    <a:srgbClr val="21356A"/>
                  </a:solidFill>
                </a:rPr>
                <a:t>Cadre de santé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  <a:tabLst>
                  <a:tab pos="3765550" algn="l"/>
                </a:tabLst>
              </a:pPr>
              <a:r>
                <a:rPr lang="fr-FR" sz="1100" kern="1200" dirty="0">
                  <a:solidFill>
                    <a:srgbClr val="21356A"/>
                  </a:solidFill>
                </a:rPr>
                <a:t>Service cardiologie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  <a:tabLst>
                  <a:tab pos="3765550" algn="l"/>
                </a:tabLst>
              </a:pPr>
              <a:r>
                <a:rPr lang="fr-FR" sz="1100" kern="1200" dirty="0">
                  <a:solidFill>
                    <a:srgbClr val="21356A"/>
                  </a:solidFill>
                </a:rPr>
                <a:t>PRADO</a:t>
              </a:r>
            </a:p>
          </p:txBody>
        </p:sp>
      </p:grpSp>
      <p:sp>
        <p:nvSpPr>
          <p:cNvPr id="33" name="Flèche : chevron 32">
            <a:extLst>
              <a:ext uri="{FF2B5EF4-FFF2-40B4-BE49-F238E27FC236}">
                <a16:creationId xmlns:a16="http://schemas.microsoft.com/office/drawing/2014/main" id="{CC02C0D1-DFD6-8828-8527-4BE106396E5F}"/>
              </a:ext>
            </a:extLst>
          </p:cNvPr>
          <p:cNvSpPr/>
          <p:nvPr/>
        </p:nvSpPr>
        <p:spPr>
          <a:xfrm rot="5400000">
            <a:off x="301592" y="2125408"/>
            <a:ext cx="1049328" cy="837776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C328D803-4678-2ACB-844F-9A529FC8773A}"/>
              </a:ext>
            </a:extLst>
          </p:cNvPr>
          <p:cNvSpPr/>
          <p:nvPr/>
        </p:nvSpPr>
        <p:spPr>
          <a:xfrm>
            <a:off x="3001071" y="2035544"/>
            <a:ext cx="2378262" cy="75333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b="1" dirty="0">
                <a:solidFill>
                  <a:schemeClr val="tx1"/>
                </a:solidFill>
              </a:rPr>
              <a:t>Outils  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000" b="1" dirty="0">
                <a:solidFill>
                  <a:schemeClr val="tx1"/>
                </a:solidFill>
              </a:rPr>
              <a:t>Formulaire de consentement du patient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000" b="1" dirty="0">
                <a:solidFill>
                  <a:schemeClr val="tx1"/>
                </a:solidFill>
              </a:rPr>
              <a:t>Recueil de son équipe de soin</a:t>
            </a: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6642736D-5F09-2ABA-D478-7D039F60E965}"/>
              </a:ext>
            </a:extLst>
          </p:cNvPr>
          <p:cNvGrpSpPr/>
          <p:nvPr/>
        </p:nvGrpSpPr>
        <p:grpSpPr>
          <a:xfrm>
            <a:off x="1243557" y="2966337"/>
            <a:ext cx="1788717" cy="753336"/>
            <a:chOff x="950291" y="2387"/>
            <a:chExt cx="4208909" cy="882413"/>
          </a:xfrm>
          <a:noFill/>
        </p:grpSpPr>
        <p:sp>
          <p:nvSpPr>
            <p:cNvPr id="37" name="Rectangle : avec coins arrondis en haut 36">
              <a:extLst>
                <a:ext uri="{FF2B5EF4-FFF2-40B4-BE49-F238E27FC236}">
                  <a16:creationId xmlns:a16="http://schemas.microsoft.com/office/drawing/2014/main" id="{BA26D396-1354-A9E0-934F-C22300A18C44}"/>
                </a:ext>
              </a:extLst>
            </p:cNvPr>
            <p:cNvSpPr/>
            <p:nvPr/>
          </p:nvSpPr>
          <p:spPr>
            <a:xfrm rot="5400000">
              <a:off x="2613539" y="-1660861"/>
              <a:ext cx="882413" cy="4208909"/>
            </a:xfrm>
            <a:prstGeom prst="round2SameRect">
              <a:avLst/>
            </a:prstGeom>
            <a:grpFill/>
            <a:ln w="9525">
              <a:solidFill>
                <a:schemeClr val="tx2"/>
              </a:solidFill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8" name="Rectangle : avec coins arrondis en haut 4">
              <a:extLst>
                <a:ext uri="{FF2B5EF4-FFF2-40B4-BE49-F238E27FC236}">
                  <a16:creationId xmlns:a16="http://schemas.microsoft.com/office/drawing/2014/main" id="{E4ABFB32-905D-5B41-4681-4D2C47DC5171}"/>
                </a:ext>
              </a:extLst>
            </p:cNvPr>
            <p:cNvSpPr txBox="1"/>
            <p:nvPr/>
          </p:nvSpPr>
          <p:spPr>
            <a:xfrm>
              <a:off x="950291" y="45463"/>
              <a:ext cx="4165833" cy="796261"/>
            </a:xfrm>
            <a:prstGeom prst="rect">
              <a:avLst/>
            </a:prstGeom>
            <a:grpFill/>
            <a:ln w="9525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8890" rIns="8890" bIns="889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  <a:tabLst>
                  <a:tab pos="3765550" algn="l"/>
                </a:tabLst>
              </a:pPr>
              <a:r>
                <a:rPr lang="fr-FR" sz="1100" kern="1200" dirty="0">
                  <a:solidFill>
                    <a:srgbClr val="21356A"/>
                  </a:solidFill>
                </a:rPr>
                <a:t>Infirmière coordinatrice</a:t>
              </a:r>
            </a:p>
          </p:txBody>
        </p:sp>
      </p:grpSp>
      <p:sp>
        <p:nvSpPr>
          <p:cNvPr id="39" name="Flèche : chevron 38">
            <a:extLst>
              <a:ext uri="{FF2B5EF4-FFF2-40B4-BE49-F238E27FC236}">
                <a16:creationId xmlns:a16="http://schemas.microsoft.com/office/drawing/2014/main" id="{9D872FE4-6E47-9F7A-66BB-B481685BF62B}"/>
              </a:ext>
            </a:extLst>
          </p:cNvPr>
          <p:cNvSpPr/>
          <p:nvPr/>
        </p:nvSpPr>
        <p:spPr bwMode="auto">
          <a:xfrm rot="5400000">
            <a:off x="308040" y="3064152"/>
            <a:ext cx="1049328" cy="837776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F8DDEEAD-8F41-6E45-53D4-7557FF29EC5C}"/>
              </a:ext>
            </a:extLst>
          </p:cNvPr>
          <p:cNvSpPr/>
          <p:nvPr/>
        </p:nvSpPr>
        <p:spPr bwMode="auto">
          <a:xfrm>
            <a:off x="3007519" y="2974288"/>
            <a:ext cx="2378262" cy="75333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b="1" dirty="0">
                <a:solidFill>
                  <a:schemeClr val="tx1"/>
                </a:solidFill>
              </a:rPr>
              <a:t>Outils  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000" b="1" dirty="0">
                <a:solidFill>
                  <a:schemeClr val="tx1"/>
                </a:solidFill>
              </a:rPr>
              <a:t>Mes patients : renseignement des acteurs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000" b="1" dirty="0">
                <a:solidFill>
                  <a:schemeClr val="tx1"/>
                </a:solidFill>
              </a:rPr>
              <a:t>MonSisra : Informations des PS de l’inclusion patient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FD247D09-289E-C2D2-D96D-508529A71F4B}"/>
              </a:ext>
            </a:extLst>
          </p:cNvPr>
          <p:cNvSpPr txBox="1"/>
          <p:nvPr/>
        </p:nvSpPr>
        <p:spPr>
          <a:xfrm>
            <a:off x="287577" y="2393690"/>
            <a:ext cx="11159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Pré</a:t>
            </a:r>
          </a:p>
          <a:p>
            <a:pPr algn="ctr"/>
            <a:r>
              <a:rPr lang="fr-FR" sz="1100" b="1" dirty="0"/>
              <a:t>inclusion</a:t>
            </a: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1A76EAB5-04B5-F19D-DB7F-ED644BA76242}"/>
              </a:ext>
            </a:extLst>
          </p:cNvPr>
          <p:cNvGrpSpPr/>
          <p:nvPr/>
        </p:nvGrpSpPr>
        <p:grpSpPr>
          <a:xfrm>
            <a:off x="1235007" y="3889179"/>
            <a:ext cx="1788717" cy="753336"/>
            <a:chOff x="950291" y="2387"/>
            <a:chExt cx="4208909" cy="882413"/>
          </a:xfrm>
          <a:noFill/>
        </p:grpSpPr>
        <p:sp>
          <p:nvSpPr>
            <p:cNvPr id="43" name="Rectangle : avec coins arrondis en haut 42">
              <a:extLst>
                <a:ext uri="{FF2B5EF4-FFF2-40B4-BE49-F238E27FC236}">
                  <a16:creationId xmlns:a16="http://schemas.microsoft.com/office/drawing/2014/main" id="{4AC3A542-36CA-007E-6BAA-3385A0CAA859}"/>
                </a:ext>
              </a:extLst>
            </p:cNvPr>
            <p:cNvSpPr/>
            <p:nvPr/>
          </p:nvSpPr>
          <p:spPr>
            <a:xfrm rot="5400000">
              <a:off x="2613539" y="-1660861"/>
              <a:ext cx="882413" cy="4208909"/>
            </a:xfrm>
            <a:prstGeom prst="round2SameRect">
              <a:avLst/>
            </a:prstGeom>
            <a:grpFill/>
            <a:ln w="9525">
              <a:solidFill>
                <a:schemeClr val="tx2"/>
              </a:solidFill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4" name="Rectangle : avec coins arrondis en haut 4">
              <a:extLst>
                <a:ext uri="{FF2B5EF4-FFF2-40B4-BE49-F238E27FC236}">
                  <a16:creationId xmlns:a16="http://schemas.microsoft.com/office/drawing/2014/main" id="{18E68AD0-5456-8F09-DA24-80DF73585DD4}"/>
                </a:ext>
              </a:extLst>
            </p:cNvPr>
            <p:cNvSpPr txBox="1"/>
            <p:nvPr/>
          </p:nvSpPr>
          <p:spPr>
            <a:xfrm>
              <a:off x="950291" y="45463"/>
              <a:ext cx="4165833" cy="796261"/>
            </a:xfrm>
            <a:prstGeom prst="rect">
              <a:avLst/>
            </a:prstGeom>
            <a:grpFill/>
            <a:ln w="9525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8890" rIns="8890" bIns="889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  <a:tabLst>
                  <a:tab pos="3765550" algn="l"/>
                </a:tabLst>
              </a:pPr>
              <a:r>
                <a:rPr lang="fr-FR" sz="1100" kern="1200" dirty="0">
                  <a:solidFill>
                    <a:srgbClr val="21356A"/>
                  </a:solidFill>
                </a:rPr>
                <a:t>Infirmière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  <a:tabLst>
                  <a:tab pos="3765550" algn="l"/>
                </a:tabLst>
              </a:pPr>
              <a:r>
                <a:rPr lang="fr-FR" sz="1100" kern="1200" dirty="0">
                  <a:solidFill>
                    <a:srgbClr val="21356A"/>
                  </a:solidFill>
                </a:rPr>
                <a:t>Infirmière coordinatrice</a:t>
              </a:r>
            </a:p>
          </p:txBody>
        </p:sp>
      </p:grpSp>
      <p:sp>
        <p:nvSpPr>
          <p:cNvPr id="45" name="Flèche : chevron 44">
            <a:extLst>
              <a:ext uri="{FF2B5EF4-FFF2-40B4-BE49-F238E27FC236}">
                <a16:creationId xmlns:a16="http://schemas.microsoft.com/office/drawing/2014/main" id="{FF709EE9-5EC8-9B59-16A1-E7B5CC27DB3C}"/>
              </a:ext>
            </a:extLst>
          </p:cNvPr>
          <p:cNvSpPr/>
          <p:nvPr/>
        </p:nvSpPr>
        <p:spPr bwMode="auto">
          <a:xfrm rot="5400000">
            <a:off x="299490" y="3986994"/>
            <a:ext cx="1049328" cy="837776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7A1A2756-0E29-F774-2BAA-00B29824DB48}"/>
              </a:ext>
            </a:extLst>
          </p:cNvPr>
          <p:cNvSpPr/>
          <p:nvPr/>
        </p:nvSpPr>
        <p:spPr bwMode="auto">
          <a:xfrm>
            <a:off x="2998969" y="3897130"/>
            <a:ext cx="2378262" cy="7533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b="1" dirty="0">
                <a:solidFill>
                  <a:schemeClr val="tx1"/>
                </a:solidFill>
              </a:rPr>
              <a:t>Outils  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000" b="1" dirty="0">
                <a:solidFill>
                  <a:schemeClr val="tx1"/>
                </a:solidFill>
              </a:rPr>
              <a:t>Mes patients (constantes)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000" b="1" dirty="0">
                <a:solidFill>
                  <a:schemeClr val="tx1"/>
                </a:solidFill>
              </a:rPr>
              <a:t>MonSisra : échanges de documents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9BC24023-2073-F2B7-8A5B-6C626CD9050C}"/>
              </a:ext>
            </a:extLst>
          </p:cNvPr>
          <p:cNvSpPr txBox="1"/>
          <p:nvPr/>
        </p:nvSpPr>
        <p:spPr bwMode="auto">
          <a:xfrm>
            <a:off x="291831" y="3383414"/>
            <a:ext cx="11159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Inclusion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AA4C9972-C63C-4307-CF9C-A789F86CEF54}"/>
              </a:ext>
            </a:extLst>
          </p:cNvPr>
          <p:cNvSpPr txBox="1"/>
          <p:nvPr/>
        </p:nvSpPr>
        <p:spPr bwMode="auto">
          <a:xfrm>
            <a:off x="256899" y="4221088"/>
            <a:ext cx="11159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Suivi</a:t>
            </a:r>
          </a:p>
          <a:p>
            <a:pPr algn="ctr"/>
            <a:r>
              <a:rPr lang="fr-FR" sz="1100" b="1" dirty="0"/>
              <a:t>du patient</a:t>
            </a:r>
          </a:p>
        </p:txBody>
      </p:sp>
      <p:sp>
        <p:nvSpPr>
          <p:cNvPr id="49" name="ZoneTexte 5">
            <a:extLst>
              <a:ext uri="{FF2B5EF4-FFF2-40B4-BE49-F238E27FC236}">
                <a16:creationId xmlns:a16="http://schemas.microsoft.com/office/drawing/2014/main" id="{4C9F32D0-5750-3FD7-0B5F-623F4EA0D507}"/>
              </a:ext>
            </a:extLst>
          </p:cNvPr>
          <p:cNvSpPr txBox="1"/>
          <p:nvPr/>
        </p:nvSpPr>
        <p:spPr>
          <a:xfrm>
            <a:off x="709303" y="5039583"/>
            <a:ext cx="4579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rgbClr val="21356A"/>
                </a:solidFill>
              </a:rPr>
              <a:t>Parcours Insuffisance cardiaque</a:t>
            </a: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98F82A37-6FED-7139-EF0E-1BD6055B35DA}"/>
              </a:ext>
            </a:extLst>
          </p:cNvPr>
          <p:cNvSpPr/>
          <p:nvPr/>
        </p:nvSpPr>
        <p:spPr>
          <a:xfrm>
            <a:off x="450140" y="1844824"/>
            <a:ext cx="4935641" cy="108012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4031136-0D5F-F6B3-A6B0-68C12E9D936F}"/>
              </a:ext>
            </a:extLst>
          </p:cNvPr>
          <p:cNvSpPr/>
          <p:nvPr/>
        </p:nvSpPr>
        <p:spPr>
          <a:xfrm>
            <a:off x="330082" y="1772816"/>
            <a:ext cx="5147352" cy="388843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F5727DB3-4828-D46A-E0A7-5860BD04B31B}"/>
              </a:ext>
            </a:extLst>
          </p:cNvPr>
          <p:cNvSpPr txBox="1"/>
          <p:nvPr/>
        </p:nvSpPr>
        <p:spPr bwMode="auto">
          <a:xfrm>
            <a:off x="5951139" y="301971"/>
            <a:ext cx="5851842" cy="703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fr-FR" sz="4000" b="1" u="sng" dirty="0">
                <a:solidFill>
                  <a:srgbClr val="2135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Pré - inclusion</a:t>
            </a:r>
          </a:p>
        </p:txBody>
      </p:sp>
    </p:spTree>
    <p:extLst>
      <p:ext uri="{BB962C8B-B14F-4D97-AF65-F5344CB8AC3E}">
        <p14:creationId xmlns:p14="http://schemas.microsoft.com/office/powerpoint/2010/main" val="3080919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5FD09DD-A684-5787-0053-FC7582544619}"/>
              </a:ext>
            </a:extLst>
          </p:cNvPr>
          <p:cNvSpPr txBox="1"/>
          <p:nvPr/>
        </p:nvSpPr>
        <p:spPr>
          <a:xfrm>
            <a:off x="6688946" y="606173"/>
            <a:ext cx="3960440" cy="764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fr-FR" sz="4400" b="1" u="sng" dirty="0">
                <a:solidFill>
                  <a:srgbClr val="21356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Inclusion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77F4BD0C-5748-33F1-1580-577C5A602478}"/>
              </a:ext>
            </a:extLst>
          </p:cNvPr>
          <p:cNvGrpSpPr/>
          <p:nvPr/>
        </p:nvGrpSpPr>
        <p:grpSpPr>
          <a:xfrm>
            <a:off x="1237109" y="2027593"/>
            <a:ext cx="1788717" cy="753336"/>
            <a:chOff x="950291" y="2387"/>
            <a:chExt cx="4208909" cy="882413"/>
          </a:xfrm>
          <a:noFill/>
        </p:grpSpPr>
        <p:sp>
          <p:nvSpPr>
            <p:cNvPr id="30" name="Rectangle : avec coins arrondis en haut 29">
              <a:extLst>
                <a:ext uri="{FF2B5EF4-FFF2-40B4-BE49-F238E27FC236}">
                  <a16:creationId xmlns:a16="http://schemas.microsoft.com/office/drawing/2014/main" id="{E818F21C-B61F-40D6-B450-AF37D47662BF}"/>
                </a:ext>
              </a:extLst>
            </p:cNvPr>
            <p:cNvSpPr/>
            <p:nvPr/>
          </p:nvSpPr>
          <p:spPr>
            <a:xfrm rot="5400000">
              <a:off x="2613539" y="-1660861"/>
              <a:ext cx="882413" cy="4208909"/>
            </a:xfrm>
            <a:prstGeom prst="round2SameRect">
              <a:avLst/>
            </a:prstGeom>
            <a:grpFill/>
            <a:ln w="952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1" name="Rectangle : avec coins arrondis en haut 4">
              <a:extLst>
                <a:ext uri="{FF2B5EF4-FFF2-40B4-BE49-F238E27FC236}">
                  <a16:creationId xmlns:a16="http://schemas.microsoft.com/office/drawing/2014/main" id="{0E42B72C-73E2-7D44-056E-F4CD7EB2D59B}"/>
                </a:ext>
              </a:extLst>
            </p:cNvPr>
            <p:cNvSpPr txBox="1"/>
            <p:nvPr/>
          </p:nvSpPr>
          <p:spPr>
            <a:xfrm>
              <a:off x="950291" y="45463"/>
              <a:ext cx="4165833" cy="796261"/>
            </a:xfrm>
            <a:prstGeom prst="rect">
              <a:avLst/>
            </a:prstGeom>
            <a:grpFill/>
            <a:ln w="9525">
              <a:solidFill>
                <a:schemeClr val="tx2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8890" rIns="8890" bIns="889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  <a:tabLst>
                  <a:tab pos="3765550" algn="l"/>
                </a:tabLst>
              </a:pPr>
              <a:r>
                <a:rPr lang="fr-FR" sz="1100" kern="1200" dirty="0">
                  <a:solidFill>
                    <a:srgbClr val="21356A"/>
                  </a:solidFill>
                </a:rPr>
                <a:t>Cadre de santé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  <a:tabLst>
                  <a:tab pos="3765550" algn="l"/>
                </a:tabLst>
              </a:pPr>
              <a:r>
                <a:rPr lang="fr-FR" sz="1100" kern="1200" dirty="0">
                  <a:solidFill>
                    <a:srgbClr val="21356A"/>
                  </a:solidFill>
                </a:rPr>
                <a:t>Service cardiologie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  <a:tabLst>
                  <a:tab pos="3765550" algn="l"/>
                </a:tabLst>
              </a:pPr>
              <a:r>
                <a:rPr lang="fr-FR" sz="1100" kern="1200" dirty="0">
                  <a:solidFill>
                    <a:srgbClr val="21356A"/>
                  </a:solidFill>
                </a:rPr>
                <a:t>PRADO</a:t>
              </a:r>
            </a:p>
          </p:txBody>
        </p:sp>
      </p:grpSp>
      <p:sp>
        <p:nvSpPr>
          <p:cNvPr id="33" name="Flèche : chevron 32">
            <a:extLst>
              <a:ext uri="{FF2B5EF4-FFF2-40B4-BE49-F238E27FC236}">
                <a16:creationId xmlns:a16="http://schemas.microsoft.com/office/drawing/2014/main" id="{CC02C0D1-DFD6-8828-8527-4BE106396E5F}"/>
              </a:ext>
            </a:extLst>
          </p:cNvPr>
          <p:cNvSpPr/>
          <p:nvPr/>
        </p:nvSpPr>
        <p:spPr>
          <a:xfrm rot="5400000">
            <a:off x="301592" y="2125408"/>
            <a:ext cx="1049328" cy="837776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C328D803-4678-2ACB-844F-9A529FC8773A}"/>
              </a:ext>
            </a:extLst>
          </p:cNvPr>
          <p:cNvSpPr/>
          <p:nvPr/>
        </p:nvSpPr>
        <p:spPr>
          <a:xfrm>
            <a:off x="3001071" y="2035544"/>
            <a:ext cx="2378262" cy="75333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b="1" dirty="0">
                <a:solidFill>
                  <a:schemeClr val="tx1"/>
                </a:solidFill>
              </a:rPr>
              <a:t>Outils  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000" b="1" dirty="0">
                <a:solidFill>
                  <a:schemeClr val="tx1"/>
                </a:solidFill>
              </a:rPr>
              <a:t>Formulaire de consentement du patient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000" b="1" dirty="0">
                <a:solidFill>
                  <a:schemeClr val="tx1"/>
                </a:solidFill>
              </a:rPr>
              <a:t>Recueil de son équipe de soin</a:t>
            </a: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6642736D-5F09-2ABA-D478-7D039F60E965}"/>
              </a:ext>
            </a:extLst>
          </p:cNvPr>
          <p:cNvGrpSpPr/>
          <p:nvPr/>
        </p:nvGrpSpPr>
        <p:grpSpPr>
          <a:xfrm>
            <a:off x="1243557" y="2966337"/>
            <a:ext cx="1788717" cy="753336"/>
            <a:chOff x="950291" y="2387"/>
            <a:chExt cx="4208909" cy="882413"/>
          </a:xfrm>
          <a:noFill/>
        </p:grpSpPr>
        <p:sp>
          <p:nvSpPr>
            <p:cNvPr id="37" name="Rectangle : avec coins arrondis en haut 36">
              <a:extLst>
                <a:ext uri="{FF2B5EF4-FFF2-40B4-BE49-F238E27FC236}">
                  <a16:creationId xmlns:a16="http://schemas.microsoft.com/office/drawing/2014/main" id="{BA26D396-1354-A9E0-934F-C22300A18C44}"/>
                </a:ext>
              </a:extLst>
            </p:cNvPr>
            <p:cNvSpPr/>
            <p:nvPr/>
          </p:nvSpPr>
          <p:spPr>
            <a:xfrm rot="5400000">
              <a:off x="2613539" y="-1660861"/>
              <a:ext cx="882413" cy="4208909"/>
            </a:xfrm>
            <a:prstGeom prst="round2SameRect">
              <a:avLst/>
            </a:prstGeom>
            <a:grpFill/>
            <a:ln w="9525">
              <a:solidFill>
                <a:schemeClr val="tx2"/>
              </a:solidFill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8" name="Rectangle : avec coins arrondis en haut 4">
              <a:extLst>
                <a:ext uri="{FF2B5EF4-FFF2-40B4-BE49-F238E27FC236}">
                  <a16:creationId xmlns:a16="http://schemas.microsoft.com/office/drawing/2014/main" id="{E4ABFB32-905D-5B41-4681-4D2C47DC5171}"/>
                </a:ext>
              </a:extLst>
            </p:cNvPr>
            <p:cNvSpPr txBox="1"/>
            <p:nvPr/>
          </p:nvSpPr>
          <p:spPr>
            <a:xfrm>
              <a:off x="950291" y="45463"/>
              <a:ext cx="4165833" cy="796261"/>
            </a:xfrm>
            <a:prstGeom prst="rect">
              <a:avLst/>
            </a:prstGeom>
            <a:grpFill/>
            <a:ln w="9525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8890" rIns="8890" bIns="889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  <a:tabLst>
                  <a:tab pos="3765550" algn="l"/>
                </a:tabLst>
              </a:pPr>
              <a:r>
                <a:rPr lang="fr-FR" sz="1100" kern="1200" dirty="0">
                  <a:solidFill>
                    <a:srgbClr val="21356A"/>
                  </a:solidFill>
                </a:rPr>
                <a:t>Infirmière coordinatrice</a:t>
              </a:r>
            </a:p>
          </p:txBody>
        </p:sp>
      </p:grpSp>
      <p:sp>
        <p:nvSpPr>
          <p:cNvPr id="39" name="Flèche : chevron 38">
            <a:extLst>
              <a:ext uri="{FF2B5EF4-FFF2-40B4-BE49-F238E27FC236}">
                <a16:creationId xmlns:a16="http://schemas.microsoft.com/office/drawing/2014/main" id="{9D872FE4-6E47-9F7A-66BB-B481685BF62B}"/>
              </a:ext>
            </a:extLst>
          </p:cNvPr>
          <p:cNvSpPr/>
          <p:nvPr/>
        </p:nvSpPr>
        <p:spPr bwMode="auto">
          <a:xfrm rot="5400000">
            <a:off x="308040" y="3064152"/>
            <a:ext cx="1049328" cy="837776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F8DDEEAD-8F41-6E45-53D4-7557FF29EC5C}"/>
              </a:ext>
            </a:extLst>
          </p:cNvPr>
          <p:cNvSpPr/>
          <p:nvPr/>
        </p:nvSpPr>
        <p:spPr bwMode="auto">
          <a:xfrm>
            <a:off x="3007519" y="2974288"/>
            <a:ext cx="2378262" cy="75333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b="1" dirty="0">
                <a:solidFill>
                  <a:schemeClr val="tx1"/>
                </a:solidFill>
              </a:rPr>
              <a:t>Outils  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000" b="1" dirty="0">
                <a:solidFill>
                  <a:schemeClr val="tx1"/>
                </a:solidFill>
              </a:rPr>
              <a:t>Mes patients : renseignement des acteurs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000" b="1" dirty="0">
                <a:solidFill>
                  <a:schemeClr val="tx1"/>
                </a:solidFill>
              </a:rPr>
              <a:t>MonSisra : Informations des PS de l’inclusion patient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FD247D09-289E-C2D2-D96D-508529A71F4B}"/>
              </a:ext>
            </a:extLst>
          </p:cNvPr>
          <p:cNvSpPr txBox="1"/>
          <p:nvPr/>
        </p:nvSpPr>
        <p:spPr>
          <a:xfrm>
            <a:off x="287577" y="2393690"/>
            <a:ext cx="11159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Pré</a:t>
            </a:r>
          </a:p>
          <a:p>
            <a:pPr algn="ctr"/>
            <a:r>
              <a:rPr lang="fr-FR" sz="1100" b="1" dirty="0"/>
              <a:t>inclusion</a:t>
            </a: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1A76EAB5-04B5-F19D-DB7F-ED644BA76242}"/>
              </a:ext>
            </a:extLst>
          </p:cNvPr>
          <p:cNvGrpSpPr/>
          <p:nvPr/>
        </p:nvGrpSpPr>
        <p:grpSpPr>
          <a:xfrm>
            <a:off x="1235007" y="3889179"/>
            <a:ext cx="1788717" cy="753336"/>
            <a:chOff x="950291" y="2387"/>
            <a:chExt cx="4208909" cy="882413"/>
          </a:xfrm>
          <a:noFill/>
        </p:grpSpPr>
        <p:sp>
          <p:nvSpPr>
            <p:cNvPr id="43" name="Rectangle : avec coins arrondis en haut 42">
              <a:extLst>
                <a:ext uri="{FF2B5EF4-FFF2-40B4-BE49-F238E27FC236}">
                  <a16:creationId xmlns:a16="http://schemas.microsoft.com/office/drawing/2014/main" id="{4AC3A542-36CA-007E-6BAA-3385A0CAA859}"/>
                </a:ext>
              </a:extLst>
            </p:cNvPr>
            <p:cNvSpPr/>
            <p:nvPr/>
          </p:nvSpPr>
          <p:spPr>
            <a:xfrm rot="5400000">
              <a:off x="2613539" y="-1660861"/>
              <a:ext cx="882413" cy="4208909"/>
            </a:xfrm>
            <a:prstGeom prst="round2SameRect">
              <a:avLst/>
            </a:prstGeom>
            <a:grpFill/>
            <a:ln w="9525">
              <a:solidFill>
                <a:schemeClr val="tx2"/>
              </a:solidFill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4" name="Rectangle : avec coins arrondis en haut 4">
              <a:extLst>
                <a:ext uri="{FF2B5EF4-FFF2-40B4-BE49-F238E27FC236}">
                  <a16:creationId xmlns:a16="http://schemas.microsoft.com/office/drawing/2014/main" id="{18E68AD0-5456-8F09-DA24-80DF73585DD4}"/>
                </a:ext>
              </a:extLst>
            </p:cNvPr>
            <p:cNvSpPr txBox="1"/>
            <p:nvPr/>
          </p:nvSpPr>
          <p:spPr>
            <a:xfrm>
              <a:off x="950291" y="45463"/>
              <a:ext cx="4165833" cy="796261"/>
            </a:xfrm>
            <a:prstGeom prst="rect">
              <a:avLst/>
            </a:prstGeom>
            <a:grpFill/>
            <a:ln w="9525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8890" rIns="8890" bIns="889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  <a:tabLst>
                  <a:tab pos="3765550" algn="l"/>
                </a:tabLst>
              </a:pPr>
              <a:r>
                <a:rPr lang="fr-FR" sz="1100" kern="1200" dirty="0">
                  <a:solidFill>
                    <a:srgbClr val="21356A"/>
                  </a:solidFill>
                </a:rPr>
                <a:t>Infirmière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  <a:tabLst>
                  <a:tab pos="3765550" algn="l"/>
                </a:tabLst>
              </a:pPr>
              <a:r>
                <a:rPr lang="fr-FR" sz="1100" kern="1200" dirty="0">
                  <a:solidFill>
                    <a:srgbClr val="21356A"/>
                  </a:solidFill>
                </a:rPr>
                <a:t>Infirmière coordinatrice</a:t>
              </a:r>
            </a:p>
          </p:txBody>
        </p:sp>
      </p:grpSp>
      <p:sp>
        <p:nvSpPr>
          <p:cNvPr id="45" name="Flèche : chevron 44">
            <a:extLst>
              <a:ext uri="{FF2B5EF4-FFF2-40B4-BE49-F238E27FC236}">
                <a16:creationId xmlns:a16="http://schemas.microsoft.com/office/drawing/2014/main" id="{FF709EE9-5EC8-9B59-16A1-E7B5CC27DB3C}"/>
              </a:ext>
            </a:extLst>
          </p:cNvPr>
          <p:cNvSpPr/>
          <p:nvPr/>
        </p:nvSpPr>
        <p:spPr bwMode="auto">
          <a:xfrm rot="5400000">
            <a:off x="299490" y="3986994"/>
            <a:ext cx="1049328" cy="837776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7A1A2756-0E29-F774-2BAA-00B29824DB48}"/>
              </a:ext>
            </a:extLst>
          </p:cNvPr>
          <p:cNvSpPr/>
          <p:nvPr/>
        </p:nvSpPr>
        <p:spPr bwMode="auto">
          <a:xfrm>
            <a:off x="2998969" y="3897130"/>
            <a:ext cx="2378262" cy="7533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b="1" dirty="0">
                <a:solidFill>
                  <a:schemeClr val="tx1"/>
                </a:solidFill>
              </a:rPr>
              <a:t>Outils  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000" b="1" dirty="0">
                <a:solidFill>
                  <a:schemeClr val="tx1"/>
                </a:solidFill>
              </a:rPr>
              <a:t>Mes patients (constantes)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000" b="1" dirty="0">
                <a:solidFill>
                  <a:schemeClr val="tx1"/>
                </a:solidFill>
              </a:rPr>
              <a:t>MonSisra : échanges de documents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9BC24023-2073-F2B7-8A5B-6C626CD9050C}"/>
              </a:ext>
            </a:extLst>
          </p:cNvPr>
          <p:cNvSpPr txBox="1"/>
          <p:nvPr/>
        </p:nvSpPr>
        <p:spPr bwMode="auto">
          <a:xfrm>
            <a:off x="291831" y="3383414"/>
            <a:ext cx="11159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Inclusion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AA4C9972-C63C-4307-CF9C-A789F86CEF54}"/>
              </a:ext>
            </a:extLst>
          </p:cNvPr>
          <p:cNvSpPr txBox="1"/>
          <p:nvPr/>
        </p:nvSpPr>
        <p:spPr bwMode="auto">
          <a:xfrm>
            <a:off x="256899" y="4221088"/>
            <a:ext cx="11159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Suivi</a:t>
            </a:r>
          </a:p>
          <a:p>
            <a:pPr algn="ctr"/>
            <a:r>
              <a:rPr lang="fr-FR" sz="1100" b="1" dirty="0"/>
              <a:t>du patient</a:t>
            </a:r>
          </a:p>
        </p:txBody>
      </p:sp>
      <p:sp>
        <p:nvSpPr>
          <p:cNvPr id="49" name="ZoneTexte 5">
            <a:extLst>
              <a:ext uri="{FF2B5EF4-FFF2-40B4-BE49-F238E27FC236}">
                <a16:creationId xmlns:a16="http://schemas.microsoft.com/office/drawing/2014/main" id="{4C9F32D0-5750-3FD7-0B5F-623F4EA0D507}"/>
              </a:ext>
            </a:extLst>
          </p:cNvPr>
          <p:cNvSpPr txBox="1"/>
          <p:nvPr/>
        </p:nvSpPr>
        <p:spPr>
          <a:xfrm>
            <a:off x="709303" y="5039583"/>
            <a:ext cx="4579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rgbClr val="21356A"/>
                </a:solidFill>
              </a:rPr>
              <a:t>Parcours Insuffisance cardiaque</a:t>
            </a: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98F82A37-6FED-7139-EF0E-1BD6055B35DA}"/>
              </a:ext>
            </a:extLst>
          </p:cNvPr>
          <p:cNvSpPr/>
          <p:nvPr/>
        </p:nvSpPr>
        <p:spPr>
          <a:xfrm>
            <a:off x="428960" y="2881689"/>
            <a:ext cx="4935641" cy="108012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4031136-0D5F-F6B3-A6B0-68C12E9D936F}"/>
              </a:ext>
            </a:extLst>
          </p:cNvPr>
          <p:cNvSpPr/>
          <p:nvPr/>
        </p:nvSpPr>
        <p:spPr>
          <a:xfrm>
            <a:off x="330082" y="1844824"/>
            <a:ext cx="5147352" cy="374441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EBDC087-FAEB-FC39-109D-DA26C4D099E2}"/>
              </a:ext>
            </a:extLst>
          </p:cNvPr>
          <p:cNvSpPr txBox="1"/>
          <p:nvPr/>
        </p:nvSpPr>
        <p:spPr>
          <a:xfrm>
            <a:off x="5743822" y="1420312"/>
            <a:ext cx="5850688" cy="4449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fr-FR" sz="1900" dirty="0">
              <a:solidFill>
                <a:srgbClr val="2135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fr-FR" sz="1900" dirty="0">
                <a:solidFill>
                  <a:srgbClr val="21356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Inclusion du patient dans le parcours IC par </a:t>
            </a:r>
            <a:r>
              <a:rPr lang="fr-FR" sz="1900" b="1" dirty="0">
                <a:solidFill>
                  <a:srgbClr val="21356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l’IDE de parcours CPTS </a:t>
            </a:r>
            <a:r>
              <a:rPr lang="fr-FR" sz="1900" dirty="0">
                <a:solidFill>
                  <a:srgbClr val="21356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07000"/>
              </a:lnSpc>
            </a:pPr>
            <a:endParaRPr lang="fr-FR" sz="1900" dirty="0">
              <a:solidFill>
                <a:srgbClr val="21356A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FR" sz="1900" dirty="0">
                <a:solidFill>
                  <a:srgbClr val="21356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FR" sz="1900" dirty="0">
                <a:solidFill>
                  <a:srgbClr val="2135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réation d’une </a:t>
            </a:r>
            <a:r>
              <a:rPr lang="fr-FR" sz="1900" b="1" dirty="0">
                <a:solidFill>
                  <a:srgbClr val="2135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équipe de soins pluriprofessionnelle</a:t>
            </a:r>
            <a:r>
              <a:rPr lang="fr-FR" sz="1900" dirty="0">
                <a:solidFill>
                  <a:srgbClr val="2135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en charge du suivi du patient au moyen d’un outil de messagerie sécurisée (MonSisra) et</a:t>
            </a:r>
          </a:p>
          <a:p>
            <a:pPr marL="800100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FR" sz="1900" b="1" dirty="0">
                <a:solidFill>
                  <a:srgbClr val="2135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transmission du dossier de liaison</a:t>
            </a:r>
            <a:r>
              <a:rPr lang="fr-FR" sz="1900" dirty="0">
                <a:solidFill>
                  <a:srgbClr val="2135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(compte rendu de sortie, consentement signé du patient ou de son représentant légal) </a:t>
            </a:r>
            <a:endParaRPr lang="fr-FR" sz="1900" dirty="0">
              <a:solidFill>
                <a:srgbClr val="21356A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FR" sz="1900" dirty="0">
                <a:solidFill>
                  <a:srgbClr val="2135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 nécessaire, </a:t>
            </a:r>
            <a:r>
              <a:rPr lang="fr-FR" sz="1900" b="1" dirty="0">
                <a:solidFill>
                  <a:srgbClr val="2135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échanges avec les professionnels </a:t>
            </a:r>
            <a:r>
              <a:rPr lang="fr-FR" sz="1900" dirty="0">
                <a:solidFill>
                  <a:srgbClr val="2135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 santé pour la coordination du retour à domicile</a:t>
            </a:r>
            <a:endParaRPr lang="fr-FR" sz="1900" dirty="0">
              <a:solidFill>
                <a:srgbClr val="2135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261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5FD09DD-A684-5787-0053-FC7582544619}"/>
              </a:ext>
            </a:extLst>
          </p:cNvPr>
          <p:cNvSpPr txBox="1"/>
          <p:nvPr/>
        </p:nvSpPr>
        <p:spPr>
          <a:xfrm>
            <a:off x="2791757" y="311847"/>
            <a:ext cx="8878018" cy="764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fr-FR" sz="4400" b="1" u="sng" dirty="0">
                <a:solidFill>
                  <a:srgbClr val="21356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Continuité de la prise en charge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77F4BD0C-5748-33F1-1580-577C5A602478}"/>
              </a:ext>
            </a:extLst>
          </p:cNvPr>
          <p:cNvGrpSpPr/>
          <p:nvPr/>
        </p:nvGrpSpPr>
        <p:grpSpPr>
          <a:xfrm>
            <a:off x="1237109" y="2027593"/>
            <a:ext cx="1788717" cy="753336"/>
            <a:chOff x="950291" y="2387"/>
            <a:chExt cx="4208909" cy="882413"/>
          </a:xfrm>
          <a:noFill/>
        </p:grpSpPr>
        <p:sp>
          <p:nvSpPr>
            <p:cNvPr id="30" name="Rectangle : avec coins arrondis en haut 29">
              <a:extLst>
                <a:ext uri="{FF2B5EF4-FFF2-40B4-BE49-F238E27FC236}">
                  <a16:creationId xmlns:a16="http://schemas.microsoft.com/office/drawing/2014/main" id="{E818F21C-B61F-40D6-B450-AF37D47662BF}"/>
                </a:ext>
              </a:extLst>
            </p:cNvPr>
            <p:cNvSpPr/>
            <p:nvPr/>
          </p:nvSpPr>
          <p:spPr>
            <a:xfrm rot="5400000">
              <a:off x="2613539" y="-1660861"/>
              <a:ext cx="882413" cy="4208909"/>
            </a:xfrm>
            <a:prstGeom prst="round2SameRect">
              <a:avLst/>
            </a:prstGeom>
            <a:grpFill/>
            <a:ln w="952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1" name="Rectangle : avec coins arrondis en haut 4">
              <a:extLst>
                <a:ext uri="{FF2B5EF4-FFF2-40B4-BE49-F238E27FC236}">
                  <a16:creationId xmlns:a16="http://schemas.microsoft.com/office/drawing/2014/main" id="{0E42B72C-73E2-7D44-056E-F4CD7EB2D59B}"/>
                </a:ext>
              </a:extLst>
            </p:cNvPr>
            <p:cNvSpPr txBox="1"/>
            <p:nvPr/>
          </p:nvSpPr>
          <p:spPr>
            <a:xfrm>
              <a:off x="950291" y="45463"/>
              <a:ext cx="4165833" cy="796261"/>
            </a:xfrm>
            <a:prstGeom prst="rect">
              <a:avLst/>
            </a:prstGeom>
            <a:grpFill/>
            <a:ln w="9525">
              <a:solidFill>
                <a:schemeClr val="tx2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8890" rIns="8890" bIns="889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  <a:tabLst>
                  <a:tab pos="3765550" algn="l"/>
                </a:tabLst>
              </a:pPr>
              <a:r>
                <a:rPr lang="fr-FR" sz="1100" kern="1200" dirty="0">
                  <a:solidFill>
                    <a:srgbClr val="21356A"/>
                  </a:solidFill>
                </a:rPr>
                <a:t>Cadre de santé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  <a:tabLst>
                  <a:tab pos="3765550" algn="l"/>
                </a:tabLst>
              </a:pPr>
              <a:r>
                <a:rPr lang="fr-FR" sz="1100" kern="1200" dirty="0">
                  <a:solidFill>
                    <a:srgbClr val="21356A"/>
                  </a:solidFill>
                </a:rPr>
                <a:t>Service cardiologie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  <a:tabLst>
                  <a:tab pos="3765550" algn="l"/>
                </a:tabLst>
              </a:pPr>
              <a:r>
                <a:rPr lang="fr-FR" sz="1100" kern="1200" dirty="0">
                  <a:solidFill>
                    <a:srgbClr val="21356A"/>
                  </a:solidFill>
                </a:rPr>
                <a:t>PRADO</a:t>
              </a:r>
            </a:p>
          </p:txBody>
        </p:sp>
      </p:grpSp>
      <p:sp>
        <p:nvSpPr>
          <p:cNvPr id="33" name="Flèche : chevron 32">
            <a:extLst>
              <a:ext uri="{FF2B5EF4-FFF2-40B4-BE49-F238E27FC236}">
                <a16:creationId xmlns:a16="http://schemas.microsoft.com/office/drawing/2014/main" id="{CC02C0D1-DFD6-8828-8527-4BE106396E5F}"/>
              </a:ext>
            </a:extLst>
          </p:cNvPr>
          <p:cNvSpPr/>
          <p:nvPr/>
        </p:nvSpPr>
        <p:spPr>
          <a:xfrm rot="5400000">
            <a:off x="301592" y="2125408"/>
            <a:ext cx="1049328" cy="837776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C328D803-4678-2ACB-844F-9A529FC8773A}"/>
              </a:ext>
            </a:extLst>
          </p:cNvPr>
          <p:cNvSpPr/>
          <p:nvPr/>
        </p:nvSpPr>
        <p:spPr>
          <a:xfrm>
            <a:off x="3001071" y="2035544"/>
            <a:ext cx="2378262" cy="75333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b="1" dirty="0">
                <a:solidFill>
                  <a:schemeClr val="tx1"/>
                </a:solidFill>
              </a:rPr>
              <a:t>Outils  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000" b="1" dirty="0">
                <a:solidFill>
                  <a:schemeClr val="tx1"/>
                </a:solidFill>
              </a:rPr>
              <a:t>Formulaire de consentement du patient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000" b="1" dirty="0">
                <a:solidFill>
                  <a:schemeClr val="tx1"/>
                </a:solidFill>
              </a:rPr>
              <a:t>Recueil de son équipe de soin</a:t>
            </a: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6642736D-5F09-2ABA-D478-7D039F60E965}"/>
              </a:ext>
            </a:extLst>
          </p:cNvPr>
          <p:cNvGrpSpPr/>
          <p:nvPr/>
        </p:nvGrpSpPr>
        <p:grpSpPr>
          <a:xfrm>
            <a:off x="1243557" y="2966337"/>
            <a:ext cx="1788717" cy="753336"/>
            <a:chOff x="950291" y="2387"/>
            <a:chExt cx="4208909" cy="882413"/>
          </a:xfrm>
          <a:noFill/>
        </p:grpSpPr>
        <p:sp>
          <p:nvSpPr>
            <p:cNvPr id="37" name="Rectangle : avec coins arrondis en haut 36">
              <a:extLst>
                <a:ext uri="{FF2B5EF4-FFF2-40B4-BE49-F238E27FC236}">
                  <a16:creationId xmlns:a16="http://schemas.microsoft.com/office/drawing/2014/main" id="{BA26D396-1354-A9E0-934F-C22300A18C44}"/>
                </a:ext>
              </a:extLst>
            </p:cNvPr>
            <p:cNvSpPr/>
            <p:nvPr/>
          </p:nvSpPr>
          <p:spPr>
            <a:xfrm rot="5400000">
              <a:off x="2613539" y="-1660861"/>
              <a:ext cx="882413" cy="4208909"/>
            </a:xfrm>
            <a:prstGeom prst="round2SameRect">
              <a:avLst/>
            </a:prstGeom>
            <a:grpFill/>
            <a:ln w="9525">
              <a:solidFill>
                <a:schemeClr val="tx2"/>
              </a:solidFill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8" name="Rectangle : avec coins arrondis en haut 4">
              <a:extLst>
                <a:ext uri="{FF2B5EF4-FFF2-40B4-BE49-F238E27FC236}">
                  <a16:creationId xmlns:a16="http://schemas.microsoft.com/office/drawing/2014/main" id="{E4ABFB32-905D-5B41-4681-4D2C47DC5171}"/>
                </a:ext>
              </a:extLst>
            </p:cNvPr>
            <p:cNvSpPr txBox="1"/>
            <p:nvPr/>
          </p:nvSpPr>
          <p:spPr>
            <a:xfrm>
              <a:off x="950291" y="45463"/>
              <a:ext cx="4165833" cy="796261"/>
            </a:xfrm>
            <a:prstGeom prst="rect">
              <a:avLst/>
            </a:prstGeom>
            <a:grpFill/>
            <a:ln w="9525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8890" rIns="8890" bIns="889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  <a:tabLst>
                  <a:tab pos="3765550" algn="l"/>
                </a:tabLst>
              </a:pPr>
              <a:r>
                <a:rPr lang="fr-FR" sz="1100" kern="1200" dirty="0">
                  <a:solidFill>
                    <a:srgbClr val="21356A"/>
                  </a:solidFill>
                </a:rPr>
                <a:t>Infirmière coordinatrice</a:t>
              </a:r>
            </a:p>
          </p:txBody>
        </p:sp>
      </p:grpSp>
      <p:sp>
        <p:nvSpPr>
          <p:cNvPr id="39" name="Flèche : chevron 38">
            <a:extLst>
              <a:ext uri="{FF2B5EF4-FFF2-40B4-BE49-F238E27FC236}">
                <a16:creationId xmlns:a16="http://schemas.microsoft.com/office/drawing/2014/main" id="{9D872FE4-6E47-9F7A-66BB-B481685BF62B}"/>
              </a:ext>
            </a:extLst>
          </p:cNvPr>
          <p:cNvSpPr/>
          <p:nvPr/>
        </p:nvSpPr>
        <p:spPr bwMode="auto">
          <a:xfrm rot="5400000">
            <a:off x="308040" y="3064152"/>
            <a:ext cx="1049328" cy="837776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F8DDEEAD-8F41-6E45-53D4-7557FF29EC5C}"/>
              </a:ext>
            </a:extLst>
          </p:cNvPr>
          <p:cNvSpPr/>
          <p:nvPr/>
        </p:nvSpPr>
        <p:spPr bwMode="auto">
          <a:xfrm>
            <a:off x="3007519" y="2974288"/>
            <a:ext cx="2378262" cy="753337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b="1" dirty="0">
                <a:solidFill>
                  <a:schemeClr val="tx1"/>
                </a:solidFill>
              </a:rPr>
              <a:t>Outils  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000" b="1" dirty="0">
                <a:solidFill>
                  <a:schemeClr val="tx1"/>
                </a:solidFill>
              </a:rPr>
              <a:t>Mes patients : renseignement des acteurs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000" b="1" dirty="0">
                <a:solidFill>
                  <a:schemeClr val="tx1"/>
                </a:solidFill>
              </a:rPr>
              <a:t>MonSisra : Informations des PS de l’inclusion patient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FD247D09-289E-C2D2-D96D-508529A71F4B}"/>
              </a:ext>
            </a:extLst>
          </p:cNvPr>
          <p:cNvSpPr txBox="1"/>
          <p:nvPr/>
        </p:nvSpPr>
        <p:spPr>
          <a:xfrm>
            <a:off x="287577" y="2393690"/>
            <a:ext cx="11159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Pré</a:t>
            </a:r>
          </a:p>
          <a:p>
            <a:pPr algn="ctr"/>
            <a:r>
              <a:rPr lang="fr-FR" sz="1100" b="1" dirty="0"/>
              <a:t>inclusion</a:t>
            </a: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1A76EAB5-04B5-F19D-DB7F-ED644BA76242}"/>
              </a:ext>
            </a:extLst>
          </p:cNvPr>
          <p:cNvGrpSpPr/>
          <p:nvPr/>
        </p:nvGrpSpPr>
        <p:grpSpPr>
          <a:xfrm>
            <a:off x="1235007" y="3889179"/>
            <a:ext cx="1788717" cy="753336"/>
            <a:chOff x="950291" y="2387"/>
            <a:chExt cx="4208909" cy="882413"/>
          </a:xfrm>
          <a:noFill/>
        </p:grpSpPr>
        <p:sp>
          <p:nvSpPr>
            <p:cNvPr id="43" name="Rectangle : avec coins arrondis en haut 42">
              <a:extLst>
                <a:ext uri="{FF2B5EF4-FFF2-40B4-BE49-F238E27FC236}">
                  <a16:creationId xmlns:a16="http://schemas.microsoft.com/office/drawing/2014/main" id="{4AC3A542-36CA-007E-6BAA-3385A0CAA859}"/>
                </a:ext>
              </a:extLst>
            </p:cNvPr>
            <p:cNvSpPr/>
            <p:nvPr/>
          </p:nvSpPr>
          <p:spPr>
            <a:xfrm rot="5400000">
              <a:off x="2613539" y="-1660861"/>
              <a:ext cx="882413" cy="4208909"/>
            </a:xfrm>
            <a:prstGeom prst="round2SameRect">
              <a:avLst/>
            </a:prstGeom>
            <a:grpFill/>
            <a:ln w="9525">
              <a:solidFill>
                <a:schemeClr val="tx2"/>
              </a:solidFill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4" name="Rectangle : avec coins arrondis en haut 4">
              <a:extLst>
                <a:ext uri="{FF2B5EF4-FFF2-40B4-BE49-F238E27FC236}">
                  <a16:creationId xmlns:a16="http://schemas.microsoft.com/office/drawing/2014/main" id="{18E68AD0-5456-8F09-DA24-80DF73585DD4}"/>
                </a:ext>
              </a:extLst>
            </p:cNvPr>
            <p:cNvSpPr txBox="1"/>
            <p:nvPr/>
          </p:nvSpPr>
          <p:spPr>
            <a:xfrm>
              <a:off x="950291" y="45463"/>
              <a:ext cx="4165833" cy="796261"/>
            </a:xfrm>
            <a:prstGeom prst="rect">
              <a:avLst/>
            </a:prstGeom>
            <a:grpFill/>
            <a:ln w="9525"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8890" rIns="8890" bIns="889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  <a:tabLst>
                  <a:tab pos="3765550" algn="l"/>
                </a:tabLst>
              </a:pPr>
              <a:r>
                <a:rPr lang="fr-FR" sz="1100" kern="1200" dirty="0">
                  <a:solidFill>
                    <a:srgbClr val="21356A"/>
                  </a:solidFill>
                </a:rPr>
                <a:t>Infirmière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  <a:tabLst>
                  <a:tab pos="3765550" algn="l"/>
                </a:tabLst>
              </a:pPr>
              <a:r>
                <a:rPr lang="fr-FR" sz="1100" kern="1200" dirty="0">
                  <a:solidFill>
                    <a:srgbClr val="21356A"/>
                  </a:solidFill>
                </a:rPr>
                <a:t>Infirmière coordinatrice</a:t>
              </a:r>
            </a:p>
          </p:txBody>
        </p:sp>
      </p:grpSp>
      <p:sp>
        <p:nvSpPr>
          <p:cNvPr id="45" name="Flèche : chevron 44">
            <a:extLst>
              <a:ext uri="{FF2B5EF4-FFF2-40B4-BE49-F238E27FC236}">
                <a16:creationId xmlns:a16="http://schemas.microsoft.com/office/drawing/2014/main" id="{FF709EE9-5EC8-9B59-16A1-E7B5CC27DB3C}"/>
              </a:ext>
            </a:extLst>
          </p:cNvPr>
          <p:cNvSpPr/>
          <p:nvPr/>
        </p:nvSpPr>
        <p:spPr bwMode="auto">
          <a:xfrm rot="5400000">
            <a:off x="299490" y="3986994"/>
            <a:ext cx="1049328" cy="837776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7A1A2756-0E29-F774-2BAA-00B29824DB48}"/>
              </a:ext>
            </a:extLst>
          </p:cNvPr>
          <p:cNvSpPr/>
          <p:nvPr/>
        </p:nvSpPr>
        <p:spPr bwMode="auto">
          <a:xfrm>
            <a:off x="2998969" y="3897130"/>
            <a:ext cx="2378262" cy="7533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b="1" dirty="0">
                <a:solidFill>
                  <a:schemeClr val="tx1"/>
                </a:solidFill>
              </a:rPr>
              <a:t>Outils  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000" b="1" dirty="0">
                <a:solidFill>
                  <a:schemeClr val="tx1"/>
                </a:solidFill>
              </a:rPr>
              <a:t>Mes patients (constantes)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000" b="1" dirty="0">
                <a:solidFill>
                  <a:schemeClr val="tx1"/>
                </a:solidFill>
              </a:rPr>
              <a:t>MonSisra : échanges de documents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9BC24023-2073-F2B7-8A5B-6C626CD9050C}"/>
              </a:ext>
            </a:extLst>
          </p:cNvPr>
          <p:cNvSpPr txBox="1"/>
          <p:nvPr/>
        </p:nvSpPr>
        <p:spPr bwMode="auto">
          <a:xfrm>
            <a:off x="291831" y="3383414"/>
            <a:ext cx="11159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Inclusion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AA4C9972-C63C-4307-CF9C-A789F86CEF54}"/>
              </a:ext>
            </a:extLst>
          </p:cNvPr>
          <p:cNvSpPr txBox="1"/>
          <p:nvPr/>
        </p:nvSpPr>
        <p:spPr bwMode="auto">
          <a:xfrm>
            <a:off x="256899" y="4221088"/>
            <a:ext cx="11159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Suivi</a:t>
            </a:r>
          </a:p>
          <a:p>
            <a:pPr algn="ctr"/>
            <a:r>
              <a:rPr lang="fr-FR" sz="1100" b="1" dirty="0"/>
              <a:t>du patient</a:t>
            </a:r>
          </a:p>
        </p:txBody>
      </p:sp>
      <p:sp>
        <p:nvSpPr>
          <p:cNvPr id="49" name="ZoneTexte 5">
            <a:extLst>
              <a:ext uri="{FF2B5EF4-FFF2-40B4-BE49-F238E27FC236}">
                <a16:creationId xmlns:a16="http://schemas.microsoft.com/office/drawing/2014/main" id="{4C9F32D0-5750-3FD7-0B5F-623F4EA0D507}"/>
              </a:ext>
            </a:extLst>
          </p:cNvPr>
          <p:cNvSpPr txBox="1"/>
          <p:nvPr/>
        </p:nvSpPr>
        <p:spPr>
          <a:xfrm>
            <a:off x="709303" y="5039583"/>
            <a:ext cx="4579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rgbClr val="21356A"/>
                </a:solidFill>
              </a:rPr>
              <a:t>Parcours Insuffisance cardiaque</a:t>
            </a: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98F82A37-6FED-7139-EF0E-1BD6055B35DA}"/>
              </a:ext>
            </a:extLst>
          </p:cNvPr>
          <p:cNvSpPr/>
          <p:nvPr/>
        </p:nvSpPr>
        <p:spPr>
          <a:xfrm>
            <a:off x="412294" y="3826185"/>
            <a:ext cx="4935641" cy="108012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4031136-0D5F-F6B3-A6B0-68C12E9D936F}"/>
              </a:ext>
            </a:extLst>
          </p:cNvPr>
          <p:cNvSpPr/>
          <p:nvPr/>
        </p:nvSpPr>
        <p:spPr>
          <a:xfrm>
            <a:off x="330082" y="1844824"/>
            <a:ext cx="5147352" cy="36564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A6CE453-1815-0FE8-8EFD-B278864BE712}"/>
              </a:ext>
            </a:extLst>
          </p:cNvPr>
          <p:cNvSpPr txBox="1"/>
          <p:nvPr/>
        </p:nvSpPr>
        <p:spPr>
          <a:xfrm>
            <a:off x="5853193" y="1270926"/>
            <a:ext cx="5793529" cy="5275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900" dirty="0">
                <a:solidFill>
                  <a:srgbClr val="2135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Prise en charge rythmée par</a:t>
            </a:r>
            <a:r>
              <a:rPr lang="fr-FR" sz="1900" b="1" dirty="0">
                <a:solidFill>
                  <a:srgbClr val="2135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 réunions de concertation pluriprofessionnelle</a:t>
            </a:r>
            <a:r>
              <a:rPr lang="fr-FR" sz="1900" b="1" dirty="0">
                <a:solidFill>
                  <a:srgbClr val="21356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900" dirty="0">
                <a:solidFill>
                  <a:srgbClr val="21356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fr-FR" sz="1900" dirty="0">
                <a:solidFill>
                  <a:srgbClr val="2135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aisant intervenir le </a:t>
            </a:r>
            <a:r>
              <a:rPr lang="fr-FR" sz="1900" b="1" dirty="0">
                <a:solidFill>
                  <a:srgbClr val="2135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médecin traitant</a:t>
            </a:r>
            <a:r>
              <a:rPr lang="fr-FR" sz="1900" dirty="0">
                <a:solidFill>
                  <a:srgbClr val="2135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le </a:t>
            </a:r>
            <a:r>
              <a:rPr lang="fr-FR" sz="1900" b="1" dirty="0">
                <a:solidFill>
                  <a:srgbClr val="2135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cardiologue</a:t>
            </a:r>
            <a:r>
              <a:rPr lang="fr-FR" sz="1900" dirty="0">
                <a:solidFill>
                  <a:srgbClr val="2135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et l’</a:t>
            </a:r>
            <a:r>
              <a:rPr lang="fr-FR" sz="1900" b="1" dirty="0">
                <a:solidFill>
                  <a:srgbClr val="2135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infirmier</a:t>
            </a:r>
            <a:r>
              <a:rPr lang="fr-FR" sz="1900" dirty="0">
                <a:solidFill>
                  <a:srgbClr val="21356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D’autres intervenants peuvent se rajouter (structures médico-sociales, DAC…) 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900" b="1" dirty="0">
              <a:solidFill>
                <a:srgbClr val="21356A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1900" b="1" dirty="0">
                <a:solidFill>
                  <a:srgbClr val="2135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À 8 semaines, </a:t>
            </a:r>
            <a:r>
              <a:rPr lang="fr-FR" sz="1900" dirty="0">
                <a:solidFill>
                  <a:srgbClr val="2135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pour évaluation et renouvellement de la prise en charge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1900" b="1" dirty="0">
                <a:solidFill>
                  <a:srgbClr val="2135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À 6 mois de la sortie d’hospitalisation </a:t>
            </a:r>
            <a:r>
              <a:rPr lang="fr-FR" sz="1900" dirty="0">
                <a:solidFill>
                  <a:srgbClr val="2135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pour bilan de prise en charge et ortie de parcours si état stabilisé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fr-FR" sz="1900" dirty="0">
              <a:solidFill>
                <a:srgbClr val="21356A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900" b="1" dirty="0">
                <a:solidFill>
                  <a:srgbClr val="2135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L’IDE de parcours </a:t>
            </a:r>
            <a:r>
              <a:rPr lang="fr-FR" sz="1900" dirty="0">
                <a:solidFill>
                  <a:srgbClr val="21356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communique au moyen de la messagerie Mon SISRA à tous les professionnels de santé intervenant dans le suivi du patient.</a:t>
            </a:r>
          </a:p>
        </p:txBody>
      </p:sp>
    </p:spTree>
    <p:extLst>
      <p:ext uri="{BB962C8B-B14F-4D97-AF65-F5344CB8AC3E}">
        <p14:creationId xmlns:p14="http://schemas.microsoft.com/office/powerpoint/2010/main" val="1889803695"/>
      </p:ext>
    </p:extLst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13469"/>
      </a:dk2>
      <a:lt2>
        <a:srgbClr val="E2B129"/>
      </a:lt2>
      <a:accent1>
        <a:srgbClr val="213469"/>
      </a:accent1>
      <a:accent2>
        <a:srgbClr val="D9563F"/>
      </a:accent2>
      <a:accent3>
        <a:srgbClr val="94DCDC"/>
      </a:accent3>
      <a:accent4>
        <a:srgbClr val="14F597"/>
      </a:accent4>
      <a:accent5>
        <a:srgbClr val="3D4594"/>
      </a:accent5>
      <a:accent6>
        <a:srgbClr val="6EB1B4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903</Words>
  <Application>Microsoft Office PowerPoint</Application>
  <DocSecurity>0</DocSecurity>
  <PresentationFormat>Grand écran</PresentationFormat>
  <Paragraphs>171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Yu Gothic UI</vt:lpstr>
      <vt:lpstr>Aptos</vt:lpstr>
      <vt:lpstr>Arial</vt:lpstr>
      <vt:lpstr>Calibri</vt:lpstr>
      <vt:lpstr>Franklin Gothic Book</vt:lpstr>
      <vt:lpstr>Nunito</vt:lpstr>
      <vt:lpstr>Wingdings</vt:lpstr>
      <vt:lpstr>Shift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Secrétariat FCPTS</dc:creator>
  <cp:keywords/>
  <dc:description/>
  <cp:lastModifiedBy>Caroline MAURICE</cp:lastModifiedBy>
  <cp:revision>128</cp:revision>
  <dcterms:created xsi:type="dcterms:W3CDTF">2023-01-12T08:34:55Z</dcterms:created>
  <dcterms:modified xsi:type="dcterms:W3CDTF">2024-09-13T10:00:53Z</dcterms:modified>
  <cp:category/>
  <dc:identifier/>
  <cp:contentStatus/>
  <dc:language/>
  <cp:version/>
</cp:coreProperties>
</file>