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60" r:id="rId5"/>
    <p:sldId id="303" r:id="rId6"/>
    <p:sldId id="265" r:id="rId7"/>
    <p:sldId id="304" r:id="rId8"/>
    <p:sldId id="305" r:id="rId9"/>
    <p:sldId id="269" r:id="rId10"/>
    <p:sldId id="306" r:id="rId11"/>
    <p:sldId id="307" r:id="rId12"/>
    <p:sldId id="308" r:id="rId13"/>
    <p:sldId id="274" r:id="rId14"/>
    <p:sldId id="261" r:id="rId15"/>
    <p:sldId id="276" r:id="rId16"/>
    <p:sldId id="277" r:id="rId17"/>
    <p:sldId id="278" r:id="rId18"/>
    <p:sldId id="279" r:id="rId19"/>
    <p:sldId id="262" r:id="rId20"/>
    <p:sldId id="280" r:id="rId21"/>
    <p:sldId id="281" r:id="rId22"/>
    <p:sldId id="263" r:id="rId23"/>
    <p:sldId id="282" r:id="rId24"/>
    <p:sldId id="275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66" r:id="rId39"/>
    <p:sldId id="267" r:id="rId40"/>
    <p:sldId id="296" r:id="rId41"/>
    <p:sldId id="268" r:id="rId42"/>
    <p:sldId id="270" r:id="rId43"/>
    <p:sldId id="297" r:id="rId44"/>
    <p:sldId id="271" r:id="rId45"/>
    <p:sldId id="272" r:id="rId46"/>
    <p:sldId id="298" r:id="rId47"/>
    <p:sldId id="299" r:id="rId48"/>
    <p:sldId id="300" r:id="rId49"/>
    <p:sldId id="273" r:id="rId50"/>
    <p:sldId id="301" r:id="rId51"/>
    <p:sldId id="302" r:id="rId52"/>
    <p:sldId id="259" r:id="rId53"/>
    <p:sldId id="264" r:id="rId54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56A"/>
    <a:srgbClr val="275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esktop\SSE\Dengue\Stats\PERIODE%20PROTOCOLE\Stats%20Dengue%20G&#233;n&#233;ra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sateur\Desktop\SSE\Dengue\Stats\PERIODE%20PROTOCOLE\Stats%20Dengue%20G&#233;n&#233;ra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/>
              <a:t>Cas Mensuels de Dengue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Feuil1!$B$7</c:f>
              <c:strCache>
                <c:ptCount val="1"/>
                <c:pt idx="0">
                  <c:v>OCTOBRE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Feuil1!$C$6:$E$6</c:f>
              <c:strCache>
                <c:ptCount val="3"/>
                <c:pt idx="0">
                  <c:v>Cas suspicieux</c:v>
                </c:pt>
                <c:pt idx="1">
                  <c:v>Cas confirmées</c:v>
                </c:pt>
                <c:pt idx="2">
                  <c:v>PEC dans le Protocole</c:v>
                </c:pt>
              </c:strCache>
            </c:strRef>
          </c:cat>
          <c:val>
            <c:numRef>
              <c:f>Feuil1!$C$7:$E$7</c:f>
              <c:numCache>
                <c:formatCode>General</c:formatCode>
                <c:ptCount val="3"/>
                <c:pt idx="0">
                  <c:v>189</c:v>
                </c:pt>
                <c:pt idx="1">
                  <c:v>118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40-4ECD-B451-C1B908B173AB}"/>
            </c:ext>
          </c:extLst>
        </c:ser>
        <c:ser>
          <c:idx val="1"/>
          <c:order val="1"/>
          <c:tx>
            <c:strRef>
              <c:f>Feuil1!$B$8</c:f>
              <c:strCache>
                <c:ptCount val="1"/>
                <c:pt idx="0">
                  <c:v>NOVEMBRE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Feuil1!$C$6:$E$6</c:f>
              <c:strCache>
                <c:ptCount val="3"/>
                <c:pt idx="0">
                  <c:v>Cas suspicieux</c:v>
                </c:pt>
                <c:pt idx="1">
                  <c:v>Cas confirmées</c:v>
                </c:pt>
                <c:pt idx="2">
                  <c:v>PEC dans le Protocole</c:v>
                </c:pt>
              </c:strCache>
            </c:strRef>
          </c:cat>
          <c:val>
            <c:numRef>
              <c:f>Feuil1!$C$8:$E$8</c:f>
              <c:numCache>
                <c:formatCode>General</c:formatCode>
                <c:ptCount val="3"/>
                <c:pt idx="0">
                  <c:v>74</c:v>
                </c:pt>
                <c:pt idx="1">
                  <c:v>35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40-4ECD-B451-C1B908B17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283961727"/>
        <c:axId val="1202363839"/>
      </c:barChart>
      <c:catAx>
        <c:axId val="12839617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02363839"/>
        <c:crosses val="autoZero"/>
        <c:auto val="1"/>
        <c:lblAlgn val="ctr"/>
        <c:lblOffset val="100"/>
        <c:noMultiLvlLbl val="0"/>
      </c:catAx>
      <c:valAx>
        <c:axId val="1202363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83961727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/>
              <a:t>Cas Quotidiens de Dengue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Feuil1!$C$19</c:f>
              <c:strCache>
                <c:ptCount val="1"/>
                <c:pt idx="0">
                  <c:v>Cas suspicieux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Feuil1!$B$20:$B$65</c:f>
              <c:numCache>
                <c:formatCode>m/d/yyyy</c:formatCode>
                <c:ptCount val="46"/>
                <c:pt idx="0">
                  <c:v>45208</c:v>
                </c:pt>
                <c:pt idx="1">
                  <c:v>45209</c:v>
                </c:pt>
                <c:pt idx="2">
                  <c:v>45210</c:v>
                </c:pt>
                <c:pt idx="3">
                  <c:v>45211</c:v>
                </c:pt>
                <c:pt idx="4">
                  <c:v>45212</c:v>
                </c:pt>
                <c:pt idx="5">
                  <c:v>45213</c:v>
                </c:pt>
                <c:pt idx="6">
                  <c:v>45214</c:v>
                </c:pt>
                <c:pt idx="7">
                  <c:v>45215</c:v>
                </c:pt>
                <c:pt idx="8">
                  <c:v>45216</c:v>
                </c:pt>
                <c:pt idx="9">
                  <c:v>45217</c:v>
                </c:pt>
                <c:pt idx="10">
                  <c:v>45218</c:v>
                </c:pt>
                <c:pt idx="11">
                  <c:v>45219</c:v>
                </c:pt>
                <c:pt idx="12">
                  <c:v>45220</c:v>
                </c:pt>
                <c:pt idx="13">
                  <c:v>45221</c:v>
                </c:pt>
                <c:pt idx="14">
                  <c:v>45222</c:v>
                </c:pt>
                <c:pt idx="15">
                  <c:v>45223</c:v>
                </c:pt>
                <c:pt idx="16">
                  <c:v>45224</c:v>
                </c:pt>
                <c:pt idx="17">
                  <c:v>45225</c:v>
                </c:pt>
                <c:pt idx="18">
                  <c:v>45226</c:v>
                </c:pt>
                <c:pt idx="19">
                  <c:v>45227</c:v>
                </c:pt>
                <c:pt idx="20">
                  <c:v>45228</c:v>
                </c:pt>
                <c:pt idx="21">
                  <c:v>45229</c:v>
                </c:pt>
                <c:pt idx="22">
                  <c:v>45230</c:v>
                </c:pt>
                <c:pt idx="23">
                  <c:v>45231</c:v>
                </c:pt>
                <c:pt idx="24">
                  <c:v>45232</c:v>
                </c:pt>
                <c:pt idx="25">
                  <c:v>45233</c:v>
                </c:pt>
                <c:pt idx="26">
                  <c:v>45234</c:v>
                </c:pt>
                <c:pt idx="27">
                  <c:v>45235</c:v>
                </c:pt>
                <c:pt idx="28">
                  <c:v>45236</c:v>
                </c:pt>
                <c:pt idx="29">
                  <c:v>45237</c:v>
                </c:pt>
                <c:pt idx="30">
                  <c:v>45238</c:v>
                </c:pt>
                <c:pt idx="31">
                  <c:v>45239</c:v>
                </c:pt>
                <c:pt idx="32">
                  <c:v>45240</c:v>
                </c:pt>
                <c:pt idx="33">
                  <c:v>45241</c:v>
                </c:pt>
                <c:pt idx="34">
                  <c:v>45242</c:v>
                </c:pt>
                <c:pt idx="35">
                  <c:v>45243</c:v>
                </c:pt>
                <c:pt idx="36">
                  <c:v>45244</c:v>
                </c:pt>
                <c:pt idx="37">
                  <c:v>45245</c:v>
                </c:pt>
                <c:pt idx="38">
                  <c:v>45246</c:v>
                </c:pt>
                <c:pt idx="39">
                  <c:v>45247</c:v>
                </c:pt>
                <c:pt idx="40">
                  <c:v>45248</c:v>
                </c:pt>
                <c:pt idx="41">
                  <c:v>45249</c:v>
                </c:pt>
                <c:pt idx="42">
                  <c:v>45250</c:v>
                </c:pt>
                <c:pt idx="43">
                  <c:v>45251</c:v>
                </c:pt>
                <c:pt idx="44">
                  <c:v>45252</c:v>
                </c:pt>
                <c:pt idx="45">
                  <c:v>45253</c:v>
                </c:pt>
              </c:numCache>
            </c:numRef>
          </c:cat>
          <c:val>
            <c:numRef>
              <c:f>Feuil1!$C$20:$C$65</c:f>
              <c:numCache>
                <c:formatCode>General</c:formatCode>
                <c:ptCount val="46"/>
                <c:pt idx="0">
                  <c:v>11</c:v>
                </c:pt>
                <c:pt idx="1">
                  <c:v>9</c:v>
                </c:pt>
                <c:pt idx="2">
                  <c:v>18</c:v>
                </c:pt>
                <c:pt idx="3">
                  <c:v>5</c:v>
                </c:pt>
                <c:pt idx="4">
                  <c:v>10</c:v>
                </c:pt>
                <c:pt idx="5">
                  <c:v>14</c:v>
                </c:pt>
                <c:pt idx="7">
                  <c:v>8</c:v>
                </c:pt>
                <c:pt idx="8">
                  <c:v>11</c:v>
                </c:pt>
                <c:pt idx="9">
                  <c:v>11</c:v>
                </c:pt>
                <c:pt idx="10">
                  <c:v>8</c:v>
                </c:pt>
                <c:pt idx="11">
                  <c:v>14</c:v>
                </c:pt>
                <c:pt idx="12">
                  <c:v>11</c:v>
                </c:pt>
                <c:pt idx="14">
                  <c:v>5</c:v>
                </c:pt>
                <c:pt idx="15">
                  <c:v>4</c:v>
                </c:pt>
                <c:pt idx="16">
                  <c:v>2</c:v>
                </c:pt>
                <c:pt idx="17">
                  <c:v>3</c:v>
                </c:pt>
                <c:pt idx="18">
                  <c:v>10</c:v>
                </c:pt>
                <c:pt idx="19">
                  <c:v>8</c:v>
                </c:pt>
                <c:pt idx="21">
                  <c:v>20</c:v>
                </c:pt>
                <c:pt idx="22">
                  <c:v>7</c:v>
                </c:pt>
                <c:pt idx="28">
                  <c:v>13</c:v>
                </c:pt>
                <c:pt idx="29">
                  <c:v>8</c:v>
                </c:pt>
                <c:pt idx="30">
                  <c:v>1</c:v>
                </c:pt>
                <c:pt idx="35">
                  <c:v>7</c:v>
                </c:pt>
                <c:pt idx="36">
                  <c:v>12</c:v>
                </c:pt>
                <c:pt idx="37">
                  <c:v>9</c:v>
                </c:pt>
                <c:pt idx="38">
                  <c:v>2</c:v>
                </c:pt>
                <c:pt idx="39">
                  <c:v>6</c:v>
                </c:pt>
                <c:pt idx="40">
                  <c:v>2</c:v>
                </c:pt>
                <c:pt idx="42">
                  <c:v>6</c:v>
                </c:pt>
                <c:pt idx="43">
                  <c:v>5</c:v>
                </c:pt>
                <c:pt idx="4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42-4D79-9E90-BF35AC3B6537}"/>
            </c:ext>
          </c:extLst>
        </c:ser>
        <c:ser>
          <c:idx val="1"/>
          <c:order val="1"/>
          <c:tx>
            <c:strRef>
              <c:f>Feuil1!$D$19</c:f>
              <c:strCache>
                <c:ptCount val="1"/>
                <c:pt idx="0">
                  <c:v>Cas confirmées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Feuil1!$B$20:$B$65</c:f>
              <c:numCache>
                <c:formatCode>m/d/yyyy</c:formatCode>
                <c:ptCount val="46"/>
                <c:pt idx="0">
                  <c:v>45208</c:v>
                </c:pt>
                <c:pt idx="1">
                  <c:v>45209</c:v>
                </c:pt>
                <c:pt idx="2">
                  <c:v>45210</c:v>
                </c:pt>
                <c:pt idx="3">
                  <c:v>45211</c:v>
                </c:pt>
                <c:pt idx="4">
                  <c:v>45212</c:v>
                </c:pt>
                <c:pt idx="5">
                  <c:v>45213</c:v>
                </c:pt>
                <c:pt idx="6">
                  <c:v>45214</c:v>
                </c:pt>
                <c:pt idx="7">
                  <c:v>45215</c:v>
                </c:pt>
                <c:pt idx="8">
                  <c:v>45216</c:v>
                </c:pt>
                <c:pt idx="9">
                  <c:v>45217</c:v>
                </c:pt>
                <c:pt idx="10">
                  <c:v>45218</c:v>
                </c:pt>
                <c:pt idx="11">
                  <c:v>45219</c:v>
                </c:pt>
                <c:pt idx="12">
                  <c:v>45220</c:v>
                </c:pt>
                <c:pt idx="13">
                  <c:v>45221</c:v>
                </c:pt>
                <c:pt idx="14">
                  <c:v>45222</c:v>
                </c:pt>
                <c:pt idx="15">
                  <c:v>45223</c:v>
                </c:pt>
                <c:pt idx="16">
                  <c:v>45224</c:v>
                </c:pt>
                <c:pt idx="17">
                  <c:v>45225</c:v>
                </c:pt>
                <c:pt idx="18">
                  <c:v>45226</c:v>
                </c:pt>
                <c:pt idx="19">
                  <c:v>45227</c:v>
                </c:pt>
                <c:pt idx="20">
                  <c:v>45228</c:v>
                </c:pt>
                <c:pt idx="21">
                  <c:v>45229</c:v>
                </c:pt>
                <c:pt idx="22">
                  <c:v>45230</c:v>
                </c:pt>
                <c:pt idx="23">
                  <c:v>45231</c:v>
                </c:pt>
                <c:pt idx="24">
                  <c:v>45232</c:v>
                </c:pt>
                <c:pt idx="25">
                  <c:v>45233</c:v>
                </c:pt>
                <c:pt idx="26">
                  <c:v>45234</c:v>
                </c:pt>
                <c:pt idx="27">
                  <c:v>45235</c:v>
                </c:pt>
                <c:pt idx="28">
                  <c:v>45236</c:v>
                </c:pt>
                <c:pt idx="29">
                  <c:v>45237</c:v>
                </c:pt>
                <c:pt idx="30">
                  <c:v>45238</c:v>
                </c:pt>
                <c:pt idx="31">
                  <c:v>45239</c:v>
                </c:pt>
                <c:pt idx="32">
                  <c:v>45240</c:v>
                </c:pt>
                <c:pt idx="33">
                  <c:v>45241</c:v>
                </c:pt>
                <c:pt idx="34">
                  <c:v>45242</c:v>
                </c:pt>
                <c:pt idx="35">
                  <c:v>45243</c:v>
                </c:pt>
                <c:pt idx="36">
                  <c:v>45244</c:v>
                </c:pt>
                <c:pt idx="37">
                  <c:v>45245</c:v>
                </c:pt>
                <c:pt idx="38">
                  <c:v>45246</c:v>
                </c:pt>
                <c:pt idx="39">
                  <c:v>45247</c:v>
                </c:pt>
                <c:pt idx="40">
                  <c:v>45248</c:v>
                </c:pt>
                <c:pt idx="41">
                  <c:v>45249</c:v>
                </c:pt>
                <c:pt idx="42">
                  <c:v>45250</c:v>
                </c:pt>
                <c:pt idx="43">
                  <c:v>45251</c:v>
                </c:pt>
                <c:pt idx="44">
                  <c:v>45252</c:v>
                </c:pt>
                <c:pt idx="45">
                  <c:v>45253</c:v>
                </c:pt>
              </c:numCache>
            </c:numRef>
          </c:cat>
          <c:val>
            <c:numRef>
              <c:f>Feuil1!$D$20:$D$65</c:f>
              <c:numCache>
                <c:formatCode>General</c:formatCode>
                <c:ptCount val="46"/>
                <c:pt idx="0">
                  <c:v>3</c:v>
                </c:pt>
                <c:pt idx="1">
                  <c:v>11</c:v>
                </c:pt>
                <c:pt idx="2">
                  <c:v>9</c:v>
                </c:pt>
                <c:pt idx="3">
                  <c:v>5</c:v>
                </c:pt>
                <c:pt idx="4">
                  <c:v>11</c:v>
                </c:pt>
                <c:pt idx="5">
                  <c:v>7</c:v>
                </c:pt>
                <c:pt idx="7">
                  <c:v>6</c:v>
                </c:pt>
                <c:pt idx="8">
                  <c:v>5</c:v>
                </c:pt>
                <c:pt idx="9">
                  <c:v>3</c:v>
                </c:pt>
                <c:pt idx="10">
                  <c:v>10</c:v>
                </c:pt>
                <c:pt idx="11">
                  <c:v>5</c:v>
                </c:pt>
                <c:pt idx="12">
                  <c:v>4</c:v>
                </c:pt>
                <c:pt idx="14">
                  <c:v>3</c:v>
                </c:pt>
                <c:pt idx="15">
                  <c:v>10</c:v>
                </c:pt>
                <c:pt idx="16">
                  <c:v>3</c:v>
                </c:pt>
                <c:pt idx="17">
                  <c:v>10</c:v>
                </c:pt>
                <c:pt idx="19">
                  <c:v>2</c:v>
                </c:pt>
                <c:pt idx="21">
                  <c:v>3</c:v>
                </c:pt>
                <c:pt idx="22">
                  <c:v>8</c:v>
                </c:pt>
                <c:pt idx="28">
                  <c:v>2</c:v>
                </c:pt>
                <c:pt idx="29">
                  <c:v>3</c:v>
                </c:pt>
                <c:pt idx="35">
                  <c:v>4</c:v>
                </c:pt>
                <c:pt idx="36">
                  <c:v>2</c:v>
                </c:pt>
                <c:pt idx="37">
                  <c:v>5</c:v>
                </c:pt>
                <c:pt idx="38">
                  <c:v>7</c:v>
                </c:pt>
                <c:pt idx="39">
                  <c:v>4</c:v>
                </c:pt>
                <c:pt idx="40">
                  <c:v>4</c:v>
                </c:pt>
                <c:pt idx="42">
                  <c:v>3</c:v>
                </c:pt>
                <c:pt idx="4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42-4D79-9E90-BF35AC3B6537}"/>
            </c:ext>
          </c:extLst>
        </c:ser>
        <c:ser>
          <c:idx val="2"/>
          <c:order val="2"/>
          <c:tx>
            <c:strRef>
              <c:f>Feuil1!$E$19</c:f>
              <c:strCache>
                <c:ptCount val="1"/>
                <c:pt idx="0">
                  <c:v>PEC dans le Protocole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Feuil1!$B$20:$B$65</c:f>
              <c:numCache>
                <c:formatCode>m/d/yyyy</c:formatCode>
                <c:ptCount val="46"/>
                <c:pt idx="0">
                  <c:v>45208</c:v>
                </c:pt>
                <c:pt idx="1">
                  <c:v>45209</c:v>
                </c:pt>
                <c:pt idx="2">
                  <c:v>45210</c:v>
                </c:pt>
                <c:pt idx="3">
                  <c:v>45211</c:v>
                </c:pt>
                <c:pt idx="4">
                  <c:v>45212</c:v>
                </c:pt>
                <c:pt idx="5">
                  <c:v>45213</c:v>
                </c:pt>
                <c:pt idx="6">
                  <c:v>45214</c:v>
                </c:pt>
                <c:pt idx="7">
                  <c:v>45215</c:v>
                </c:pt>
                <c:pt idx="8">
                  <c:v>45216</c:v>
                </c:pt>
                <c:pt idx="9">
                  <c:v>45217</c:v>
                </c:pt>
                <c:pt idx="10">
                  <c:v>45218</c:v>
                </c:pt>
                <c:pt idx="11">
                  <c:v>45219</c:v>
                </c:pt>
                <c:pt idx="12">
                  <c:v>45220</c:v>
                </c:pt>
                <c:pt idx="13">
                  <c:v>45221</c:v>
                </c:pt>
                <c:pt idx="14">
                  <c:v>45222</c:v>
                </c:pt>
                <c:pt idx="15">
                  <c:v>45223</c:v>
                </c:pt>
                <c:pt idx="16">
                  <c:v>45224</c:v>
                </c:pt>
                <c:pt idx="17">
                  <c:v>45225</c:v>
                </c:pt>
                <c:pt idx="18">
                  <c:v>45226</c:v>
                </c:pt>
                <c:pt idx="19">
                  <c:v>45227</c:v>
                </c:pt>
                <c:pt idx="20">
                  <c:v>45228</c:v>
                </c:pt>
                <c:pt idx="21">
                  <c:v>45229</c:v>
                </c:pt>
                <c:pt idx="22">
                  <c:v>45230</c:v>
                </c:pt>
                <c:pt idx="23">
                  <c:v>45231</c:v>
                </c:pt>
                <c:pt idx="24">
                  <c:v>45232</c:v>
                </c:pt>
                <c:pt idx="25">
                  <c:v>45233</c:v>
                </c:pt>
                <c:pt idx="26">
                  <c:v>45234</c:v>
                </c:pt>
                <c:pt idx="27">
                  <c:v>45235</c:v>
                </c:pt>
                <c:pt idx="28">
                  <c:v>45236</c:v>
                </c:pt>
                <c:pt idx="29">
                  <c:v>45237</c:v>
                </c:pt>
                <c:pt idx="30">
                  <c:v>45238</c:v>
                </c:pt>
                <c:pt idx="31">
                  <c:v>45239</c:v>
                </c:pt>
                <c:pt idx="32">
                  <c:v>45240</c:v>
                </c:pt>
                <c:pt idx="33">
                  <c:v>45241</c:v>
                </c:pt>
                <c:pt idx="34">
                  <c:v>45242</c:v>
                </c:pt>
                <c:pt idx="35">
                  <c:v>45243</c:v>
                </c:pt>
                <c:pt idx="36">
                  <c:v>45244</c:v>
                </c:pt>
                <c:pt idx="37">
                  <c:v>45245</c:v>
                </c:pt>
                <c:pt idx="38">
                  <c:v>45246</c:v>
                </c:pt>
                <c:pt idx="39">
                  <c:v>45247</c:v>
                </c:pt>
                <c:pt idx="40">
                  <c:v>45248</c:v>
                </c:pt>
                <c:pt idx="41">
                  <c:v>45249</c:v>
                </c:pt>
                <c:pt idx="42">
                  <c:v>45250</c:v>
                </c:pt>
                <c:pt idx="43">
                  <c:v>45251</c:v>
                </c:pt>
                <c:pt idx="44">
                  <c:v>45252</c:v>
                </c:pt>
                <c:pt idx="45">
                  <c:v>45253</c:v>
                </c:pt>
              </c:numCache>
            </c:numRef>
          </c:cat>
          <c:val>
            <c:numRef>
              <c:f>Feuil1!$E$20:$E$65</c:f>
              <c:numCache>
                <c:formatCode>General</c:formatCode>
                <c:ptCount val="46"/>
                <c:pt idx="1">
                  <c:v>2</c:v>
                </c:pt>
                <c:pt idx="3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3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5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2</c:v>
                </c:pt>
                <c:pt idx="31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40">
                  <c:v>1</c:v>
                </c:pt>
                <c:pt idx="4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42-4D79-9E90-BF35AC3B65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791240303"/>
        <c:axId val="856609343"/>
      </c:barChart>
      <c:dateAx>
        <c:axId val="791240303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6609343"/>
        <c:crosses val="autoZero"/>
        <c:auto val="1"/>
        <c:lblOffset val="100"/>
        <c:baseTimeUnit val="days"/>
      </c:dateAx>
      <c:valAx>
        <c:axId val="856609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1240303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73A54-8A7D-46FD-9013-EFC62B44408D}" type="doc">
      <dgm:prSet loTypeId="urn:microsoft.com/office/officeart/2005/8/layout/vList5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194DAAC7-18EE-4DC6-B59B-608B308855B2}">
      <dgm:prSet phldrT="[Texte]"/>
      <dgm:spPr>
        <a:xfrm>
          <a:off x="0" y="66"/>
          <a:ext cx="3836586" cy="2665358"/>
        </a:xfrm>
        <a:prstGeom prst="roundRect">
          <a:avLst/>
        </a:prstGeom>
        <a:gradFill rotWithShape="0">
          <a:gsLst>
            <a:gs pos="0">
              <a:srgbClr val="EA5433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A5433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A5433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rtl="0"/>
          <a:r>
            <a:rPr lang="fr-F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Situation Sanitaire Exceptionnelle</a:t>
          </a:r>
        </a:p>
        <a:p>
          <a:pPr rtl="0"/>
          <a:r>
            <a:rPr lang="fr-F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(SSE)</a:t>
          </a:r>
          <a:endParaRPr lang="fr-FR" dirty="0">
            <a:solidFill>
              <a:srgbClr val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4C776BC5-65A5-40C6-B328-A7FC97B708D0}" type="parTrans" cxnId="{9C0CE9BC-CC9D-4406-B838-D6AEDA822F60}">
      <dgm:prSet/>
      <dgm:spPr/>
      <dgm:t>
        <a:bodyPr/>
        <a:lstStyle/>
        <a:p>
          <a:endParaRPr lang="fr-FR"/>
        </a:p>
      </dgm:t>
    </dgm:pt>
    <dgm:pt modelId="{DFD4F8DE-555D-445A-8EF7-8612877BBE2E}" type="sibTrans" cxnId="{9C0CE9BC-CC9D-4406-B838-D6AEDA822F60}">
      <dgm:prSet/>
      <dgm:spPr/>
      <dgm:t>
        <a:bodyPr/>
        <a:lstStyle/>
        <a:p>
          <a:endParaRPr lang="fr-FR"/>
        </a:p>
      </dgm:t>
    </dgm:pt>
    <dgm:pt modelId="{8BC51F9C-0F26-49AC-9BA8-DC1DCDAC39D4}">
      <dgm:prSet phldrT="[Texte]"/>
      <dgm:spPr>
        <a:xfrm rot="5400000">
          <a:off x="6180741" y="-2077552"/>
          <a:ext cx="2132287" cy="6820597"/>
        </a:xfrm>
        <a:prstGeom prst="round2SameRect">
          <a:avLst/>
        </a:prstGeom>
        <a:solidFill>
          <a:srgbClr val="EA5433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EA543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Evénement émergent, inhabituel et/ou méconnu</a:t>
          </a:r>
        </a:p>
      </dgm:t>
    </dgm:pt>
    <dgm:pt modelId="{60DA923E-6DC0-4996-815C-821BC5689642}" type="parTrans" cxnId="{8DB0CA7C-AC0F-49F3-9F34-7F97AEC13A86}">
      <dgm:prSet/>
      <dgm:spPr/>
      <dgm:t>
        <a:bodyPr/>
        <a:lstStyle/>
        <a:p>
          <a:endParaRPr lang="fr-FR"/>
        </a:p>
      </dgm:t>
    </dgm:pt>
    <dgm:pt modelId="{E1152616-E8D0-405A-A48A-480B8D860C92}" type="sibTrans" cxnId="{8DB0CA7C-AC0F-49F3-9F34-7F97AEC13A86}">
      <dgm:prSet/>
      <dgm:spPr/>
      <dgm:t>
        <a:bodyPr/>
        <a:lstStyle/>
        <a:p>
          <a:endParaRPr lang="fr-FR"/>
        </a:p>
      </dgm:t>
    </dgm:pt>
    <dgm:pt modelId="{E7972032-77F4-4631-B34C-43EC5AF53D9F}">
      <dgm:prSet/>
      <dgm:spPr>
        <a:xfrm rot="5400000">
          <a:off x="6180741" y="-2077552"/>
          <a:ext cx="2132287" cy="6820597"/>
        </a:xfrm>
        <a:prstGeom prst="round2SameRect">
          <a:avLst/>
        </a:prstGeom>
        <a:solidFill>
          <a:srgbClr val="EA5433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EA543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Dépasse le cadre de la gestion courante des alertes au regard de son ampleur, sa gravité, son caractère médiatique</a:t>
          </a:r>
        </a:p>
      </dgm:t>
    </dgm:pt>
    <dgm:pt modelId="{4B3411E7-61F4-4722-BB49-AF9C3AD1465F}" type="parTrans" cxnId="{E2CD3E03-1E84-4707-A069-1022D49C023A}">
      <dgm:prSet/>
      <dgm:spPr/>
      <dgm:t>
        <a:bodyPr/>
        <a:lstStyle/>
        <a:p>
          <a:endParaRPr lang="fr-FR"/>
        </a:p>
      </dgm:t>
    </dgm:pt>
    <dgm:pt modelId="{E7CE94C2-005C-4007-BFED-230E4B989F4B}" type="sibTrans" cxnId="{E2CD3E03-1E84-4707-A069-1022D49C023A}">
      <dgm:prSet/>
      <dgm:spPr/>
      <dgm:t>
        <a:bodyPr/>
        <a:lstStyle/>
        <a:p>
          <a:endParaRPr lang="fr-FR"/>
        </a:p>
      </dgm:t>
    </dgm:pt>
    <dgm:pt modelId="{A1CD059A-5698-4CE8-A8CF-97673E35C98E}">
      <dgm:prSet/>
      <dgm:spPr>
        <a:xfrm rot="5400000">
          <a:off x="6180741" y="-2077552"/>
          <a:ext cx="2132287" cy="6820597"/>
        </a:xfrm>
        <a:solidFill>
          <a:srgbClr val="EA5433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EA543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228600" lvl="1" indent="0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Peut conduire à la </a:t>
          </a:r>
          <a:r>
            <a:rPr lang="fr-FR" b="1" u="sng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crise</a:t>
          </a:r>
          <a:endParaRPr lang="fr-FR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57DFEE42-1A72-48CB-BDE3-2C9ADFFC22C9}" type="parTrans" cxnId="{EFDEC432-B340-4E1B-81E2-4FB728ACAA49}">
      <dgm:prSet/>
      <dgm:spPr/>
      <dgm:t>
        <a:bodyPr/>
        <a:lstStyle/>
        <a:p>
          <a:endParaRPr lang="fr-FR"/>
        </a:p>
      </dgm:t>
    </dgm:pt>
    <dgm:pt modelId="{66E07A60-A860-424A-8681-B775B7659B5E}" type="sibTrans" cxnId="{EFDEC432-B340-4E1B-81E2-4FB728ACAA49}">
      <dgm:prSet/>
      <dgm:spPr/>
      <dgm:t>
        <a:bodyPr/>
        <a:lstStyle/>
        <a:p>
          <a:endParaRPr lang="fr-FR"/>
        </a:p>
      </dgm:t>
    </dgm:pt>
    <dgm:pt modelId="{A39AA723-0BFA-4E98-92DE-49DF0EC23BBD}">
      <dgm:prSet/>
      <dgm:spPr>
        <a:xfrm rot="5400000">
          <a:off x="6180741" y="-2077552"/>
          <a:ext cx="2132287" cy="6820597"/>
        </a:xfrm>
        <a:prstGeom prst="round2SameRect">
          <a:avLst/>
        </a:prstGeom>
        <a:solidFill>
          <a:srgbClr val="EA5433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EA543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marL="538163" marR="0" lvl="1" indent="0" defTabSz="10668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fr-FR" i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Ex : Attentat, </a:t>
          </a:r>
          <a:r>
            <a:rPr lang="fr-FR" i="1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ébola</a:t>
          </a:r>
          <a:r>
            <a:rPr lang="fr-FR" i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, coupure électrique mettant en péril des soins critiques, cyberattaque majeure, … </a:t>
          </a:r>
          <a:endParaRPr lang="fr-FR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58C244D6-3A9C-4C5B-BD44-AC0075F6411D}" type="parTrans" cxnId="{63B7A401-12D6-4171-8793-48D758CCC55F}">
      <dgm:prSet/>
      <dgm:spPr/>
    </dgm:pt>
    <dgm:pt modelId="{7584D7AB-14CB-47F6-9FB6-130739893614}" type="sibTrans" cxnId="{63B7A401-12D6-4171-8793-48D758CCC55F}">
      <dgm:prSet/>
      <dgm:spPr/>
    </dgm:pt>
    <dgm:pt modelId="{38B56BBB-9A15-47A6-AA83-2495AC26128C}" type="pres">
      <dgm:prSet presAssocID="{7F873A54-8A7D-46FD-9013-EFC62B44408D}" presName="Name0" presStyleCnt="0">
        <dgm:presLayoutVars>
          <dgm:dir/>
          <dgm:animLvl val="lvl"/>
          <dgm:resizeHandles val="exact"/>
        </dgm:presLayoutVars>
      </dgm:prSet>
      <dgm:spPr/>
    </dgm:pt>
    <dgm:pt modelId="{31A3BE6D-87DF-4878-8C71-48680023E868}" type="pres">
      <dgm:prSet presAssocID="{194DAAC7-18EE-4DC6-B59B-608B308855B2}" presName="linNode" presStyleCnt="0"/>
      <dgm:spPr/>
    </dgm:pt>
    <dgm:pt modelId="{5D2C492C-3558-4A7A-B9E0-C1B845ADC34D}" type="pres">
      <dgm:prSet presAssocID="{194DAAC7-18EE-4DC6-B59B-608B308855B2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FE11B9C0-039E-4A58-9F48-B4A00478DFD9}" type="pres">
      <dgm:prSet presAssocID="{194DAAC7-18EE-4DC6-B59B-608B308855B2}" presName="descendantText" presStyleLbl="alignAccFollowNode1" presStyleIdx="0" presStyleCnt="1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63B7A401-12D6-4171-8793-48D758CCC55F}" srcId="{A1CD059A-5698-4CE8-A8CF-97673E35C98E}" destId="{A39AA723-0BFA-4E98-92DE-49DF0EC23BBD}" srcOrd="0" destOrd="0" parTransId="{58C244D6-3A9C-4C5B-BD44-AC0075F6411D}" sibTransId="{7584D7AB-14CB-47F6-9FB6-130739893614}"/>
    <dgm:cxn modelId="{E2CD3E03-1E84-4707-A069-1022D49C023A}" srcId="{194DAAC7-18EE-4DC6-B59B-608B308855B2}" destId="{E7972032-77F4-4631-B34C-43EC5AF53D9F}" srcOrd="1" destOrd="0" parTransId="{4B3411E7-61F4-4722-BB49-AF9C3AD1465F}" sibTransId="{E7CE94C2-005C-4007-BFED-230E4B989F4B}"/>
    <dgm:cxn modelId="{EFDEC432-B340-4E1B-81E2-4FB728ACAA49}" srcId="{194DAAC7-18EE-4DC6-B59B-608B308855B2}" destId="{A1CD059A-5698-4CE8-A8CF-97673E35C98E}" srcOrd="2" destOrd="0" parTransId="{57DFEE42-1A72-48CB-BDE3-2C9ADFFC22C9}" sibTransId="{66E07A60-A860-424A-8681-B775B7659B5E}"/>
    <dgm:cxn modelId="{013FF234-36AA-432B-A687-76CA27A02B20}" type="presOf" srcId="{7F873A54-8A7D-46FD-9013-EFC62B44408D}" destId="{38B56BBB-9A15-47A6-AA83-2495AC26128C}" srcOrd="0" destOrd="0" presId="urn:microsoft.com/office/officeart/2005/8/layout/vList5"/>
    <dgm:cxn modelId="{775B0260-B4CA-4ACB-8F25-0BD56D8DE5C9}" type="presOf" srcId="{8BC51F9C-0F26-49AC-9BA8-DC1DCDAC39D4}" destId="{FE11B9C0-039E-4A58-9F48-B4A00478DFD9}" srcOrd="0" destOrd="0" presId="urn:microsoft.com/office/officeart/2005/8/layout/vList5"/>
    <dgm:cxn modelId="{0ADDF861-F36E-43E9-A178-A8442CF392C1}" type="presOf" srcId="{E7972032-77F4-4631-B34C-43EC5AF53D9F}" destId="{FE11B9C0-039E-4A58-9F48-B4A00478DFD9}" srcOrd="0" destOrd="1" presId="urn:microsoft.com/office/officeart/2005/8/layout/vList5"/>
    <dgm:cxn modelId="{8DB0CA7C-AC0F-49F3-9F34-7F97AEC13A86}" srcId="{194DAAC7-18EE-4DC6-B59B-608B308855B2}" destId="{8BC51F9C-0F26-49AC-9BA8-DC1DCDAC39D4}" srcOrd="0" destOrd="0" parTransId="{60DA923E-6DC0-4996-815C-821BC5689642}" sibTransId="{E1152616-E8D0-405A-A48A-480B8D860C92}"/>
    <dgm:cxn modelId="{C05CEDB0-D71C-403B-A118-0E14F71F4937}" type="presOf" srcId="{A1CD059A-5698-4CE8-A8CF-97673E35C98E}" destId="{FE11B9C0-039E-4A58-9F48-B4A00478DFD9}" srcOrd="0" destOrd="2" presId="urn:microsoft.com/office/officeart/2005/8/layout/vList5"/>
    <dgm:cxn modelId="{9C0CE9BC-CC9D-4406-B838-D6AEDA822F60}" srcId="{7F873A54-8A7D-46FD-9013-EFC62B44408D}" destId="{194DAAC7-18EE-4DC6-B59B-608B308855B2}" srcOrd="0" destOrd="0" parTransId="{4C776BC5-65A5-40C6-B328-A7FC97B708D0}" sibTransId="{DFD4F8DE-555D-445A-8EF7-8612877BBE2E}"/>
    <dgm:cxn modelId="{BB6E2AD3-959E-4037-AE53-9C2425779649}" type="presOf" srcId="{194DAAC7-18EE-4DC6-B59B-608B308855B2}" destId="{5D2C492C-3558-4A7A-B9E0-C1B845ADC34D}" srcOrd="0" destOrd="0" presId="urn:microsoft.com/office/officeart/2005/8/layout/vList5"/>
    <dgm:cxn modelId="{8D90C1E2-8421-4287-9A4A-0A4861C2DBAE}" type="presOf" srcId="{A39AA723-0BFA-4E98-92DE-49DF0EC23BBD}" destId="{FE11B9C0-039E-4A58-9F48-B4A00478DFD9}" srcOrd="0" destOrd="3" presId="urn:microsoft.com/office/officeart/2005/8/layout/vList5"/>
    <dgm:cxn modelId="{DE132980-E916-4036-96F5-EE8FE46FF080}" type="presParOf" srcId="{38B56BBB-9A15-47A6-AA83-2495AC26128C}" destId="{31A3BE6D-87DF-4878-8C71-48680023E868}" srcOrd="0" destOrd="0" presId="urn:microsoft.com/office/officeart/2005/8/layout/vList5"/>
    <dgm:cxn modelId="{0E28B308-ACBF-42EF-8480-20D41D8E2D5C}" type="presParOf" srcId="{31A3BE6D-87DF-4878-8C71-48680023E868}" destId="{5D2C492C-3558-4A7A-B9E0-C1B845ADC34D}" srcOrd="0" destOrd="0" presId="urn:microsoft.com/office/officeart/2005/8/layout/vList5"/>
    <dgm:cxn modelId="{CE2F124F-62A5-4FB0-B659-F3F4B27EE006}" type="presParOf" srcId="{31A3BE6D-87DF-4878-8C71-48680023E868}" destId="{FE11B9C0-039E-4A58-9F48-B4A00478DFD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8A41BA-879F-4F8E-A1C1-BB544AA0430D}" type="doc">
      <dgm:prSet loTypeId="urn:microsoft.com/office/officeart/2005/8/layout/hProcess7" loCatId="process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fr-FR"/>
        </a:p>
      </dgm:t>
    </dgm:pt>
    <dgm:pt modelId="{9FFE9E33-E4FA-4DD0-8604-6810C61532BC}">
      <dgm:prSet custT="1"/>
      <dgm:spPr>
        <a:xfrm>
          <a:off x="3933" y="0"/>
          <a:ext cx="2470496" cy="3305794"/>
        </a:xfrm>
        <a:prstGeom prst="roundRect">
          <a:avLst>
            <a:gd name="adj" fmla="val 5000"/>
          </a:avLst>
        </a:prstGeom>
        <a:gradFill rotWithShape="0">
          <a:gsLst>
            <a:gs pos="0">
              <a:srgbClr val="EA543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A543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A543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S’assurer</a:t>
          </a:r>
        </a:p>
      </dgm:t>
    </dgm:pt>
    <dgm:pt modelId="{9CD5BC4A-F64E-4833-8881-034D09E55090}" type="parTrans" cxnId="{80CE2BC0-C917-42BA-A43C-353DEA400B93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EEA4DD-CCCC-41BF-A705-F31C26877817}" type="sibTrans" cxnId="{80CE2BC0-C917-42BA-A43C-353DEA400B93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8C4750-9F20-4EC6-AA1B-EC44FC9D269E}">
      <dgm:prSet custT="1"/>
      <dgm:spPr>
        <a:xfrm>
          <a:off x="620318" y="0"/>
          <a:ext cx="1840520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endParaRPr lang="fr-FR" sz="1600" b="1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r>
            <a:rPr lang="fr-FR" sz="1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 l’accès aux soins des victimes de l’événement </a:t>
          </a:r>
        </a:p>
      </dgm:t>
    </dgm:pt>
    <dgm:pt modelId="{6279FF9F-8593-4A56-816D-14508059E159}" type="parTrans" cxnId="{D8628EF5-2324-4B0E-86E5-5EE66593D83B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94AC1D-164A-4B29-B640-EF6575C05110}" type="sibTrans" cxnId="{D8628EF5-2324-4B0E-86E5-5EE66593D83B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13E675-6597-4D07-8AE6-DA3DAB842A18}">
      <dgm:prSet custT="1"/>
      <dgm:spPr>
        <a:xfrm>
          <a:off x="2619931" y="0"/>
          <a:ext cx="2470496" cy="3305794"/>
        </a:xfrm>
        <a:prstGeom prst="roundRect">
          <a:avLst>
            <a:gd name="adj" fmla="val 5000"/>
          </a:avLst>
        </a:prstGeom>
        <a:gradFill rotWithShape="0">
          <a:gsLst>
            <a:gs pos="0">
              <a:srgbClr val="EA543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rgbClr>
            </a:gs>
            <a:gs pos="35000">
              <a:srgbClr val="EA543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rgbClr>
            </a:gs>
            <a:gs pos="100000">
              <a:srgbClr val="EA543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Sachant que</a:t>
          </a:r>
        </a:p>
      </dgm:t>
    </dgm:pt>
    <dgm:pt modelId="{1480E979-B0AF-4FA8-B4CF-B28561265DFA}" type="parTrans" cxnId="{29C43E72-7B40-41DF-8586-F03BD7048617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7A8801-4294-450F-B843-29E7348FF768}" type="sibTrans" cxnId="{29C43E72-7B40-41DF-8586-F03BD7048617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3E9651-4707-4280-A909-6F23767AE8CD}">
      <dgm:prSet custT="1"/>
      <dgm:spPr>
        <a:xfrm>
          <a:off x="3236316" y="0"/>
          <a:ext cx="1840520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endParaRPr lang="fr-FR" sz="11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r>
            <a:rPr lang="fr-FR" sz="1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victimes vont là ou elles veulent / peuvent,</a:t>
          </a:r>
        </a:p>
        <a:p>
          <a:endParaRPr lang="fr-FR" sz="14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9D3110E-32AD-4E0D-80F5-BD8810275C92}" type="parTrans" cxnId="{5EABA74A-1D48-4862-858A-CBB922FA4EF9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95AB23-737F-4EF9-91C8-98C1E90CC28E}" type="sibTrans" cxnId="{5EABA74A-1D48-4862-858A-CBB922FA4EF9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6E4B18-F46F-46FA-A746-3D863F41BF44}">
      <dgm:prSet custT="1"/>
      <dgm:spPr>
        <a:xfrm>
          <a:off x="3236316" y="0"/>
          <a:ext cx="1840520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fr-FR" sz="1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structures de prise en charge des victimes peuvent être aussi victimes de l’évènement</a:t>
          </a:r>
        </a:p>
      </dgm:t>
    </dgm:pt>
    <dgm:pt modelId="{7F22A1FA-8357-42DC-88E2-638212D35FE5}" type="parTrans" cxnId="{AF2DCD2B-F1DA-4FF4-A18F-9791A07A8560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8771AA-052D-456F-B477-D8101964B86A}" type="sibTrans" cxnId="{AF2DCD2B-F1DA-4FF4-A18F-9791A07A8560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5135A1-0482-4754-9EEF-020C27C2CBB2}">
      <dgm:prSet custT="1"/>
      <dgm:spPr>
        <a:xfrm>
          <a:off x="5235930" y="0"/>
          <a:ext cx="3257079" cy="3305794"/>
        </a:xfrm>
        <a:prstGeom prst="roundRect">
          <a:avLst>
            <a:gd name="adj" fmla="val 5000"/>
          </a:avLst>
        </a:prstGeom>
        <a:gradFill rotWithShape="0">
          <a:gsLst>
            <a:gs pos="0">
              <a:srgbClr val="EA543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rgbClr>
            </a:gs>
            <a:gs pos="35000">
              <a:srgbClr val="EA543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rgbClr>
            </a:gs>
            <a:gs pos="100000">
              <a:srgbClr val="EA543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Donc</a:t>
          </a:r>
        </a:p>
      </dgm:t>
    </dgm:pt>
    <dgm:pt modelId="{50BE1255-0068-4D8C-9F50-0DC003A40125}" type="parTrans" cxnId="{B4868DDC-4833-4B17-818A-E182F1BED010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97966B-1285-4AA5-AB09-C59F68DE5FCA}" type="sibTrans" cxnId="{B4868DDC-4833-4B17-818A-E182F1BED010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995B50-95DA-429C-BE2B-F96A592196E2}">
      <dgm:prSet custT="1"/>
      <dgm:spPr>
        <a:xfrm>
          <a:off x="5952604" y="0"/>
          <a:ext cx="2426524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pPr defTabSz="466725"/>
          <a:endParaRPr lang="fr-FR" sz="1100" b="1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defTabSz="466725"/>
          <a:r>
            <a:rPr lang="fr-FR" sz="1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Il faut coordonner et préparer tous les acteurs des la santé :</a:t>
          </a:r>
        </a:p>
        <a:p>
          <a:pPr defTabSz="466725"/>
          <a:endParaRPr lang="fr-FR" sz="14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C4CA812B-2E08-4B32-8DE0-0F5BBBBA4DC2}" type="parTrans" cxnId="{B8A66F50-CD58-40E7-B697-0DD44924A21C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222C5C-C3C8-4EE3-8CFF-DC19D01A4D7B}" type="sibTrans" cxnId="{B8A66F50-CD58-40E7-B697-0DD44924A21C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B36919-CFD8-406C-A79C-8227437062A1}">
      <dgm:prSet custT="1"/>
      <dgm:spPr>
        <a:xfrm>
          <a:off x="5952604" y="0"/>
          <a:ext cx="2426524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pPr defTabSz="466725"/>
          <a:r>
            <a:rPr lang="fr-FR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Planifier les réponses aux risques identifiés</a:t>
          </a:r>
        </a:p>
      </dgm:t>
    </dgm:pt>
    <dgm:pt modelId="{5AD5BA20-4C7D-46D4-A612-A1C1BAE33476}" type="parTrans" cxnId="{169DDF12-F0E3-445D-87B4-44C80EA5653D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8CFCA3-C232-4AF6-A31F-094476819649}" type="sibTrans" cxnId="{169DDF12-F0E3-445D-87B4-44C80EA5653D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586DEA-AADB-4D3F-ABD5-3479A056ADA1}">
      <dgm:prSet custT="1"/>
      <dgm:spPr>
        <a:xfrm>
          <a:off x="620318" y="0"/>
          <a:ext cx="1840520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endParaRPr lang="fr-FR" sz="1400" b="1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r>
            <a:rPr lang="fr-FR" sz="1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 la continuité de l’offre de soins (qualité - quantité)</a:t>
          </a:r>
        </a:p>
      </dgm:t>
    </dgm:pt>
    <dgm:pt modelId="{A9CC88C9-B305-4E35-A148-BF83C5DC87E7}" type="parTrans" cxnId="{7F4100E3-742B-4D99-B518-4BD5CD4EE602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14F21B-72BC-46C7-AE1D-BC37A3ED5FFD}" type="sibTrans" cxnId="{7F4100E3-742B-4D99-B518-4BD5CD4EE602}">
      <dgm:prSet/>
      <dgm:spPr/>
      <dgm:t>
        <a:bodyPr/>
        <a:lstStyle/>
        <a:p>
          <a:endParaRPr lang="fr-FR" sz="200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5A3E47-03E1-460A-9C24-D864FA7ABA02}">
      <dgm:prSet custT="1"/>
      <dgm:spPr>
        <a:xfrm>
          <a:off x="5952604" y="0"/>
          <a:ext cx="2426524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pPr defTabSz="466725">
            <a:tabLst>
              <a:tab pos="269875" algn="l"/>
            </a:tabLst>
          </a:pPr>
          <a:r>
            <a:rPr lang="fr-FR" sz="11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Plans ORSAN </a:t>
          </a:r>
          <a:endParaRPr lang="fr-FR" sz="1050" b="1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59DFEB2-20FA-40A7-9DAC-782CA4146E22}" type="parTrans" cxnId="{EFCDFAF2-AC48-4059-B42A-62CE205B7CB2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686E4E-0858-462E-9259-F281C7E85512}" type="sibTrans" cxnId="{EFCDFAF2-AC48-4059-B42A-62CE205B7CB2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E8BB7CF-A8A0-4D88-856A-21E8F68A57F2}">
      <dgm:prSet custT="1"/>
      <dgm:spPr>
        <a:xfrm>
          <a:off x="5952604" y="0"/>
          <a:ext cx="2426524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pPr defTabSz="466725">
            <a:tabLst>
              <a:tab pos="269875" algn="l"/>
            </a:tabLst>
          </a:pPr>
          <a:r>
            <a:rPr lang="fr-FR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Plans opérateurs (plans blancs, plans bleus, plans de continuité d’activité…)</a:t>
          </a:r>
          <a:endParaRPr lang="fr-FR" sz="1100" b="1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CB522D4F-6C88-45B3-855E-C518C9380668}" type="parTrans" cxnId="{390396E1-C9E9-4497-8F9F-37130F8DE9AA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A8CB64-8FBC-4A08-AA4B-EC04CC25D45A}" type="sibTrans" cxnId="{390396E1-C9E9-4497-8F9F-37130F8DE9AA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4E27AD-223A-4B2F-8517-25791F813457}">
      <dgm:prSet custT="1"/>
      <dgm:spPr>
        <a:xfrm>
          <a:off x="5952604" y="0"/>
          <a:ext cx="2426524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pPr defTabSz="466725">
            <a:tabLst>
              <a:tab pos="269875" algn="l"/>
            </a:tabLst>
          </a:pPr>
          <a:r>
            <a:rPr lang="fr-FR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Former et entraîner</a:t>
          </a:r>
          <a:endParaRPr lang="fr-FR" sz="1100" b="1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B2F257AF-2A11-44E5-9121-800D8067792B}" type="parTrans" cxnId="{4734DAF5-F16F-43B8-B553-3617B5C7487E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E4B706-C86C-4076-BAB3-3A06ABC39DD5}" type="sibTrans" cxnId="{4734DAF5-F16F-43B8-B553-3617B5C7487E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4C63BC-0D14-4D25-B611-D28213DD3116}">
      <dgm:prSet custT="1"/>
      <dgm:spPr>
        <a:xfrm>
          <a:off x="5952604" y="0"/>
          <a:ext cx="2426524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gm:spPr>
      <dgm:t>
        <a:bodyPr/>
        <a:lstStyle/>
        <a:p>
          <a:pPr defTabSz="466725">
            <a:tabLst>
              <a:tab pos="269875" algn="l"/>
            </a:tabLst>
          </a:pPr>
          <a:endParaRPr lang="fr-FR" sz="1050" b="1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36B87DC-5AE1-4140-B07D-C919340BE398}" type="parTrans" cxnId="{A8FB072D-49B1-49DE-AF71-4584BD689106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996970-3D90-4120-A18E-5222CD5B7935}" type="sibTrans" cxnId="{A8FB072D-49B1-49DE-AF71-4584BD689106}">
      <dgm:prSet/>
      <dgm:spPr/>
      <dgm:t>
        <a:bodyPr/>
        <a:lstStyle/>
        <a:p>
          <a:endParaRPr lang="fr-FR" sz="2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9B6207-F9D9-46F7-8351-0BCDC2196F3D}" type="pres">
      <dgm:prSet presAssocID="{9D8A41BA-879F-4F8E-A1C1-BB544AA0430D}" presName="Name0" presStyleCnt="0">
        <dgm:presLayoutVars>
          <dgm:dir/>
          <dgm:animLvl val="lvl"/>
          <dgm:resizeHandles val="exact"/>
        </dgm:presLayoutVars>
      </dgm:prSet>
      <dgm:spPr/>
    </dgm:pt>
    <dgm:pt modelId="{01FF57E9-1016-4893-9B08-3A78BCDAB818}" type="pres">
      <dgm:prSet presAssocID="{9FFE9E33-E4FA-4DD0-8604-6810C61532BC}" presName="compositeNode" presStyleCnt="0">
        <dgm:presLayoutVars>
          <dgm:bulletEnabled val="1"/>
        </dgm:presLayoutVars>
      </dgm:prSet>
      <dgm:spPr/>
    </dgm:pt>
    <dgm:pt modelId="{FC4B16DB-C699-4CE5-81A8-73FAB0A5517C}" type="pres">
      <dgm:prSet presAssocID="{9FFE9E33-E4FA-4DD0-8604-6810C61532BC}" presName="bgRect" presStyleLbl="node1" presStyleIdx="0" presStyleCnt="3" custScaleX="59427" custLinFactNeighborY="-2278"/>
      <dgm:spPr/>
    </dgm:pt>
    <dgm:pt modelId="{07DB2947-F154-4A17-BA09-9F384BCE5198}" type="pres">
      <dgm:prSet presAssocID="{9FFE9E33-E4FA-4DD0-8604-6810C61532B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DF1E5457-CEB3-4364-B73E-588A572ED6ED}" type="pres">
      <dgm:prSet presAssocID="{9FFE9E33-E4FA-4DD0-8604-6810C61532BC}" presName="childNode" presStyleLbl="node1" presStyleIdx="0" presStyleCnt="3">
        <dgm:presLayoutVars>
          <dgm:bulletEnabled val="1"/>
        </dgm:presLayoutVars>
      </dgm:prSet>
      <dgm:spPr/>
    </dgm:pt>
    <dgm:pt modelId="{93FA4105-E4D5-4E33-B025-E6B26309D43F}" type="pres">
      <dgm:prSet presAssocID="{B3EEA4DD-CCCC-41BF-A705-F31C26877817}" presName="hSp" presStyleCnt="0"/>
      <dgm:spPr/>
    </dgm:pt>
    <dgm:pt modelId="{B9E6ACDE-BB54-4319-85EC-5CC969962D39}" type="pres">
      <dgm:prSet presAssocID="{B3EEA4DD-CCCC-41BF-A705-F31C26877817}" presName="vProcSp" presStyleCnt="0"/>
      <dgm:spPr/>
    </dgm:pt>
    <dgm:pt modelId="{3B9C6349-3E33-453D-A7D6-35C9A68BE8FE}" type="pres">
      <dgm:prSet presAssocID="{B3EEA4DD-CCCC-41BF-A705-F31C26877817}" presName="vSp1" presStyleCnt="0"/>
      <dgm:spPr/>
    </dgm:pt>
    <dgm:pt modelId="{9144A074-7AD7-4CFC-8D50-2E33197505D9}" type="pres">
      <dgm:prSet presAssocID="{B3EEA4DD-CCCC-41BF-A705-F31C26877817}" presName="simulatedConn" presStyleLbl="solidFgAcc1" presStyleIdx="0" presStyleCnt="2"/>
      <dgm:spPr>
        <a:xfrm rot="5400000">
          <a:off x="2397695" y="2523463"/>
          <a:ext cx="486043" cy="623579"/>
        </a:xfrm>
        <a:prstGeom prst="flowChartExtra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EA5433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EC68DC1-D396-435D-8DF4-E243A6D97B3D}" type="pres">
      <dgm:prSet presAssocID="{B3EEA4DD-CCCC-41BF-A705-F31C26877817}" presName="vSp2" presStyleCnt="0"/>
      <dgm:spPr/>
    </dgm:pt>
    <dgm:pt modelId="{87A42D25-D7EE-42B6-8AB7-9B6732A42FD2}" type="pres">
      <dgm:prSet presAssocID="{B3EEA4DD-CCCC-41BF-A705-F31C26877817}" presName="sibTrans" presStyleCnt="0"/>
      <dgm:spPr/>
    </dgm:pt>
    <dgm:pt modelId="{2F6A6E34-98B8-49DC-90B3-153F067B2211}" type="pres">
      <dgm:prSet presAssocID="{6213E675-6597-4D07-8AE6-DA3DAB842A18}" presName="compositeNode" presStyleCnt="0">
        <dgm:presLayoutVars>
          <dgm:bulletEnabled val="1"/>
        </dgm:presLayoutVars>
      </dgm:prSet>
      <dgm:spPr/>
    </dgm:pt>
    <dgm:pt modelId="{2E9852B4-BFC2-40E5-88D6-3933B170C6AF}" type="pres">
      <dgm:prSet presAssocID="{6213E675-6597-4D07-8AE6-DA3DAB842A18}" presName="bgRect" presStyleLbl="node1" presStyleIdx="1" presStyleCnt="3" custScaleX="59427"/>
      <dgm:spPr/>
    </dgm:pt>
    <dgm:pt modelId="{0074FC60-05FB-4711-B1CA-6AB6529B0A8D}" type="pres">
      <dgm:prSet presAssocID="{6213E675-6597-4D07-8AE6-DA3DAB842A18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18240E0-2FC3-49B3-85E0-5437AC9084B2}" type="pres">
      <dgm:prSet presAssocID="{6213E675-6597-4D07-8AE6-DA3DAB842A18}" presName="childNode" presStyleLbl="node1" presStyleIdx="1" presStyleCnt="3">
        <dgm:presLayoutVars>
          <dgm:bulletEnabled val="1"/>
        </dgm:presLayoutVars>
      </dgm:prSet>
      <dgm:spPr/>
    </dgm:pt>
    <dgm:pt modelId="{00EBC987-909D-40CA-BF4C-69BC95CE4C20}" type="pres">
      <dgm:prSet presAssocID="{237A8801-4294-450F-B843-29E7348FF768}" presName="hSp" presStyleCnt="0"/>
      <dgm:spPr/>
    </dgm:pt>
    <dgm:pt modelId="{73E89346-08C5-491B-9F5C-1C8E6963E4B7}" type="pres">
      <dgm:prSet presAssocID="{237A8801-4294-450F-B843-29E7348FF768}" presName="vProcSp" presStyleCnt="0"/>
      <dgm:spPr/>
    </dgm:pt>
    <dgm:pt modelId="{2280F24D-060A-4F4B-BAF3-2A926EBE55EF}" type="pres">
      <dgm:prSet presAssocID="{237A8801-4294-450F-B843-29E7348FF768}" presName="vSp1" presStyleCnt="0"/>
      <dgm:spPr/>
    </dgm:pt>
    <dgm:pt modelId="{B3AADA72-F900-4A2F-BEA4-3CC9646C54BD}" type="pres">
      <dgm:prSet presAssocID="{237A8801-4294-450F-B843-29E7348FF768}" presName="simulatedConn" presStyleLbl="solidFgAcc1" presStyleIdx="1" presStyleCnt="2"/>
      <dgm:spPr>
        <a:xfrm rot="5400000">
          <a:off x="5013694" y="2523463"/>
          <a:ext cx="486043" cy="623579"/>
        </a:xfrm>
        <a:prstGeom prst="flowChartExtra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EA5433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gm:spPr>
    </dgm:pt>
    <dgm:pt modelId="{D443DC7A-0424-4A7F-A155-BC27F9C4445B}" type="pres">
      <dgm:prSet presAssocID="{237A8801-4294-450F-B843-29E7348FF768}" presName="vSp2" presStyleCnt="0"/>
      <dgm:spPr/>
    </dgm:pt>
    <dgm:pt modelId="{A04DD982-4D8E-4932-8C0F-FC932C69CB0B}" type="pres">
      <dgm:prSet presAssocID="{237A8801-4294-450F-B843-29E7348FF768}" presName="sibTrans" presStyleCnt="0"/>
      <dgm:spPr/>
    </dgm:pt>
    <dgm:pt modelId="{CC4B4C15-BBFD-437F-B417-7716CC9FA222}" type="pres">
      <dgm:prSet presAssocID="{105135A1-0482-4754-9EEF-020C27C2CBB2}" presName="compositeNode" presStyleCnt="0">
        <dgm:presLayoutVars>
          <dgm:bulletEnabled val="1"/>
        </dgm:presLayoutVars>
      </dgm:prSet>
      <dgm:spPr/>
    </dgm:pt>
    <dgm:pt modelId="{6B2E3676-6F79-4697-B6F5-159969D63BDD}" type="pres">
      <dgm:prSet presAssocID="{105135A1-0482-4754-9EEF-020C27C2CBB2}" presName="bgRect" presStyleLbl="node1" presStyleIdx="2" presStyleCnt="3" custScaleX="78348"/>
      <dgm:spPr/>
    </dgm:pt>
    <dgm:pt modelId="{B6A53FF8-7801-4E88-92E8-9BE25CC02244}" type="pres">
      <dgm:prSet presAssocID="{105135A1-0482-4754-9EEF-020C27C2CBB2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CE8220BD-B6E1-4340-95A1-2D75E4AF8742}" type="pres">
      <dgm:prSet presAssocID="{105135A1-0482-4754-9EEF-020C27C2CBB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69DDF12-F0E3-445D-87B4-44C80EA5653D}" srcId="{105135A1-0482-4754-9EEF-020C27C2CBB2}" destId="{5CB36919-CFD8-406C-A79C-8227437062A1}" srcOrd="1" destOrd="0" parTransId="{5AD5BA20-4C7D-46D4-A612-A1C1BAE33476}" sibTransId="{C28CFCA3-C232-4AF6-A31F-094476819649}"/>
    <dgm:cxn modelId="{6C07BE20-27DB-4376-A278-842ABC42F8EE}" type="presOf" srcId="{E75A3E47-03E1-460A-9C24-D864FA7ABA02}" destId="{CE8220BD-B6E1-4340-95A1-2D75E4AF8742}" srcOrd="0" destOrd="2" presId="urn:microsoft.com/office/officeart/2005/8/layout/hProcess7"/>
    <dgm:cxn modelId="{D5B9DC26-52FD-4A37-930E-C40774360025}" type="presOf" srcId="{FB6E4B18-F46F-46FA-A746-3D863F41BF44}" destId="{318240E0-2FC3-49B3-85E0-5437AC9084B2}" srcOrd="0" destOrd="1" presId="urn:microsoft.com/office/officeart/2005/8/layout/hProcess7"/>
    <dgm:cxn modelId="{4C487D28-499E-44E3-A0C3-C8F9829239F4}" type="presOf" srcId="{774E27AD-223A-4B2F-8517-25791F813457}" destId="{CE8220BD-B6E1-4340-95A1-2D75E4AF8742}" srcOrd="0" destOrd="5" presId="urn:microsoft.com/office/officeart/2005/8/layout/hProcess7"/>
    <dgm:cxn modelId="{AF2DCD2B-F1DA-4FF4-A18F-9791A07A8560}" srcId="{6213E675-6597-4D07-8AE6-DA3DAB842A18}" destId="{FB6E4B18-F46F-46FA-A746-3D863F41BF44}" srcOrd="1" destOrd="0" parTransId="{7F22A1FA-8357-42DC-88E2-638212D35FE5}" sibTransId="{1E8771AA-052D-456F-B477-D8101964B86A}"/>
    <dgm:cxn modelId="{A8FB072D-49B1-49DE-AF71-4584BD689106}" srcId="{7E8BB7CF-A8A0-4D88-856A-21E8F68A57F2}" destId="{224C63BC-0D14-4D25-B611-D28213DD3116}" srcOrd="0" destOrd="0" parTransId="{636B87DC-5AE1-4140-B07D-C919340BE398}" sibTransId="{D3996970-3D90-4120-A18E-5222CD5B7935}"/>
    <dgm:cxn modelId="{5EABA74A-1D48-4862-858A-CBB922FA4EF9}" srcId="{6213E675-6597-4D07-8AE6-DA3DAB842A18}" destId="{A53E9651-4707-4280-A909-6F23767AE8CD}" srcOrd="0" destOrd="0" parTransId="{99D3110E-32AD-4E0D-80F5-BD8810275C92}" sibTransId="{6595AB23-737F-4EF9-91C8-98C1E90CC28E}"/>
    <dgm:cxn modelId="{39F00C6F-48BD-4C76-BD79-AAEEC2CF3735}" type="presOf" srcId="{9FFE9E33-E4FA-4DD0-8604-6810C61532BC}" destId="{FC4B16DB-C699-4CE5-81A8-73FAB0A5517C}" srcOrd="0" destOrd="0" presId="urn:microsoft.com/office/officeart/2005/8/layout/hProcess7"/>
    <dgm:cxn modelId="{B8A66F50-CD58-40E7-B697-0DD44924A21C}" srcId="{105135A1-0482-4754-9EEF-020C27C2CBB2}" destId="{BC995B50-95DA-429C-BE2B-F96A592196E2}" srcOrd="0" destOrd="0" parTransId="{C4CA812B-2E08-4B32-8DE0-0F5BBBBA4DC2}" sibTransId="{94222C5C-C3C8-4EE3-8CFF-DC19D01A4D7B}"/>
    <dgm:cxn modelId="{29C43E72-7B40-41DF-8586-F03BD7048617}" srcId="{9D8A41BA-879F-4F8E-A1C1-BB544AA0430D}" destId="{6213E675-6597-4D07-8AE6-DA3DAB842A18}" srcOrd="1" destOrd="0" parTransId="{1480E979-B0AF-4FA8-B4CF-B28561265DFA}" sibTransId="{237A8801-4294-450F-B843-29E7348FF768}"/>
    <dgm:cxn modelId="{84DD5958-B60A-44BF-9E14-FEC910A3B10E}" type="presOf" srcId="{9D8A41BA-879F-4F8E-A1C1-BB544AA0430D}" destId="{699B6207-F9D9-46F7-8351-0BCDC2196F3D}" srcOrd="0" destOrd="0" presId="urn:microsoft.com/office/officeart/2005/8/layout/hProcess7"/>
    <dgm:cxn modelId="{E2B92B7D-28EE-407B-9893-45601A0B1FCA}" type="presOf" srcId="{5CB36919-CFD8-406C-A79C-8227437062A1}" destId="{CE8220BD-B6E1-4340-95A1-2D75E4AF8742}" srcOrd="0" destOrd="1" presId="urn:microsoft.com/office/officeart/2005/8/layout/hProcess7"/>
    <dgm:cxn modelId="{BCA2478E-ACF0-4340-8BA0-E501F03088B5}" type="presOf" srcId="{A53E9651-4707-4280-A909-6F23767AE8CD}" destId="{318240E0-2FC3-49B3-85E0-5437AC9084B2}" srcOrd="0" destOrd="0" presId="urn:microsoft.com/office/officeart/2005/8/layout/hProcess7"/>
    <dgm:cxn modelId="{46F97893-FF56-4B9F-82F1-46C5FF7EF273}" type="presOf" srcId="{6213E675-6597-4D07-8AE6-DA3DAB842A18}" destId="{2E9852B4-BFC2-40E5-88D6-3933B170C6AF}" srcOrd="0" destOrd="0" presId="urn:microsoft.com/office/officeart/2005/8/layout/hProcess7"/>
    <dgm:cxn modelId="{2B86C597-BFC2-4E2C-8B1C-CFCD5E94D809}" type="presOf" srcId="{105135A1-0482-4754-9EEF-020C27C2CBB2}" destId="{6B2E3676-6F79-4697-B6F5-159969D63BDD}" srcOrd="0" destOrd="0" presId="urn:microsoft.com/office/officeart/2005/8/layout/hProcess7"/>
    <dgm:cxn modelId="{87A23098-4432-4251-81B7-E5862A7CE873}" type="presOf" srcId="{6213E675-6597-4D07-8AE6-DA3DAB842A18}" destId="{0074FC60-05FB-4711-B1CA-6AB6529B0A8D}" srcOrd="1" destOrd="0" presId="urn:microsoft.com/office/officeart/2005/8/layout/hProcess7"/>
    <dgm:cxn modelId="{BBC578B1-4249-4521-953B-9BD06FD5F328}" type="presOf" srcId="{224C63BC-0D14-4D25-B611-D28213DD3116}" destId="{CE8220BD-B6E1-4340-95A1-2D75E4AF8742}" srcOrd="0" destOrd="4" presId="urn:microsoft.com/office/officeart/2005/8/layout/hProcess7"/>
    <dgm:cxn modelId="{0B3598BD-78AE-4ECF-85BE-D576C4902EB0}" type="presOf" srcId="{BC995B50-95DA-429C-BE2B-F96A592196E2}" destId="{CE8220BD-B6E1-4340-95A1-2D75E4AF8742}" srcOrd="0" destOrd="0" presId="urn:microsoft.com/office/officeart/2005/8/layout/hProcess7"/>
    <dgm:cxn modelId="{80CE2BC0-C917-42BA-A43C-353DEA400B93}" srcId="{9D8A41BA-879F-4F8E-A1C1-BB544AA0430D}" destId="{9FFE9E33-E4FA-4DD0-8604-6810C61532BC}" srcOrd="0" destOrd="0" parTransId="{9CD5BC4A-F64E-4833-8881-034D09E55090}" sibTransId="{B3EEA4DD-CCCC-41BF-A705-F31C26877817}"/>
    <dgm:cxn modelId="{B4868DDC-4833-4B17-818A-E182F1BED010}" srcId="{9D8A41BA-879F-4F8E-A1C1-BB544AA0430D}" destId="{105135A1-0482-4754-9EEF-020C27C2CBB2}" srcOrd="2" destOrd="0" parTransId="{50BE1255-0068-4D8C-9F50-0DC003A40125}" sibTransId="{F197966B-1285-4AA5-AB09-C59F68DE5FCA}"/>
    <dgm:cxn modelId="{390396E1-C9E9-4497-8F9F-37130F8DE9AA}" srcId="{105135A1-0482-4754-9EEF-020C27C2CBB2}" destId="{7E8BB7CF-A8A0-4D88-856A-21E8F68A57F2}" srcOrd="3" destOrd="0" parTransId="{CB522D4F-6C88-45B3-855E-C518C9380668}" sibTransId="{9BA8CB64-8FBC-4A08-AA4B-EC04CC25D45A}"/>
    <dgm:cxn modelId="{7F4100E3-742B-4D99-B518-4BD5CD4EE602}" srcId="{9FFE9E33-E4FA-4DD0-8604-6810C61532BC}" destId="{69586DEA-AADB-4D3F-ABD5-3479A056ADA1}" srcOrd="1" destOrd="0" parTransId="{A9CC88C9-B305-4E35-A148-BF83C5DC87E7}" sibTransId="{1614F21B-72BC-46C7-AE1D-BC37A3ED5FFD}"/>
    <dgm:cxn modelId="{809102E9-3883-4C2B-96AB-60908A7BFF32}" type="presOf" srcId="{105135A1-0482-4754-9EEF-020C27C2CBB2}" destId="{B6A53FF8-7801-4E88-92E8-9BE25CC02244}" srcOrd="1" destOrd="0" presId="urn:microsoft.com/office/officeart/2005/8/layout/hProcess7"/>
    <dgm:cxn modelId="{3B6A79EA-C158-459E-B382-44E1F72FA1E0}" type="presOf" srcId="{D78C4750-9F20-4EC6-AA1B-EC44FC9D269E}" destId="{DF1E5457-CEB3-4364-B73E-588A572ED6ED}" srcOrd="0" destOrd="0" presId="urn:microsoft.com/office/officeart/2005/8/layout/hProcess7"/>
    <dgm:cxn modelId="{EFCDFAF2-AC48-4059-B42A-62CE205B7CB2}" srcId="{105135A1-0482-4754-9EEF-020C27C2CBB2}" destId="{E75A3E47-03E1-460A-9C24-D864FA7ABA02}" srcOrd="2" destOrd="0" parTransId="{759DFEB2-20FA-40A7-9DAC-782CA4146E22}" sibTransId="{22686E4E-0858-462E-9259-F281C7E85512}"/>
    <dgm:cxn modelId="{01A70EF5-2D11-4DCC-97E8-D2CC10E15866}" type="presOf" srcId="{9FFE9E33-E4FA-4DD0-8604-6810C61532BC}" destId="{07DB2947-F154-4A17-BA09-9F384BCE5198}" srcOrd="1" destOrd="0" presId="urn:microsoft.com/office/officeart/2005/8/layout/hProcess7"/>
    <dgm:cxn modelId="{D8628EF5-2324-4B0E-86E5-5EE66593D83B}" srcId="{9FFE9E33-E4FA-4DD0-8604-6810C61532BC}" destId="{D78C4750-9F20-4EC6-AA1B-EC44FC9D269E}" srcOrd="0" destOrd="0" parTransId="{6279FF9F-8593-4A56-816D-14508059E159}" sibTransId="{3394AC1D-164A-4B29-B640-EF6575C05110}"/>
    <dgm:cxn modelId="{4734DAF5-F16F-43B8-B553-3617B5C7487E}" srcId="{105135A1-0482-4754-9EEF-020C27C2CBB2}" destId="{774E27AD-223A-4B2F-8517-25791F813457}" srcOrd="4" destOrd="0" parTransId="{B2F257AF-2A11-44E5-9121-800D8067792B}" sibTransId="{47E4B706-C86C-4076-BAB3-3A06ABC39DD5}"/>
    <dgm:cxn modelId="{E25519F9-767C-4815-BF36-404A7D8C2686}" type="presOf" srcId="{7E8BB7CF-A8A0-4D88-856A-21E8F68A57F2}" destId="{CE8220BD-B6E1-4340-95A1-2D75E4AF8742}" srcOrd="0" destOrd="3" presId="urn:microsoft.com/office/officeart/2005/8/layout/hProcess7"/>
    <dgm:cxn modelId="{0F9D5AFE-0E23-4CBC-AC2F-E48E42349CFC}" type="presOf" srcId="{69586DEA-AADB-4D3F-ABD5-3479A056ADA1}" destId="{DF1E5457-CEB3-4364-B73E-588A572ED6ED}" srcOrd="0" destOrd="1" presId="urn:microsoft.com/office/officeart/2005/8/layout/hProcess7"/>
    <dgm:cxn modelId="{95926E6F-5F19-4C52-9C1D-D42F8BF1E217}" type="presParOf" srcId="{699B6207-F9D9-46F7-8351-0BCDC2196F3D}" destId="{01FF57E9-1016-4893-9B08-3A78BCDAB818}" srcOrd="0" destOrd="0" presId="urn:microsoft.com/office/officeart/2005/8/layout/hProcess7"/>
    <dgm:cxn modelId="{D0E3B5C5-EEEA-4E51-9297-08FF2DE9327C}" type="presParOf" srcId="{01FF57E9-1016-4893-9B08-3A78BCDAB818}" destId="{FC4B16DB-C699-4CE5-81A8-73FAB0A5517C}" srcOrd="0" destOrd="0" presId="urn:microsoft.com/office/officeart/2005/8/layout/hProcess7"/>
    <dgm:cxn modelId="{6E46E86A-20E2-47A6-A448-724187DCD793}" type="presParOf" srcId="{01FF57E9-1016-4893-9B08-3A78BCDAB818}" destId="{07DB2947-F154-4A17-BA09-9F384BCE5198}" srcOrd="1" destOrd="0" presId="urn:microsoft.com/office/officeart/2005/8/layout/hProcess7"/>
    <dgm:cxn modelId="{EA1DC205-1B5B-4FDF-B71B-CED8B1C79E96}" type="presParOf" srcId="{01FF57E9-1016-4893-9B08-3A78BCDAB818}" destId="{DF1E5457-CEB3-4364-B73E-588A572ED6ED}" srcOrd="2" destOrd="0" presId="urn:microsoft.com/office/officeart/2005/8/layout/hProcess7"/>
    <dgm:cxn modelId="{5A0CB908-126B-4AC8-A182-AD4FD5ABC126}" type="presParOf" srcId="{699B6207-F9D9-46F7-8351-0BCDC2196F3D}" destId="{93FA4105-E4D5-4E33-B025-E6B26309D43F}" srcOrd="1" destOrd="0" presId="urn:microsoft.com/office/officeart/2005/8/layout/hProcess7"/>
    <dgm:cxn modelId="{7B74EBBB-7618-4EB8-8CC3-DBA216908B1B}" type="presParOf" srcId="{699B6207-F9D9-46F7-8351-0BCDC2196F3D}" destId="{B9E6ACDE-BB54-4319-85EC-5CC969962D39}" srcOrd="2" destOrd="0" presId="urn:microsoft.com/office/officeart/2005/8/layout/hProcess7"/>
    <dgm:cxn modelId="{E2A2919E-3E3F-4DAE-84AF-51027DA08980}" type="presParOf" srcId="{B9E6ACDE-BB54-4319-85EC-5CC969962D39}" destId="{3B9C6349-3E33-453D-A7D6-35C9A68BE8FE}" srcOrd="0" destOrd="0" presId="urn:microsoft.com/office/officeart/2005/8/layout/hProcess7"/>
    <dgm:cxn modelId="{77878613-E216-4867-9C35-BF51D04B10B2}" type="presParOf" srcId="{B9E6ACDE-BB54-4319-85EC-5CC969962D39}" destId="{9144A074-7AD7-4CFC-8D50-2E33197505D9}" srcOrd="1" destOrd="0" presId="urn:microsoft.com/office/officeart/2005/8/layout/hProcess7"/>
    <dgm:cxn modelId="{33048BFA-5C24-47DC-8154-175F6500D9B3}" type="presParOf" srcId="{B9E6ACDE-BB54-4319-85EC-5CC969962D39}" destId="{9EC68DC1-D396-435D-8DF4-E243A6D97B3D}" srcOrd="2" destOrd="0" presId="urn:microsoft.com/office/officeart/2005/8/layout/hProcess7"/>
    <dgm:cxn modelId="{80E59759-C491-45FC-A01F-74A1E32002D2}" type="presParOf" srcId="{699B6207-F9D9-46F7-8351-0BCDC2196F3D}" destId="{87A42D25-D7EE-42B6-8AB7-9B6732A42FD2}" srcOrd="3" destOrd="0" presId="urn:microsoft.com/office/officeart/2005/8/layout/hProcess7"/>
    <dgm:cxn modelId="{E81FCB88-DD7D-437B-9207-8F282ED3F9AD}" type="presParOf" srcId="{699B6207-F9D9-46F7-8351-0BCDC2196F3D}" destId="{2F6A6E34-98B8-49DC-90B3-153F067B2211}" srcOrd="4" destOrd="0" presId="urn:microsoft.com/office/officeart/2005/8/layout/hProcess7"/>
    <dgm:cxn modelId="{3917C74F-800D-4679-9CD9-699A218B1B68}" type="presParOf" srcId="{2F6A6E34-98B8-49DC-90B3-153F067B2211}" destId="{2E9852B4-BFC2-40E5-88D6-3933B170C6AF}" srcOrd="0" destOrd="0" presId="urn:microsoft.com/office/officeart/2005/8/layout/hProcess7"/>
    <dgm:cxn modelId="{977F428E-76DB-4A1E-AAD3-7206A8E92EC5}" type="presParOf" srcId="{2F6A6E34-98B8-49DC-90B3-153F067B2211}" destId="{0074FC60-05FB-4711-B1CA-6AB6529B0A8D}" srcOrd="1" destOrd="0" presId="urn:microsoft.com/office/officeart/2005/8/layout/hProcess7"/>
    <dgm:cxn modelId="{1AEC7594-CEF3-47B9-93A3-172EF26D32E0}" type="presParOf" srcId="{2F6A6E34-98B8-49DC-90B3-153F067B2211}" destId="{318240E0-2FC3-49B3-85E0-5437AC9084B2}" srcOrd="2" destOrd="0" presId="urn:microsoft.com/office/officeart/2005/8/layout/hProcess7"/>
    <dgm:cxn modelId="{BE64B97F-B991-4D9E-BC1D-1EB3EABD8824}" type="presParOf" srcId="{699B6207-F9D9-46F7-8351-0BCDC2196F3D}" destId="{00EBC987-909D-40CA-BF4C-69BC95CE4C20}" srcOrd="5" destOrd="0" presId="urn:microsoft.com/office/officeart/2005/8/layout/hProcess7"/>
    <dgm:cxn modelId="{B2CA5645-24ED-4DC3-9FFF-6E52B2C8073A}" type="presParOf" srcId="{699B6207-F9D9-46F7-8351-0BCDC2196F3D}" destId="{73E89346-08C5-491B-9F5C-1C8E6963E4B7}" srcOrd="6" destOrd="0" presId="urn:microsoft.com/office/officeart/2005/8/layout/hProcess7"/>
    <dgm:cxn modelId="{4B819627-1AD0-4404-B982-BDE5CDB4F10E}" type="presParOf" srcId="{73E89346-08C5-491B-9F5C-1C8E6963E4B7}" destId="{2280F24D-060A-4F4B-BAF3-2A926EBE55EF}" srcOrd="0" destOrd="0" presId="urn:microsoft.com/office/officeart/2005/8/layout/hProcess7"/>
    <dgm:cxn modelId="{F6166024-A169-4311-BCB4-8CF07822D3A7}" type="presParOf" srcId="{73E89346-08C5-491B-9F5C-1C8E6963E4B7}" destId="{B3AADA72-F900-4A2F-BEA4-3CC9646C54BD}" srcOrd="1" destOrd="0" presId="urn:microsoft.com/office/officeart/2005/8/layout/hProcess7"/>
    <dgm:cxn modelId="{8D48ED36-7EC6-47AD-9CC8-4F1F38BF95C5}" type="presParOf" srcId="{73E89346-08C5-491B-9F5C-1C8E6963E4B7}" destId="{D443DC7A-0424-4A7F-A155-BC27F9C4445B}" srcOrd="2" destOrd="0" presId="urn:microsoft.com/office/officeart/2005/8/layout/hProcess7"/>
    <dgm:cxn modelId="{36F4F370-4E07-4DD4-A149-20BA9CDF004F}" type="presParOf" srcId="{699B6207-F9D9-46F7-8351-0BCDC2196F3D}" destId="{A04DD982-4D8E-4932-8C0F-FC932C69CB0B}" srcOrd="7" destOrd="0" presId="urn:microsoft.com/office/officeart/2005/8/layout/hProcess7"/>
    <dgm:cxn modelId="{84D034BF-78DE-4F74-A1F6-777B73F37B12}" type="presParOf" srcId="{699B6207-F9D9-46F7-8351-0BCDC2196F3D}" destId="{CC4B4C15-BBFD-437F-B417-7716CC9FA222}" srcOrd="8" destOrd="0" presId="urn:microsoft.com/office/officeart/2005/8/layout/hProcess7"/>
    <dgm:cxn modelId="{AC6E6564-AC6E-4537-A6A4-75C4A6E620A5}" type="presParOf" srcId="{CC4B4C15-BBFD-437F-B417-7716CC9FA222}" destId="{6B2E3676-6F79-4697-B6F5-159969D63BDD}" srcOrd="0" destOrd="0" presId="urn:microsoft.com/office/officeart/2005/8/layout/hProcess7"/>
    <dgm:cxn modelId="{1BC76F17-3A84-43A4-8DED-8A5475C17609}" type="presParOf" srcId="{CC4B4C15-BBFD-437F-B417-7716CC9FA222}" destId="{B6A53FF8-7801-4E88-92E8-9BE25CC02244}" srcOrd="1" destOrd="0" presId="urn:microsoft.com/office/officeart/2005/8/layout/hProcess7"/>
    <dgm:cxn modelId="{F07F397C-AF3A-4CA7-A4B9-E7309BA0101A}" type="presParOf" srcId="{CC4B4C15-BBFD-437F-B417-7716CC9FA222}" destId="{CE8220BD-B6E1-4340-95A1-2D75E4AF874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1AD0B2-EA85-4992-B78A-49B9CEB819FA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0C617AF-1D18-451A-8A95-D4AF5C48DD33}">
      <dgm:prSet custT="1"/>
      <dgm:spPr>
        <a:xfrm>
          <a:off x="0" y="154873"/>
          <a:ext cx="11137237" cy="836550"/>
        </a:xfrm>
        <a:prstGeom prst="roundRect">
          <a:avLst/>
        </a:prstGeom>
      </dgm:spPr>
      <dgm:t>
        <a:bodyPr/>
        <a:lstStyle/>
        <a:p>
          <a:pPr rtl="0"/>
          <a:r>
            <a:rPr lang="fr-FR" sz="20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L’ARS peut s’appuyer sur</a:t>
          </a:r>
        </a:p>
      </dgm:t>
    </dgm:pt>
    <dgm:pt modelId="{182AE82F-4391-4005-8489-6739E8AD4187}" type="parTrans" cxnId="{97BCEEB4-F419-4B60-8AA9-34FEA54A1E25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28D417-952D-460D-9D86-1C81AA4F1CC9}" type="sibTrans" cxnId="{97BCEEB4-F419-4B60-8AA9-34FEA54A1E25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67D9C4-5234-47DE-9576-1AA3359067ED}">
      <dgm:prSet custT="1"/>
      <dgm:spPr>
        <a:xfrm>
          <a:off x="0" y="991423"/>
          <a:ext cx="11137237" cy="163944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ordres professionnels ;</a:t>
          </a:r>
        </a:p>
      </dgm:t>
    </dgm:pt>
    <dgm:pt modelId="{A70DAD48-64A9-4808-943D-6A36985EE863}" type="parTrans" cxnId="{69A56D7B-BF79-4EF7-95A2-7242AF120A8A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51E576-FC4E-4B3B-A04F-9772DBBB1BEA}" type="sibTrans" cxnId="{69A56D7B-BF79-4EF7-95A2-7242AF120A8A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CA15EC-4944-4B49-8AA9-B95331DBCE8D}">
      <dgm:prSet custT="1"/>
      <dgm:spPr>
        <a:xfrm>
          <a:off x="0" y="991423"/>
          <a:ext cx="11137237" cy="163944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unions régionales des professionnels de santé (URPS) ;</a:t>
          </a:r>
        </a:p>
      </dgm:t>
    </dgm:pt>
    <dgm:pt modelId="{48440897-1BA3-47F7-B7F9-63094021D02C}" type="parTrans" cxnId="{6ECEC83F-5500-4072-981C-18F18FB614C5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50C5DC-631B-4A3B-A01B-A859FD5608EA}" type="sibTrans" cxnId="{6ECEC83F-5500-4072-981C-18F18FB614C5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1AD0E4-BC56-4EA8-BD4F-3E1953EF09C2}">
      <dgm:prSet custT="1"/>
      <dgm:spPr>
        <a:xfrm>
          <a:off x="0" y="991423"/>
          <a:ext cx="11137237" cy="163944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structures d’exercice coordonné territoriales (CPTS, MSP, CDS..) ;</a:t>
          </a:r>
        </a:p>
      </dgm:t>
    </dgm:pt>
    <dgm:pt modelId="{C14B7DF2-0668-4AC6-BFF1-31B2F7C28E53}" type="parTrans" cxnId="{5F591969-48FD-4A85-875C-9F7DD5BA8718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C55BC4-3729-4DC6-A5F4-632D1F07D9EF}" type="sibTrans" cxnId="{5F591969-48FD-4A85-875C-9F7DD5BA8718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F7F17E-89B9-42F7-87DF-30E04CADDDB1}">
      <dgm:prSet custT="1"/>
      <dgm:spPr>
        <a:xfrm>
          <a:off x="0" y="991423"/>
          <a:ext cx="11137237" cy="163944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dispositifs d’appui à la coordination territoriale ;</a:t>
          </a:r>
        </a:p>
      </dgm:t>
    </dgm:pt>
    <dgm:pt modelId="{D78478D6-51C2-4F9B-9E76-E92145B361E7}" type="parTrans" cxnId="{37ADB596-788D-4D3C-9C20-030F19B032B6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0A657D-392E-4440-B20C-8FC598A070D4}" type="sibTrans" cxnId="{37ADB596-788D-4D3C-9C20-030F19B032B6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B2A06D-E915-4727-8A88-495CE536DBDF}">
      <dgm:prSet custT="1"/>
      <dgm:spPr>
        <a:xfrm>
          <a:off x="0" y="991423"/>
          <a:ext cx="11137237" cy="163944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Un réseau de médecins correspondants (préalablement constitué pour une problématique donnée – Prévention bronchiolite avec pédiatres, kinés).</a:t>
          </a:r>
        </a:p>
      </dgm:t>
    </dgm:pt>
    <dgm:pt modelId="{8ECDDBA2-3E0B-4ABE-8B25-688A55217BB4}" type="parTrans" cxnId="{36A0CC06-7E11-421B-917A-4C9DDE03EFEA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4BEA16-BFA1-4EBF-BB44-EBC2C5FFEAFF}" type="sibTrans" cxnId="{36A0CC06-7E11-421B-917A-4C9DDE03EFEA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238292-71E6-4977-88A9-DA9E51E7E337}">
      <dgm:prSet custT="1"/>
      <dgm:spPr>
        <a:xfrm>
          <a:off x="0" y="2630863"/>
          <a:ext cx="11137237" cy="836550"/>
        </a:xfrm>
        <a:prstGeom prst="roundRect">
          <a:avLst/>
        </a:prstGeom>
      </dgm:spPr>
      <dgm:t>
        <a:bodyPr/>
        <a:lstStyle/>
        <a:p>
          <a:pPr rtl="0"/>
          <a:r>
            <a:rPr lang="fr-FR" sz="20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L’ARS peut confier à ces partenaires un rôle d’appui technique, de coordination et/ou de relai d’informations auprès des professionnels de santé libéraux, notamment pour :</a:t>
          </a:r>
        </a:p>
      </dgm:t>
    </dgm:pt>
    <dgm:pt modelId="{C7052887-2730-4D07-BEC3-4C126AFA0BB2}" type="parTrans" cxnId="{EEC19675-3167-4910-A72A-7299308F54CF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D72789-3EFB-496A-88E5-F1BCC3877CF9}" type="sibTrans" cxnId="{EEC19675-3167-4910-A72A-7299308F54CF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8E447E-9254-4257-A662-261FD3D579E8}">
      <dgm:prSet custT="1"/>
      <dgm:spPr>
        <a:xfrm>
          <a:off x="0" y="3467413"/>
          <a:ext cx="11137237" cy="154836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Participer à la préparation et la mise en œuvre de la réponse sanitaire (dépistage, vaccination) ;</a:t>
          </a:r>
        </a:p>
      </dgm:t>
    </dgm:pt>
    <dgm:pt modelId="{4B76A1A5-075B-4363-9AAB-E35E8057C951}" type="parTrans" cxnId="{DDE12703-EA81-4704-B686-55B3ACCADF19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5EE12-2529-499F-9E07-B5E42F521415}" type="sibTrans" cxnId="{DDE12703-EA81-4704-B686-55B3ACCADF19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8224BE-C203-4FAA-8B77-4931C78A69C3}">
      <dgm:prSet custT="1"/>
      <dgm:spPr>
        <a:xfrm>
          <a:off x="0" y="3467413"/>
          <a:ext cx="11137237" cy="154836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Sensibiliser et inciter les professionnels de santé à participer à ces actions ;</a:t>
          </a:r>
        </a:p>
      </dgm:t>
    </dgm:pt>
    <dgm:pt modelId="{5A890F19-EDC1-4E5E-945F-EC1EB88ADEB1}" type="parTrans" cxnId="{2BF68D4B-032E-4354-8A3F-ED704564776F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57C797-8A1D-462C-9B78-33F0D8D781AC}" type="sibTrans" cxnId="{2BF68D4B-032E-4354-8A3F-ED704564776F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3A23C2-F5C2-46AA-A0F0-858C91E5EFFE}">
      <dgm:prSet custT="1"/>
      <dgm:spPr>
        <a:xfrm>
          <a:off x="0" y="3467413"/>
          <a:ext cx="11137237" cy="154836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Relayer des informations vers les usagers/patients, les professionnels de santé, … ;</a:t>
          </a:r>
        </a:p>
      </dgm:t>
    </dgm:pt>
    <dgm:pt modelId="{EC7064C7-83D3-442E-97FE-8A18BE223DBC}" type="parTrans" cxnId="{7B6F1B4C-9839-4489-BE54-C1B342F89557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8FF08E-FDA7-4DB4-A0A6-F8818A082D2A}" type="sibTrans" cxnId="{7B6F1B4C-9839-4489-BE54-C1B342F89557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A04A749-C3DD-4672-88B9-2E351D9237CA}">
      <dgm:prSet custT="1"/>
      <dgm:spPr>
        <a:xfrm>
          <a:off x="0" y="3467413"/>
          <a:ext cx="11137237" cy="1548360"/>
        </a:xfrm>
        <a:prstGeom prst="rect">
          <a:avLst/>
        </a:prstGeo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r-FR" sz="14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Renforcer la régulation des soins ambulatoires au sein du centre de réception et de régulation des appels (CRRA) du SAMU ou au SAS.</a:t>
          </a:r>
        </a:p>
      </dgm:t>
    </dgm:pt>
    <dgm:pt modelId="{D7630CC9-89F2-4F2B-8E3A-57CFEDFCA034}" type="parTrans" cxnId="{56446F81-3B17-4121-8734-E1397432CDB8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E40D92-C6AB-4397-BA56-2B1D21F5CCF8}" type="sibTrans" cxnId="{56446F81-3B17-4121-8734-E1397432CDB8}">
      <dgm:prSet/>
      <dgm:spPr/>
      <dgm:t>
        <a:bodyPr/>
        <a:lstStyle/>
        <a:p>
          <a:endParaRPr lang="fr-FR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439BFE-1855-4C48-B6D2-F6A73861DD58}">
      <dgm:prSet custT="1"/>
      <dgm:spPr>
        <a:xfrm>
          <a:off x="0" y="991423"/>
          <a:ext cx="11137237" cy="1639440"/>
        </a:xfrm>
      </dgm:spPr>
      <dgm:t>
        <a:bodyPr/>
        <a:lstStyle/>
        <a:p>
          <a:pPr rt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fr-FR" sz="1400" dirty="0">
            <a:solidFill>
              <a:srgbClr val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9FBF317-954B-475A-B7CA-9E71C0AE9A28}" type="parTrans" cxnId="{E75185D2-4973-41BF-94F6-E1DE0FE5DEAB}">
      <dgm:prSet/>
      <dgm:spPr/>
      <dgm:t>
        <a:bodyPr/>
        <a:lstStyle/>
        <a:p>
          <a:endParaRPr lang="fr-FR"/>
        </a:p>
      </dgm:t>
    </dgm:pt>
    <dgm:pt modelId="{B4966312-23E6-4918-AAA3-FF15EE60EBB4}" type="sibTrans" cxnId="{E75185D2-4973-41BF-94F6-E1DE0FE5DEAB}">
      <dgm:prSet/>
      <dgm:spPr/>
      <dgm:t>
        <a:bodyPr/>
        <a:lstStyle/>
        <a:p>
          <a:endParaRPr lang="fr-FR"/>
        </a:p>
      </dgm:t>
    </dgm:pt>
    <dgm:pt modelId="{9FA0AF64-FB1B-4CC2-AC98-D38EFAEBB43A}" type="pres">
      <dgm:prSet presAssocID="{5D1AD0B2-EA85-4992-B78A-49B9CEB819FA}" presName="linear" presStyleCnt="0">
        <dgm:presLayoutVars>
          <dgm:animLvl val="lvl"/>
          <dgm:resizeHandles val="exact"/>
        </dgm:presLayoutVars>
      </dgm:prSet>
      <dgm:spPr/>
    </dgm:pt>
    <dgm:pt modelId="{D495DB6E-B66F-4489-8086-EA9D6DA0ED42}" type="pres">
      <dgm:prSet presAssocID="{80C617AF-1D18-451A-8A95-D4AF5C48DD33}" presName="parentText" presStyleLbl="node1" presStyleIdx="0" presStyleCnt="2" custScaleY="61548">
        <dgm:presLayoutVars>
          <dgm:chMax val="0"/>
          <dgm:bulletEnabled val="1"/>
        </dgm:presLayoutVars>
      </dgm:prSet>
      <dgm:spPr/>
    </dgm:pt>
    <dgm:pt modelId="{4183BF9F-E94C-46FB-88D3-B7E837282618}" type="pres">
      <dgm:prSet presAssocID="{80C617AF-1D18-451A-8A95-D4AF5C48DD33}" presName="childText" presStyleLbl="revTx" presStyleIdx="0" presStyleCnt="2">
        <dgm:presLayoutVars>
          <dgm:bulletEnabled val="1"/>
        </dgm:presLayoutVars>
      </dgm:prSet>
      <dgm:spPr>
        <a:prstGeom prst="rect">
          <a:avLst/>
        </a:prstGeom>
      </dgm:spPr>
    </dgm:pt>
    <dgm:pt modelId="{8150A16A-FB3C-48D2-B8D5-A93AAF1DF03E}" type="pres">
      <dgm:prSet presAssocID="{91238292-71E6-4977-88A9-DA9E51E7E337}" presName="parentText" presStyleLbl="node1" presStyleIdx="1" presStyleCnt="2" custScaleY="63348">
        <dgm:presLayoutVars>
          <dgm:chMax val="0"/>
          <dgm:bulletEnabled val="1"/>
        </dgm:presLayoutVars>
      </dgm:prSet>
      <dgm:spPr/>
    </dgm:pt>
    <dgm:pt modelId="{63A974E6-5FC8-469A-8BF8-8B282849069C}" type="pres">
      <dgm:prSet presAssocID="{91238292-71E6-4977-88A9-DA9E51E7E33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DE12703-EA81-4704-B686-55B3ACCADF19}" srcId="{91238292-71E6-4977-88A9-DA9E51E7E337}" destId="{A38E447E-9254-4257-A662-261FD3D579E8}" srcOrd="0" destOrd="0" parTransId="{4B76A1A5-075B-4363-9AAB-E35E8057C951}" sibTransId="{7645EE12-2529-499F-9E07-B5E42F521415}"/>
    <dgm:cxn modelId="{36A0CC06-7E11-421B-917A-4C9DDE03EFEA}" srcId="{80C617AF-1D18-451A-8A95-D4AF5C48DD33}" destId="{DBB2A06D-E915-4727-8A88-495CE536DBDF}" srcOrd="4" destOrd="0" parTransId="{8ECDDBA2-3E0B-4ABE-8B25-688A55217BB4}" sibTransId="{1D4BEA16-BFA1-4EBF-BB44-EBC2C5FFEAFF}"/>
    <dgm:cxn modelId="{08343718-591C-4C98-A0E7-19A395CA1966}" type="presOf" srcId="{91238292-71E6-4977-88A9-DA9E51E7E337}" destId="{8150A16A-FB3C-48D2-B8D5-A93AAF1DF03E}" srcOrd="0" destOrd="0" presId="urn:microsoft.com/office/officeart/2005/8/layout/vList2"/>
    <dgm:cxn modelId="{FA5B0836-4E34-465F-BA6A-00776F79F672}" type="presOf" srcId="{7067D9C4-5234-47DE-9576-1AA3359067ED}" destId="{4183BF9F-E94C-46FB-88D3-B7E837282618}" srcOrd="0" destOrd="0" presId="urn:microsoft.com/office/officeart/2005/8/layout/vList2"/>
    <dgm:cxn modelId="{004C8437-3391-4704-B61D-E20F73145EE0}" type="presOf" srcId="{1A439BFE-1855-4C48-B6D2-F6A73861DD58}" destId="{4183BF9F-E94C-46FB-88D3-B7E837282618}" srcOrd="0" destOrd="5" presId="urn:microsoft.com/office/officeart/2005/8/layout/vList2"/>
    <dgm:cxn modelId="{E9E96C3B-75C1-4B45-8CCA-08AE86E65E49}" type="presOf" srcId="{A38E447E-9254-4257-A662-261FD3D579E8}" destId="{63A974E6-5FC8-469A-8BF8-8B282849069C}" srcOrd="0" destOrd="0" presId="urn:microsoft.com/office/officeart/2005/8/layout/vList2"/>
    <dgm:cxn modelId="{81B5CC3D-A57B-4D17-9228-BC9107386FC3}" type="presOf" srcId="{27F7F17E-89B9-42F7-87DF-30E04CADDDB1}" destId="{4183BF9F-E94C-46FB-88D3-B7E837282618}" srcOrd="0" destOrd="3" presId="urn:microsoft.com/office/officeart/2005/8/layout/vList2"/>
    <dgm:cxn modelId="{6ECEC83F-5500-4072-981C-18F18FB614C5}" srcId="{80C617AF-1D18-451A-8A95-D4AF5C48DD33}" destId="{1FCA15EC-4944-4B49-8AA9-B95331DBCE8D}" srcOrd="1" destOrd="0" parTransId="{48440897-1BA3-47F7-B7F9-63094021D02C}" sibTransId="{F050C5DC-631B-4A3B-A01B-A859FD5608EA}"/>
    <dgm:cxn modelId="{F9F35E47-3076-40E7-85E8-2A5685EDB521}" type="presOf" srcId="{6D1AD0E4-BC56-4EA8-BD4F-3E1953EF09C2}" destId="{4183BF9F-E94C-46FB-88D3-B7E837282618}" srcOrd="0" destOrd="2" presId="urn:microsoft.com/office/officeart/2005/8/layout/vList2"/>
    <dgm:cxn modelId="{5F591969-48FD-4A85-875C-9F7DD5BA8718}" srcId="{80C617AF-1D18-451A-8A95-D4AF5C48DD33}" destId="{6D1AD0E4-BC56-4EA8-BD4F-3E1953EF09C2}" srcOrd="2" destOrd="0" parTransId="{C14B7DF2-0668-4AC6-BFF1-31B2F7C28E53}" sibTransId="{40C55BC4-3729-4DC6-A5F4-632D1F07D9EF}"/>
    <dgm:cxn modelId="{2BF68D4B-032E-4354-8A3F-ED704564776F}" srcId="{91238292-71E6-4977-88A9-DA9E51E7E337}" destId="{948224BE-C203-4FAA-8B77-4931C78A69C3}" srcOrd="1" destOrd="0" parTransId="{5A890F19-EDC1-4E5E-945F-EC1EB88ADEB1}" sibTransId="{3D57C797-8A1D-462C-9B78-33F0D8D781AC}"/>
    <dgm:cxn modelId="{7B6F1B4C-9839-4489-BE54-C1B342F89557}" srcId="{91238292-71E6-4977-88A9-DA9E51E7E337}" destId="{2F3A23C2-F5C2-46AA-A0F0-858C91E5EFFE}" srcOrd="2" destOrd="0" parTransId="{EC7064C7-83D3-442E-97FE-8A18BE223DBC}" sibTransId="{148FF08E-FDA7-4DB4-A0A6-F8818A082D2A}"/>
    <dgm:cxn modelId="{EEC19675-3167-4910-A72A-7299308F54CF}" srcId="{5D1AD0B2-EA85-4992-B78A-49B9CEB819FA}" destId="{91238292-71E6-4977-88A9-DA9E51E7E337}" srcOrd="1" destOrd="0" parTransId="{C7052887-2730-4D07-BEC3-4C126AFA0BB2}" sibTransId="{0FD72789-3EFB-496A-88E5-F1BCC3877CF9}"/>
    <dgm:cxn modelId="{862DA05A-F266-4A29-B399-614A6D629B81}" type="presOf" srcId="{80C617AF-1D18-451A-8A95-D4AF5C48DD33}" destId="{D495DB6E-B66F-4489-8086-EA9D6DA0ED42}" srcOrd="0" destOrd="0" presId="urn:microsoft.com/office/officeart/2005/8/layout/vList2"/>
    <dgm:cxn modelId="{69A56D7B-BF79-4EF7-95A2-7242AF120A8A}" srcId="{80C617AF-1D18-451A-8A95-D4AF5C48DD33}" destId="{7067D9C4-5234-47DE-9576-1AA3359067ED}" srcOrd="0" destOrd="0" parTransId="{A70DAD48-64A9-4808-943D-6A36985EE863}" sibTransId="{E251E576-FC4E-4B3B-A04F-9772DBBB1BEA}"/>
    <dgm:cxn modelId="{56446F81-3B17-4121-8734-E1397432CDB8}" srcId="{91238292-71E6-4977-88A9-DA9E51E7E337}" destId="{8A04A749-C3DD-4672-88B9-2E351D9237CA}" srcOrd="3" destOrd="0" parTransId="{D7630CC9-89F2-4F2B-8E3A-57CFEDFCA034}" sibTransId="{42E40D92-C6AB-4397-BA56-2B1D21F5CCF8}"/>
    <dgm:cxn modelId="{F4174789-3904-42E0-8278-BFF76600E7C3}" type="presOf" srcId="{948224BE-C203-4FAA-8B77-4931C78A69C3}" destId="{63A974E6-5FC8-469A-8BF8-8B282849069C}" srcOrd="0" destOrd="1" presId="urn:microsoft.com/office/officeart/2005/8/layout/vList2"/>
    <dgm:cxn modelId="{37ADB596-788D-4D3C-9C20-030F19B032B6}" srcId="{80C617AF-1D18-451A-8A95-D4AF5C48DD33}" destId="{27F7F17E-89B9-42F7-87DF-30E04CADDDB1}" srcOrd="3" destOrd="0" parTransId="{D78478D6-51C2-4F9B-9E76-E92145B361E7}" sibTransId="{E00A657D-392E-4440-B20C-8FC598A070D4}"/>
    <dgm:cxn modelId="{FA21B0AF-74DE-49DE-AF82-2BF4AF5802AE}" type="presOf" srcId="{5D1AD0B2-EA85-4992-B78A-49B9CEB819FA}" destId="{9FA0AF64-FB1B-4CC2-AC98-D38EFAEBB43A}" srcOrd="0" destOrd="0" presId="urn:microsoft.com/office/officeart/2005/8/layout/vList2"/>
    <dgm:cxn modelId="{592D55B2-8631-461C-9E53-CCB395D35525}" type="presOf" srcId="{8A04A749-C3DD-4672-88B9-2E351D9237CA}" destId="{63A974E6-5FC8-469A-8BF8-8B282849069C}" srcOrd="0" destOrd="3" presId="urn:microsoft.com/office/officeart/2005/8/layout/vList2"/>
    <dgm:cxn modelId="{E176EDB4-BA32-48EA-807D-09600D5B45DB}" type="presOf" srcId="{1FCA15EC-4944-4B49-8AA9-B95331DBCE8D}" destId="{4183BF9F-E94C-46FB-88D3-B7E837282618}" srcOrd="0" destOrd="1" presId="urn:microsoft.com/office/officeart/2005/8/layout/vList2"/>
    <dgm:cxn modelId="{97BCEEB4-F419-4B60-8AA9-34FEA54A1E25}" srcId="{5D1AD0B2-EA85-4992-B78A-49B9CEB819FA}" destId="{80C617AF-1D18-451A-8A95-D4AF5C48DD33}" srcOrd="0" destOrd="0" parTransId="{182AE82F-4391-4005-8489-6739E8AD4187}" sibTransId="{3B28D417-952D-460D-9D86-1C81AA4F1CC9}"/>
    <dgm:cxn modelId="{E637A4CF-68B0-4ADD-9D9D-F3F1291620B7}" type="presOf" srcId="{DBB2A06D-E915-4727-8A88-495CE536DBDF}" destId="{4183BF9F-E94C-46FB-88D3-B7E837282618}" srcOrd="0" destOrd="4" presId="urn:microsoft.com/office/officeart/2005/8/layout/vList2"/>
    <dgm:cxn modelId="{E75185D2-4973-41BF-94F6-E1DE0FE5DEAB}" srcId="{80C617AF-1D18-451A-8A95-D4AF5C48DD33}" destId="{1A439BFE-1855-4C48-B6D2-F6A73861DD58}" srcOrd="5" destOrd="0" parTransId="{69FBF317-954B-475A-B7CA-9E71C0AE9A28}" sibTransId="{B4966312-23E6-4918-AAA3-FF15EE60EBB4}"/>
    <dgm:cxn modelId="{676F40DC-2314-4C24-B9AC-26A72E863A76}" type="presOf" srcId="{2F3A23C2-F5C2-46AA-A0F0-858C91E5EFFE}" destId="{63A974E6-5FC8-469A-8BF8-8B282849069C}" srcOrd="0" destOrd="2" presId="urn:microsoft.com/office/officeart/2005/8/layout/vList2"/>
    <dgm:cxn modelId="{C31AE05B-A94B-4A04-9D38-181575D3172A}" type="presParOf" srcId="{9FA0AF64-FB1B-4CC2-AC98-D38EFAEBB43A}" destId="{D495DB6E-B66F-4489-8086-EA9D6DA0ED42}" srcOrd="0" destOrd="0" presId="urn:microsoft.com/office/officeart/2005/8/layout/vList2"/>
    <dgm:cxn modelId="{DCC3A037-823B-4884-A16E-D672FCE8DC13}" type="presParOf" srcId="{9FA0AF64-FB1B-4CC2-AC98-D38EFAEBB43A}" destId="{4183BF9F-E94C-46FB-88D3-B7E837282618}" srcOrd="1" destOrd="0" presId="urn:microsoft.com/office/officeart/2005/8/layout/vList2"/>
    <dgm:cxn modelId="{BCF206EA-2164-4551-BDDF-1380E94A3570}" type="presParOf" srcId="{9FA0AF64-FB1B-4CC2-AC98-D38EFAEBB43A}" destId="{8150A16A-FB3C-48D2-B8D5-A93AAF1DF03E}" srcOrd="2" destOrd="0" presId="urn:microsoft.com/office/officeart/2005/8/layout/vList2"/>
    <dgm:cxn modelId="{9D91AC27-5153-4FF0-9E4D-5803D5E6BAD1}" type="presParOf" srcId="{9FA0AF64-FB1B-4CC2-AC98-D38EFAEBB43A}" destId="{63A974E6-5FC8-469A-8BF8-8B282849069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1B9C0-039E-4A58-9F48-B4A00478DFD9}">
      <dsp:nvSpPr>
        <dsp:cNvPr id="0" name=""/>
        <dsp:cNvSpPr/>
      </dsp:nvSpPr>
      <dsp:spPr>
        <a:xfrm rot="5400000">
          <a:off x="4749647" y="-1090200"/>
          <a:ext cx="2937927" cy="5852810"/>
        </a:xfrm>
        <a:prstGeom prst="round2SameRect">
          <a:avLst/>
        </a:prstGeom>
        <a:solidFill>
          <a:srgbClr val="EA5433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EA5433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Evénement émergent, inhabituel et/ou méconnu</a:t>
          </a: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Dépasse le cadre de la gestion courante des alertes au regard de son ampleur, sa gravité, son caractère médiatique</a:t>
          </a: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 Peut conduire à la </a:t>
          </a:r>
          <a:r>
            <a:rPr lang="fr-FR" sz="2000" b="1" u="sng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crise</a:t>
          </a:r>
          <a:endParaRPr lang="fr-FR" sz="2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  <a:p>
          <a:pPr marL="538163" marR="0" lvl="1" indent="0" algn="l" defTabSz="10668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fr-FR" sz="20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Ex : Attentat, </a:t>
          </a:r>
          <a:r>
            <a:rPr lang="fr-FR" sz="2000" i="1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ébola</a:t>
          </a:r>
          <a:r>
            <a:rPr lang="fr-FR" sz="2000" i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+mn-lt"/>
              <a:ea typeface="+mn-ea"/>
              <a:cs typeface="+mn-cs"/>
            </a:rPr>
            <a:t>, coupure électrique mettant en péril des soins critiques, cyberattaque majeure, … </a:t>
          </a:r>
          <a:endParaRPr lang="fr-FR" sz="2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 rot="-5400000">
        <a:off x="3292206" y="510659"/>
        <a:ext cx="5709392" cy="2651091"/>
      </dsp:txXfrm>
    </dsp:sp>
    <dsp:sp modelId="{5D2C492C-3558-4A7A-B9E0-C1B845ADC34D}">
      <dsp:nvSpPr>
        <dsp:cNvPr id="0" name=""/>
        <dsp:cNvSpPr/>
      </dsp:nvSpPr>
      <dsp:spPr>
        <a:xfrm>
          <a:off x="0" y="0"/>
          <a:ext cx="3292205" cy="3672409"/>
        </a:xfrm>
        <a:prstGeom prst="roundRect">
          <a:avLst/>
        </a:prstGeom>
        <a:gradFill rotWithShape="0">
          <a:gsLst>
            <a:gs pos="0">
              <a:srgbClr val="EA5433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A5433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A5433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Situation Sanitaire Exceptionnelle</a:t>
          </a:r>
        </a:p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(SSE)</a:t>
          </a:r>
          <a:endParaRPr lang="fr-FR" sz="3500" kern="1200" dirty="0">
            <a:solidFill>
              <a:srgbClr val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60712" y="160712"/>
        <a:ext cx="2970781" cy="3350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B16DB-C699-4CE5-81A8-73FAB0A5517C}">
      <dsp:nvSpPr>
        <dsp:cNvPr id="0" name=""/>
        <dsp:cNvSpPr/>
      </dsp:nvSpPr>
      <dsp:spPr>
        <a:xfrm>
          <a:off x="3933" y="0"/>
          <a:ext cx="2470496" cy="3305794"/>
        </a:xfrm>
        <a:prstGeom prst="roundRect">
          <a:avLst>
            <a:gd name="adj" fmla="val 5000"/>
          </a:avLst>
        </a:prstGeom>
        <a:gradFill rotWithShape="0">
          <a:gsLst>
            <a:gs pos="0">
              <a:srgbClr val="EA543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EA543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EA543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S’assurer</a:t>
          </a:r>
        </a:p>
      </dsp:txBody>
      <dsp:txXfrm rot="16200000">
        <a:off x="-1097156" y="1115561"/>
        <a:ext cx="2696279" cy="479627"/>
      </dsp:txXfrm>
    </dsp:sp>
    <dsp:sp modelId="{DF1E5457-CEB3-4364-B73E-588A572ED6ED}">
      <dsp:nvSpPr>
        <dsp:cNvPr id="0" name=""/>
        <dsp:cNvSpPr/>
      </dsp:nvSpPr>
      <dsp:spPr>
        <a:xfrm>
          <a:off x="620318" y="0"/>
          <a:ext cx="1840520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b="1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 l’accès aux soins des victimes de l’événement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b="1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 la continuité de l’offre de soins (qualité - quantité)</a:t>
          </a:r>
        </a:p>
      </dsp:txBody>
      <dsp:txXfrm>
        <a:off x="620318" y="0"/>
        <a:ext cx="1840520" cy="3305794"/>
      </dsp:txXfrm>
    </dsp:sp>
    <dsp:sp modelId="{2E9852B4-BFC2-40E5-88D6-3933B170C6AF}">
      <dsp:nvSpPr>
        <dsp:cNvPr id="0" name=""/>
        <dsp:cNvSpPr/>
      </dsp:nvSpPr>
      <dsp:spPr>
        <a:xfrm>
          <a:off x="2619931" y="0"/>
          <a:ext cx="2470496" cy="3305794"/>
        </a:xfrm>
        <a:prstGeom prst="roundRect">
          <a:avLst>
            <a:gd name="adj" fmla="val 5000"/>
          </a:avLst>
        </a:prstGeom>
        <a:gradFill rotWithShape="0">
          <a:gsLst>
            <a:gs pos="0">
              <a:srgbClr val="EA543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rgbClr>
            </a:gs>
            <a:gs pos="35000">
              <a:srgbClr val="EA543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rgbClr>
            </a:gs>
            <a:gs pos="100000">
              <a:srgbClr val="EA543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Sachant que</a:t>
          </a:r>
        </a:p>
      </dsp:txBody>
      <dsp:txXfrm rot="16200000">
        <a:off x="1518841" y="1115561"/>
        <a:ext cx="2696279" cy="479627"/>
      </dsp:txXfrm>
    </dsp:sp>
    <dsp:sp modelId="{9144A074-7AD7-4CFC-8D50-2E33197505D9}">
      <dsp:nvSpPr>
        <dsp:cNvPr id="0" name=""/>
        <dsp:cNvSpPr/>
      </dsp:nvSpPr>
      <dsp:spPr>
        <a:xfrm rot="5400000">
          <a:off x="2397695" y="2523463"/>
          <a:ext cx="486043" cy="623579"/>
        </a:xfrm>
        <a:prstGeom prst="flowChartExtra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EA5433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18240E0-2FC3-49B3-85E0-5437AC9084B2}">
      <dsp:nvSpPr>
        <dsp:cNvPr id="0" name=""/>
        <dsp:cNvSpPr/>
      </dsp:nvSpPr>
      <dsp:spPr>
        <a:xfrm>
          <a:off x="3236316" y="0"/>
          <a:ext cx="1840520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victimes vont là ou elles veulent / peuvent,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structures de prise en charge des victimes peuvent être aussi victimes de l’évènement</a:t>
          </a:r>
        </a:p>
      </dsp:txBody>
      <dsp:txXfrm>
        <a:off x="3236316" y="0"/>
        <a:ext cx="1840520" cy="3305794"/>
      </dsp:txXfrm>
    </dsp:sp>
    <dsp:sp modelId="{6B2E3676-6F79-4697-B6F5-159969D63BDD}">
      <dsp:nvSpPr>
        <dsp:cNvPr id="0" name=""/>
        <dsp:cNvSpPr/>
      </dsp:nvSpPr>
      <dsp:spPr>
        <a:xfrm>
          <a:off x="5235930" y="0"/>
          <a:ext cx="3257079" cy="3305794"/>
        </a:xfrm>
        <a:prstGeom prst="roundRect">
          <a:avLst>
            <a:gd name="adj" fmla="val 5000"/>
          </a:avLst>
        </a:prstGeom>
        <a:gradFill rotWithShape="0">
          <a:gsLst>
            <a:gs pos="0">
              <a:srgbClr val="EA543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rgbClr>
            </a:gs>
            <a:gs pos="35000">
              <a:srgbClr val="EA543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rgbClr>
            </a:gs>
            <a:gs pos="100000">
              <a:srgbClr val="EA543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Donc</a:t>
          </a:r>
        </a:p>
      </dsp:txBody>
      <dsp:txXfrm rot="16200000">
        <a:off x="4215802" y="1039207"/>
        <a:ext cx="2691671" cy="632335"/>
      </dsp:txXfrm>
    </dsp:sp>
    <dsp:sp modelId="{B3AADA72-F900-4A2F-BEA4-3CC9646C54BD}">
      <dsp:nvSpPr>
        <dsp:cNvPr id="0" name=""/>
        <dsp:cNvSpPr/>
      </dsp:nvSpPr>
      <dsp:spPr>
        <a:xfrm rot="5400000">
          <a:off x="5013694" y="2523463"/>
          <a:ext cx="486043" cy="623579"/>
        </a:xfrm>
        <a:prstGeom prst="flowChartExtra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EA5433">
              <a:alpha val="90000"/>
              <a:hueOff val="0"/>
              <a:satOff val="0"/>
              <a:lumOff val="0"/>
              <a:alphaOff val="-4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E8220BD-B6E1-4340-95A1-2D75E4AF8742}">
      <dsp:nvSpPr>
        <dsp:cNvPr id="0" name=""/>
        <dsp:cNvSpPr/>
      </dsp:nvSpPr>
      <dsp:spPr>
        <a:xfrm>
          <a:off x="5952604" y="0"/>
          <a:ext cx="2426524" cy="33057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b="1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Il faut coordonner et préparer tous les acteurs des la santé :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Planifier les réponses aux risques identifiés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69875" algn="l"/>
            </a:tabLst>
          </a:pPr>
          <a:r>
            <a:rPr lang="fr-FR" sz="1100" b="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Plans ORSAN </a:t>
          </a:r>
          <a:endParaRPr lang="fr-FR" sz="1050" b="1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69875" algn="l"/>
            </a:tabLst>
          </a:pPr>
          <a:r>
            <a:rPr lang="fr-FR" sz="11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Plans opérateurs (plans blancs, plans bleus, plans de continuité d’activité…)</a:t>
          </a:r>
          <a:endParaRPr lang="fr-FR" sz="1100" b="1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>
              <a:tab pos="269875" algn="l"/>
            </a:tabLst>
          </a:pPr>
          <a:endParaRPr lang="fr-FR" sz="1050" b="1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69875" algn="l"/>
            </a:tabLst>
          </a:pPr>
          <a:r>
            <a:rPr lang="fr-FR" sz="12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Former et entraîner</a:t>
          </a:r>
          <a:endParaRPr lang="fr-FR" sz="1100" b="1" kern="1200" dirty="0">
            <a:solidFill>
              <a:srgbClr val="000000"/>
            </a:solidFill>
            <a:effectLst/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5952604" y="0"/>
        <a:ext cx="2426524" cy="3305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5DB6E-B66F-4489-8086-EA9D6DA0ED42}">
      <dsp:nvSpPr>
        <dsp:cNvPr id="0" name=""/>
        <dsp:cNvSpPr/>
      </dsp:nvSpPr>
      <dsp:spPr>
        <a:xfrm>
          <a:off x="0" y="51529"/>
          <a:ext cx="11329259" cy="7723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L’ARS peut s’appuyer sur</a:t>
          </a:r>
        </a:p>
      </dsp:txBody>
      <dsp:txXfrm>
        <a:off x="37702" y="89231"/>
        <a:ext cx="11253855" cy="696915"/>
      </dsp:txXfrm>
    </dsp:sp>
    <dsp:sp modelId="{4183BF9F-E94C-46FB-88D3-B7E837282618}">
      <dsp:nvSpPr>
        <dsp:cNvPr id="0" name=""/>
        <dsp:cNvSpPr/>
      </dsp:nvSpPr>
      <dsp:spPr>
        <a:xfrm>
          <a:off x="0" y="823849"/>
          <a:ext cx="11329259" cy="134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04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ordres professionnels ;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unions régionales des professionnels de santé (URPS) ;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structures d’exercice coordonné territoriales (CPTS, MSP, CDS..) ;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Les dispositifs d’appui à la coordination territoriale ;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Un réseau de médecins correspondants (préalablement constitué pour une problématique donnée – Prévention bronchiolite avec pédiatres, kinés).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endParaRPr lang="fr-FR" sz="1400" kern="1200" dirty="0">
            <a:solidFill>
              <a:srgbClr val="000000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0" y="823849"/>
        <a:ext cx="11329259" cy="1345500"/>
      </dsp:txXfrm>
    </dsp:sp>
    <dsp:sp modelId="{8150A16A-FB3C-48D2-B8D5-A93AAF1DF03E}">
      <dsp:nvSpPr>
        <dsp:cNvPr id="0" name=""/>
        <dsp:cNvSpPr/>
      </dsp:nvSpPr>
      <dsp:spPr>
        <a:xfrm>
          <a:off x="0" y="2169349"/>
          <a:ext cx="11329259" cy="79490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L’ARS peut confier à ces partenaires un rôle d’appui technique, de coordination et/ou de relai d’informations auprès des professionnels de santé libéraux, notamment pour :</a:t>
          </a:r>
        </a:p>
      </dsp:txBody>
      <dsp:txXfrm>
        <a:off x="38804" y="2208153"/>
        <a:ext cx="11251651" cy="717298"/>
      </dsp:txXfrm>
    </dsp:sp>
    <dsp:sp modelId="{63A974E6-5FC8-469A-8BF8-8B282849069C}">
      <dsp:nvSpPr>
        <dsp:cNvPr id="0" name=""/>
        <dsp:cNvSpPr/>
      </dsp:nvSpPr>
      <dsp:spPr>
        <a:xfrm>
          <a:off x="0" y="2964255"/>
          <a:ext cx="1132925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704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Participer à la préparation et la mise en œuvre de la réponse sanitaire (dépistage, vaccination) ;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Sensibiliser et inciter les professionnels de santé à participer à ces actions ;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Relayer des informations vers les usagers/patients, les professionnels de santé, … ;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fr-FR" sz="1400" kern="12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Renforcer la régulation des soins ambulatoires au sein du centre de réception et de régulation des appels (CRRA) du SAMU ou au SAS.</a:t>
          </a:r>
        </a:p>
      </dsp:txBody>
      <dsp:txXfrm>
        <a:off x="0" y="2964255"/>
        <a:ext cx="11329259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9B6BE-46B0-49FC-8103-CA562D09F04B}" type="datetimeFigureOut">
              <a:rPr lang="fr-FR" smtClean="0"/>
              <a:t>04/10/2024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AE4BA-FB76-4F45-815A-3F0EA504C0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91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00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CDA 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Cellule départementale d’appui</a:t>
            </a:r>
          </a:p>
          <a:p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COGIC 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Centre opérationnel de gestion interministériel de crise</a:t>
            </a: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CRAPS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Cellule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régionale d’appui et de pilotage sanitaire</a:t>
            </a: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Direction départementale interministérielle (DDPP, DDCS, DDT…)</a:t>
            </a:r>
            <a:endParaRPr lang="fr-FR" dirty="0"/>
          </a:p>
          <a:p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SDIS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Service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départementale d’incendie et de secours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280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77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06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18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385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975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BC855-6561-43E0-85FF-94FC3835162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90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userDrawn="1">
  <p:cSld name="Title and body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 bwMode="auto">
          <a:xfrm flipH="1">
            <a:off x="4776800" y="2067599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/>
          </a:p>
        </p:txBody>
      </p:sp>
      <p:sp>
        <p:nvSpPr>
          <p:cNvPr id="51" name="Google Shape;51;p4"/>
          <p:cNvSpPr/>
          <p:nvPr/>
        </p:nvSpPr>
        <p:spPr bwMode="auto">
          <a:xfrm>
            <a:off x="0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/>
          </a:p>
        </p:txBody>
      </p:sp>
      <p:sp>
        <p:nvSpPr>
          <p:cNvPr id="2" name="Google Shape;51;p4"/>
          <p:cNvSpPr/>
          <p:nvPr userDrawn="1"/>
        </p:nvSpPr>
        <p:spPr bwMode="auto">
          <a:xfrm rot="10800000">
            <a:off x="6358070" y="-1"/>
            <a:ext cx="5833929" cy="2615013"/>
          </a:xfrm>
          <a:prstGeom prst="rtTriangle">
            <a:avLst/>
          </a:prstGeom>
          <a:solidFill>
            <a:srgbClr val="41868B"/>
          </a:solidFill>
          <a:ln>
            <a:solidFill>
              <a:srgbClr val="41868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400"/>
          </a:p>
        </p:txBody>
      </p:sp>
      <p:sp>
        <p:nvSpPr>
          <p:cNvPr id="5" name="Google Shape;67;p6"/>
          <p:cNvSpPr/>
          <p:nvPr userDrawn="1"/>
        </p:nvSpPr>
        <p:spPr bwMode="auto">
          <a:xfrm>
            <a:off x="271000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2400"/>
              <a:t>6ÈME ÉDITION</a:t>
            </a:r>
          </a:p>
          <a:p>
            <a:r>
              <a:rPr lang="fr-FR" sz="2400"/>
              <a:t>JOURNÉES NATIONALES DES CPTS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83532" y="5899389"/>
            <a:ext cx="4357653" cy="5820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BA4335-7E6C-5C2A-214A-568EEEAD36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533" y="548680"/>
            <a:ext cx="1645856" cy="120844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415600" y="1536633"/>
            <a:ext cx="113608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1pPr>
            <a:lvl2pPr marL="914400" lvl="1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2pPr>
            <a:lvl3pPr marL="1371600" lvl="2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3pPr>
            <a:lvl4pPr marL="1828800" lvl="3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4pPr>
            <a:lvl5pPr marL="2286000" lvl="4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5pPr>
            <a:lvl6pPr marL="2743200" lvl="5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6pPr>
            <a:lvl7pPr marL="3200400" lvl="6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7pPr>
            <a:lvl8pPr marL="3657600" lvl="7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8pPr>
            <a:lvl9pPr marL="4114800" lvl="8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11187645" y="6058224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1pPr>
            <a:lvl2pPr lvl="1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2pPr>
            <a:lvl3pPr lvl="2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3pPr>
            <a:lvl4pPr lvl="3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4pPr>
            <a:lvl5pPr lvl="4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5pPr>
            <a:lvl6pPr lvl="5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6pPr>
            <a:lvl7pPr lvl="6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7pPr>
            <a:lvl8pPr lvl="7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8pPr>
            <a:lvl9pPr lvl="8" algn="r">
              <a:buNone/>
              <a:defRPr sz="1350">
                <a:solidFill>
                  <a:schemeClr val="dk2"/>
                </a:solidFill>
                <a:latin typeface="Nunito"/>
                <a:ea typeface="Nunito"/>
                <a:cs typeface="Nunito"/>
              </a:defRPr>
            </a:lvl9pPr>
          </a:lstStyle>
          <a:p>
            <a:pPr>
              <a:defRPr/>
            </a:pPr>
            <a:fld id="{00000000-1234-1234-1234-123412341234}" type="slidenum">
              <a:rPr lang="fr-FR"/>
              <a:t>‹N°›</a:t>
            </a:fld>
            <a:endParaRPr lang="fr-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5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32.jp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 bwMode="auto">
          <a:xfrm>
            <a:off x="2122745" y="2708920"/>
            <a:ext cx="7946511" cy="1200329"/>
          </a:xfrm>
          <a:prstGeom prst="rect">
            <a:avLst/>
          </a:prstGeom>
          <a:noFill/>
          <a:ln w="38100">
            <a:solidFill>
              <a:srgbClr val="21356A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6</a:t>
            </a:r>
            <a:r>
              <a:rPr lang="fr-FR" sz="3600" b="1" baseline="30000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ème</a:t>
            </a:r>
            <a: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 édition </a:t>
            </a:r>
            <a:b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</a:br>
            <a:r>
              <a:rPr lang="fr-FR" sz="36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des Journées Nationales des CPTS </a:t>
            </a:r>
            <a:endParaRPr dirty="0"/>
          </a:p>
        </p:txBody>
      </p:sp>
      <p:sp>
        <p:nvSpPr>
          <p:cNvPr id="4" name="ZoneTexte 3"/>
          <p:cNvSpPr txBox="1"/>
          <p:nvPr/>
        </p:nvSpPr>
        <p:spPr bwMode="auto">
          <a:xfrm>
            <a:off x="8832304" y="692696"/>
            <a:ext cx="276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27594B"/>
                </a:solidFill>
                <a:latin typeface="Aptos" panose="020B0004020202020204" pitchFamily="34" charset="0"/>
                <a:ea typeface="Yu Gothic UI"/>
              </a:rPr>
              <a:t>Les 9 et 10 octobre 2024</a:t>
            </a:r>
            <a:endParaRPr dirty="0">
              <a:solidFill>
                <a:srgbClr val="27594B"/>
              </a:solidFill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207568" y="836712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crise : rôle principal des soins de ville</a:t>
            </a:r>
            <a:endParaRPr lang="fr-FR" sz="10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43472" y="2109969"/>
            <a:ext cx="9505056" cy="34563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6000" tIns="96000" rIns="96000" bIns="96000" rtlCol="0" anchor="ctr" anchorCtr="0">
            <a:spAutoFit/>
          </a:bodyPr>
          <a:lstStyle>
            <a:defPPr>
              <a:defRPr lang="fr-FR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Structure d’exercice coordonné, en particulier les CPTS</a:t>
            </a:r>
          </a:p>
          <a:p>
            <a:pPr lvl="1"/>
            <a:r>
              <a:rPr lang="fr-F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Etre l’interlocuteur privilégié de l’ARS</a:t>
            </a:r>
          </a:p>
          <a:p>
            <a:pPr lvl="1"/>
            <a:r>
              <a:rPr lang="fr-F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Coordonner les professionnels libéraux de son secteur</a:t>
            </a:r>
          </a:p>
          <a:p>
            <a:pPr lvl="1"/>
            <a:r>
              <a:rPr lang="fr-FR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Alerter l’ARS des difficultés, signaux sanitaires…</a:t>
            </a:r>
          </a:p>
          <a:p>
            <a:endParaRPr lang="fr-F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3888"/>
            <a:r>
              <a:rPr lang="fr-F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Professionnels libéraux</a:t>
            </a:r>
          </a:p>
          <a:p>
            <a:pPr marL="892175" lvl="1"/>
            <a:r>
              <a:rPr lang="fr-FR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Maintenir la continuité des soins courants</a:t>
            </a:r>
          </a:p>
          <a:p>
            <a:pPr marL="892175" lvl="1"/>
            <a:r>
              <a:rPr lang="fr-FR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Participer en proximité aux relais d’information et de message de sensibilisation</a:t>
            </a:r>
          </a:p>
          <a:p>
            <a:pPr marL="892175" lvl="1"/>
            <a:r>
              <a:rPr lang="fr-FR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auprès des patients…</a:t>
            </a:r>
          </a:p>
          <a:p>
            <a:pPr marL="892175" lvl="1"/>
            <a:r>
              <a:rPr lang="fr-FR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Alerter sa structure d’exercice coordonné ou ordre/URPS des difficultés, signaux…</a:t>
            </a:r>
          </a:p>
        </p:txBody>
      </p:sp>
    </p:spTree>
    <p:extLst>
      <p:ext uri="{BB962C8B-B14F-4D97-AF65-F5344CB8AC3E}">
        <p14:creationId xmlns:p14="http://schemas.microsoft.com/office/powerpoint/2010/main" val="392780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207568" y="560604"/>
            <a:ext cx="7272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chemeClr val="bg2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Appui possible en fonction </a:t>
            </a:r>
          </a:p>
          <a:p>
            <a:pPr algn="ctr">
              <a:defRPr/>
            </a:pPr>
            <a:r>
              <a:rPr lang="fr-FR" sz="2400" b="1" dirty="0">
                <a:solidFill>
                  <a:schemeClr val="bg2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des typologies de crise sanitaire</a:t>
            </a:r>
            <a:endParaRPr lang="fr-FR" sz="10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415480" y="2051079"/>
          <a:ext cx="9577064" cy="317812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21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881"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D’EVENEMENT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Secteur libéral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491"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AMAVI</a:t>
                      </a:r>
                    </a:p>
                  </a:txBody>
                  <a:tcPr marL="84723" marR="84723" marT="0" marB="0" anchor="ctr"/>
                </a:tc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 de rôle attendu sauf éventuel appui, au dispositif d’aide médicale urgente.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Interaction éventuelle avec une cellule d’urgence médico-psychologique</a:t>
                      </a:r>
                    </a:p>
                    <a:p>
                      <a:pPr marL="355600" lvl="2" indent="0">
                        <a:spcAft>
                          <a:spcPts val="0"/>
                        </a:spcAft>
                      </a:pPr>
                      <a:r>
                        <a:rPr lang="fr-FR" sz="1600" i="1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Ex : attentats de Nice,</a:t>
                      </a:r>
                      <a:r>
                        <a:rPr lang="fr-FR" sz="1600" i="1" baseline="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de Paris, accident ferroviaire…</a:t>
                      </a:r>
                      <a:endParaRPr lang="fr-FR" sz="1600" i="1" dirty="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661"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MEDICO PSY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Appui</a:t>
                      </a:r>
                      <a:r>
                        <a:rPr lang="fr-FR" sz="1600" baseline="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potentiel </a:t>
                      </a: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pour l'identification des troubles psychiques post-traumatique et l'orientation vers les filières adaptées de prise en charge.</a:t>
                      </a:r>
                    </a:p>
                    <a:p>
                      <a:pPr marL="355600" indent="0">
                        <a:spcAft>
                          <a:spcPts val="0"/>
                        </a:spcAft>
                      </a:pPr>
                      <a:r>
                        <a:rPr lang="fr-FR" sz="1600" i="1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Ex : prise</a:t>
                      </a:r>
                      <a:r>
                        <a:rPr lang="fr-FR" sz="1600" i="1" baseline="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 en charge des victimes psy en relai des CUMP (1 mois après l’événement)</a:t>
                      </a:r>
                      <a:endParaRPr lang="fr-FR" sz="1600" i="1" dirty="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151"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NRC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Rôle important dans l’information de la population sur la réalité des risques.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Appui potentiel pour la prise en charge des personnes potentiellement exposées dans des centres d'accueil des impliqués (mobilisation de professionnels de santé libéraux).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Appui potentiel dans la dispensation de médicaments (ex iode stable)</a:t>
                      </a:r>
                    </a:p>
                    <a:p>
                      <a:pPr marL="355600" indent="0">
                        <a:spcAft>
                          <a:spcPts val="0"/>
                        </a:spcAft>
                      </a:pPr>
                      <a:r>
                        <a:rPr lang="fr-FR" sz="1600" i="1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Ex : accident industriel type AZF ou </a:t>
                      </a:r>
                      <a:r>
                        <a:rPr lang="fr-FR" sz="1600" i="1" dirty="0" err="1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Lubrizol</a:t>
                      </a:r>
                      <a:r>
                        <a:rPr lang="fr-FR" sz="1600" i="1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84723" marR="8472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52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207568" y="560604"/>
            <a:ext cx="7272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chemeClr val="bg2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Appui possible en fonction </a:t>
            </a:r>
          </a:p>
          <a:p>
            <a:pPr algn="ctr">
              <a:defRPr/>
            </a:pPr>
            <a:r>
              <a:rPr lang="fr-FR" sz="2400" b="1" dirty="0">
                <a:solidFill>
                  <a:schemeClr val="bg2"/>
                </a:solidFill>
                <a:latin typeface="Avenir Next LT Pro" panose="020B0504020202020204" pitchFamily="34" charset="0"/>
                <a:cs typeface="Times New Roman" panose="02020603050405020304" pitchFamily="18" charset="0"/>
              </a:rPr>
              <a:t>des typologies de crise sanitaire</a:t>
            </a:r>
            <a:endParaRPr lang="fr-FR" sz="10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415480" y="2178719"/>
          <a:ext cx="9577064" cy="269044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721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881"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D’EVENEMENT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Secteur libéral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321"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EPI-CLIM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Rôle central pour la prise en charge des malades en ambulatoire et orientation éventuelle des cas graves.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Mobilisation le cas échéant, pour une campagne de vaccination.</a:t>
                      </a:r>
                    </a:p>
                    <a:p>
                      <a:pPr marL="355600" lvl="1" indent="0">
                        <a:spcAft>
                          <a:spcPts val="0"/>
                        </a:spcAft>
                      </a:pPr>
                      <a:r>
                        <a:rPr lang="fr-FR" sz="1600" i="1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Ex : épidémie de Dengue (cas autochtones), canicule…</a:t>
                      </a:r>
                    </a:p>
                  </a:txBody>
                  <a:tcPr marL="84723" marR="8472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8981"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1" i="0" u="none" strike="noStrike" cap="none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REB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tc>
                  <a:txBody>
                    <a:bodyPr/>
                    <a:lstStyle>
                      <a:lvl1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50" b="0" i="0" u="none" strike="noStrike" cap="none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Rôle attendu pour la prise en charge initiale des personnes infectées (lien avec SAMU pour diagnostic et orientation sur l'établissement de santé adapté).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Mobilisation le cas échéant, pour une campagne de vaccination ou participation aux opérations de dépistage.</a:t>
                      </a:r>
                    </a:p>
                    <a:p>
                      <a:pPr marL="355600" indent="0">
                        <a:spcAft>
                          <a:spcPts val="0"/>
                        </a:spcAft>
                      </a:pPr>
                      <a:r>
                        <a:rPr lang="fr-FR" sz="1600" i="1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</a:t>
                      </a:r>
                      <a:r>
                        <a:rPr lang="fr-FR" sz="1600" i="1" baseline="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fr-FR" sz="1600" i="1" baseline="0" dirty="0" err="1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</a:t>
                      </a:r>
                      <a:r>
                        <a:rPr lang="fr-FR" sz="1600" i="1" baseline="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MERS </a:t>
                      </a:r>
                      <a:r>
                        <a:rPr lang="fr-FR" sz="1600" i="1" baseline="0" dirty="0" err="1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</a:t>
                      </a:r>
                      <a:r>
                        <a:rPr lang="fr-FR" sz="1600" i="1" baseline="0" dirty="0">
                          <a:solidFill>
                            <a:srgbClr val="1C1C1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fr-FR" sz="1600" i="1" dirty="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723" marR="8472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04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988592" y="692696"/>
            <a:ext cx="87370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Retour d’expérience : accompagnement des CPTS de la région CVL </a:t>
            </a:r>
            <a:endParaRPr lang="fr-FR" sz="3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8112224" y="6237312"/>
            <a:ext cx="39123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Camille Coquillat, chargée de mission Fédération des URPS </a:t>
            </a:r>
          </a:p>
          <a:p>
            <a:pPr>
              <a:defRPr/>
            </a:pP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5" name="Image 4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F81FC2D7-1822-9136-19C7-A06B33227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16" y="626722"/>
            <a:ext cx="1019547" cy="12181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6A7BA8-34B4-BCC4-E9E6-DB9EF15317B6}"/>
              </a:ext>
            </a:extLst>
          </p:cNvPr>
          <p:cNvSpPr txBox="1"/>
          <p:nvPr/>
        </p:nvSpPr>
        <p:spPr bwMode="auto">
          <a:xfrm>
            <a:off x="3111850" y="2793771"/>
            <a:ext cx="7416891" cy="249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400" b="1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travail de collaboration entre l’ARS et la Fédération des URPS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FR" sz="1400" b="1" dirty="0">
              <a:solidFill>
                <a:schemeClr val="bg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Identifier et comprendre les acteurs impliqués lors d'une situation de crise.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Travailler les chaînes de communication en cas de crise, 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Définir les priorités pour l'élaboration du plan des CPTS.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Clarifier et détailler le rôle et les missions des référents en gestion de crise au sein des CPTS.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Une image contenant cercle, vitesse&#10;&#10;Description générée automatiquement">
            <a:extLst>
              <a:ext uri="{FF2B5EF4-FFF2-40B4-BE49-F238E27FC236}">
                <a16:creationId xmlns:a16="http://schemas.microsoft.com/office/drawing/2014/main" id="{EE5536FA-43A1-67C3-2C2A-43B4E04A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03" y="2287402"/>
            <a:ext cx="1095528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37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988592" y="692696"/>
            <a:ext cx="87370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Retour d’expérience : accompagnement des CPTS de la région CVL </a:t>
            </a:r>
            <a:endParaRPr lang="fr-FR" sz="3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8112224" y="6237312"/>
            <a:ext cx="39123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Camille Coquillat, chargée de missions Fédération des URPS </a:t>
            </a:r>
          </a:p>
          <a:p>
            <a:pPr>
              <a:defRPr/>
            </a:pP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5" name="Image 4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F81FC2D7-1822-9136-19C7-A06B33227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493557"/>
            <a:ext cx="1084868" cy="12961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6A7BA8-34B4-BCC4-E9E6-DB9EF15317B6}"/>
              </a:ext>
            </a:extLst>
          </p:cNvPr>
          <p:cNvSpPr txBox="1"/>
          <p:nvPr/>
        </p:nvSpPr>
        <p:spPr bwMode="auto">
          <a:xfrm>
            <a:off x="963474" y="2092796"/>
            <a:ext cx="10441160" cy="3841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200" b="1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fr-FR" sz="1200" b="1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uelles actions sur la région? 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L’organisation de RETEX départementaux sur la crise Covid-19 pour identifier les points de vigilances et recommandations et travailler la mission gestion de crise des CPTS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L’élaboration d’une trame régionale facilitant la rédaction des plans et une boîte à outils à disposition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aide à la rédaction de leur plan de gestion des SSE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tenue d’ateliers et de groupes de travail: articulation MSP/CPTS, …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diffusion d’informations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4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formation des référents gestion de crise à venir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FR" sz="1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fr-FR" sz="1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QUELQUES CHIFFRES : 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FR" sz="14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sz="14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9DC3874D-8D28-0502-B038-6B4F47FFA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3140967"/>
            <a:ext cx="1402339" cy="1998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 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8B3B19D-9C9E-B6BE-B634-899C6B02E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4829050"/>
            <a:ext cx="4372585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071663" y="1484784"/>
            <a:ext cx="6270772" cy="2428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object 2"/>
          <p:cNvSpPr txBox="1"/>
          <p:nvPr/>
        </p:nvSpPr>
        <p:spPr bwMode="auto">
          <a:xfrm>
            <a:off x="3362732" y="4221088"/>
            <a:ext cx="5688633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1" i="1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36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La</a:t>
            </a:r>
            <a:r>
              <a:rPr lang="fr-FR" sz="3600" b="1" i="0" u="none" strike="noStrike" cap="none" spc="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36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démarche</a:t>
            </a:r>
            <a:r>
              <a:rPr lang="fr-FR" sz="3600" b="1" i="0" u="none" strike="noStrike" cap="none" spc="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36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de</a:t>
            </a:r>
            <a:r>
              <a:rPr lang="fr-FR" sz="36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36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crise en</a:t>
            </a:r>
            <a:r>
              <a:rPr lang="fr-FR" sz="3600" b="1" i="0" u="none" strike="noStrike" cap="none" spc="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3600" b="1" i="0" u="none" strike="noStrike" cap="none" spc="-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CPTS</a:t>
            </a:r>
          </a:p>
        </p:txBody>
      </p:sp>
      <p:pic>
        <p:nvPicPr>
          <p:cNvPr id="6" name="object 6"/>
          <p:cNvPicPr/>
          <p:nvPr/>
        </p:nvPicPr>
        <p:blipFill>
          <a:blip r:embed="rId3"/>
          <a:stretch/>
        </p:blipFill>
        <p:spPr bwMode="auto">
          <a:xfrm>
            <a:off x="9480376" y="5148937"/>
            <a:ext cx="2016252" cy="1252181"/>
          </a:xfrm>
          <a:prstGeom prst="rect">
            <a:avLst/>
          </a:prstGeom>
        </p:spPr>
      </p:pic>
      <p:sp>
        <p:nvSpPr>
          <p:cNvPr id="7" name="object 4"/>
          <p:cNvSpPr txBox="1"/>
          <p:nvPr/>
        </p:nvSpPr>
        <p:spPr bwMode="auto">
          <a:xfrm>
            <a:off x="4727848" y="6076638"/>
            <a:ext cx="4392488" cy="197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200" b="1" i="1" spc="-35">
                <a:solidFill>
                  <a:schemeClr val="bg2"/>
                </a:solidFill>
                <a:latin typeface="Calibri"/>
                <a:cs typeface="Calibri"/>
              </a:rPr>
              <a:t>Dr.</a:t>
            </a:r>
            <a:r>
              <a:rPr sz="1200" b="1" i="1" spc="-10">
                <a:solidFill>
                  <a:schemeClr val="bg2"/>
                </a:solidFill>
                <a:latin typeface="Calibri"/>
                <a:cs typeface="Calibri"/>
              </a:rPr>
              <a:t> Romain</a:t>
            </a:r>
            <a:r>
              <a:rPr sz="1200" b="1" i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i="1" spc="-10">
                <a:solidFill>
                  <a:schemeClr val="bg2"/>
                </a:solidFill>
                <a:latin typeface="Calibri"/>
                <a:cs typeface="Calibri"/>
              </a:rPr>
              <a:t>CLAVELIN-TRUCHON</a:t>
            </a:r>
            <a:r>
              <a:rPr sz="1200" b="1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i="1">
                <a:solidFill>
                  <a:schemeClr val="bg2"/>
                </a:solidFill>
                <a:latin typeface="Calibri"/>
                <a:cs typeface="Calibri"/>
              </a:rPr>
              <a:t>;</a:t>
            </a:r>
            <a:r>
              <a:rPr sz="1200" b="1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i="1" spc="-5">
                <a:solidFill>
                  <a:schemeClr val="bg2"/>
                </a:solidFill>
                <a:latin typeface="Calibri"/>
                <a:cs typeface="Calibri"/>
              </a:rPr>
              <a:t>Gaëlle</a:t>
            </a:r>
            <a:r>
              <a:rPr sz="1200" b="1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i="1" spc="-5">
                <a:solidFill>
                  <a:schemeClr val="bg2"/>
                </a:solidFill>
                <a:latin typeface="Calibri"/>
                <a:cs typeface="Calibri"/>
              </a:rPr>
              <a:t>GENTIL</a:t>
            </a:r>
            <a:r>
              <a:rPr sz="1200" b="1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i="1">
                <a:solidFill>
                  <a:schemeClr val="bg2"/>
                </a:solidFill>
                <a:latin typeface="Calibri"/>
                <a:cs typeface="Calibri"/>
              </a:rPr>
              <a:t>;</a:t>
            </a:r>
            <a:r>
              <a:rPr sz="1200" b="1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i="1" spc="-5">
                <a:solidFill>
                  <a:schemeClr val="bg2"/>
                </a:solidFill>
                <a:latin typeface="Calibri"/>
                <a:cs typeface="Calibri"/>
              </a:rPr>
              <a:t>Sébastien</a:t>
            </a:r>
            <a:r>
              <a:rPr sz="1200" b="1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i="1" spc="-15">
                <a:solidFill>
                  <a:schemeClr val="bg2"/>
                </a:solidFill>
                <a:latin typeface="Calibri"/>
                <a:cs typeface="Calibri"/>
              </a:rPr>
              <a:t>JACOB</a:t>
            </a:r>
            <a:endParaRPr sz="1200" b="1">
              <a:solidFill>
                <a:schemeClr val="bg2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/>
          <p:nvPr/>
        </p:nvSpPr>
        <p:spPr bwMode="auto">
          <a:xfrm>
            <a:off x="2135560" y="620688"/>
            <a:ext cx="534542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1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400" b="1" i="0" u="none" strike="noStrike" cap="none" spc="-5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L’exemple</a:t>
            </a:r>
            <a:r>
              <a:rPr lang="fr-FR" sz="2400" b="1" i="0" u="none" strike="noStrike" cap="none" spc="-3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du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territoire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de Chambéry 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(73)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:</a:t>
            </a:r>
            <a:endParaRPr lang="fr-FR" sz="2400" b="1" i="1" u="none" strike="noStrike" cap="none" spc="0">
              <a:ln>
                <a:noFill/>
              </a:ln>
              <a:solidFill>
                <a:schemeClr val="bg2"/>
              </a:solidFill>
              <a:latin typeface="Calibri"/>
              <a:ea typeface="Arial"/>
              <a:cs typeface="Calibri"/>
            </a:endParaRPr>
          </a:p>
        </p:txBody>
      </p:sp>
      <p:sp>
        <p:nvSpPr>
          <p:cNvPr id="8" name="object 4"/>
          <p:cNvSpPr txBox="1"/>
          <p:nvPr/>
        </p:nvSpPr>
        <p:spPr bwMode="auto">
          <a:xfrm>
            <a:off x="2144963" y="1124744"/>
            <a:ext cx="8477885" cy="48891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1600" b="1" u="sng" spc="-5">
                <a:solidFill>
                  <a:schemeClr val="bg2"/>
                </a:solidFill>
                <a:latin typeface="Calibri"/>
                <a:cs typeface="Calibri"/>
              </a:rPr>
              <a:t>Quelques</a:t>
            </a:r>
            <a:r>
              <a:rPr sz="1600" b="1" u="sng" spc="-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 spc="-5">
                <a:solidFill>
                  <a:schemeClr val="bg2"/>
                </a:solidFill>
                <a:latin typeface="Calibri"/>
                <a:cs typeface="Calibri"/>
              </a:rPr>
              <a:t>chiffres</a:t>
            </a:r>
            <a:r>
              <a:rPr sz="1600" b="1" u="sng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>
                <a:solidFill>
                  <a:schemeClr val="bg2"/>
                </a:solidFill>
                <a:latin typeface="Calibri"/>
                <a:cs typeface="Calibri"/>
              </a:rPr>
              <a:t>:</a:t>
            </a:r>
            <a:endParaRPr sz="1600" u="sng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  <a:defRPr/>
            </a:pP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Préfecture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du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 Département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 de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la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Savoie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  <a:defRPr/>
            </a:pP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140</a:t>
            </a:r>
            <a:r>
              <a:rPr sz="1600" b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000</a:t>
            </a:r>
            <a:r>
              <a:rPr sz="16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Habitants</a:t>
            </a:r>
            <a:r>
              <a:rPr sz="1600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(agglomération)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  <a:defRPr/>
            </a:pP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¼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la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 population</a:t>
            </a: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20">
                <a:solidFill>
                  <a:schemeClr val="bg2"/>
                </a:solidFill>
                <a:latin typeface="Calibri"/>
                <a:cs typeface="Calibri"/>
              </a:rPr>
              <a:t>Savoyarde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  <a:defRPr/>
            </a:pP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24</a:t>
            </a:r>
            <a:r>
              <a:rPr sz="1600" b="1" spc="-4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Communes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2037714">
              <a:lnSpc>
                <a:spcPct val="100000"/>
              </a:lnSpc>
              <a:spcBef>
                <a:spcPts val="50"/>
              </a:spcBef>
              <a:defRPr/>
            </a:pPr>
            <a:r>
              <a:rPr sz="1600" b="1" u="sng" spc="-15">
                <a:solidFill>
                  <a:schemeClr val="bg2"/>
                </a:solidFill>
                <a:latin typeface="Calibri"/>
                <a:cs typeface="Calibri"/>
              </a:rPr>
              <a:t>Ecosystème</a:t>
            </a:r>
            <a:r>
              <a:rPr sz="1600" b="1" u="sng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 spc="-10">
                <a:solidFill>
                  <a:schemeClr val="bg2"/>
                </a:solidFill>
                <a:latin typeface="Calibri"/>
                <a:cs typeface="Calibri"/>
              </a:rPr>
              <a:t>sanitaire</a:t>
            </a:r>
            <a:r>
              <a:rPr sz="1600" b="1" u="sng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>
                <a:solidFill>
                  <a:schemeClr val="bg2"/>
                </a:solidFill>
                <a:latin typeface="Calibri"/>
                <a:cs typeface="Calibri"/>
              </a:rPr>
              <a:t>:</a:t>
            </a:r>
            <a:endParaRPr sz="1600" u="sng">
              <a:solidFill>
                <a:schemeClr val="bg2"/>
              </a:solidFill>
              <a:latin typeface="Calibri"/>
              <a:cs typeface="Calibri"/>
            </a:endParaRPr>
          </a:p>
          <a:p>
            <a:pPr marL="2324100" lvl="1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324735" algn="l"/>
              </a:tabLst>
              <a:defRPr/>
            </a:pP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2</a:t>
            </a: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Centres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Hospitaliers</a:t>
            </a:r>
            <a:r>
              <a:rPr sz="1600" spc="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(dont</a:t>
            </a:r>
            <a:r>
              <a:rPr sz="1600" i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>
                <a:solidFill>
                  <a:schemeClr val="bg2"/>
                </a:solidFill>
                <a:latin typeface="Calibri"/>
                <a:cs typeface="Calibri"/>
              </a:rPr>
              <a:t>1</a:t>
            </a:r>
            <a:r>
              <a:rPr sz="1600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spécialisé)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2324100" lvl="1" indent="-287020">
              <a:lnSpc>
                <a:spcPct val="100000"/>
              </a:lnSpc>
              <a:buFont typeface="Wingdings"/>
              <a:buChar char=""/>
              <a:tabLst>
                <a:tab pos="2324735" algn="l"/>
              </a:tabLst>
              <a:defRPr/>
            </a:pP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2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 Cliniques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Privées</a:t>
            </a:r>
            <a:r>
              <a:rPr sz="1600" spc="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(dont</a:t>
            </a:r>
            <a:r>
              <a:rPr sz="1600" i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>
                <a:solidFill>
                  <a:schemeClr val="bg2"/>
                </a:solidFill>
                <a:latin typeface="Calibri"/>
                <a:cs typeface="Calibri"/>
              </a:rPr>
              <a:t>1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spécialisée)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2324100" lvl="1" indent="-287020">
              <a:lnSpc>
                <a:spcPct val="100000"/>
              </a:lnSpc>
              <a:buFont typeface="Wingdings"/>
              <a:buChar char=""/>
              <a:tabLst>
                <a:tab pos="2324735" algn="l"/>
              </a:tabLst>
              <a:defRPr/>
            </a:pP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S@S 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actif</a:t>
            </a:r>
            <a:r>
              <a:rPr sz="1600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(département</a:t>
            </a:r>
            <a:r>
              <a:rPr sz="1600" i="1" spc="-4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10">
                <a:solidFill>
                  <a:schemeClr val="bg2"/>
                </a:solidFill>
                <a:latin typeface="Calibri"/>
                <a:cs typeface="Calibri"/>
              </a:rPr>
              <a:t>pilote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>
                <a:solidFill>
                  <a:schemeClr val="bg2"/>
                </a:solidFill>
                <a:latin typeface="Calibri"/>
                <a:cs typeface="Calibri"/>
              </a:rPr>
              <a:t>2022)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2324100" lvl="1" indent="-287020">
              <a:lnSpc>
                <a:spcPct val="100000"/>
              </a:lnSpc>
              <a:buFont typeface="Wingdings"/>
              <a:buChar char=""/>
              <a:tabLst>
                <a:tab pos="2324735" algn="l"/>
              </a:tabLst>
              <a:defRPr/>
            </a:pP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D.A.C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5218430">
              <a:lnSpc>
                <a:spcPct val="100000"/>
              </a:lnSpc>
              <a:spcBef>
                <a:spcPts val="1245"/>
              </a:spcBef>
              <a:defRPr/>
            </a:pPr>
            <a:r>
              <a:rPr sz="1600" b="1" u="sng">
                <a:solidFill>
                  <a:schemeClr val="bg2"/>
                </a:solidFill>
                <a:latin typeface="Calibri"/>
                <a:cs typeface="Calibri"/>
              </a:rPr>
              <a:t>Sur</a:t>
            </a:r>
            <a:r>
              <a:rPr sz="1600" b="1" u="sng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>
                <a:solidFill>
                  <a:schemeClr val="bg2"/>
                </a:solidFill>
                <a:latin typeface="Calibri"/>
                <a:cs typeface="Calibri"/>
              </a:rPr>
              <a:t>le</a:t>
            </a:r>
            <a:r>
              <a:rPr sz="1600" b="1" u="sng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>
                <a:solidFill>
                  <a:schemeClr val="bg2"/>
                </a:solidFill>
                <a:latin typeface="Calibri"/>
                <a:cs typeface="Calibri"/>
              </a:rPr>
              <a:t>plan</a:t>
            </a:r>
            <a:r>
              <a:rPr sz="1600" b="1" u="sng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 spc="-10">
                <a:solidFill>
                  <a:schemeClr val="bg2"/>
                </a:solidFill>
                <a:latin typeface="Calibri"/>
                <a:cs typeface="Calibri"/>
              </a:rPr>
              <a:t>libéral</a:t>
            </a:r>
            <a:r>
              <a:rPr sz="1600" b="1" u="sng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u="sng">
                <a:solidFill>
                  <a:schemeClr val="bg2"/>
                </a:solidFill>
                <a:latin typeface="Calibri"/>
                <a:cs typeface="Calibri"/>
              </a:rPr>
              <a:t>:</a:t>
            </a:r>
            <a:endParaRPr sz="1600" u="sng">
              <a:solidFill>
                <a:schemeClr val="bg2"/>
              </a:solidFill>
              <a:latin typeface="Calibri"/>
              <a:cs typeface="Calibri"/>
            </a:endParaRPr>
          </a:p>
          <a:p>
            <a:pPr marL="5505450" lvl="2" indent="-287655">
              <a:lnSpc>
                <a:spcPct val="100000"/>
              </a:lnSpc>
              <a:buFont typeface="Wingdings"/>
              <a:buChar char=""/>
              <a:tabLst>
                <a:tab pos="5506085" algn="l"/>
              </a:tabLst>
              <a:defRPr/>
            </a:pP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600</a:t>
            </a:r>
            <a:r>
              <a:rPr sz="16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professionnels</a:t>
            </a:r>
            <a:r>
              <a:rPr sz="1600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santé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5505450" lvl="2" indent="-287655">
              <a:lnSpc>
                <a:spcPct val="100000"/>
              </a:lnSpc>
              <a:buFont typeface="Wingdings"/>
              <a:buChar char=""/>
              <a:tabLst>
                <a:tab pos="5506085" algn="l"/>
              </a:tabLst>
              <a:defRPr/>
            </a:pP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2</a:t>
            </a:r>
            <a:r>
              <a:rPr sz="1600" b="1" spc="-4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MSP</a:t>
            </a:r>
            <a:endParaRPr/>
          </a:p>
          <a:p>
            <a:pPr marL="5505450" lvl="2" indent="-287655">
              <a:lnSpc>
                <a:spcPct val="100000"/>
              </a:lnSpc>
              <a:buFont typeface="Wingdings"/>
              <a:buChar char=""/>
              <a:tabLst>
                <a:tab pos="5506085" algn="l"/>
              </a:tabLst>
              <a:defRPr/>
            </a:pP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1</a:t>
            </a:r>
            <a:r>
              <a:rPr sz="16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5">
                <a:solidFill>
                  <a:schemeClr val="bg2"/>
                </a:solidFill>
                <a:latin typeface="Calibri"/>
                <a:cs typeface="Calibri"/>
              </a:rPr>
              <a:t>Pôle</a:t>
            </a:r>
            <a:r>
              <a:rPr sz="1600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Santé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5505450" lvl="2" indent="-287655">
              <a:lnSpc>
                <a:spcPct val="100000"/>
              </a:lnSpc>
              <a:buFont typeface="Wingdings"/>
              <a:buChar char=""/>
              <a:tabLst>
                <a:tab pos="5506085" algn="l"/>
              </a:tabLst>
              <a:defRPr/>
            </a:pP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SOS</a:t>
            </a:r>
            <a:r>
              <a:rPr sz="1600" spc="-4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>
                <a:solidFill>
                  <a:schemeClr val="bg2"/>
                </a:solidFill>
                <a:latin typeface="Calibri"/>
                <a:cs typeface="Calibri"/>
              </a:rPr>
              <a:t>Médecins</a:t>
            </a:r>
            <a:endParaRPr/>
          </a:p>
          <a:p>
            <a:pPr marL="5505450" lvl="2" indent="-287655">
              <a:lnSpc>
                <a:spcPct val="100000"/>
              </a:lnSpc>
              <a:buFont typeface="Wingdings"/>
              <a:buChar char=""/>
              <a:tabLst>
                <a:tab pos="5506085" algn="l"/>
              </a:tabLst>
              <a:defRPr/>
            </a:pP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1</a:t>
            </a:r>
            <a:r>
              <a:rPr sz="1600" b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chemeClr val="bg2"/>
                </a:solidFill>
                <a:latin typeface="Calibri"/>
                <a:cs typeface="Calibri"/>
              </a:rPr>
              <a:t>CPTS</a:t>
            </a:r>
            <a:r>
              <a:rPr sz="16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(1</a:t>
            </a:r>
            <a:r>
              <a:rPr sz="1600" i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an</a:t>
            </a:r>
            <a:r>
              <a:rPr sz="1600" i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25">
                <a:solidFill>
                  <a:schemeClr val="bg2"/>
                </a:solidFill>
                <a:latin typeface="Calibri"/>
                <a:cs typeface="Calibri"/>
              </a:rPr>
              <a:t>d’exercice</a:t>
            </a:r>
            <a:r>
              <a:rPr sz="1600" i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i="1" spc="-5">
                <a:solidFill>
                  <a:schemeClr val="bg2"/>
                </a:solidFill>
                <a:latin typeface="Calibri"/>
                <a:cs typeface="Calibri"/>
              </a:rPr>
              <a:t>plein)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defRPr/>
            </a:pPr>
            <a:endParaRPr>
              <a:latin typeface="Calibri"/>
              <a:cs typeface="Calibri"/>
            </a:endParaRPr>
          </a:p>
          <a:p>
            <a:pPr marL="445770" marR="237490" indent="-325120" algn="ctr">
              <a:lnSpc>
                <a:spcPct val="100000"/>
              </a:lnSpc>
              <a:spcBef>
                <a:spcPts val="5"/>
              </a:spcBef>
              <a:defRPr/>
            </a:pP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La</a:t>
            </a:r>
            <a:r>
              <a:rPr sz="1600" b="1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CPTS</a:t>
            </a:r>
            <a:r>
              <a:rPr sz="1600" b="1" spc="1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5">
                <a:solidFill>
                  <a:schemeClr val="tx2"/>
                </a:solidFill>
                <a:latin typeface="Calibri"/>
                <a:cs typeface="Calibri"/>
              </a:rPr>
              <a:t>compte</a:t>
            </a:r>
            <a:r>
              <a:rPr sz="1600" b="1" spc="3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plus</a:t>
            </a:r>
            <a:r>
              <a:rPr sz="1600" b="1" spc="3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de</a:t>
            </a:r>
            <a:r>
              <a:rPr sz="1600" b="1" spc="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250</a:t>
            </a:r>
            <a:r>
              <a:rPr sz="1600" b="1" spc="3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professionnels</a:t>
            </a:r>
            <a:r>
              <a:rPr sz="1600" b="1" spc="2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adhérents</a:t>
            </a:r>
            <a:r>
              <a:rPr sz="1600" b="1" spc="2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ainsi</a:t>
            </a:r>
            <a:r>
              <a:rPr sz="1600" b="1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que</a:t>
            </a:r>
            <a:r>
              <a:rPr sz="1600" b="1" spc="1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la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présence</a:t>
            </a:r>
            <a:r>
              <a:rPr sz="1600" b="1" spc="2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des</a:t>
            </a:r>
            <a:r>
              <a:rPr sz="1600" b="1" spc="1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autres</a:t>
            </a:r>
            <a:r>
              <a:rPr sz="1600" b="1" spc="1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structures </a:t>
            </a:r>
            <a:r>
              <a:rPr sz="1600" b="1" spc="-34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25">
                <a:solidFill>
                  <a:schemeClr val="tx2"/>
                </a:solidFill>
                <a:latin typeface="Calibri"/>
                <a:cs typeface="Calibri"/>
              </a:rPr>
              <a:t>d’exercices</a:t>
            </a:r>
            <a:r>
              <a:rPr sz="1600" b="1" spc="2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coordonnées</a:t>
            </a:r>
            <a:r>
              <a:rPr sz="1600" b="1" spc="5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et des</a:t>
            </a:r>
            <a:r>
              <a:rPr sz="1600" b="1" spc="1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principaux</a:t>
            </a:r>
            <a:r>
              <a:rPr sz="1600" b="1" spc="5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établissements</a:t>
            </a:r>
            <a:r>
              <a:rPr sz="1600" b="1" spc="-1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de</a:t>
            </a:r>
            <a:r>
              <a:rPr sz="1600" b="1" spc="1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santé</a:t>
            </a:r>
            <a:r>
              <a:rPr sz="1600" b="1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tous</a:t>
            </a:r>
            <a:r>
              <a:rPr sz="1600" b="1" spc="1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tx2"/>
                </a:solidFill>
                <a:latin typeface="Calibri"/>
                <a:cs typeface="Calibri"/>
              </a:rPr>
              <a:t>membres</a:t>
            </a:r>
            <a:r>
              <a:rPr sz="1600" b="1" spc="1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du</a:t>
            </a:r>
            <a:r>
              <a:rPr sz="1600" b="1" spc="2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tx2"/>
                </a:solidFill>
                <a:latin typeface="Calibri"/>
                <a:cs typeface="Calibri"/>
              </a:rPr>
              <a:t>CA.</a:t>
            </a:r>
            <a:endParaRPr sz="160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488488" y="414153"/>
            <a:ext cx="1292225" cy="8048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object 3"/>
          <p:cNvPicPr/>
          <p:nvPr/>
        </p:nvPicPr>
        <p:blipFill>
          <a:blip r:embed="rId3"/>
          <a:stretch/>
        </p:blipFill>
        <p:spPr bwMode="auto">
          <a:xfrm>
            <a:off x="7305113" y="414153"/>
            <a:ext cx="3829487" cy="330867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35361" y="2924944"/>
            <a:ext cx="3960440" cy="237506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/>
          <p:nvPr/>
        </p:nvSpPr>
        <p:spPr bwMode="auto">
          <a:xfrm>
            <a:off x="2207568" y="629438"/>
            <a:ext cx="50495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1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La</a:t>
            </a:r>
            <a:r>
              <a:rPr lang="fr-FR" sz="2400" b="1" i="0" u="none" strike="noStrike" cap="none" spc="-2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démarche</a:t>
            </a:r>
            <a:r>
              <a:rPr lang="fr-FR" sz="2400" b="1" i="0" u="none" strike="noStrike" cap="none" spc="-2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mise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en</a:t>
            </a:r>
            <a:r>
              <a:rPr lang="fr-FR" sz="2400" b="1" i="0" u="none" strike="noStrike" cap="none" spc="-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place</a:t>
            </a:r>
            <a:r>
              <a:rPr lang="fr-FR" sz="2400" b="1" i="0" u="none" strike="noStrike" cap="none" spc="-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par</a:t>
            </a:r>
            <a:r>
              <a:rPr lang="fr-FR" sz="2400" b="1" i="0" u="none" strike="noStrike" cap="none" spc="-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la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CPTS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:</a:t>
            </a:r>
            <a:endParaRPr lang="fr-FR" sz="2400" b="1" i="1" u="none" strike="noStrike" cap="none" spc="0">
              <a:ln>
                <a:noFill/>
              </a:ln>
              <a:solidFill>
                <a:schemeClr val="bg2"/>
              </a:solidFill>
              <a:latin typeface="Calibri"/>
              <a:ea typeface="Arial"/>
              <a:cs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344472" y="422903"/>
            <a:ext cx="1292225" cy="804863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7" name="object 4"/>
          <p:cNvGrpSpPr/>
          <p:nvPr/>
        </p:nvGrpSpPr>
        <p:grpSpPr bwMode="auto">
          <a:xfrm>
            <a:off x="2677603" y="2331592"/>
            <a:ext cx="6096190" cy="3095117"/>
            <a:chOff x="251523" y="2012695"/>
            <a:chExt cx="6096190" cy="3095117"/>
          </a:xfrm>
        </p:grpSpPr>
        <p:sp>
          <p:nvSpPr>
            <p:cNvPr id="38" name="object 5"/>
            <p:cNvSpPr/>
            <p:nvPr/>
          </p:nvSpPr>
          <p:spPr bwMode="auto">
            <a:xfrm>
              <a:off x="1715769" y="3630802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1343787" y="0"/>
                  </a:moveTo>
                  <a:lnTo>
                    <a:pt x="369188" y="0"/>
                  </a:lnTo>
                  <a:lnTo>
                    <a:pt x="0" y="738505"/>
                  </a:lnTo>
                  <a:lnTo>
                    <a:pt x="369188" y="1476883"/>
                  </a:lnTo>
                  <a:lnTo>
                    <a:pt x="1343787" y="1476883"/>
                  </a:lnTo>
                  <a:lnTo>
                    <a:pt x="1712976" y="738505"/>
                  </a:lnTo>
                  <a:lnTo>
                    <a:pt x="134378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>
                <a:defRPr/>
              </a:pPr>
              <a:endParaRPr lang="fr-FR" b="1"/>
            </a:p>
            <a:p>
              <a:pPr algn="ctr">
                <a:defRPr/>
              </a:pPr>
              <a:r>
                <a:rPr lang="fr-FR" sz="2000" b="1"/>
                <a:t>Rédaction  </a:t>
              </a:r>
              <a:endParaRPr/>
            </a:p>
            <a:p>
              <a:pPr algn="ctr">
                <a:defRPr/>
              </a:pPr>
              <a:r>
                <a:rPr lang="fr-FR" sz="2000" b="1"/>
                <a:t>du plan et Outils</a:t>
              </a:r>
              <a:endParaRPr sz="2000" b="1"/>
            </a:p>
          </p:txBody>
        </p:sp>
        <p:sp>
          <p:nvSpPr>
            <p:cNvPr id="39" name="object 6"/>
            <p:cNvSpPr/>
            <p:nvPr/>
          </p:nvSpPr>
          <p:spPr bwMode="auto">
            <a:xfrm>
              <a:off x="1715769" y="3630802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0" y="738505"/>
                  </a:moveTo>
                  <a:lnTo>
                    <a:pt x="369188" y="0"/>
                  </a:lnTo>
                  <a:lnTo>
                    <a:pt x="1343787" y="0"/>
                  </a:lnTo>
                  <a:lnTo>
                    <a:pt x="1712976" y="738505"/>
                  </a:lnTo>
                  <a:lnTo>
                    <a:pt x="1343787" y="1476883"/>
                  </a:lnTo>
                  <a:lnTo>
                    <a:pt x="369188" y="1476883"/>
                  </a:lnTo>
                  <a:lnTo>
                    <a:pt x="0" y="738505"/>
                  </a:lnTo>
                  <a:close/>
                </a:path>
              </a:pathLst>
            </a:custGeom>
            <a:grpFill/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3" name="object 10"/>
            <p:cNvPicPr/>
            <p:nvPr/>
          </p:nvPicPr>
          <p:blipFill>
            <a:blip r:embed="rId3"/>
            <a:stretch/>
          </p:blipFill>
          <p:spPr bwMode="auto">
            <a:xfrm>
              <a:off x="1747519" y="4270120"/>
              <a:ext cx="226060" cy="198247"/>
            </a:xfrm>
            <a:prstGeom prst="rect">
              <a:avLst/>
            </a:prstGeom>
          </p:spPr>
        </p:pic>
        <p:pic>
          <p:nvPicPr>
            <p:cNvPr id="44" name="object 11"/>
            <p:cNvPicPr/>
            <p:nvPr/>
          </p:nvPicPr>
          <p:blipFill>
            <a:blip r:embed="rId4"/>
            <a:stretch/>
          </p:blipFill>
          <p:spPr bwMode="auto">
            <a:xfrm>
              <a:off x="251523" y="2837560"/>
              <a:ext cx="1712912" cy="1476883"/>
            </a:xfrm>
            <a:prstGeom prst="rect">
              <a:avLst/>
            </a:prstGeom>
          </p:spPr>
        </p:pic>
        <p:sp>
          <p:nvSpPr>
            <p:cNvPr id="45" name="object 12"/>
            <p:cNvSpPr/>
            <p:nvPr/>
          </p:nvSpPr>
          <p:spPr bwMode="auto">
            <a:xfrm>
              <a:off x="251523" y="2837560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30" h="1477010" extrusionOk="0">
                  <a:moveTo>
                    <a:pt x="0" y="738504"/>
                  </a:moveTo>
                  <a:lnTo>
                    <a:pt x="369214" y="0"/>
                  </a:lnTo>
                  <a:lnTo>
                    <a:pt x="1343723" y="0"/>
                  </a:lnTo>
                  <a:lnTo>
                    <a:pt x="1712912" y="738504"/>
                  </a:lnTo>
                  <a:lnTo>
                    <a:pt x="1343723" y="1476883"/>
                  </a:lnTo>
                  <a:lnTo>
                    <a:pt x="369214" y="1476883"/>
                  </a:lnTo>
                  <a:lnTo>
                    <a:pt x="0" y="738504"/>
                  </a:lnTo>
                  <a:close/>
                </a:path>
              </a:pathLst>
            </a:custGeom>
            <a:grpFill/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46" name="object 13"/>
            <p:cNvPicPr/>
            <p:nvPr/>
          </p:nvPicPr>
          <p:blipFill>
            <a:blip r:embed="rId5"/>
            <a:stretch/>
          </p:blipFill>
          <p:spPr bwMode="auto">
            <a:xfrm>
              <a:off x="1405000" y="4106672"/>
              <a:ext cx="225933" cy="198246"/>
            </a:xfrm>
            <a:prstGeom prst="rect">
              <a:avLst/>
            </a:prstGeom>
          </p:spPr>
        </p:pic>
        <p:sp>
          <p:nvSpPr>
            <p:cNvPr id="47" name="object 14"/>
            <p:cNvSpPr/>
            <p:nvPr/>
          </p:nvSpPr>
          <p:spPr bwMode="auto">
            <a:xfrm>
              <a:off x="3175127" y="2820033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1343787" y="0"/>
                  </a:moveTo>
                  <a:lnTo>
                    <a:pt x="369315" y="0"/>
                  </a:lnTo>
                  <a:lnTo>
                    <a:pt x="0" y="738377"/>
                  </a:lnTo>
                  <a:lnTo>
                    <a:pt x="369315" y="1476883"/>
                  </a:lnTo>
                  <a:lnTo>
                    <a:pt x="1343787" y="1476883"/>
                  </a:lnTo>
                  <a:lnTo>
                    <a:pt x="1712976" y="738377"/>
                  </a:lnTo>
                  <a:lnTo>
                    <a:pt x="134378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8" name="object 15"/>
            <p:cNvSpPr/>
            <p:nvPr/>
          </p:nvSpPr>
          <p:spPr bwMode="auto">
            <a:xfrm>
              <a:off x="3175127" y="2820033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0" y="738377"/>
                  </a:moveTo>
                  <a:lnTo>
                    <a:pt x="369315" y="0"/>
                  </a:lnTo>
                  <a:lnTo>
                    <a:pt x="1343787" y="0"/>
                  </a:lnTo>
                  <a:lnTo>
                    <a:pt x="1712976" y="738377"/>
                  </a:lnTo>
                  <a:lnTo>
                    <a:pt x="1343787" y="1476883"/>
                  </a:lnTo>
                  <a:lnTo>
                    <a:pt x="369315" y="1476883"/>
                  </a:lnTo>
                  <a:lnTo>
                    <a:pt x="0" y="738377"/>
                  </a:lnTo>
                  <a:close/>
                </a:path>
              </a:pathLst>
            </a:custGeom>
            <a:grpFill/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0" name="object 17"/>
            <p:cNvPicPr/>
            <p:nvPr/>
          </p:nvPicPr>
          <p:blipFill>
            <a:blip r:embed="rId6"/>
            <a:stretch/>
          </p:blipFill>
          <p:spPr bwMode="auto">
            <a:xfrm>
              <a:off x="4333494" y="4087494"/>
              <a:ext cx="225932" cy="198247"/>
            </a:xfrm>
            <a:prstGeom prst="rect">
              <a:avLst/>
            </a:prstGeom>
          </p:spPr>
        </p:pic>
        <p:pic>
          <p:nvPicPr>
            <p:cNvPr id="51" name="object 18"/>
            <p:cNvPicPr/>
            <p:nvPr/>
          </p:nvPicPr>
          <p:blipFill>
            <a:blip r:embed="rId7"/>
            <a:stretch/>
          </p:blipFill>
          <p:spPr bwMode="auto">
            <a:xfrm>
              <a:off x="4634483" y="3630802"/>
              <a:ext cx="1712976" cy="1476883"/>
            </a:xfrm>
            <a:prstGeom prst="rect">
              <a:avLst/>
            </a:prstGeom>
          </p:spPr>
        </p:pic>
        <p:sp>
          <p:nvSpPr>
            <p:cNvPr id="52" name="object 19"/>
            <p:cNvSpPr/>
            <p:nvPr/>
          </p:nvSpPr>
          <p:spPr bwMode="auto">
            <a:xfrm>
              <a:off x="4634483" y="3630802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0" y="738505"/>
                  </a:moveTo>
                  <a:lnTo>
                    <a:pt x="369315" y="0"/>
                  </a:lnTo>
                  <a:lnTo>
                    <a:pt x="1343787" y="0"/>
                  </a:lnTo>
                  <a:lnTo>
                    <a:pt x="1712976" y="738505"/>
                  </a:lnTo>
                  <a:lnTo>
                    <a:pt x="1343787" y="1476883"/>
                  </a:lnTo>
                  <a:lnTo>
                    <a:pt x="369315" y="1476883"/>
                  </a:lnTo>
                  <a:lnTo>
                    <a:pt x="0" y="738505"/>
                  </a:lnTo>
                  <a:close/>
                </a:path>
              </a:pathLst>
            </a:custGeom>
            <a:grpFill/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53" name="object 20"/>
            <p:cNvPicPr/>
            <p:nvPr/>
          </p:nvPicPr>
          <p:blipFill>
            <a:blip r:embed="rId8"/>
            <a:stretch/>
          </p:blipFill>
          <p:spPr bwMode="auto">
            <a:xfrm>
              <a:off x="4666361" y="4270120"/>
              <a:ext cx="225933" cy="198247"/>
            </a:xfrm>
            <a:prstGeom prst="rect">
              <a:avLst/>
            </a:prstGeom>
          </p:spPr>
        </p:pic>
        <p:sp>
          <p:nvSpPr>
            <p:cNvPr id="54" name="object 21"/>
            <p:cNvSpPr/>
            <p:nvPr/>
          </p:nvSpPr>
          <p:spPr bwMode="auto">
            <a:xfrm>
              <a:off x="1715769" y="2012695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1343787" y="0"/>
                  </a:moveTo>
                  <a:lnTo>
                    <a:pt x="369188" y="0"/>
                  </a:lnTo>
                  <a:lnTo>
                    <a:pt x="0" y="738377"/>
                  </a:lnTo>
                  <a:lnTo>
                    <a:pt x="369188" y="1476882"/>
                  </a:lnTo>
                  <a:lnTo>
                    <a:pt x="1343787" y="1476882"/>
                  </a:lnTo>
                  <a:lnTo>
                    <a:pt x="1712976" y="738377"/>
                  </a:lnTo>
                  <a:lnTo>
                    <a:pt x="134378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>
                <a:defRPr/>
              </a:pPr>
              <a:endParaRPr lang="fr-FR" b="1"/>
            </a:p>
            <a:p>
              <a:pPr algn="ctr">
                <a:defRPr/>
              </a:pPr>
              <a:r>
                <a:rPr lang="fr-FR" sz="2000" b="1"/>
                <a:t>Parcours</a:t>
              </a:r>
              <a:endParaRPr/>
            </a:p>
            <a:p>
              <a:pPr algn="ctr">
                <a:defRPr/>
              </a:pPr>
              <a:r>
                <a:rPr lang="fr-FR" sz="2000" b="1"/>
                <a:t>de</a:t>
              </a:r>
              <a:endParaRPr/>
            </a:p>
            <a:p>
              <a:pPr algn="ctr">
                <a:defRPr/>
              </a:pPr>
              <a:r>
                <a:rPr lang="fr-FR" sz="2000" b="1"/>
                <a:t>formation</a:t>
              </a:r>
              <a:endParaRPr sz="2000" b="1"/>
            </a:p>
          </p:txBody>
        </p:sp>
        <p:sp>
          <p:nvSpPr>
            <p:cNvPr id="55" name="object 22"/>
            <p:cNvSpPr/>
            <p:nvPr/>
          </p:nvSpPr>
          <p:spPr bwMode="auto">
            <a:xfrm>
              <a:off x="1715769" y="2012695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0" y="738377"/>
                  </a:moveTo>
                  <a:lnTo>
                    <a:pt x="369188" y="0"/>
                  </a:lnTo>
                  <a:lnTo>
                    <a:pt x="1343787" y="0"/>
                  </a:lnTo>
                  <a:lnTo>
                    <a:pt x="1712976" y="738377"/>
                  </a:lnTo>
                  <a:lnTo>
                    <a:pt x="1343787" y="1476882"/>
                  </a:lnTo>
                  <a:lnTo>
                    <a:pt x="369188" y="1476882"/>
                  </a:lnTo>
                  <a:lnTo>
                    <a:pt x="0" y="738377"/>
                  </a:lnTo>
                  <a:close/>
                </a:path>
              </a:pathLst>
            </a:custGeom>
            <a:grpFill/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31" name="object 27"/>
          <p:cNvGrpSpPr/>
          <p:nvPr/>
        </p:nvGrpSpPr>
        <p:grpSpPr bwMode="auto">
          <a:xfrm>
            <a:off x="5280667" y="1517522"/>
            <a:ext cx="6083300" cy="3686810"/>
            <a:chOff x="2864357" y="1193038"/>
            <a:chExt cx="6083300" cy="3686810"/>
          </a:xfrm>
        </p:grpSpPr>
        <p:pic>
          <p:nvPicPr>
            <p:cNvPr id="32" name="object 28"/>
            <p:cNvPicPr/>
            <p:nvPr/>
          </p:nvPicPr>
          <p:blipFill>
            <a:blip r:embed="rId9"/>
            <a:stretch/>
          </p:blipFill>
          <p:spPr bwMode="auto">
            <a:xfrm>
              <a:off x="2864357" y="2032000"/>
              <a:ext cx="225933" cy="198247"/>
            </a:xfrm>
            <a:prstGeom prst="rect">
              <a:avLst/>
            </a:prstGeom>
          </p:spPr>
        </p:pic>
        <p:pic>
          <p:nvPicPr>
            <p:cNvPr id="33" name="object 29"/>
            <p:cNvPicPr/>
            <p:nvPr/>
          </p:nvPicPr>
          <p:blipFill>
            <a:blip r:embed="rId10"/>
            <a:stretch/>
          </p:blipFill>
          <p:spPr bwMode="auto">
            <a:xfrm>
              <a:off x="3175126" y="1205738"/>
              <a:ext cx="1712976" cy="1476883"/>
            </a:xfrm>
            <a:prstGeom prst="rect">
              <a:avLst/>
            </a:prstGeom>
          </p:spPr>
        </p:pic>
        <p:sp>
          <p:nvSpPr>
            <p:cNvPr id="34" name="object 30"/>
            <p:cNvSpPr/>
            <p:nvPr/>
          </p:nvSpPr>
          <p:spPr bwMode="auto">
            <a:xfrm>
              <a:off x="3175126" y="1205738"/>
              <a:ext cx="1713230" cy="1477010"/>
            </a:xfrm>
            <a:custGeom>
              <a:avLst/>
              <a:gdLst/>
              <a:ahLst/>
              <a:cxnLst/>
              <a:rect l="l" t="t" r="r" b="b"/>
              <a:pathLst>
                <a:path w="1713229" h="1477010" extrusionOk="0">
                  <a:moveTo>
                    <a:pt x="0" y="738504"/>
                  </a:moveTo>
                  <a:lnTo>
                    <a:pt x="369315" y="0"/>
                  </a:lnTo>
                  <a:lnTo>
                    <a:pt x="1343787" y="0"/>
                  </a:lnTo>
                  <a:lnTo>
                    <a:pt x="1712976" y="738504"/>
                  </a:lnTo>
                  <a:lnTo>
                    <a:pt x="1343787" y="1476883"/>
                  </a:lnTo>
                  <a:lnTo>
                    <a:pt x="369315" y="1476883"/>
                  </a:lnTo>
                  <a:lnTo>
                    <a:pt x="0" y="738504"/>
                  </a:lnTo>
                  <a:close/>
                </a:path>
              </a:pathLst>
            </a:custGeom>
            <a:grpFill/>
            <a:ln w="254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35" name="object 31"/>
            <p:cNvPicPr/>
            <p:nvPr/>
          </p:nvPicPr>
          <p:blipFill>
            <a:blip r:embed="rId11"/>
            <a:stretch/>
          </p:blipFill>
          <p:spPr bwMode="auto">
            <a:xfrm>
              <a:off x="3213099" y="1841627"/>
              <a:ext cx="225933" cy="198247"/>
            </a:xfrm>
            <a:prstGeom prst="rect">
              <a:avLst/>
            </a:prstGeom>
          </p:spPr>
        </p:pic>
        <p:pic>
          <p:nvPicPr>
            <p:cNvPr id="36" name="object 32"/>
            <p:cNvPicPr/>
            <p:nvPr/>
          </p:nvPicPr>
          <p:blipFill>
            <a:blip r:embed="rId12"/>
            <a:stretch/>
          </p:blipFill>
          <p:spPr bwMode="auto">
            <a:xfrm>
              <a:off x="6393161" y="1812036"/>
              <a:ext cx="2554258" cy="3067812"/>
            </a:xfrm>
            <a:prstGeom prst="rect">
              <a:avLst/>
            </a:prstGeom>
          </p:spPr>
        </p:pic>
      </p:grpSp>
      <p:sp>
        <p:nvSpPr>
          <p:cNvPr id="59" name="object 33"/>
          <p:cNvSpPr txBox="1"/>
          <p:nvPr/>
        </p:nvSpPr>
        <p:spPr bwMode="auto">
          <a:xfrm>
            <a:off x="2237357" y="5661248"/>
            <a:ext cx="84607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1800" b="1" spc="-10">
                <a:solidFill>
                  <a:schemeClr val="tx2"/>
                </a:solidFill>
                <a:latin typeface="Calibri"/>
                <a:cs typeface="Calibri"/>
              </a:rPr>
              <a:t>Pilotage</a:t>
            </a:r>
            <a:r>
              <a:rPr sz="1800" b="1" spc="-3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tx2"/>
                </a:solidFill>
                <a:latin typeface="Calibri"/>
                <a:cs typeface="Calibri"/>
              </a:rPr>
              <a:t>par un</a:t>
            </a:r>
            <a:r>
              <a:rPr sz="1800" b="1" spc="-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chemeClr val="tx2"/>
                </a:solidFill>
                <a:latin typeface="Calibri"/>
                <a:cs typeface="Calibri"/>
              </a:rPr>
              <a:t>chargé </a:t>
            </a:r>
            <a:r>
              <a:rPr sz="1800" b="1">
                <a:solidFill>
                  <a:schemeClr val="tx2"/>
                </a:solidFill>
                <a:latin typeface="Calibri"/>
                <a:cs typeface="Calibri"/>
              </a:rPr>
              <a:t>de</a:t>
            </a:r>
            <a:r>
              <a:rPr sz="1800" b="1" spc="-2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tx2"/>
                </a:solidFill>
                <a:latin typeface="Calibri"/>
                <a:cs typeface="Calibri"/>
              </a:rPr>
              <a:t>mission </a:t>
            </a:r>
            <a:r>
              <a:rPr sz="1800" b="1" spc="-10">
                <a:solidFill>
                  <a:schemeClr val="tx2"/>
                </a:solidFill>
                <a:latin typeface="Calibri"/>
                <a:cs typeface="Calibri"/>
              </a:rPr>
              <a:t>expert</a:t>
            </a:r>
            <a:r>
              <a:rPr sz="1800" b="1" spc="-3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tx2"/>
                </a:solidFill>
                <a:latin typeface="Calibri"/>
                <a:cs typeface="Calibri"/>
              </a:rPr>
              <a:t>à </a:t>
            </a:r>
            <a:r>
              <a:rPr sz="1800" b="1" spc="-10">
                <a:solidFill>
                  <a:schemeClr val="tx2"/>
                </a:solidFill>
                <a:latin typeface="Calibri"/>
                <a:cs typeface="Calibri"/>
              </a:rPr>
              <a:t>temps</a:t>
            </a:r>
            <a:r>
              <a:rPr sz="1800" b="1" spc="-3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tx2"/>
                </a:solidFill>
                <a:latin typeface="Calibri"/>
                <a:cs typeface="Calibri"/>
              </a:rPr>
              <a:t>partiel</a:t>
            </a:r>
            <a:r>
              <a:rPr sz="1800" b="1" spc="-2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tx2"/>
                </a:solidFill>
                <a:latin typeface="Calibri"/>
                <a:cs typeface="Calibri"/>
              </a:rPr>
              <a:t>sur</a:t>
            </a:r>
            <a:r>
              <a:rPr sz="1800" b="1" spc="-1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tx2"/>
                </a:solidFill>
                <a:latin typeface="Calibri"/>
                <a:cs typeface="Calibri"/>
              </a:rPr>
              <a:t>1</a:t>
            </a:r>
            <a:r>
              <a:rPr sz="1800" b="1" spc="1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tx2"/>
                </a:solidFill>
                <a:latin typeface="Calibri"/>
                <a:cs typeface="Calibri"/>
              </a:rPr>
              <a:t>an</a:t>
            </a:r>
            <a:r>
              <a:rPr sz="1800" b="1" spc="2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chemeClr val="tx2"/>
                </a:solidFill>
                <a:latin typeface="Calibri"/>
                <a:cs typeface="Calibri"/>
              </a:rPr>
              <a:t>(1 </a:t>
            </a:r>
            <a:r>
              <a:rPr sz="1800" b="1" i="1" spc="-5">
                <a:solidFill>
                  <a:schemeClr val="tx2"/>
                </a:solidFill>
                <a:latin typeface="Calibri"/>
                <a:cs typeface="Calibri"/>
              </a:rPr>
              <a:t>journée</a:t>
            </a:r>
            <a:r>
              <a:rPr sz="1800" b="1" i="1" spc="25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 i="1" spc="-5">
                <a:solidFill>
                  <a:schemeClr val="tx2"/>
                </a:solidFill>
                <a:latin typeface="Calibri"/>
                <a:cs typeface="Calibri"/>
              </a:rPr>
              <a:t>par</a:t>
            </a:r>
            <a:r>
              <a:rPr sz="1800" b="1" i="1" spc="1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1800" b="1" i="1" spc="-5">
                <a:solidFill>
                  <a:schemeClr val="tx2"/>
                </a:solidFill>
                <a:latin typeface="Calibri"/>
                <a:cs typeface="Calibri"/>
              </a:rPr>
              <a:t>semaine)</a:t>
            </a:r>
            <a:endParaRPr sz="180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" name="ZoneTexte 1"/>
          <p:cNvSpPr txBox="1"/>
          <p:nvPr/>
        </p:nvSpPr>
        <p:spPr bwMode="auto">
          <a:xfrm>
            <a:off x="5828330" y="3694843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2000" b="1"/>
              <a:t>Exercice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2207568" y="539189"/>
            <a:ext cx="63296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1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La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rédaction</a:t>
            </a:r>
            <a:r>
              <a:rPr lang="fr-FR" sz="2400" b="1" i="0" u="none" strike="noStrike" cap="none" spc="-2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du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plan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de</a:t>
            </a:r>
            <a:r>
              <a:rPr lang="fr-FR" sz="2400" b="1" i="0" u="none" strike="noStrike" cap="none" spc="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gestion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de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crise</a:t>
            </a:r>
            <a:r>
              <a:rPr lang="fr-FR" sz="2400" b="1" i="0" u="none" strike="noStrike" cap="none" spc="-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sanitaire</a:t>
            </a:r>
            <a:r>
              <a:rPr lang="fr-FR" sz="2400" b="1" i="0" u="none" strike="noStrike" cap="none" spc="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:</a:t>
            </a:r>
            <a:endParaRPr lang="fr-FR" sz="2400" b="1" i="1" u="none" strike="noStrike" cap="none" spc="0">
              <a:ln>
                <a:noFill/>
              </a:ln>
              <a:solidFill>
                <a:schemeClr val="bg2"/>
              </a:solidFill>
              <a:latin typeface="Calibri"/>
              <a:ea typeface="Arial"/>
              <a:cs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488488" y="332656"/>
            <a:ext cx="1292225" cy="8048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object 23"/>
          <p:cNvSpPr txBox="1"/>
          <p:nvPr/>
        </p:nvSpPr>
        <p:spPr bwMode="auto">
          <a:xfrm>
            <a:off x="2207568" y="940346"/>
            <a:ext cx="8987155" cy="45818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Réflexion</a:t>
            </a:r>
            <a:r>
              <a:rPr sz="1600" b="1" spc="-4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rédaction</a:t>
            </a:r>
            <a:r>
              <a:rPr sz="1600" b="1" spc="-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collective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 étape</a:t>
            </a:r>
            <a:r>
              <a:rPr sz="1600" b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par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étape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via</a:t>
            </a:r>
            <a:r>
              <a:rPr sz="1600" b="1" spc="-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un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«</a:t>
            </a:r>
            <a:r>
              <a:rPr sz="1600" b="1" spc="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COPIL</a:t>
            </a:r>
            <a:r>
              <a:rPr sz="16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»</a:t>
            </a:r>
            <a:r>
              <a:rPr sz="16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pluri</a:t>
            </a:r>
            <a:r>
              <a:rPr sz="1600" b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professionnel</a:t>
            </a:r>
            <a:r>
              <a:rPr sz="1600" b="1" spc="-15">
                <a:solidFill>
                  <a:schemeClr val="bg2"/>
                </a:solidFill>
                <a:latin typeface="Calibri"/>
                <a:cs typeface="Calibri"/>
              </a:rPr>
              <a:t> avec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pour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635">
              <a:defRPr/>
            </a:pP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objectif</a:t>
            </a:r>
            <a:r>
              <a:rPr sz="1600" b="1" spc="38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principal</a:t>
            </a:r>
            <a:r>
              <a:rPr sz="1600" b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: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FFC000"/>
                </a:solidFill>
                <a:latin typeface="Calibri"/>
                <a:cs typeface="Calibri"/>
              </a:rPr>
              <a:t>« </a:t>
            </a:r>
            <a:r>
              <a:rPr sz="1600" b="1" spc="-25">
                <a:solidFill>
                  <a:srgbClr val="FFC000"/>
                </a:solidFill>
                <a:latin typeface="Calibri"/>
                <a:cs typeface="Calibri"/>
              </a:rPr>
              <a:t>L’opérationnalité</a:t>
            </a:r>
            <a:r>
              <a:rPr sz="1600" b="1" spc="-4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FFC000"/>
                </a:solidFill>
                <a:latin typeface="Calibri"/>
                <a:cs typeface="Calibri"/>
              </a:rPr>
              <a:t>»</a:t>
            </a:r>
            <a:r>
              <a:rPr sz="1600" b="1" spc="1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FFC000"/>
                </a:solidFill>
                <a:latin typeface="Calibri"/>
                <a:cs typeface="Calibri"/>
              </a:rPr>
              <a:t>!</a:t>
            </a:r>
            <a:endParaRPr lang="fr-FR" sz="1600">
              <a:solidFill>
                <a:srgbClr val="FFC000"/>
              </a:solidFill>
              <a:latin typeface="Calibri"/>
              <a:cs typeface="Calibri"/>
            </a:endParaRPr>
          </a:p>
          <a:p>
            <a:pPr marL="635">
              <a:defRPr/>
            </a:pPr>
            <a:r>
              <a:rPr sz="1600" b="1" spc="-20">
                <a:solidFill>
                  <a:schemeClr val="bg2"/>
                </a:solidFill>
                <a:latin typeface="Calibri"/>
                <a:cs typeface="Calibri"/>
              </a:rPr>
              <a:t>Transversalité 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avec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le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monde hospitalier </a:t>
            </a:r>
            <a:r>
              <a:rPr sz="1600" b="1" i="1" spc="-5">
                <a:solidFill>
                  <a:schemeClr val="bg2"/>
                </a:solidFill>
                <a:latin typeface="Calibri"/>
                <a:cs typeface="Calibri"/>
              </a:rPr>
              <a:t>(langage, </a:t>
            </a:r>
            <a:r>
              <a:rPr sz="1600" b="1" i="1">
                <a:solidFill>
                  <a:schemeClr val="bg2"/>
                </a:solidFill>
                <a:latin typeface="Calibri"/>
                <a:cs typeface="Calibri"/>
              </a:rPr>
              <a:t>articulation, </a:t>
            </a:r>
            <a:r>
              <a:rPr sz="1600" b="1" i="1" spc="-5">
                <a:solidFill>
                  <a:schemeClr val="bg2"/>
                </a:solidFill>
                <a:latin typeface="Calibri"/>
                <a:cs typeface="Calibri"/>
              </a:rPr>
              <a:t>processus…) 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afin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de 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construire </a:t>
            </a:r>
            <a:r>
              <a:rPr sz="1600" b="1" spc="-39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une</a:t>
            </a:r>
            <a:r>
              <a:rPr sz="16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culture</a:t>
            </a:r>
            <a:r>
              <a:rPr sz="1600" b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600" b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crise</a:t>
            </a:r>
            <a:r>
              <a:rPr sz="1600" b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600" b="1" spc="-5">
                <a:solidFill>
                  <a:schemeClr val="bg2"/>
                </a:solidFill>
                <a:latin typeface="Calibri"/>
                <a:cs typeface="Calibri"/>
              </a:rPr>
              <a:t>commune.</a:t>
            </a:r>
            <a:endParaRPr sz="1600">
              <a:solidFill>
                <a:schemeClr val="bg2"/>
              </a:solidFill>
              <a:latin typeface="Calibri"/>
              <a:cs typeface="Calibri"/>
            </a:endParaRPr>
          </a:p>
          <a:p>
            <a:pPr marL="1017905" marR="4491355" algn="ctr">
              <a:lnSpc>
                <a:spcPts val="2640"/>
              </a:lnSpc>
              <a:spcBef>
                <a:spcPts val="890"/>
              </a:spcBef>
              <a:defRPr/>
            </a:pPr>
            <a:r>
              <a:rPr sz="2400" b="1" spc="-15">
                <a:solidFill>
                  <a:srgbClr val="FFFFFF"/>
                </a:solidFill>
                <a:latin typeface="Calibri"/>
                <a:cs typeface="Calibri"/>
              </a:rPr>
              <a:t>Intégration </a:t>
            </a:r>
            <a:r>
              <a:rPr sz="2400" b="1" spc="-5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400" b="1" spc="-25">
                <a:solidFill>
                  <a:srgbClr val="FFFFFF"/>
                </a:solidFill>
                <a:latin typeface="Calibri"/>
                <a:cs typeface="Calibri"/>
              </a:rPr>
              <a:t>l’écosystème </a:t>
            </a:r>
            <a:r>
              <a:rPr sz="2400" b="1" spc="-5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FFFFFF"/>
                </a:solidFill>
                <a:latin typeface="Calibri"/>
                <a:cs typeface="Calibri"/>
              </a:rPr>
              <a:t>territorial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R="3473450" algn="ctr">
              <a:lnSpc>
                <a:spcPts val="1880"/>
              </a:lnSpc>
              <a:defRPr/>
            </a:pPr>
            <a:r>
              <a:rPr b="1" i="1" spc="-15">
                <a:solidFill>
                  <a:srgbClr val="FFFFFF"/>
                </a:solidFill>
                <a:latin typeface="Calibri"/>
                <a:cs typeface="Calibri"/>
              </a:rPr>
              <a:t>(ORSEC</a:t>
            </a:r>
            <a:r>
              <a:rPr b="1" i="1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i="1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r>
              <a:rPr b="1" i="1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FFFFFF"/>
                </a:solidFill>
                <a:latin typeface="Calibri"/>
                <a:cs typeface="Calibri"/>
              </a:rPr>
              <a:t>DDRM</a:t>
            </a:r>
            <a:r>
              <a:rPr b="1" i="1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i="1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r>
              <a:rPr b="1" i="1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FFFFFF"/>
                </a:solidFill>
                <a:latin typeface="Calibri"/>
                <a:cs typeface="Calibri"/>
              </a:rPr>
              <a:t>DICRIM</a:t>
            </a:r>
            <a:r>
              <a:rPr b="1" i="1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i="1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R="3475353" algn="ctr">
              <a:lnSpc>
                <a:spcPts val="2070"/>
              </a:lnSpc>
              <a:defRPr/>
            </a:pPr>
            <a:r>
              <a:rPr b="1" i="1" spc="-5">
                <a:solidFill>
                  <a:srgbClr val="FFFFFF"/>
                </a:solidFill>
                <a:latin typeface="Calibri"/>
                <a:cs typeface="Calibri"/>
              </a:rPr>
              <a:t>Collectivitées…)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45"/>
              </a:spcBef>
              <a:defRPr/>
            </a:pPr>
            <a:endParaRPr sz="1650">
              <a:solidFill>
                <a:prstClr val="black"/>
              </a:solidFill>
              <a:latin typeface="Calibri"/>
              <a:cs typeface="Calibri"/>
            </a:endParaRPr>
          </a:p>
          <a:p>
            <a:pPr marL="1666875" marR="5140960" algn="ctr">
              <a:lnSpc>
                <a:spcPct val="91500"/>
              </a:lnSpc>
              <a:defRPr/>
            </a:pPr>
            <a:r>
              <a:rPr sz="2400" b="1" spc="-15">
                <a:solidFill>
                  <a:srgbClr val="FFFFFF"/>
                </a:solidFill>
                <a:latin typeface="Calibri"/>
                <a:cs typeface="Calibri"/>
              </a:rPr>
              <a:t>Préparation</a:t>
            </a:r>
            <a:r>
              <a:rPr sz="2400" b="1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2400" b="1" spc="-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FFFFFF"/>
                </a:solidFill>
                <a:latin typeface="Calibri"/>
                <a:cs typeface="Calibri"/>
              </a:rPr>
              <a:t>réponse</a:t>
            </a:r>
            <a:r>
              <a:rPr sz="2400" b="1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2400" b="1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FFFFFF"/>
                </a:solidFill>
                <a:latin typeface="Calibri"/>
                <a:cs typeface="Calibri"/>
              </a:rPr>
              <a:t>Cellule</a:t>
            </a:r>
            <a:r>
              <a:rPr sz="2400" b="1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FFFFFF"/>
                </a:solidFill>
                <a:latin typeface="Calibri"/>
                <a:cs typeface="Calibri"/>
              </a:rPr>
              <a:t>Crise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defRPr/>
            </a:pP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spcBef>
                <a:spcPts val="25"/>
              </a:spcBef>
              <a:defRPr/>
            </a:pP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R="3473450" algn="ctr">
              <a:spcBef>
                <a:spcPts val="5"/>
              </a:spcBef>
              <a:defRPr/>
            </a:pPr>
            <a:r>
              <a:rPr sz="2400" b="1" spc="-5">
                <a:solidFill>
                  <a:srgbClr val="FFFFFF"/>
                </a:solidFill>
                <a:latin typeface="Calibri"/>
                <a:cs typeface="Calibri"/>
              </a:rPr>
              <a:t>Outils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" name="object 3"/>
          <p:cNvGrpSpPr/>
          <p:nvPr/>
        </p:nvGrpSpPr>
        <p:grpSpPr bwMode="auto">
          <a:xfrm>
            <a:off x="2318606" y="1908834"/>
            <a:ext cx="8560541" cy="4293979"/>
            <a:chOff x="21935" y="1879307"/>
            <a:chExt cx="9039766" cy="4978690"/>
          </a:xfrm>
        </p:grpSpPr>
        <p:pic>
          <p:nvPicPr>
            <p:cNvPr id="6" name="object 4"/>
            <p:cNvPicPr/>
            <p:nvPr/>
          </p:nvPicPr>
          <p:blipFill>
            <a:blip r:embed="rId3"/>
            <a:stretch/>
          </p:blipFill>
          <p:spPr bwMode="auto">
            <a:xfrm>
              <a:off x="5633846" y="1879307"/>
              <a:ext cx="3427856" cy="3997960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/>
            <a:stretch/>
          </p:blipFill>
          <p:spPr bwMode="auto">
            <a:xfrm>
              <a:off x="3915156" y="3920629"/>
              <a:ext cx="1936991" cy="2295893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5"/>
            <a:stretch/>
          </p:blipFill>
          <p:spPr bwMode="auto">
            <a:xfrm>
              <a:off x="3067050" y="5068582"/>
              <a:ext cx="1696148" cy="1789415"/>
            </a:xfrm>
            <a:prstGeom prst="rect">
              <a:avLst/>
            </a:prstGeom>
          </p:spPr>
        </p:pic>
        <p:sp>
          <p:nvSpPr>
            <p:cNvPr id="9" name="object 7"/>
            <p:cNvSpPr/>
            <p:nvPr/>
          </p:nvSpPr>
          <p:spPr bwMode="auto">
            <a:xfrm>
              <a:off x="21935" y="1916811"/>
              <a:ext cx="5702300" cy="1355090"/>
            </a:xfrm>
            <a:custGeom>
              <a:avLst/>
              <a:gdLst/>
              <a:ahLst/>
              <a:cxnLst/>
              <a:rect l="l" t="t" r="r" b="b"/>
              <a:pathLst>
                <a:path w="5702300" h="1355089" extrusionOk="0">
                  <a:moveTo>
                    <a:pt x="5702207" y="0"/>
                  </a:moveTo>
                  <a:lnTo>
                    <a:pt x="0" y="0"/>
                  </a:lnTo>
                  <a:lnTo>
                    <a:pt x="950362" y="1354709"/>
                  </a:lnTo>
                  <a:lnTo>
                    <a:pt x="4751866" y="1354709"/>
                  </a:lnTo>
                  <a:lnTo>
                    <a:pt x="570220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>
                <a:defRPr/>
              </a:pPr>
              <a:r>
                <a:rPr lang="fr-FR" sz="2000" b="1"/>
                <a:t>Intégration de l’écosystème</a:t>
              </a:r>
              <a:endParaRPr/>
            </a:p>
            <a:p>
              <a:pPr algn="ctr">
                <a:defRPr/>
              </a:pPr>
              <a:r>
                <a:rPr lang="fr-FR" sz="2000" b="1"/>
                <a:t>Territorial</a:t>
              </a:r>
              <a:endParaRPr/>
            </a:p>
            <a:p>
              <a:pPr algn="ctr">
                <a:defRPr/>
              </a:pPr>
              <a:r>
                <a:rPr lang="fr-FR" b="1" i="1"/>
                <a:t>(ORSEC ; DDRM ; DICRIM ;</a:t>
              </a:r>
              <a:endParaRPr/>
            </a:p>
            <a:p>
              <a:pPr algn="ctr">
                <a:defRPr/>
              </a:pPr>
              <a:r>
                <a:rPr lang="fr-FR" b="1" i="1"/>
                <a:t>PCS…)</a:t>
              </a:r>
              <a:endParaRPr b="1" i="1"/>
            </a:p>
          </p:txBody>
        </p:sp>
        <p:sp>
          <p:nvSpPr>
            <p:cNvPr id="10" name="object 8"/>
            <p:cNvSpPr/>
            <p:nvPr/>
          </p:nvSpPr>
          <p:spPr bwMode="auto">
            <a:xfrm>
              <a:off x="21935" y="1916811"/>
              <a:ext cx="5702300" cy="1355090"/>
            </a:xfrm>
            <a:custGeom>
              <a:avLst/>
              <a:gdLst/>
              <a:ahLst/>
              <a:cxnLst/>
              <a:rect l="l" t="t" r="r" b="b"/>
              <a:pathLst>
                <a:path w="5702300" h="1355089" extrusionOk="0">
                  <a:moveTo>
                    <a:pt x="5702207" y="0"/>
                  </a:moveTo>
                  <a:lnTo>
                    <a:pt x="4751866" y="1354709"/>
                  </a:lnTo>
                  <a:lnTo>
                    <a:pt x="950362" y="1354709"/>
                  </a:lnTo>
                  <a:lnTo>
                    <a:pt x="0" y="0"/>
                  </a:lnTo>
                  <a:lnTo>
                    <a:pt x="5702207" y="0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5" name="object 13"/>
            <p:cNvPicPr/>
            <p:nvPr/>
          </p:nvPicPr>
          <p:blipFill>
            <a:blip r:embed="rId6"/>
            <a:stretch/>
          </p:blipFill>
          <p:spPr bwMode="auto">
            <a:xfrm>
              <a:off x="73364" y="4005008"/>
              <a:ext cx="1777863" cy="2248750"/>
            </a:xfrm>
            <a:prstGeom prst="rect">
              <a:avLst/>
            </a:prstGeom>
          </p:spPr>
        </p:pic>
        <p:pic>
          <p:nvPicPr>
            <p:cNvPr id="16" name="object 14"/>
            <p:cNvPicPr/>
            <p:nvPr/>
          </p:nvPicPr>
          <p:blipFill>
            <a:blip r:embed="rId7"/>
            <a:stretch/>
          </p:blipFill>
          <p:spPr bwMode="auto">
            <a:xfrm>
              <a:off x="1210894" y="5279808"/>
              <a:ext cx="1235341" cy="1496885"/>
            </a:xfrm>
            <a:prstGeom prst="rect">
              <a:avLst/>
            </a:prstGeom>
          </p:spPr>
        </p:pic>
        <p:sp>
          <p:nvSpPr>
            <p:cNvPr id="17" name="object 15"/>
            <p:cNvSpPr/>
            <p:nvPr/>
          </p:nvSpPr>
          <p:spPr bwMode="auto">
            <a:xfrm>
              <a:off x="972299" y="3271519"/>
              <a:ext cx="3801745" cy="1355090"/>
            </a:xfrm>
            <a:custGeom>
              <a:avLst/>
              <a:gdLst/>
              <a:ahLst/>
              <a:cxnLst/>
              <a:rect l="l" t="t" r="r" b="b"/>
              <a:pathLst>
                <a:path w="3801745" h="1355089" extrusionOk="0">
                  <a:moveTo>
                    <a:pt x="3801503" y="0"/>
                  </a:moveTo>
                  <a:lnTo>
                    <a:pt x="0" y="0"/>
                  </a:lnTo>
                  <a:lnTo>
                    <a:pt x="950353" y="1354581"/>
                  </a:lnTo>
                  <a:lnTo>
                    <a:pt x="2851035" y="1354581"/>
                  </a:lnTo>
                  <a:lnTo>
                    <a:pt x="380150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>
                <a:defRPr/>
              </a:pPr>
              <a:endParaRPr lang="fr-FR" sz="600" b="1"/>
            </a:p>
            <a:p>
              <a:pPr algn="ctr">
                <a:defRPr/>
              </a:pPr>
              <a:r>
                <a:rPr lang="fr-FR" sz="2000" b="1"/>
                <a:t>Préparation de la</a:t>
              </a:r>
              <a:endParaRPr/>
            </a:p>
            <a:p>
              <a:pPr algn="ctr">
                <a:defRPr/>
              </a:pPr>
              <a:r>
                <a:rPr lang="fr-FR" sz="2000" b="1"/>
                <a:t>Réponse &amp;</a:t>
              </a:r>
              <a:endParaRPr/>
            </a:p>
            <a:p>
              <a:pPr algn="ctr">
                <a:defRPr/>
              </a:pPr>
              <a:r>
                <a:rPr lang="fr-FR" sz="2000" b="1"/>
                <a:t>Cellule de Crise</a:t>
              </a:r>
              <a:endParaRPr sz="2000" b="1"/>
            </a:p>
          </p:txBody>
        </p:sp>
        <p:sp>
          <p:nvSpPr>
            <p:cNvPr id="18" name="object 16"/>
            <p:cNvSpPr/>
            <p:nvPr/>
          </p:nvSpPr>
          <p:spPr bwMode="auto">
            <a:xfrm>
              <a:off x="972299" y="3271519"/>
              <a:ext cx="3801745" cy="1355090"/>
            </a:xfrm>
            <a:custGeom>
              <a:avLst/>
              <a:gdLst/>
              <a:ahLst/>
              <a:cxnLst/>
              <a:rect l="l" t="t" r="r" b="b"/>
              <a:pathLst>
                <a:path w="3801745" h="1355089" extrusionOk="0">
                  <a:moveTo>
                    <a:pt x="3801503" y="0"/>
                  </a:moveTo>
                  <a:lnTo>
                    <a:pt x="2851035" y="1354581"/>
                  </a:lnTo>
                  <a:lnTo>
                    <a:pt x="950353" y="1354581"/>
                  </a:lnTo>
                  <a:lnTo>
                    <a:pt x="0" y="0"/>
                  </a:lnTo>
                  <a:lnTo>
                    <a:pt x="3801503" y="0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2" name="object 20"/>
            <p:cNvSpPr/>
            <p:nvPr/>
          </p:nvSpPr>
          <p:spPr bwMode="auto">
            <a:xfrm>
              <a:off x="1922653" y="4626101"/>
              <a:ext cx="1901189" cy="1355090"/>
            </a:xfrm>
            <a:custGeom>
              <a:avLst/>
              <a:gdLst/>
              <a:ahLst/>
              <a:cxnLst/>
              <a:rect l="l" t="t" r="r" b="b"/>
              <a:pathLst>
                <a:path w="1901189" h="1355089" extrusionOk="0">
                  <a:moveTo>
                    <a:pt x="1900682" y="0"/>
                  </a:moveTo>
                  <a:lnTo>
                    <a:pt x="0" y="0"/>
                  </a:lnTo>
                  <a:lnTo>
                    <a:pt x="950341" y="1354734"/>
                  </a:lnTo>
                  <a:lnTo>
                    <a:pt x="190068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>
                <a:defRPr/>
              </a:pPr>
              <a:endParaRPr lang="fr-FR" sz="2000" b="1"/>
            </a:p>
            <a:p>
              <a:pPr algn="ctr">
                <a:defRPr/>
              </a:pPr>
              <a:r>
                <a:rPr lang="fr-FR" sz="2000" b="1"/>
                <a:t>Outils</a:t>
              </a:r>
              <a:endParaRPr sz="2000" b="1"/>
            </a:p>
          </p:txBody>
        </p:sp>
        <p:sp>
          <p:nvSpPr>
            <p:cNvPr id="23" name="object 21"/>
            <p:cNvSpPr/>
            <p:nvPr/>
          </p:nvSpPr>
          <p:spPr bwMode="auto">
            <a:xfrm>
              <a:off x="1922653" y="4626101"/>
              <a:ext cx="1901189" cy="1355090"/>
            </a:xfrm>
            <a:custGeom>
              <a:avLst/>
              <a:gdLst/>
              <a:ahLst/>
              <a:cxnLst/>
              <a:rect l="l" t="t" r="r" b="b"/>
              <a:pathLst>
                <a:path w="1901189" h="1355089" extrusionOk="0">
                  <a:moveTo>
                    <a:pt x="1900682" y="0"/>
                  </a:moveTo>
                  <a:lnTo>
                    <a:pt x="950341" y="1354734"/>
                  </a:lnTo>
                  <a:lnTo>
                    <a:pt x="0" y="0"/>
                  </a:lnTo>
                  <a:lnTo>
                    <a:pt x="1900682" y="0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5" name="object 25"/>
          <p:cNvSpPr txBox="1"/>
          <p:nvPr/>
        </p:nvSpPr>
        <p:spPr bwMode="auto">
          <a:xfrm>
            <a:off x="8300284" y="5698770"/>
            <a:ext cx="21278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100"/>
              </a:spcBef>
              <a:defRPr/>
            </a:pPr>
            <a:r>
              <a:rPr sz="1800" b="1" i="1" spc="-5">
                <a:solidFill>
                  <a:srgbClr val="FFC000"/>
                </a:solidFill>
                <a:latin typeface="Calibri"/>
                <a:cs typeface="Calibri"/>
              </a:rPr>
              <a:t>Plus </a:t>
            </a:r>
            <a:r>
              <a:rPr sz="1800" b="1" i="1" spc="-20">
                <a:solidFill>
                  <a:srgbClr val="FFC000"/>
                </a:solidFill>
                <a:latin typeface="Calibri"/>
                <a:cs typeface="Calibri"/>
              </a:rPr>
              <a:t>qu’un </a:t>
            </a:r>
            <a:r>
              <a:rPr sz="1800" b="1" i="1" spc="-5">
                <a:solidFill>
                  <a:srgbClr val="FFC000"/>
                </a:solidFill>
                <a:latin typeface="Calibri"/>
                <a:cs typeface="Calibri"/>
              </a:rPr>
              <a:t>document </a:t>
            </a:r>
            <a:r>
              <a:rPr sz="1800" b="1" i="1">
                <a:solidFill>
                  <a:srgbClr val="FFC000"/>
                </a:solidFill>
                <a:latin typeface="Calibri"/>
                <a:cs typeface="Calibri"/>
              </a:rPr>
              <a:t>! </a:t>
            </a:r>
            <a:r>
              <a:rPr sz="1800" b="1" i="1" spc="-39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FFC000"/>
                </a:solidFill>
                <a:latin typeface="Calibri"/>
                <a:cs typeface="Calibri"/>
              </a:rPr>
              <a:t>Une</a:t>
            </a:r>
            <a:r>
              <a:rPr sz="1800" b="1" i="1" spc="-1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FFC000"/>
                </a:solidFill>
                <a:latin typeface="Calibri"/>
                <a:cs typeface="Calibri"/>
              </a:rPr>
              <a:t>«</a:t>
            </a:r>
            <a:r>
              <a:rPr sz="1800" b="1" i="1" spc="-5">
                <a:solidFill>
                  <a:srgbClr val="FFC000"/>
                </a:solidFill>
                <a:latin typeface="Calibri"/>
                <a:cs typeface="Calibri"/>
              </a:rPr>
              <a:t> Boîte</a:t>
            </a:r>
            <a:r>
              <a:rPr sz="1800" b="1" i="1" spc="-1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FFC000"/>
                </a:solidFill>
                <a:latin typeface="Calibri"/>
                <a:cs typeface="Calibri"/>
              </a:rPr>
              <a:t>à</a:t>
            </a:r>
            <a:r>
              <a:rPr sz="1800" b="1" i="1" spc="-1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800" b="1" i="1" spc="-5">
                <a:solidFill>
                  <a:srgbClr val="FFC000"/>
                </a:solidFill>
                <a:latin typeface="Calibri"/>
                <a:cs typeface="Calibri"/>
              </a:rPr>
              <a:t>outils</a:t>
            </a:r>
            <a:r>
              <a:rPr sz="1800" b="1" i="1" spc="-1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FFC000"/>
                </a:solidFill>
                <a:latin typeface="Calibri"/>
                <a:cs typeface="Calibri"/>
              </a:rPr>
              <a:t>»</a:t>
            </a:r>
            <a:endParaRPr sz="1800">
              <a:solidFill>
                <a:srgbClr val="FFC000"/>
              </a:solidFill>
              <a:latin typeface="Calibri"/>
              <a:cs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488488" y="5503984"/>
            <a:ext cx="1152525" cy="96361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2176671" y="612347"/>
            <a:ext cx="33489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1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Le</a:t>
            </a:r>
            <a:r>
              <a:rPr lang="fr-FR" sz="2400" b="1" i="0" u="none" strike="noStrike" cap="none" spc="-3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parcours</a:t>
            </a:r>
            <a:r>
              <a:rPr lang="fr-FR" sz="2400" b="1" i="0" u="none" strike="noStrike" cap="none" spc="-3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de</a:t>
            </a:r>
            <a:r>
              <a:rPr lang="fr-FR" sz="2400" b="1" i="0" u="none" strike="noStrike" cap="none" spc="-1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formation</a:t>
            </a:r>
            <a:r>
              <a:rPr lang="fr-FR" sz="2400" b="1" i="0" u="none" strike="noStrike" cap="none" spc="-3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:</a:t>
            </a:r>
            <a:endParaRPr lang="fr-FR" sz="2400" b="1" i="1" u="none" strike="noStrike" cap="none" spc="0">
              <a:ln>
                <a:noFill/>
              </a:ln>
              <a:solidFill>
                <a:schemeClr val="bg2"/>
              </a:solidFill>
              <a:latin typeface="Calibri"/>
              <a:ea typeface="Arial"/>
              <a:cs typeface="Calibri"/>
            </a:endParaRPr>
          </a:p>
        </p:txBody>
      </p:sp>
      <p:pic>
        <p:nvPicPr>
          <p:cNvPr id="3" name="object 38"/>
          <p:cNvPicPr/>
          <p:nvPr/>
        </p:nvPicPr>
        <p:blipFill>
          <a:blip r:embed="rId2"/>
          <a:stretch/>
        </p:blipFill>
        <p:spPr bwMode="auto">
          <a:xfrm>
            <a:off x="10488488" y="405813"/>
            <a:ext cx="1292225" cy="804862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 bwMode="auto">
          <a:xfrm>
            <a:off x="2176671" y="1329508"/>
            <a:ext cx="3187065" cy="1275080"/>
          </a:xfrm>
          <a:custGeom>
            <a:avLst/>
            <a:gdLst/>
            <a:ahLst/>
            <a:cxnLst/>
            <a:rect l="l" t="t" r="r" b="b"/>
            <a:pathLst>
              <a:path w="3187065" h="1275080" extrusionOk="0">
                <a:moveTo>
                  <a:pt x="2549641" y="0"/>
                </a:moveTo>
                <a:lnTo>
                  <a:pt x="0" y="0"/>
                </a:lnTo>
                <a:lnTo>
                  <a:pt x="637415" y="637413"/>
                </a:lnTo>
                <a:lnTo>
                  <a:pt x="0" y="1274826"/>
                </a:lnTo>
                <a:lnTo>
                  <a:pt x="2549641" y="1274826"/>
                </a:lnTo>
                <a:lnTo>
                  <a:pt x="3187054" y="637413"/>
                </a:lnTo>
                <a:lnTo>
                  <a:pt x="254964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algn="ctr">
              <a:defRPr/>
            </a:pPr>
            <a:endParaRPr lang="fr-FR" sz="2000" b="1"/>
          </a:p>
          <a:p>
            <a:pPr algn="ctr">
              <a:defRPr/>
            </a:pPr>
            <a:r>
              <a:rPr lang="fr-FR" sz="2000" b="1"/>
              <a:t>  Soirée</a:t>
            </a:r>
            <a:endParaRPr/>
          </a:p>
          <a:p>
            <a:pPr algn="ctr">
              <a:defRPr/>
            </a:pPr>
            <a:r>
              <a:rPr lang="fr-FR" sz="2000" b="1"/>
              <a:t>   d’acculturation</a:t>
            </a:r>
            <a:endParaRPr sz="2000" b="1"/>
          </a:p>
        </p:txBody>
      </p:sp>
      <p:grpSp>
        <p:nvGrpSpPr>
          <p:cNvPr id="8" name="object 8"/>
          <p:cNvGrpSpPr/>
          <p:nvPr/>
        </p:nvGrpSpPr>
        <p:grpSpPr bwMode="auto">
          <a:xfrm>
            <a:off x="5062090" y="1328972"/>
            <a:ext cx="3187065" cy="1275080"/>
            <a:chOff x="2978530" y="1027430"/>
            <a:chExt cx="3187065" cy="1275080"/>
          </a:xfrm>
        </p:grpSpPr>
        <p:sp>
          <p:nvSpPr>
            <p:cNvPr id="9" name="object 9"/>
            <p:cNvSpPr/>
            <p:nvPr/>
          </p:nvSpPr>
          <p:spPr bwMode="auto">
            <a:xfrm>
              <a:off x="2978530" y="1027430"/>
              <a:ext cx="3187065" cy="1275080"/>
            </a:xfrm>
            <a:custGeom>
              <a:avLst/>
              <a:gdLst/>
              <a:ahLst/>
              <a:cxnLst/>
              <a:rect l="l" t="t" r="r" b="b"/>
              <a:pathLst>
                <a:path w="3187065" h="1275080" extrusionOk="0">
                  <a:moveTo>
                    <a:pt x="2549524" y="0"/>
                  </a:moveTo>
                  <a:lnTo>
                    <a:pt x="0" y="0"/>
                  </a:lnTo>
                  <a:lnTo>
                    <a:pt x="637413" y="637413"/>
                  </a:lnTo>
                  <a:lnTo>
                    <a:pt x="0" y="1274826"/>
                  </a:lnTo>
                  <a:lnTo>
                    <a:pt x="2549524" y="1274826"/>
                  </a:lnTo>
                  <a:lnTo>
                    <a:pt x="3186938" y="637413"/>
                  </a:lnTo>
                  <a:lnTo>
                    <a:pt x="254952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>
                <a:defRPr/>
              </a:pPr>
              <a:endParaRPr lang="fr-FR" sz="2000" b="1"/>
            </a:p>
            <a:p>
              <a:pPr algn="ctr">
                <a:defRPr/>
              </a:pPr>
              <a:r>
                <a:rPr lang="fr-FR" sz="2000" b="1"/>
                <a:t>AFGSU SSE</a:t>
              </a:r>
              <a:endParaRPr/>
            </a:p>
            <a:p>
              <a:pPr algn="ctr">
                <a:defRPr/>
              </a:pPr>
              <a:r>
                <a:rPr lang="fr-FR" sz="2000" b="1"/>
                <a:t>« VILLE »</a:t>
              </a:r>
              <a:endParaRPr sz="2000" b="1"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2978530" y="1027430"/>
              <a:ext cx="3187065" cy="1275080"/>
            </a:xfrm>
            <a:custGeom>
              <a:avLst/>
              <a:gdLst/>
              <a:ahLst/>
              <a:cxnLst/>
              <a:rect l="l" t="t" r="r" b="b"/>
              <a:pathLst>
                <a:path w="3187065" h="1275080" extrusionOk="0">
                  <a:moveTo>
                    <a:pt x="0" y="0"/>
                  </a:moveTo>
                  <a:lnTo>
                    <a:pt x="2549524" y="0"/>
                  </a:lnTo>
                  <a:lnTo>
                    <a:pt x="3186938" y="637413"/>
                  </a:lnTo>
                  <a:lnTo>
                    <a:pt x="2549524" y="1274826"/>
                  </a:lnTo>
                  <a:lnTo>
                    <a:pt x="0" y="1274826"/>
                  </a:lnTo>
                  <a:lnTo>
                    <a:pt x="637413" y="637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5" name="object 16"/>
          <p:cNvGrpSpPr/>
          <p:nvPr/>
        </p:nvGrpSpPr>
        <p:grpSpPr bwMode="auto">
          <a:xfrm>
            <a:off x="7899958" y="1329508"/>
            <a:ext cx="3187065" cy="1275080"/>
            <a:chOff x="5849492" y="1052702"/>
            <a:chExt cx="3187065" cy="1275080"/>
          </a:xfrm>
        </p:grpSpPr>
        <p:sp>
          <p:nvSpPr>
            <p:cNvPr id="16" name="object 17"/>
            <p:cNvSpPr/>
            <p:nvPr/>
          </p:nvSpPr>
          <p:spPr bwMode="auto">
            <a:xfrm>
              <a:off x="5849492" y="1052702"/>
              <a:ext cx="3187065" cy="1275080"/>
            </a:xfrm>
            <a:custGeom>
              <a:avLst/>
              <a:gdLst/>
              <a:ahLst/>
              <a:cxnLst/>
              <a:rect l="l" t="t" r="r" b="b"/>
              <a:pathLst>
                <a:path w="3187065" h="1275080" extrusionOk="0">
                  <a:moveTo>
                    <a:pt x="2549652" y="0"/>
                  </a:moveTo>
                  <a:lnTo>
                    <a:pt x="0" y="0"/>
                  </a:lnTo>
                  <a:lnTo>
                    <a:pt x="637413" y="637413"/>
                  </a:lnTo>
                  <a:lnTo>
                    <a:pt x="0" y="1274826"/>
                  </a:lnTo>
                  <a:lnTo>
                    <a:pt x="2549652" y="1274826"/>
                  </a:lnTo>
                  <a:lnTo>
                    <a:pt x="3186938" y="637413"/>
                  </a:lnTo>
                  <a:lnTo>
                    <a:pt x="254965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>
                <a:defRPr/>
              </a:pPr>
              <a:endParaRPr lang="fr-FR"/>
            </a:p>
            <a:p>
              <a:pPr algn="ctr">
                <a:defRPr/>
              </a:pPr>
              <a:endParaRPr lang="fr-FR" sz="1200"/>
            </a:p>
            <a:p>
              <a:pPr algn="ctr">
                <a:defRPr/>
              </a:pPr>
              <a:r>
                <a:rPr lang="fr-FR" sz="2000" b="1"/>
                <a:t>      EXERCICE…</a:t>
              </a:r>
              <a:endParaRPr sz="2000" b="1"/>
            </a:p>
          </p:txBody>
        </p:sp>
        <p:sp>
          <p:nvSpPr>
            <p:cNvPr id="17" name="object 18"/>
            <p:cNvSpPr/>
            <p:nvPr/>
          </p:nvSpPr>
          <p:spPr bwMode="auto">
            <a:xfrm>
              <a:off x="5849492" y="1052702"/>
              <a:ext cx="3187065" cy="1275080"/>
            </a:xfrm>
            <a:custGeom>
              <a:avLst/>
              <a:gdLst/>
              <a:ahLst/>
              <a:cxnLst/>
              <a:rect l="l" t="t" r="r" b="b"/>
              <a:pathLst>
                <a:path w="3187065" h="1275080" extrusionOk="0">
                  <a:moveTo>
                    <a:pt x="0" y="0"/>
                  </a:moveTo>
                  <a:lnTo>
                    <a:pt x="2549652" y="0"/>
                  </a:lnTo>
                  <a:lnTo>
                    <a:pt x="3186938" y="637413"/>
                  </a:lnTo>
                  <a:lnTo>
                    <a:pt x="2549652" y="1274826"/>
                  </a:lnTo>
                  <a:lnTo>
                    <a:pt x="0" y="1274826"/>
                  </a:lnTo>
                  <a:lnTo>
                    <a:pt x="637413" y="63741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9" name="object 34"/>
          <p:cNvSpPr txBox="1"/>
          <p:nvPr/>
        </p:nvSpPr>
        <p:spPr bwMode="auto">
          <a:xfrm>
            <a:off x="8085060" y="3056520"/>
            <a:ext cx="2816860" cy="2169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  <a:defRPr/>
            </a:pP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Lien</a:t>
            </a:r>
            <a:r>
              <a:rPr sz="1800" b="1" spc="-4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Ville/Hôpital</a:t>
            </a:r>
            <a:endParaRPr sz="18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  <a:defRPr/>
            </a:pPr>
            <a:r>
              <a:rPr sz="1800" b="1">
                <a:solidFill>
                  <a:schemeClr val="bg2"/>
                </a:solidFill>
                <a:latin typeface="Calibri"/>
                <a:cs typeface="Calibri"/>
              </a:rPr>
              <a:t>30</a:t>
            </a:r>
            <a:r>
              <a:rPr sz="18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bg2"/>
                </a:solidFill>
                <a:latin typeface="Calibri"/>
                <a:cs typeface="Calibri"/>
              </a:rPr>
              <a:t>places</a:t>
            </a:r>
            <a:r>
              <a:rPr sz="1800" b="1" spc="-6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indemnisées</a:t>
            </a:r>
            <a:endParaRPr sz="18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  <a:defRPr/>
            </a:pP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Co-construction</a:t>
            </a:r>
            <a:endParaRPr sz="18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  <a:defRPr/>
            </a:pP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Co-animation</a:t>
            </a:r>
            <a:endParaRPr sz="18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  <a:defRPr/>
            </a:pPr>
            <a:r>
              <a:rPr sz="1800" b="1">
                <a:solidFill>
                  <a:schemeClr val="bg2"/>
                </a:solidFill>
                <a:latin typeface="Calibri"/>
                <a:cs typeface="Calibri"/>
              </a:rPr>
              <a:t>Socle</a:t>
            </a:r>
            <a:r>
              <a:rPr sz="1800" b="1" spc="-5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commun</a:t>
            </a:r>
            <a:r>
              <a:rPr sz="1800" b="1" spc="-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>
                <a:solidFill>
                  <a:schemeClr val="bg2"/>
                </a:solidFill>
                <a:latin typeface="Calibri"/>
                <a:cs typeface="Calibri"/>
              </a:rPr>
              <a:t>des</a:t>
            </a:r>
            <a:r>
              <a:rPr sz="1800" b="1" spc="-4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chemeClr val="bg2"/>
                </a:solidFill>
                <a:latin typeface="Calibri"/>
                <a:cs typeface="Calibri"/>
              </a:rPr>
              <a:t>acteurs</a:t>
            </a:r>
            <a:endParaRPr sz="1800">
              <a:solidFill>
                <a:schemeClr val="bg2"/>
              </a:solidFill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  <a:defRPr/>
            </a:pP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Capitalisation</a:t>
            </a:r>
            <a:r>
              <a:rPr sz="1800" b="1" spc="-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 spc="-10">
                <a:solidFill>
                  <a:schemeClr val="bg2"/>
                </a:solidFill>
                <a:latin typeface="Calibri"/>
                <a:cs typeface="Calibri"/>
              </a:rPr>
              <a:t>post</a:t>
            </a:r>
            <a:r>
              <a:rPr sz="1800" b="1" spc="-5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="1" spc="-5">
                <a:solidFill>
                  <a:schemeClr val="bg2"/>
                </a:solidFill>
                <a:latin typeface="Calibri"/>
                <a:cs typeface="Calibri"/>
              </a:rPr>
              <a:t>Covid</a:t>
            </a:r>
            <a:endParaRPr sz="1800">
              <a:solidFill>
                <a:schemeClr val="bg2"/>
              </a:solidFill>
              <a:latin typeface="Calibri"/>
              <a:cs typeface="Calibri"/>
            </a:endParaRPr>
          </a:p>
          <a:p>
            <a:pPr marL="659765">
              <a:lnSpc>
                <a:spcPct val="100000"/>
              </a:lnSpc>
              <a:spcBef>
                <a:spcPts val="1760"/>
              </a:spcBef>
              <a:defRPr/>
            </a:pPr>
            <a:r>
              <a:rPr sz="1800" b="1" spc="-5">
                <a:solidFill>
                  <a:srgbClr val="FFC000"/>
                </a:solidFill>
                <a:latin typeface="Calibri"/>
                <a:cs typeface="Calibri"/>
              </a:rPr>
              <a:t>Formation</a:t>
            </a:r>
            <a:r>
              <a:rPr sz="1800" b="1" spc="-6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fr-FR" b="1" spc="-10">
                <a:solidFill>
                  <a:srgbClr val="FFC000"/>
                </a:solidFill>
                <a:latin typeface="Calibri"/>
                <a:cs typeface="Calibri"/>
              </a:rPr>
              <a:t>c</a:t>
            </a:r>
            <a:r>
              <a:rPr sz="1800" b="1" spc="-10">
                <a:solidFill>
                  <a:srgbClr val="FFC000"/>
                </a:solidFill>
                <a:latin typeface="Calibri"/>
                <a:cs typeface="Calibri"/>
              </a:rPr>
              <a:t>ertifiante</a:t>
            </a:r>
            <a:r>
              <a:rPr lang="fr-FR" sz="1800" b="1" spc="-10">
                <a:solidFill>
                  <a:srgbClr val="FFC000"/>
                </a:solidFill>
                <a:latin typeface="Calibri"/>
                <a:cs typeface="Calibri"/>
              </a:rPr>
              <a:t> !</a:t>
            </a:r>
            <a:endParaRPr sz="1800">
              <a:solidFill>
                <a:srgbClr val="FFC000"/>
              </a:solidFill>
              <a:latin typeface="Calibri"/>
              <a:cs typeface="Calibri"/>
            </a:endParaRPr>
          </a:p>
        </p:txBody>
      </p:sp>
      <p:grpSp>
        <p:nvGrpSpPr>
          <p:cNvPr id="20" name="object 21"/>
          <p:cNvGrpSpPr/>
          <p:nvPr/>
        </p:nvGrpSpPr>
        <p:grpSpPr bwMode="auto">
          <a:xfrm>
            <a:off x="2233450" y="2590453"/>
            <a:ext cx="5654249" cy="3574851"/>
            <a:chOff x="33528" y="2252472"/>
            <a:chExt cx="6520180" cy="4605655"/>
          </a:xfrm>
        </p:grpSpPr>
        <p:pic>
          <p:nvPicPr>
            <p:cNvPr id="21" name="object 22"/>
            <p:cNvPicPr/>
            <p:nvPr/>
          </p:nvPicPr>
          <p:blipFill>
            <a:blip r:embed="rId3"/>
            <a:stretch/>
          </p:blipFill>
          <p:spPr bwMode="auto">
            <a:xfrm>
              <a:off x="33528" y="2759974"/>
              <a:ext cx="2994660" cy="4098024"/>
            </a:xfrm>
            <a:prstGeom prst="rect">
              <a:avLst/>
            </a:prstGeom>
          </p:spPr>
        </p:pic>
        <p:pic>
          <p:nvPicPr>
            <p:cNvPr id="22" name="object 23"/>
            <p:cNvPicPr/>
            <p:nvPr/>
          </p:nvPicPr>
          <p:blipFill>
            <a:blip r:embed="rId4"/>
            <a:stretch/>
          </p:blipFill>
          <p:spPr bwMode="auto">
            <a:xfrm>
              <a:off x="194005" y="2920173"/>
              <a:ext cx="2664333" cy="3770249"/>
            </a:xfrm>
            <a:prstGeom prst="rect">
              <a:avLst/>
            </a:prstGeom>
          </p:spPr>
        </p:pic>
        <p:pic>
          <p:nvPicPr>
            <p:cNvPr id="23" name="object 24"/>
            <p:cNvPicPr/>
            <p:nvPr/>
          </p:nvPicPr>
          <p:blipFill>
            <a:blip r:embed="rId5"/>
            <a:stretch/>
          </p:blipFill>
          <p:spPr bwMode="auto">
            <a:xfrm>
              <a:off x="1319783" y="2252472"/>
              <a:ext cx="413003" cy="673608"/>
            </a:xfrm>
            <a:prstGeom prst="rect">
              <a:avLst/>
            </a:prstGeom>
          </p:spPr>
        </p:pic>
        <p:pic>
          <p:nvPicPr>
            <p:cNvPr id="24" name="object 25"/>
            <p:cNvPicPr/>
            <p:nvPr/>
          </p:nvPicPr>
          <p:blipFill>
            <a:blip r:embed="rId6"/>
            <a:stretch/>
          </p:blipFill>
          <p:spPr bwMode="auto">
            <a:xfrm>
              <a:off x="1373631" y="2276856"/>
              <a:ext cx="304926" cy="576072"/>
            </a:xfrm>
            <a:prstGeom prst="rect">
              <a:avLst/>
            </a:prstGeom>
          </p:spPr>
        </p:pic>
        <p:sp>
          <p:nvSpPr>
            <p:cNvPr id="25" name="object 26"/>
            <p:cNvSpPr/>
            <p:nvPr/>
          </p:nvSpPr>
          <p:spPr bwMode="auto">
            <a:xfrm>
              <a:off x="1373631" y="2276856"/>
              <a:ext cx="305435" cy="576580"/>
            </a:xfrm>
            <a:custGeom>
              <a:avLst/>
              <a:gdLst/>
              <a:ahLst/>
              <a:cxnLst/>
              <a:rect l="l" t="t" r="r" b="b"/>
              <a:pathLst>
                <a:path w="305435" h="576580" extrusionOk="0">
                  <a:moveTo>
                    <a:pt x="304926" y="423672"/>
                  </a:moveTo>
                  <a:lnTo>
                    <a:pt x="228727" y="423672"/>
                  </a:lnTo>
                  <a:lnTo>
                    <a:pt x="228727" y="0"/>
                  </a:lnTo>
                  <a:lnTo>
                    <a:pt x="76327" y="0"/>
                  </a:lnTo>
                  <a:lnTo>
                    <a:pt x="76327" y="423672"/>
                  </a:lnTo>
                  <a:lnTo>
                    <a:pt x="0" y="423672"/>
                  </a:lnTo>
                  <a:lnTo>
                    <a:pt x="152527" y="576072"/>
                  </a:lnTo>
                  <a:lnTo>
                    <a:pt x="304926" y="423672"/>
                  </a:lnTo>
                  <a:close/>
                </a:path>
              </a:pathLst>
            </a:custGeom>
            <a:grpFill/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6" name="object 27"/>
            <p:cNvPicPr/>
            <p:nvPr/>
          </p:nvPicPr>
          <p:blipFill>
            <a:blip r:embed="rId7"/>
            <a:stretch/>
          </p:blipFill>
          <p:spPr bwMode="auto">
            <a:xfrm>
              <a:off x="2988563" y="2574035"/>
              <a:ext cx="3416808" cy="4274820"/>
            </a:xfrm>
            <a:prstGeom prst="rect">
              <a:avLst/>
            </a:prstGeom>
          </p:spPr>
        </p:pic>
        <p:pic>
          <p:nvPicPr>
            <p:cNvPr id="27" name="object 28"/>
            <p:cNvPicPr/>
            <p:nvPr/>
          </p:nvPicPr>
          <p:blipFill>
            <a:blip r:embed="rId8"/>
            <a:stretch/>
          </p:blipFill>
          <p:spPr bwMode="auto">
            <a:xfrm>
              <a:off x="4373880" y="2252472"/>
              <a:ext cx="413003" cy="673608"/>
            </a:xfrm>
            <a:prstGeom prst="rect">
              <a:avLst/>
            </a:prstGeom>
          </p:spPr>
        </p:pic>
        <p:pic>
          <p:nvPicPr>
            <p:cNvPr id="28" name="object 29"/>
            <p:cNvPicPr/>
            <p:nvPr/>
          </p:nvPicPr>
          <p:blipFill>
            <a:blip r:embed="rId6"/>
            <a:stretch/>
          </p:blipFill>
          <p:spPr bwMode="auto">
            <a:xfrm>
              <a:off x="4427981" y="2276856"/>
              <a:ext cx="304926" cy="576072"/>
            </a:xfrm>
            <a:prstGeom prst="rect">
              <a:avLst/>
            </a:prstGeom>
          </p:spPr>
        </p:pic>
        <p:sp>
          <p:nvSpPr>
            <p:cNvPr id="29" name="object 30"/>
            <p:cNvSpPr/>
            <p:nvPr/>
          </p:nvSpPr>
          <p:spPr bwMode="auto">
            <a:xfrm>
              <a:off x="4427981" y="2276856"/>
              <a:ext cx="305435" cy="576580"/>
            </a:xfrm>
            <a:custGeom>
              <a:avLst/>
              <a:gdLst/>
              <a:ahLst/>
              <a:cxnLst/>
              <a:rect l="l" t="t" r="r" b="b"/>
              <a:pathLst>
                <a:path w="305435" h="576580" extrusionOk="0">
                  <a:moveTo>
                    <a:pt x="304926" y="423672"/>
                  </a:moveTo>
                  <a:lnTo>
                    <a:pt x="228726" y="423672"/>
                  </a:lnTo>
                  <a:lnTo>
                    <a:pt x="228726" y="0"/>
                  </a:lnTo>
                  <a:lnTo>
                    <a:pt x="76200" y="0"/>
                  </a:lnTo>
                  <a:lnTo>
                    <a:pt x="76200" y="423672"/>
                  </a:lnTo>
                  <a:lnTo>
                    <a:pt x="0" y="423672"/>
                  </a:lnTo>
                  <a:lnTo>
                    <a:pt x="152526" y="576072"/>
                  </a:lnTo>
                  <a:lnTo>
                    <a:pt x="304926" y="423672"/>
                  </a:lnTo>
                  <a:close/>
                </a:path>
              </a:pathLst>
            </a:custGeom>
            <a:grpFill/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30" name="object 31"/>
            <p:cNvPicPr/>
            <p:nvPr/>
          </p:nvPicPr>
          <p:blipFill>
            <a:blip r:embed="rId9"/>
            <a:stretch/>
          </p:blipFill>
          <p:spPr bwMode="auto">
            <a:xfrm>
              <a:off x="5881115" y="4507992"/>
              <a:ext cx="672084" cy="413004"/>
            </a:xfrm>
            <a:prstGeom prst="rect">
              <a:avLst/>
            </a:prstGeom>
          </p:spPr>
        </p:pic>
        <p:pic>
          <p:nvPicPr>
            <p:cNvPr id="31" name="object 32"/>
            <p:cNvPicPr/>
            <p:nvPr/>
          </p:nvPicPr>
          <p:blipFill>
            <a:blip r:embed="rId10"/>
            <a:stretch/>
          </p:blipFill>
          <p:spPr bwMode="auto">
            <a:xfrm>
              <a:off x="5928487" y="4538472"/>
              <a:ext cx="576071" cy="304926"/>
            </a:xfrm>
            <a:prstGeom prst="rect">
              <a:avLst/>
            </a:prstGeom>
          </p:spPr>
        </p:pic>
        <p:sp>
          <p:nvSpPr>
            <p:cNvPr id="32" name="object 33"/>
            <p:cNvSpPr/>
            <p:nvPr/>
          </p:nvSpPr>
          <p:spPr bwMode="auto">
            <a:xfrm>
              <a:off x="5928487" y="4538472"/>
              <a:ext cx="576580" cy="305435"/>
            </a:xfrm>
            <a:custGeom>
              <a:avLst/>
              <a:gdLst/>
              <a:ahLst/>
              <a:cxnLst/>
              <a:rect l="l" t="t" r="r" b="b"/>
              <a:pathLst>
                <a:path w="576579" h="305435" extrusionOk="0">
                  <a:moveTo>
                    <a:pt x="423545" y="0"/>
                  </a:moveTo>
                  <a:lnTo>
                    <a:pt x="423545" y="76200"/>
                  </a:lnTo>
                  <a:lnTo>
                    <a:pt x="0" y="76200"/>
                  </a:lnTo>
                  <a:lnTo>
                    <a:pt x="0" y="228726"/>
                  </a:lnTo>
                  <a:lnTo>
                    <a:pt x="423545" y="228726"/>
                  </a:lnTo>
                  <a:lnTo>
                    <a:pt x="423545" y="304926"/>
                  </a:lnTo>
                  <a:lnTo>
                    <a:pt x="576071" y="152400"/>
                  </a:lnTo>
                  <a:lnTo>
                    <a:pt x="423545" y="0"/>
                  </a:lnTo>
                </a:path>
              </a:pathLst>
            </a:custGeom>
            <a:grpFill/>
            <a:ln w="952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33" name="object 35"/>
          <p:cNvGrpSpPr/>
          <p:nvPr/>
        </p:nvGrpSpPr>
        <p:grpSpPr bwMode="auto">
          <a:xfrm>
            <a:off x="8885696" y="5143440"/>
            <a:ext cx="2016224" cy="1494005"/>
            <a:chOff x="6525768" y="4722876"/>
            <a:chExt cx="2618740" cy="2135505"/>
          </a:xfrm>
        </p:grpSpPr>
        <p:pic>
          <p:nvPicPr>
            <p:cNvPr id="34" name="object 36"/>
            <p:cNvPicPr/>
            <p:nvPr/>
          </p:nvPicPr>
          <p:blipFill>
            <a:blip r:embed="rId11"/>
            <a:stretch/>
          </p:blipFill>
          <p:spPr bwMode="auto">
            <a:xfrm>
              <a:off x="6525768" y="4722876"/>
              <a:ext cx="2618231" cy="2135124"/>
            </a:xfrm>
            <a:prstGeom prst="rect">
              <a:avLst/>
            </a:prstGeom>
          </p:spPr>
        </p:pic>
        <p:pic>
          <p:nvPicPr>
            <p:cNvPr id="35" name="object 37"/>
            <p:cNvPicPr/>
            <p:nvPr/>
          </p:nvPicPr>
          <p:blipFill>
            <a:blip r:embed="rId12"/>
            <a:stretch/>
          </p:blipFill>
          <p:spPr bwMode="auto">
            <a:xfrm>
              <a:off x="6720967" y="4917706"/>
              <a:ext cx="2071471" cy="16836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727465" y="2156604"/>
            <a:ext cx="87370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Atelier 2</a:t>
            </a:r>
            <a:endParaRPr dirty="0"/>
          </a:p>
          <a:p>
            <a:pPr algn="ctr">
              <a:defRPr/>
            </a:pPr>
            <a:endParaRPr lang="fr-FR" sz="2800" b="1" dirty="0">
              <a:solidFill>
                <a:srgbClr val="213469"/>
              </a:solidFill>
              <a:latin typeface="Yu Gothic UI"/>
              <a:ea typeface="Yu Gothic UI"/>
              <a:cs typeface="Arial"/>
            </a:endParaRPr>
          </a:p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« </a:t>
            </a:r>
            <a:r>
              <a:rPr lang="fr-FR" sz="2800" b="1" dirty="0">
                <a:solidFill>
                  <a:schemeClr val="accent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de Situation Sanitaire Exceptionnelle : la place des CPTS ?</a:t>
            </a:r>
            <a:r>
              <a:rPr lang="fr-FR" sz="2800" dirty="0">
                <a:solidFill>
                  <a:schemeClr val="accent1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FD8A73-49B4-2676-C415-855E3B8BDDE2}"/>
              </a:ext>
            </a:extLst>
          </p:cNvPr>
          <p:cNvSpPr txBox="1"/>
          <p:nvPr/>
        </p:nvSpPr>
        <p:spPr>
          <a:xfrm>
            <a:off x="8184232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Mercredi 9 octobre 14h00-15h15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" name="object 5"/>
          <p:cNvPicPr/>
          <p:nvPr/>
        </p:nvPicPr>
        <p:blipFill>
          <a:blip r:embed="rId2"/>
          <a:stretch/>
        </p:blipFill>
        <p:spPr bwMode="auto">
          <a:xfrm>
            <a:off x="9624392" y="4715326"/>
            <a:ext cx="2232248" cy="1707500"/>
          </a:xfrm>
          <a:prstGeom prst="rect">
            <a:avLst/>
          </a:prstGeom>
        </p:spPr>
      </p:pic>
      <p:sp>
        <p:nvSpPr>
          <p:cNvPr id="2" name="object 7"/>
          <p:cNvSpPr txBox="1"/>
          <p:nvPr/>
        </p:nvSpPr>
        <p:spPr bwMode="auto">
          <a:xfrm>
            <a:off x="2186392" y="620891"/>
            <a:ext cx="27774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1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0" lvl="0" indent="0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400" b="1" i="0" u="none" strike="noStrike" cap="none" spc="-5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L’exercice</a:t>
            </a:r>
            <a:r>
              <a:rPr lang="fr-FR" sz="2400" b="1" i="0" u="none" strike="noStrike" cap="none" spc="-5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«ERVISSE»</a:t>
            </a:r>
            <a:r>
              <a:rPr lang="fr-FR" sz="2400" b="1" i="0" u="none" strike="noStrike" cap="none" spc="-4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4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:</a:t>
            </a:r>
            <a:endParaRPr lang="fr-FR" sz="2400" b="1" i="1" u="none" strike="noStrike" cap="none" spc="0">
              <a:ln>
                <a:noFill/>
              </a:ln>
              <a:solidFill>
                <a:schemeClr val="bg2"/>
              </a:solidFill>
              <a:latin typeface="Calibri"/>
              <a:ea typeface="Arial"/>
              <a:cs typeface="Calibri"/>
            </a:endParaRPr>
          </a:p>
        </p:txBody>
      </p:sp>
      <p:sp>
        <p:nvSpPr>
          <p:cNvPr id="3" name="object 38"/>
          <p:cNvSpPr txBox="1"/>
          <p:nvPr/>
        </p:nvSpPr>
        <p:spPr bwMode="auto">
          <a:xfrm>
            <a:off x="2135559" y="1026478"/>
            <a:ext cx="88512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defRPr/>
            </a:pP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«</a:t>
            </a:r>
            <a:r>
              <a:rPr sz="2000" b="1" i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Evaluation</a:t>
            </a:r>
            <a:r>
              <a:rPr sz="2000" b="1" i="1" spc="-4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la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 Réponse</a:t>
            </a:r>
            <a:r>
              <a:rPr sz="2000" b="1" i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la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 spc="-5">
                <a:solidFill>
                  <a:schemeClr val="bg2"/>
                </a:solidFill>
                <a:latin typeface="Calibri"/>
                <a:cs typeface="Calibri"/>
              </a:rPr>
              <a:t>Ville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 spc="-5">
                <a:solidFill>
                  <a:schemeClr val="bg2"/>
                </a:solidFill>
                <a:latin typeface="Calibri"/>
                <a:cs typeface="Calibri"/>
              </a:rPr>
              <a:t>face</a:t>
            </a:r>
            <a:r>
              <a:rPr sz="2000" b="1" i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à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une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 spc="-5">
                <a:solidFill>
                  <a:schemeClr val="bg2"/>
                </a:solidFill>
                <a:latin typeface="Calibri"/>
                <a:cs typeface="Calibri"/>
              </a:rPr>
              <a:t>Situation</a:t>
            </a:r>
            <a:r>
              <a:rPr sz="2000" b="1" i="1" spc="-4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 spc="-10">
                <a:solidFill>
                  <a:schemeClr val="bg2"/>
                </a:solidFill>
                <a:latin typeface="Calibri"/>
                <a:cs typeface="Calibri"/>
              </a:rPr>
              <a:t>Sanitaire</a:t>
            </a:r>
            <a:r>
              <a:rPr sz="2000" b="1" i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 spc="-5">
                <a:solidFill>
                  <a:schemeClr val="bg2"/>
                </a:solidFill>
                <a:latin typeface="Calibri"/>
                <a:cs typeface="Calibri"/>
              </a:rPr>
              <a:t>Exceptionnelle</a:t>
            </a:r>
            <a:r>
              <a:rPr sz="2000" b="1" i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»</a:t>
            </a:r>
            <a:endParaRPr sz="2000">
              <a:solidFill>
                <a:schemeClr val="bg2"/>
              </a:solidFill>
              <a:latin typeface="Calibri"/>
              <a:cs typeface="Calibri"/>
            </a:endParaRPr>
          </a:p>
        </p:txBody>
      </p:sp>
      <p:pic>
        <p:nvPicPr>
          <p:cNvPr id="5" name="object 9"/>
          <p:cNvPicPr/>
          <p:nvPr/>
        </p:nvPicPr>
        <p:blipFill>
          <a:blip r:embed="rId3"/>
          <a:stretch/>
        </p:blipFill>
        <p:spPr bwMode="auto">
          <a:xfrm>
            <a:off x="2162009" y="1357948"/>
            <a:ext cx="1613916" cy="2057400"/>
          </a:xfrm>
          <a:prstGeom prst="rect">
            <a:avLst/>
          </a:prstGeom>
        </p:spPr>
      </p:pic>
      <p:pic>
        <p:nvPicPr>
          <p:cNvPr id="8" name="object 19"/>
          <p:cNvPicPr/>
          <p:nvPr/>
        </p:nvPicPr>
        <p:blipFill>
          <a:blip r:embed="rId4"/>
          <a:stretch/>
        </p:blipFill>
        <p:spPr bwMode="auto">
          <a:xfrm>
            <a:off x="2186392" y="2805683"/>
            <a:ext cx="1725168" cy="2057399"/>
          </a:xfrm>
          <a:prstGeom prst="rect">
            <a:avLst/>
          </a:prstGeom>
        </p:spPr>
      </p:pic>
      <p:pic>
        <p:nvPicPr>
          <p:cNvPr id="11" name="object 29"/>
          <p:cNvPicPr/>
          <p:nvPr/>
        </p:nvPicPr>
        <p:blipFill>
          <a:blip r:embed="rId5"/>
          <a:stretch/>
        </p:blipFill>
        <p:spPr bwMode="auto">
          <a:xfrm>
            <a:off x="2200616" y="4229100"/>
            <a:ext cx="1589532" cy="2057400"/>
          </a:xfrm>
          <a:prstGeom prst="rect">
            <a:avLst/>
          </a:prstGeom>
        </p:spPr>
      </p:pic>
      <p:grpSp>
        <p:nvGrpSpPr>
          <p:cNvPr id="19" name="object 12"/>
          <p:cNvGrpSpPr/>
          <p:nvPr/>
        </p:nvGrpSpPr>
        <p:grpSpPr bwMode="auto">
          <a:xfrm>
            <a:off x="3652279" y="1379156"/>
            <a:ext cx="5250180" cy="1359535"/>
            <a:chOff x="1385316" y="1043938"/>
            <a:chExt cx="5250180" cy="1359535"/>
          </a:xfrm>
        </p:grpSpPr>
        <p:pic>
          <p:nvPicPr>
            <p:cNvPr id="20" name="object 13"/>
            <p:cNvPicPr/>
            <p:nvPr/>
          </p:nvPicPr>
          <p:blipFill>
            <a:blip r:embed="rId6"/>
            <a:stretch/>
          </p:blipFill>
          <p:spPr bwMode="auto">
            <a:xfrm>
              <a:off x="1388364" y="1043938"/>
              <a:ext cx="5247132" cy="1359408"/>
            </a:xfrm>
            <a:prstGeom prst="rect">
              <a:avLst/>
            </a:prstGeom>
          </p:spPr>
        </p:pic>
        <p:pic>
          <p:nvPicPr>
            <p:cNvPr id="21" name="object 14"/>
            <p:cNvPicPr/>
            <p:nvPr/>
          </p:nvPicPr>
          <p:blipFill>
            <a:blip r:embed="rId7"/>
            <a:stretch/>
          </p:blipFill>
          <p:spPr bwMode="auto">
            <a:xfrm>
              <a:off x="1385316" y="1351787"/>
              <a:ext cx="5193792" cy="772668"/>
            </a:xfrm>
            <a:prstGeom prst="rect">
              <a:avLst/>
            </a:prstGeom>
          </p:spPr>
        </p:pic>
        <p:sp>
          <p:nvSpPr>
            <p:cNvPr id="22" name="object 15"/>
            <p:cNvSpPr/>
            <p:nvPr/>
          </p:nvSpPr>
          <p:spPr bwMode="auto">
            <a:xfrm>
              <a:off x="1435100" y="1068069"/>
              <a:ext cx="5153660" cy="1264919"/>
            </a:xfrm>
            <a:custGeom>
              <a:avLst/>
              <a:gdLst/>
              <a:ahLst/>
              <a:cxnLst/>
              <a:rect l="l" t="t" r="r" b="b"/>
              <a:pathLst>
                <a:path w="5153659" h="1264920" extrusionOk="0">
                  <a:moveTo>
                    <a:pt x="4942332" y="0"/>
                  </a:moveTo>
                  <a:lnTo>
                    <a:pt x="0" y="0"/>
                  </a:lnTo>
                  <a:lnTo>
                    <a:pt x="0" y="1264792"/>
                  </a:lnTo>
                  <a:lnTo>
                    <a:pt x="4942332" y="1264792"/>
                  </a:lnTo>
                  <a:lnTo>
                    <a:pt x="4990679" y="1259226"/>
                  </a:lnTo>
                  <a:lnTo>
                    <a:pt x="5035056" y="1243369"/>
                  </a:lnTo>
                  <a:lnTo>
                    <a:pt x="5074200" y="1218486"/>
                  </a:lnTo>
                  <a:lnTo>
                    <a:pt x="5106845" y="1185841"/>
                  </a:lnTo>
                  <a:lnTo>
                    <a:pt x="5131728" y="1146697"/>
                  </a:lnTo>
                  <a:lnTo>
                    <a:pt x="5147585" y="1102320"/>
                  </a:lnTo>
                  <a:lnTo>
                    <a:pt x="5153152" y="1053972"/>
                  </a:lnTo>
                  <a:lnTo>
                    <a:pt x="5153152" y="210819"/>
                  </a:lnTo>
                  <a:lnTo>
                    <a:pt x="5147585" y="162472"/>
                  </a:lnTo>
                  <a:lnTo>
                    <a:pt x="5131728" y="118095"/>
                  </a:lnTo>
                  <a:lnTo>
                    <a:pt x="5106845" y="78951"/>
                  </a:lnTo>
                  <a:lnTo>
                    <a:pt x="5074200" y="46306"/>
                  </a:lnTo>
                  <a:lnTo>
                    <a:pt x="5035056" y="21423"/>
                  </a:lnTo>
                  <a:lnTo>
                    <a:pt x="4990679" y="5566"/>
                  </a:lnTo>
                  <a:lnTo>
                    <a:pt x="494233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object 16"/>
            <p:cNvSpPr/>
            <p:nvPr/>
          </p:nvSpPr>
          <p:spPr bwMode="auto">
            <a:xfrm>
              <a:off x="1435100" y="1068069"/>
              <a:ext cx="5153660" cy="1264919"/>
            </a:xfrm>
            <a:custGeom>
              <a:avLst/>
              <a:gdLst/>
              <a:ahLst/>
              <a:cxnLst/>
              <a:rect l="l" t="t" r="r" b="b"/>
              <a:pathLst>
                <a:path w="5153659" h="1264920" extrusionOk="0">
                  <a:moveTo>
                    <a:pt x="5153152" y="210819"/>
                  </a:moveTo>
                  <a:lnTo>
                    <a:pt x="5153152" y="1053972"/>
                  </a:lnTo>
                  <a:lnTo>
                    <a:pt x="5147585" y="1102320"/>
                  </a:lnTo>
                  <a:lnTo>
                    <a:pt x="5131728" y="1146697"/>
                  </a:lnTo>
                  <a:lnTo>
                    <a:pt x="5106845" y="1185841"/>
                  </a:lnTo>
                  <a:lnTo>
                    <a:pt x="5074200" y="1218486"/>
                  </a:lnTo>
                  <a:lnTo>
                    <a:pt x="5035056" y="1243369"/>
                  </a:lnTo>
                  <a:lnTo>
                    <a:pt x="4990679" y="1259226"/>
                  </a:lnTo>
                  <a:lnTo>
                    <a:pt x="4942332" y="1264792"/>
                  </a:lnTo>
                  <a:lnTo>
                    <a:pt x="0" y="1264792"/>
                  </a:lnTo>
                  <a:lnTo>
                    <a:pt x="0" y="0"/>
                  </a:lnTo>
                  <a:lnTo>
                    <a:pt x="4942332" y="0"/>
                  </a:lnTo>
                  <a:lnTo>
                    <a:pt x="4990679" y="5566"/>
                  </a:lnTo>
                  <a:lnTo>
                    <a:pt x="5035056" y="21423"/>
                  </a:lnTo>
                  <a:lnTo>
                    <a:pt x="5074200" y="46306"/>
                  </a:lnTo>
                  <a:lnTo>
                    <a:pt x="5106845" y="78951"/>
                  </a:lnTo>
                  <a:lnTo>
                    <a:pt x="5131728" y="118095"/>
                  </a:lnTo>
                  <a:lnTo>
                    <a:pt x="5147585" y="162472"/>
                  </a:lnTo>
                  <a:lnTo>
                    <a:pt x="5153152" y="210819"/>
                  </a:lnTo>
                  <a:close/>
                </a:path>
              </a:pathLst>
            </a:custGeom>
            <a:grpFill/>
            <a:ln w="952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24" name="object 12"/>
          <p:cNvGrpSpPr/>
          <p:nvPr/>
        </p:nvGrpSpPr>
        <p:grpSpPr bwMode="auto">
          <a:xfrm>
            <a:off x="3652279" y="2869565"/>
            <a:ext cx="5250180" cy="1359535"/>
            <a:chOff x="1385316" y="1043938"/>
            <a:chExt cx="5250180" cy="1359535"/>
          </a:xfrm>
        </p:grpSpPr>
        <p:pic>
          <p:nvPicPr>
            <p:cNvPr id="25" name="object 13"/>
            <p:cNvPicPr/>
            <p:nvPr/>
          </p:nvPicPr>
          <p:blipFill>
            <a:blip r:embed="rId6"/>
            <a:stretch/>
          </p:blipFill>
          <p:spPr bwMode="auto">
            <a:xfrm>
              <a:off x="1388364" y="1043938"/>
              <a:ext cx="5247132" cy="1359408"/>
            </a:xfrm>
            <a:prstGeom prst="rect">
              <a:avLst/>
            </a:prstGeom>
          </p:spPr>
        </p:pic>
        <p:pic>
          <p:nvPicPr>
            <p:cNvPr id="26" name="object 14"/>
            <p:cNvPicPr/>
            <p:nvPr/>
          </p:nvPicPr>
          <p:blipFill>
            <a:blip r:embed="rId7"/>
            <a:stretch/>
          </p:blipFill>
          <p:spPr bwMode="auto">
            <a:xfrm>
              <a:off x="1385316" y="1351787"/>
              <a:ext cx="5193792" cy="772668"/>
            </a:xfrm>
            <a:prstGeom prst="rect">
              <a:avLst/>
            </a:prstGeom>
          </p:spPr>
        </p:pic>
        <p:sp>
          <p:nvSpPr>
            <p:cNvPr id="27" name="object 15"/>
            <p:cNvSpPr/>
            <p:nvPr/>
          </p:nvSpPr>
          <p:spPr bwMode="auto">
            <a:xfrm>
              <a:off x="1435100" y="1068069"/>
              <a:ext cx="5153660" cy="1264919"/>
            </a:xfrm>
            <a:custGeom>
              <a:avLst/>
              <a:gdLst/>
              <a:ahLst/>
              <a:cxnLst/>
              <a:rect l="l" t="t" r="r" b="b"/>
              <a:pathLst>
                <a:path w="5153659" h="1264920" extrusionOk="0">
                  <a:moveTo>
                    <a:pt x="4942332" y="0"/>
                  </a:moveTo>
                  <a:lnTo>
                    <a:pt x="0" y="0"/>
                  </a:lnTo>
                  <a:lnTo>
                    <a:pt x="0" y="1264792"/>
                  </a:lnTo>
                  <a:lnTo>
                    <a:pt x="4942332" y="1264792"/>
                  </a:lnTo>
                  <a:lnTo>
                    <a:pt x="4990679" y="1259226"/>
                  </a:lnTo>
                  <a:lnTo>
                    <a:pt x="5035056" y="1243369"/>
                  </a:lnTo>
                  <a:lnTo>
                    <a:pt x="5074200" y="1218486"/>
                  </a:lnTo>
                  <a:lnTo>
                    <a:pt x="5106845" y="1185841"/>
                  </a:lnTo>
                  <a:lnTo>
                    <a:pt x="5131728" y="1146697"/>
                  </a:lnTo>
                  <a:lnTo>
                    <a:pt x="5147585" y="1102320"/>
                  </a:lnTo>
                  <a:lnTo>
                    <a:pt x="5153152" y="1053972"/>
                  </a:lnTo>
                  <a:lnTo>
                    <a:pt x="5153152" y="210819"/>
                  </a:lnTo>
                  <a:lnTo>
                    <a:pt x="5147585" y="162472"/>
                  </a:lnTo>
                  <a:lnTo>
                    <a:pt x="5131728" y="118095"/>
                  </a:lnTo>
                  <a:lnTo>
                    <a:pt x="5106845" y="78951"/>
                  </a:lnTo>
                  <a:lnTo>
                    <a:pt x="5074200" y="46306"/>
                  </a:lnTo>
                  <a:lnTo>
                    <a:pt x="5035056" y="21423"/>
                  </a:lnTo>
                  <a:lnTo>
                    <a:pt x="4990679" y="5566"/>
                  </a:lnTo>
                  <a:lnTo>
                    <a:pt x="494233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8" name="object 16"/>
            <p:cNvSpPr/>
            <p:nvPr/>
          </p:nvSpPr>
          <p:spPr bwMode="auto">
            <a:xfrm>
              <a:off x="1435100" y="1068069"/>
              <a:ext cx="5153660" cy="1264919"/>
            </a:xfrm>
            <a:custGeom>
              <a:avLst/>
              <a:gdLst/>
              <a:ahLst/>
              <a:cxnLst/>
              <a:rect l="l" t="t" r="r" b="b"/>
              <a:pathLst>
                <a:path w="5153659" h="1264920" extrusionOk="0">
                  <a:moveTo>
                    <a:pt x="5153152" y="210819"/>
                  </a:moveTo>
                  <a:lnTo>
                    <a:pt x="5153152" y="1053972"/>
                  </a:lnTo>
                  <a:lnTo>
                    <a:pt x="5147585" y="1102320"/>
                  </a:lnTo>
                  <a:lnTo>
                    <a:pt x="5131728" y="1146697"/>
                  </a:lnTo>
                  <a:lnTo>
                    <a:pt x="5106845" y="1185841"/>
                  </a:lnTo>
                  <a:lnTo>
                    <a:pt x="5074200" y="1218486"/>
                  </a:lnTo>
                  <a:lnTo>
                    <a:pt x="5035056" y="1243369"/>
                  </a:lnTo>
                  <a:lnTo>
                    <a:pt x="4990679" y="1259226"/>
                  </a:lnTo>
                  <a:lnTo>
                    <a:pt x="4942332" y="1264792"/>
                  </a:lnTo>
                  <a:lnTo>
                    <a:pt x="0" y="1264792"/>
                  </a:lnTo>
                  <a:lnTo>
                    <a:pt x="0" y="0"/>
                  </a:lnTo>
                  <a:lnTo>
                    <a:pt x="4942332" y="0"/>
                  </a:lnTo>
                  <a:lnTo>
                    <a:pt x="4990679" y="5566"/>
                  </a:lnTo>
                  <a:lnTo>
                    <a:pt x="5035056" y="21423"/>
                  </a:lnTo>
                  <a:lnTo>
                    <a:pt x="5074200" y="46306"/>
                  </a:lnTo>
                  <a:lnTo>
                    <a:pt x="5106845" y="78951"/>
                  </a:lnTo>
                  <a:lnTo>
                    <a:pt x="5131728" y="118095"/>
                  </a:lnTo>
                  <a:lnTo>
                    <a:pt x="5147585" y="162472"/>
                  </a:lnTo>
                  <a:lnTo>
                    <a:pt x="5153152" y="210819"/>
                  </a:lnTo>
                  <a:close/>
                </a:path>
              </a:pathLst>
            </a:custGeom>
            <a:grpFill/>
            <a:ln w="952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29" name="object 12"/>
          <p:cNvGrpSpPr/>
          <p:nvPr/>
        </p:nvGrpSpPr>
        <p:grpSpPr bwMode="auto">
          <a:xfrm>
            <a:off x="3683468" y="4280026"/>
            <a:ext cx="5250180" cy="1359535"/>
            <a:chOff x="1385316" y="1043938"/>
            <a:chExt cx="5250180" cy="1359535"/>
          </a:xfrm>
        </p:grpSpPr>
        <p:pic>
          <p:nvPicPr>
            <p:cNvPr id="30" name="object 13"/>
            <p:cNvPicPr/>
            <p:nvPr/>
          </p:nvPicPr>
          <p:blipFill>
            <a:blip r:embed="rId6"/>
            <a:stretch/>
          </p:blipFill>
          <p:spPr bwMode="auto">
            <a:xfrm>
              <a:off x="1388364" y="1043938"/>
              <a:ext cx="5247132" cy="1359408"/>
            </a:xfrm>
            <a:prstGeom prst="rect">
              <a:avLst/>
            </a:prstGeom>
          </p:spPr>
        </p:pic>
        <p:pic>
          <p:nvPicPr>
            <p:cNvPr id="31" name="object 14"/>
            <p:cNvPicPr/>
            <p:nvPr/>
          </p:nvPicPr>
          <p:blipFill>
            <a:blip r:embed="rId7"/>
            <a:stretch/>
          </p:blipFill>
          <p:spPr bwMode="auto">
            <a:xfrm>
              <a:off x="1385316" y="1351787"/>
              <a:ext cx="5193792" cy="772668"/>
            </a:xfrm>
            <a:prstGeom prst="rect">
              <a:avLst/>
            </a:prstGeom>
          </p:spPr>
        </p:pic>
        <p:sp>
          <p:nvSpPr>
            <p:cNvPr id="32" name="object 15"/>
            <p:cNvSpPr/>
            <p:nvPr/>
          </p:nvSpPr>
          <p:spPr bwMode="auto">
            <a:xfrm>
              <a:off x="1435100" y="1068069"/>
              <a:ext cx="5153660" cy="1264919"/>
            </a:xfrm>
            <a:custGeom>
              <a:avLst/>
              <a:gdLst/>
              <a:ahLst/>
              <a:cxnLst/>
              <a:rect l="l" t="t" r="r" b="b"/>
              <a:pathLst>
                <a:path w="5153659" h="1264920" extrusionOk="0">
                  <a:moveTo>
                    <a:pt x="4942332" y="0"/>
                  </a:moveTo>
                  <a:lnTo>
                    <a:pt x="0" y="0"/>
                  </a:lnTo>
                  <a:lnTo>
                    <a:pt x="0" y="1264792"/>
                  </a:lnTo>
                  <a:lnTo>
                    <a:pt x="4942332" y="1264792"/>
                  </a:lnTo>
                  <a:lnTo>
                    <a:pt x="4990679" y="1259226"/>
                  </a:lnTo>
                  <a:lnTo>
                    <a:pt x="5035056" y="1243369"/>
                  </a:lnTo>
                  <a:lnTo>
                    <a:pt x="5074200" y="1218486"/>
                  </a:lnTo>
                  <a:lnTo>
                    <a:pt x="5106845" y="1185841"/>
                  </a:lnTo>
                  <a:lnTo>
                    <a:pt x="5131728" y="1146697"/>
                  </a:lnTo>
                  <a:lnTo>
                    <a:pt x="5147585" y="1102320"/>
                  </a:lnTo>
                  <a:lnTo>
                    <a:pt x="5153152" y="1053972"/>
                  </a:lnTo>
                  <a:lnTo>
                    <a:pt x="5153152" y="210819"/>
                  </a:lnTo>
                  <a:lnTo>
                    <a:pt x="5147585" y="162472"/>
                  </a:lnTo>
                  <a:lnTo>
                    <a:pt x="5131728" y="118095"/>
                  </a:lnTo>
                  <a:lnTo>
                    <a:pt x="5106845" y="78951"/>
                  </a:lnTo>
                  <a:lnTo>
                    <a:pt x="5074200" y="46306"/>
                  </a:lnTo>
                  <a:lnTo>
                    <a:pt x="5035056" y="21423"/>
                  </a:lnTo>
                  <a:lnTo>
                    <a:pt x="4990679" y="5566"/>
                  </a:lnTo>
                  <a:lnTo>
                    <a:pt x="494233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6"/>
            <p:cNvSpPr/>
            <p:nvPr/>
          </p:nvSpPr>
          <p:spPr bwMode="auto">
            <a:xfrm>
              <a:off x="1435100" y="1068069"/>
              <a:ext cx="5153660" cy="1264919"/>
            </a:xfrm>
            <a:custGeom>
              <a:avLst/>
              <a:gdLst/>
              <a:ahLst/>
              <a:cxnLst/>
              <a:rect l="l" t="t" r="r" b="b"/>
              <a:pathLst>
                <a:path w="5153659" h="1264920" extrusionOk="0">
                  <a:moveTo>
                    <a:pt x="5153152" y="210819"/>
                  </a:moveTo>
                  <a:lnTo>
                    <a:pt x="5153152" y="1053972"/>
                  </a:lnTo>
                  <a:lnTo>
                    <a:pt x="5147585" y="1102320"/>
                  </a:lnTo>
                  <a:lnTo>
                    <a:pt x="5131728" y="1146697"/>
                  </a:lnTo>
                  <a:lnTo>
                    <a:pt x="5106845" y="1185841"/>
                  </a:lnTo>
                  <a:lnTo>
                    <a:pt x="5074200" y="1218486"/>
                  </a:lnTo>
                  <a:lnTo>
                    <a:pt x="5035056" y="1243369"/>
                  </a:lnTo>
                  <a:lnTo>
                    <a:pt x="4990679" y="1259226"/>
                  </a:lnTo>
                  <a:lnTo>
                    <a:pt x="4942332" y="1264792"/>
                  </a:lnTo>
                  <a:lnTo>
                    <a:pt x="0" y="1264792"/>
                  </a:lnTo>
                  <a:lnTo>
                    <a:pt x="0" y="0"/>
                  </a:lnTo>
                  <a:lnTo>
                    <a:pt x="4942332" y="0"/>
                  </a:lnTo>
                  <a:lnTo>
                    <a:pt x="4990679" y="5566"/>
                  </a:lnTo>
                  <a:lnTo>
                    <a:pt x="5035056" y="21423"/>
                  </a:lnTo>
                  <a:lnTo>
                    <a:pt x="5074200" y="46306"/>
                  </a:lnTo>
                  <a:lnTo>
                    <a:pt x="5106845" y="78951"/>
                  </a:lnTo>
                  <a:lnTo>
                    <a:pt x="5131728" y="118095"/>
                  </a:lnTo>
                  <a:lnTo>
                    <a:pt x="5147585" y="162472"/>
                  </a:lnTo>
                  <a:lnTo>
                    <a:pt x="5153152" y="210819"/>
                  </a:lnTo>
                  <a:close/>
                </a:path>
              </a:pathLst>
            </a:custGeom>
            <a:grpFill/>
            <a:ln w="952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3733252" y="1681941"/>
            <a:ext cx="5027044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95"/>
              </a:spcBef>
              <a:buChar char="•"/>
              <a:tabLst>
                <a:tab pos="127000" algn="l"/>
              </a:tabLst>
              <a:defRPr/>
            </a:pP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Mise</a:t>
            </a:r>
            <a:r>
              <a:rPr lang="fr-FR" sz="12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en</a:t>
            </a:r>
            <a:r>
              <a:rPr lang="fr-FR" sz="12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place</a:t>
            </a:r>
            <a:r>
              <a:rPr lang="fr-FR" sz="12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spc="-5">
                <a:solidFill>
                  <a:schemeClr val="bg2"/>
                </a:solidFill>
                <a:latin typeface="Calibri"/>
                <a:cs typeface="Calibri"/>
              </a:rPr>
              <a:t>contextuelle</a:t>
            </a:r>
            <a:r>
              <a:rPr lang="fr-FR" sz="1200" spc="-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à J-2</a:t>
            </a:r>
            <a:r>
              <a:rPr lang="fr-FR" sz="1200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i="1" spc="-5">
                <a:solidFill>
                  <a:schemeClr val="bg2"/>
                </a:solidFill>
                <a:latin typeface="Calibri"/>
                <a:cs typeface="Calibri"/>
              </a:rPr>
              <a:t>(Coordinatrices</a:t>
            </a:r>
            <a:r>
              <a:rPr lang="fr-FR" sz="1200" i="1" spc="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i="1" spc="-5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lang="fr-FR" sz="1200" i="1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i="1" spc="-5">
                <a:solidFill>
                  <a:schemeClr val="bg2"/>
                </a:solidFill>
                <a:latin typeface="Calibri"/>
                <a:cs typeface="Calibri"/>
              </a:rPr>
              <a:t>membres</a:t>
            </a:r>
            <a:r>
              <a:rPr lang="fr-FR" sz="1200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i="1" spc="-5">
                <a:solidFill>
                  <a:schemeClr val="bg2"/>
                </a:solidFill>
                <a:latin typeface="Calibri"/>
                <a:cs typeface="Calibri"/>
              </a:rPr>
              <a:t>du</a:t>
            </a:r>
            <a:r>
              <a:rPr lang="fr-FR" sz="1200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i="1" spc="-5">
                <a:solidFill>
                  <a:schemeClr val="bg2"/>
                </a:solidFill>
                <a:latin typeface="Calibri"/>
                <a:cs typeface="Calibri"/>
              </a:rPr>
              <a:t>bureau)</a:t>
            </a:r>
            <a:endParaRPr lang="fr-FR"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 marR="5080" indent="-114300">
              <a:lnSpc>
                <a:spcPts val="1320"/>
              </a:lnSpc>
              <a:spcBef>
                <a:spcPts val="240"/>
              </a:spcBef>
              <a:buFont typeface="Calibri"/>
              <a:buChar char="•"/>
              <a:tabLst>
                <a:tab pos="127000" algn="l"/>
              </a:tabLst>
              <a:defRPr/>
            </a:pPr>
            <a:r>
              <a:rPr lang="fr-FR" sz="1200" b="1" spc="-10">
                <a:solidFill>
                  <a:schemeClr val="bg2"/>
                </a:solidFill>
                <a:latin typeface="Calibri"/>
                <a:cs typeface="Calibri"/>
              </a:rPr>
              <a:t>Evaluation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de la </a:t>
            </a:r>
            <a:r>
              <a:rPr lang="fr-FR" sz="1200" spc="-5">
                <a:solidFill>
                  <a:schemeClr val="bg2"/>
                </a:solidFill>
                <a:latin typeface="Calibri"/>
                <a:cs typeface="Calibri"/>
              </a:rPr>
              <a:t>posture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de </a:t>
            </a:r>
            <a:r>
              <a:rPr lang="fr-FR" sz="1200" spc="-5">
                <a:solidFill>
                  <a:schemeClr val="bg2"/>
                </a:solidFill>
                <a:latin typeface="Calibri"/>
                <a:cs typeface="Calibri"/>
              </a:rPr>
              <a:t>veille,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de </a:t>
            </a:r>
            <a:r>
              <a:rPr lang="fr-FR" sz="1200" spc="-5">
                <a:solidFill>
                  <a:schemeClr val="bg2"/>
                </a:solidFill>
                <a:latin typeface="Calibri"/>
                <a:cs typeface="Calibri"/>
              </a:rPr>
              <a:t>réception,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de </a:t>
            </a:r>
            <a:r>
              <a:rPr lang="fr-FR" sz="1200" spc="-5">
                <a:solidFill>
                  <a:schemeClr val="bg2"/>
                </a:solidFill>
                <a:latin typeface="Calibri"/>
                <a:cs typeface="Calibri"/>
              </a:rPr>
              <a:t>qualification, </a:t>
            </a:r>
            <a:r>
              <a:rPr lang="fr-FR" sz="1200" spc="-15">
                <a:solidFill>
                  <a:schemeClr val="bg2"/>
                </a:solidFill>
                <a:latin typeface="Calibri"/>
                <a:cs typeface="Calibri"/>
              </a:rPr>
              <a:t>d’analyse </a:t>
            </a:r>
            <a:r>
              <a:rPr lang="fr-FR" sz="1200">
                <a:solidFill>
                  <a:schemeClr val="bg2"/>
                </a:solidFill>
                <a:latin typeface="Calibri"/>
                <a:cs typeface="Calibri"/>
              </a:rPr>
              <a:t>de </a:t>
            </a:r>
            <a:r>
              <a:rPr lang="fr-FR" sz="1200" spc="-26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spc="-15">
                <a:solidFill>
                  <a:schemeClr val="bg2"/>
                </a:solidFill>
                <a:latin typeface="Calibri"/>
                <a:cs typeface="Calibri"/>
              </a:rPr>
              <a:t>l’alerte</a:t>
            </a:r>
            <a:r>
              <a:rPr lang="fr-FR" sz="1200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spc="-5">
                <a:solidFill>
                  <a:schemeClr val="bg2"/>
                </a:solidFill>
                <a:latin typeface="Calibri"/>
                <a:cs typeface="Calibri"/>
              </a:rPr>
              <a:t>et diffusion</a:t>
            </a:r>
            <a:r>
              <a:rPr lang="fr-FR" sz="1200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i="1" spc="-5">
                <a:solidFill>
                  <a:schemeClr val="bg2"/>
                </a:solidFill>
                <a:latin typeface="Calibri"/>
                <a:cs typeface="Calibri"/>
              </a:rPr>
              <a:t>(utilisation</a:t>
            </a:r>
            <a:r>
              <a:rPr lang="fr-FR" sz="1200" i="1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fr-FR" sz="1200" i="1" spc="-5">
                <a:solidFill>
                  <a:schemeClr val="bg2"/>
                </a:solidFill>
                <a:latin typeface="Calibri"/>
                <a:cs typeface="Calibri"/>
              </a:rPr>
              <a:t>des outils)</a:t>
            </a:r>
            <a:endParaRPr lang="fr-FR" sz="120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35" name="object 27"/>
          <p:cNvSpPr txBox="1"/>
          <p:nvPr/>
        </p:nvSpPr>
        <p:spPr bwMode="auto">
          <a:xfrm>
            <a:off x="3775925" y="3003296"/>
            <a:ext cx="4741545" cy="94678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95"/>
              </a:spcBef>
              <a:buFont typeface="Calibri"/>
              <a:buChar char="•"/>
              <a:tabLst>
                <a:tab pos="127000" algn="l"/>
              </a:tabLst>
              <a:defRPr/>
            </a:pP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1h30</a:t>
            </a:r>
            <a:r>
              <a:rPr sz="1200" b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de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simulation</a:t>
            </a:r>
            <a:r>
              <a:rPr sz="1200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avec</a:t>
            </a:r>
            <a:r>
              <a:rPr sz="1200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17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«</a:t>
            </a:r>
            <a:r>
              <a:rPr sz="1200" b="1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joueurs</a:t>
            </a:r>
            <a:r>
              <a:rPr sz="12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»</a:t>
            </a:r>
            <a:r>
              <a:rPr sz="1200" b="1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sz="12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5 «</a:t>
            </a:r>
            <a:r>
              <a:rPr sz="12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animateurs/observateurs</a:t>
            </a:r>
            <a:r>
              <a:rPr sz="1200" b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»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 indent="-114300">
              <a:lnSpc>
                <a:spcPts val="1380"/>
              </a:lnSpc>
              <a:spcBef>
                <a:spcPts val="100"/>
              </a:spcBef>
              <a:buFont typeface="Calibri"/>
              <a:buChar char="•"/>
              <a:tabLst>
                <a:tab pos="127000" algn="l"/>
              </a:tabLst>
              <a:defRPr/>
            </a:pP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Evaluation</a:t>
            </a:r>
            <a:r>
              <a:rPr sz="1200" b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des</a:t>
            </a:r>
            <a:r>
              <a:rPr sz="12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outils,</a:t>
            </a:r>
            <a:r>
              <a:rPr sz="1200" b="1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2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la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dynamique</a:t>
            </a:r>
            <a:r>
              <a:rPr sz="1200" b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la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cellule</a:t>
            </a:r>
            <a:r>
              <a:rPr sz="12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2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crise</a:t>
            </a:r>
            <a:r>
              <a:rPr sz="1200" b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sz="1200" b="1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l’action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>
              <a:lnSpc>
                <a:spcPts val="1380"/>
              </a:lnSpc>
              <a:defRPr/>
            </a:pP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collective</a:t>
            </a:r>
            <a:r>
              <a:rPr sz="1200" b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(via</a:t>
            </a:r>
            <a:r>
              <a:rPr sz="1200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captation</a:t>
            </a:r>
            <a:r>
              <a:rPr sz="1200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sonore et</a:t>
            </a:r>
            <a:r>
              <a:rPr sz="1200" i="1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vidéo</a:t>
            </a:r>
            <a:r>
              <a:rPr sz="1200" i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>
                <a:solidFill>
                  <a:schemeClr val="bg2"/>
                </a:solidFill>
                <a:latin typeface="Calibri"/>
                <a:cs typeface="Calibri"/>
              </a:rPr>
              <a:t>en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 continue)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 indent="-114300">
              <a:lnSpc>
                <a:spcPts val="1380"/>
              </a:lnSpc>
              <a:spcBef>
                <a:spcPts val="95"/>
              </a:spcBef>
              <a:buChar char="•"/>
              <a:tabLst>
                <a:tab pos="127000" algn="l"/>
              </a:tabLst>
              <a:defRPr/>
            </a:pPr>
            <a:r>
              <a:rPr sz="1200" spc="-30">
                <a:solidFill>
                  <a:schemeClr val="bg2"/>
                </a:solidFill>
                <a:latin typeface="Calibri"/>
                <a:cs typeface="Calibri"/>
              </a:rPr>
              <a:t>Test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de la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capacité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d’adaptation</a:t>
            </a:r>
            <a:r>
              <a:rPr sz="12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sz="1200" b="1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d’anticipation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avec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 un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scénario</a:t>
            </a: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évolutif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>
              <a:lnSpc>
                <a:spcPts val="1380"/>
              </a:lnSpc>
              <a:defRPr/>
            </a:pP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(demande</a:t>
            </a:r>
            <a:r>
              <a:rPr sz="1200" i="1" spc="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initiale</a:t>
            </a:r>
            <a:r>
              <a:rPr sz="1200" i="1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puis</a:t>
            </a:r>
            <a:r>
              <a:rPr sz="1200" i="1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secondaire</a:t>
            </a:r>
            <a:r>
              <a:rPr sz="1200" i="1" spc="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et </a:t>
            </a:r>
            <a:r>
              <a:rPr sz="1200" i="1">
                <a:solidFill>
                  <a:schemeClr val="bg2"/>
                </a:solidFill>
                <a:latin typeface="Calibri"/>
                <a:cs typeface="Calibri"/>
              </a:rPr>
              <a:t>enfin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aléa</a:t>
            </a:r>
            <a:r>
              <a:rPr sz="1200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supra</a:t>
            </a:r>
            <a:r>
              <a:rPr sz="1200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organisationnel)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36" name="object 37"/>
          <p:cNvSpPr txBox="1"/>
          <p:nvPr/>
        </p:nvSpPr>
        <p:spPr bwMode="auto">
          <a:xfrm>
            <a:off x="3775925" y="4536772"/>
            <a:ext cx="4840605" cy="77851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95"/>
              </a:spcBef>
              <a:buFont typeface="Calibri"/>
              <a:buChar char="•"/>
              <a:tabLst>
                <a:tab pos="127000" algn="l"/>
              </a:tabLst>
              <a:defRPr/>
            </a:pP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Débriefing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à</a:t>
            </a:r>
            <a:r>
              <a:rPr sz="1200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chaud</a:t>
            </a: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questionnaire</a:t>
            </a:r>
            <a:r>
              <a:rPr sz="1200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d’autoévaluation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  <a:defRPr/>
            </a:pP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Synthèse</a:t>
            </a:r>
            <a:r>
              <a:rPr sz="1200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des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 observateurs</a:t>
            </a:r>
            <a:r>
              <a:rPr sz="1200" spc="-3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à</a:t>
            </a: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15">
                <a:solidFill>
                  <a:schemeClr val="bg2"/>
                </a:solidFill>
                <a:latin typeface="Calibri"/>
                <a:cs typeface="Calibri"/>
              </a:rPr>
              <a:t>l’aide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200" spc="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critères</a:t>
            </a:r>
            <a:r>
              <a:rPr sz="1200" b="1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objectivés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5">
                <a:solidFill>
                  <a:schemeClr val="bg2"/>
                </a:solidFill>
                <a:latin typeface="Calibri"/>
                <a:cs typeface="Calibri"/>
              </a:rPr>
              <a:t>(échelle de</a:t>
            </a:r>
            <a:r>
              <a:rPr sz="1200" i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i="1" spc="-10">
                <a:solidFill>
                  <a:schemeClr val="bg2"/>
                </a:solidFill>
                <a:latin typeface="Calibri"/>
                <a:cs typeface="Calibri"/>
              </a:rPr>
              <a:t>Likert)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 indent="-114300">
              <a:lnSpc>
                <a:spcPts val="1380"/>
              </a:lnSpc>
              <a:spcBef>
                <a:spcPts val="95"/>
              </a:spcBef>
              <a:buChar char="•"/>
              <a:tabLst>
                <a:tab pos="127000" algn="l"/>
              </a:tabLst>
              <a:defRPr/>
            </a:pP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Rédaction</a:t>
            </a:r>
            <a:r>
              <a:rPr sz="1200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sz="1200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communication</a:t>
            </a:r>
            <a:r>
              <a:rPr sz="1200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de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spc="-15">
                <a:solidFill>
                  <a:schemeClr val="bg2"/>
                </a:solidFill>
                <a:latin typeface="Calibri"/>
                <a:cs typeface="Calibri"/>
              </a:rPr>
              <a:t>l’analyse</a:t>
            </a:r>
            <a:r>
              <a:rPr sz="1200" spc="-2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des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données</a:t>
            </a:r>
            <a:r>
              <a:rPr sz="1200" spc="-3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chemeClr val="bg2"/>
                </a:solidFill>
                <a:latin typeface="Calibri"/>
                <a:cs typeface="Calibri"/>
              </a:rPr>
              <a:t>à 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distance</a:t>
            </a:r>
            <a:r>
              <a:rPr sz="1200" spc="27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«</a:t>
            </a:r>
            <a:r>
              <a:rPr sz="1200" b="1" spc="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RETEX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»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  <a:p>
            <a:pPr marL="127000">
              <a:lnSpc>
                <a:spcPts val="1380"/>
              </a:lnSpc>
              <a:defRPr/>
            </a:pPr>
            <a:r>
              <a:rPr sz="1200" spc="-10">
                <a:solidFill>
                  <a:schemeClr val="bg2"/>
                </a:solidFill>
                <a:latin typeface="Calibri"/>
                <a:cs typeface="Calibri"/>
              </a:rPr>
              <a:t>avec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recommandations</a:t>
            </a:r>
            <a:r>
              <a:rPr sz="1200" b="1" spc="-2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bg2"/>
                </a:solidFill>
                <a:latin typeface="Calibri"/>
                <a:cs typeface="Calibri"/>
              </a:rPr>
              <a:t>et</a:t>
            </a:r>
            <a:r>
              <a:rPr sz="1200" b="1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mesures</a:t>
            </a:r>
            <a:r>
              <a:rPr sz="1200" b="1" spc="-15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200" b="1" spc="-5">
                <a:solidFill>
                  <a:schemeClr val="bg2"/>
                </a:solidFill>
                <a:latin typeface="Calibri"/>
                <a:cs typeface="Calibri"/>
              </a:rPr>
              <a:t>correctives</a:t>
            </a:r>
            <a:r>
              <a:rPr sz="1200" spc="-5">
                <a:solidFill>
                  <a:schemeClr val="bg2"/>
                </a:solidFill>
                <a:latin typeface="Calibri"/>
                <a:cs typeface="Calibri"/>
              </a:rPr>
              <a:t>.</a:t>
            </a:r>
            <a:endParaRPr sz="1200">
              <a:solidFill>
                <a:schemeClr val="bg2"/>
              </a:solidFill>
              <a:latin typeface="Calibri"/>
              <a:cs typeface="Calibri"/>
            </a:endParaRPr>
          </a:p>
        </p:txBody>
      </p:sp>
      <p:pic>
        <p:nvPicPr>
          <p:cNvPr id="37" name="object 4"/>
          <p:cNvPicPr/>
          <p:nvPr/>
        </p:nvPicPr>
        <p:blipFill>
          <a:blip r:embed="rId8"/>
          <a:stretch/>
        </p:blipFill>
        <p:spPr bwMode="auto">
          <a:xfrm>
            <a:off x="9048328" y="1365491"/>
            <a:ext cx="2446997" cy="2111197"/>
          </a:xfrm>
          <a:prstGeom prst="rect">
            <a:avLst/>
          </a:prstGeom>
        </p:spPr>
      </p:pic>
      <p:pic>
        <p:nvPicPr>
          <p:cNvPr id="39" name="object 6"/>
          <p:cNvPicPr/>
          <p:nvPr/>
        </p:nvPicPr>
        <p:blipFill>
          <a:blip r:embed="rId9"/>
          <a:stretch/>
        </p:blipFill>
        <p:spPr bwMode="auto">
          <a:xfrm>
            <a:off x="8975682" y="3368609"/>
            <a:ext cx="2880958" cy="2076615"/>
          </a:xfrm>
          <a:prstGeom prst="rect">
            <a:avLst/>
          </a:prstGeom>
        </p:spPr>
      </p:pic>
      <p:pic>
        <p:nvPicPr>
          <p:cNvPr id="38" name="object 39"/>
          <p:cNvPicPr/>
          <p:nvPr/>
        </p:nvPicPr>
        <p:blipFill>
          <a:blip r:embed="rId10"/>
          <a:stretch/>
        </p:blipFill>
        <p:spPr bwMode="auto">
          <a:xfrm>
            <a:off x="9480376" y="2488844"/>
            <a:ext cx="1729155" cy="2149805"/>
          </a:xfrm>
          <a:prstGeom prst="rect">
            <a:avLst/>
          </a:prstGeom>
        </p:spPr>
      </p:pic>
      <p:pic>
        <p:nvPicPr>
          <p:cNvPr id="41" name="object 38"/>
          <p:cNvPicPr/>
          <p:nvPr/>
        </p:nvPicPr>
        <p:blipFill>
          <a:blip r:embed="rId11"/>
          <a:stretch/>
        </p:blipFill>
        <p:spPr bwMode="auto">
          <a:xfrm>
            <a:off x="10848527" y="405813"/>
            <a:ext cx="932185" cy="574915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 bwMode="auto">
          <a:xfrm>
            <a:off x="2358359" y="2360429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b="1"/>
              <a:t>CONTEXTE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89430" y="3796192"/>
            <a:ext cx="1300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/>
              <a:t>SIMULATION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2417670" y="5206653"/>
            <a:ext cx="1043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b="1"/>
              <a:t>ANALYSE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3"/>
          <p:cNvPicPr/>
          <p:nvPr/>
        </p:nvPicPr>
        <p:blipFill>
          <a:blip r:embed="rId2"/>
          <a:stretch/>
        </p:blipFill>
        <p:spPr bwMode="auto">
          <a:xfrm>
            <a:off x="4799856" y="1124744"/>
            <a:ext cx="2870200" cy="2832100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 bwMode="auto">
          <a:xfrm>
            <a:off x="3330212" y="4295035"/>
            <a:ext cx="5809487" cy="878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1" i="1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666875" marR="5080" lvl="0" indent="-1651000" defTabSz="91440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2800" b="1" i="1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«</a:t>
            </a:r>
            <a:r>
              <a:rPr lang="fr-FR" sz="2800" b="1" i="1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800" b="1" i="1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Ne</a:t>
            </a:r>
            <a:r>
              <a:rPr lang="fr-FR" sz="2800" b="1" i="1" u="none" strike="noStrike" cap="none" spc="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800" b="1" i="1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pas se </a:t>
            </a:r>
            <a:r>
              <a:rPr lang="fr-FR" sz="2800" b="1" i="1" u="none" strike="noStrike" cap="none" spc="-2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préparer,</a:t>
            </a:r>
            <a:r>
              <a:rPr lang="fr-FR" sz="2800" b="1" i="1" u="none" strike="noStrike" cap="none" spc="2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800" b="1" i="1" u="none" strike="noStrike" cap="none" spc="-4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c’est</a:t>
            </a:r>
            <a:r>
              <a:rPr lang="fr-FR" sz="2800" b="1" i="1" u="none" strike="noStrike" cap="none" spc="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800" b="1" i="1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déjà gémir</a:t>
            </a:r>
            <a:r>
              <a:rPr lang="fr-FR" sz="2800" b="1" i="1" u="none" strike="noStrike" cap="none" spc="2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800" b="1" i="1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» </a:t>
            </a:r>
            <a:r>
              <a:rPr lang="fr-FR" sz="2800" b="1" i="1" u="none" strike="noStrike" cap="none" spc="-62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8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Léonard</a:t>
            </a:r>
            <a:r>
              <a:rPr lang="fr-FR" sz="2800" b="1" i="0" u="none" strike="noStrike" cap="none" spc="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 </a:t>
            </a:r>
            <a:r>
              <a:rPr lang="fr-FR" sz="2800" b="1" i="0" u="none" strike="noStrike" cap="none" spc="-5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De </a:t>
            </a:r>
            <a:r>
              <a:rPr lang="fr-FR" sz="2800" b="1" i="0" u="none" strike="noStrike" cap="none" spc="-10">
                <a:ln>
                  <a:noFill/>
                </a:ln>
                <a:solidFill>
                  <a:schemeClr val="bg2"/>
                </a:solidFill>
                <a:latin typeface="Calibri"/>
                <a:ea typeface="Arial"/>
                <a:cs typeface="Calibri"/>
              </a:rPr>
              <a:t>Vinci</a:t>
            </a:r>
          </a:p>
        </p:txBody>
      </p:sp>
      <p:sp>
        <p:nvSpPr>
          <p:cNvPr id="5" name="object 5"/>
          <p:cNvSpPr txBox="1"/>
          <p:nvPr/>
        </p:nvSpPr>
        <p:spPr bwMode="auto">
          <a:xfrm>
            <a:off x="11064552" y="6089484"/>
            <a:ext cx="6299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sz="2000" b="1" i="1">
                <a:solidFill>
                  <a:schemeClr val="bg2"/>
                </a:solidFill>
                <a:latin typeface="Calibri"/>
                <a:cs typeface="Calibri"/>
              </a:rPr>
              <a:t>Merci</a:t>
            </a:r>
            <a:endParaRPr sz="2000">
              <a:solidFill>
                <a:schemeClr val="bg2"/>
              </a:solidFill>
              <a:latin typeface="Calibri"/>
              <a:cs typeface="Calibri"/>
            </a:endParaRPr>
          </a:p>
        </p:txBody>
      </p:sp>
      <p:pic>
        <p:nvPicPr>
          <p:cNvPr id="6" name="object 38"/>
          <p:cNvPicPr/>
          <p:nvPr/>
        </p:nvPicPr>
        <p:blipFill>
          <a:blip r:embed="rId3"/>
          <a:stretch/>
        </p:blipFill>
        <p:spPr bwMode="auto">
          <a:xfrm>
            <a:off x="10488488" y="405813"/>
            <a:ext cx="1292225" cy="8048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24DA5812-28F0-A84B-68C8-E454406E4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1988592" y="692696"/>
            <a:ext cx="8737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Retour d’expérience : CPTS Madinina  </a:t>
            </a:r>
            <a:endParaRPr lang="fr-FR" sz="3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7608168" y="6165304"/>
            <a:ext cx="39123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Animateurs: Dr CRIQUET HAYOT </a:t>
            </a:r>
          </a:p>
          <a:p>
            <a:pPr>
              <a:defRPr/>
            </a:pPr>
            <a:endParaRPr sz="1050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6A7BA8-34B4-BCC4-E9E6-DB9EF15317B6}"/>
              </a:ext>
            </a:extLst>
          </p:cNvPr>
          <p:cNvSpPr txBox="1"/>
          <p:nvPr/>
        </p:nvSpPr>
        <p:spPr bwMode="auto">
          <a:xfrm>
            <a:off x="1856627" y="1686311"/>
            <a:ext cx="9001000" cy="414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400" b="1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Chaînes de communication en SSE :</a:t>
            </a:r>
            <a:endParaRPr lang="fr-FR" sz="2400" b="1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fr-FR" sz="2400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Présentation des outils et processus de communication utilisés en situation de crise.</a:t>
            </a:r>
            <a:endParaRPr lang="fr-FR" sz="20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400" b="1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Cartographie des acteurs et des ressources :</a:t>
            </a:r>
            <a:endParaRPr lang="fr-FR" sz="20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5850" lvl="2" indent="-1714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fr-FR" sz="2400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Importance de la cartographie pour la gestion efficace des SSE.</a:t>
            </a:r>
            <a:endParaRPr lang="fr-FR" sz="20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400" b="1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Gestion de l’épidémie de dengue :</a:t>
            </a:r>
            <a:endParaRPr lang="fr-FR" sz="20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1371600" algn="l"/>
              </a:tabLst>
            </a:pPr>
            <a:r>
              <a:rPr lang="fr-FR" sz="2400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Retour d’expérience sur la gestion de cette crise sanitaire sur le territoire de la CPTS La MADININA.</a:t>
            </a:r>
            <a:endParaRPr lang="fr-FR" sz="20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0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88979DE-DA45-F9FC-99E6-832D90D7E118}"/>
              </a:ext>
            </a:extLst>
          </p:cNvPr>
          <p:cNvSpPr txBox="1"/>
          <p:nvPr/>
        </p:nvSpPr>
        <p:spPr bwMode="auto">
          <a:xfrm>
            <a:off x="1775520" y="621657"/>
            <a:ext cx="9181020" cy="657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3600" b="1" u="sng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Chaîne de déclenchement en SSE</a:t>
            </a:r>
            <a:endParaRPr lang="fr-FR" sz="3200" u="sng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27A146-9DAF-712F-B846-B17B5023658C}"/>
              </a:ext>
            </a:extLst>
          </p:cNvPr>
          <p:cNvSpPr txBox="1"/>
          <p:nvPr/>
        </p:nvSpPr>
        <p:spPr>
          <a:xfrm>
            <a:off x="2351584" y="1782594"/>
            <a:ext cx="8456220" cy="356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4000" kern="1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Préfet déclare la situation sanitaire exceptionnelle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40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L’ARS déclenche la CPTS Madinina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4000" kern="1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CPTS Madinina organise la chaîne libérale</a:t>
            </a:r>
          </a:p>
        </p:txBody>
      </p:sp>
      <p:pic>
        <p:nvPicPr>
          <p:cNvPr id="6" name="Image 5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03CAEC98-E206-A420-54C9-A40EF612A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5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6BEA3D5D-7BB6-AA32-CDB4-6D8FD5B9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79C8DB-2275-5786-2774-D0B5EC4EDCA6}"/>
              </a:ext>
            </a:extLst>
          </p:cNvPr>
          <p:cNvSpPr txBox="1"/>
          <p:nvPr/>
        </p:nvSpPr>
        <p:spPr>
          <a:xfrm>
            <a:off x="2207568" y="620688"/>
            <a:ext cx="6336704" cy="468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400" b="1" u="sng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Déclenchement chaîne CPTS Madinina</a:t>
            </a:r>
            <a:endParaRPr lang="fr-FR" sz="2000" u="sng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198A285-21D1-29ED-0F5E-01EB983D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84" y="1089599"/>
            <a:ext cx="10431632" cy="58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7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A549189-3D22-2098-BFA9-D8EC6F9A269E}"/>
              </a:ext>
            </a:extLst>
          </p:cNvPr>
          <p:cNvSpPr txBox="1"/>
          <p:nvPr/>
        </p:nvSpPr>
        <p:spPr>
          <a:xfrm>
            <a:off x="3564793" y="774005"/>
            <a:ext cx="6382196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200"/>
              </a:spcBef>
            </a:pPr>
            <a:r>
              <a:rPr lang="fr-FR" sz="3600" b="1" u="sng" kern="100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PS : Les Gilets</a:t>
            </a:r>
          </a:p>
        </p:txBody>
      </p:sp>
      <p:pic>
        <p:nvPicPr>
          <p:cNvPr id="6" name="Image 5" descr="Une image contenant personne, Bagages et sacs, sac, habits&#10;&#10;Description générée automatiquement">
            <a:extLst>
              <a:ext uri="{FF2B5EF4-FFF2-40B4-BE49-F238E27FC236}">
                <a16:creationId xmlns:a16="http://schemas.microsoft.com/office/drawing/2014/main" id="{0D8A076A-9004-25D1-3054-AC15396FB2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/>
          <a:stretch/>
        </p:blipFill>
        <p:spPr bwMode="auto">
          <a:xfrm rot="5400000">
            <a:off x="1243259" y="2048807"/>
            <a:ext cx="4100067" cy="3234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 descr="Une image contenant habits, texte, personne, chemise&#10;&#10;Description générée automatiquement">
            <a:extLst>
              <a:ext uri="{FF2B5EF4-FFF2-40B4-BE49-F238E27FC236}">
                <a16:creationId xmlns:a16="http://schemas.microsoft.com/office/drawing/2014/main" id="{568B82EA-5DCA-0FCE-BB24-FD2A6624A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4416" y="2139547"/>
            <a:ext cx="4088062" cy="3065087"/>
          </a:xfrm>
          <a:prstGeom prst="rect">
            <a:avLst/>
          </a:prstGeom>
        </p:spPr>
      </p:pic>
      <p:pic>
        <p:nvPicPr>
          <p:cNvPr id="9" name="Image 8" descr="Une image contenant habits, texte, textile, personne&#10;&#10;Description générée automatiquement">
            <a:extLst>
              <a:ext uri="{FF2B5EF4-FFF2-40B4-BE49-F238E27FC236}">
                <a16:creationId xmlns:a16="http://schemas.microsoft.com/office/drawing/2014/main" id="{270D496F-7D37-8E86-69F6-9473F01479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0"/>
          <a:stretch/>
        </p:blipFill>
        <p:spPr bwMode="auto">
          <a:xfrm rot="5400000">
            <a:off x="4705858" y="1937893"/>
            <a:ext cx="4100066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C400025F-6229-76D2-C635-7A5F31920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82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17AB8F6-96C6-B75C-3B43-6D2B23B1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745" y="1031826"/>
            <a:ext cx="7160548" cy="5046744"/>
          </a:xfrm>
          <a:prstGeom prst="rect">
            <a:avLst/>
          </a:prstGeom>
        </p:spPr>
      </p:pic>
      <p:pic>
        <p:nvPicPr>
          <p:cNvPr id="12" name="Image 11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F14B9059-639D-4C6C-75D5-F8D9C4BAF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1ACD772-0ED7-1A52-838B-9EC24D06CEC9}"/>
              </a:ext>
            </a:extLst>
          </p:cNvPr>
          <p:cNvSpPr txBox="1"/>
          <p:nvPr/>
        </p:nvSpPr>
        <p:spPr>
          <a:xfrm>
            <a:off x="2207568" y="394355"/>
            <a:ext cx="8136903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200"/>
              </a:spcBef>
            </a:pPr>
            <a:r>
              <a:rPr lang="fr-FR" sz="3600" b="1" u="sng" kern="100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 victimes : Les fiches</a:t>
            </a:r>
          </a:p>
        </p:txBody>
      </p:sp>
    </p:spTree>
    <p:extLst>
      <p:ext uri="{BB962C8B-B14F-4D97-AF65-F5344CB8AC3E}">
        <p14:creationId xmlns:p14="http://schemas.microsoft.com/office/powerpoint/2010/main" val="1512544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F14B9059-639D-4C6C-75D5-F8D9C4BA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6A9A05-90E3-228A-2583-55D36A176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172795"/>
            <a:ext cx="4579638" cy="49289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F185E2-D2F6-4051-D1ED-1D7736DD2C78}"/>
              </a:ext>
            </a:extLst>
          </p:cNvPr>
          <p:cNvSpPr txBox="1"/>
          <p:nvPr/>
        </p:nvSpPr>
        <p:spPr>
          <a:xfrm>
            <a:off x="3033713" y="699926"/>
            <a:ext cx="6124574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fr-FR" sz="2400" b="1" u="sng" kern="1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Déclenchement géographique</a:t>
            </a:r>
            <a:endParaRPr lang="fr-FR" b="1" u="sng" kern="100" dirty="0">
              <a:solidFill>
                <a:schemeClr val="bg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935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 2" descr="Une image contenant Bagages et sacs, accessoire, sac, Bagage à main&#10;&#10;Description générée automatiquement">
            <a:extLst>
              <a:ext uri="{FF2B5EF4-FFF2-40B4-BE49-F238E27FC236}">
                <a16:creationId xmlns:a16="http://schemas.microsoft.com/office/drawing/2014/main" id="{9E66F04E-3591-54BA-4D27-4C6FF5A1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95170"/>
            <a:ext cx="5556948" cy="416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641CA9-AC18-DBBC-B440-0D8CBDCFF27D}"/>
              </a:ext>
            </a:extLst>
          </p:cNvPr>
          <p:cNvSpPr txBox="1"/>
          <p:nvPr/>
        </p:nvSpPr>
        <p:spPr>
          <a:xfrm>
            <a:off x="2207568" y="1030013"/>
            <a:ext cx="3312368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kern="1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Mallettes Médecins URML</a:t>
            </a:r>
            <a:endParaRPr lang="fr-FR" sz="1400" kern="100" dirty="0">
              <a:solidFill>
                <a:schemeClr val="bg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F14B9059-639D-4C6C-75D5-F8D9C4BAF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EB0152-DC2F-656E-2E0D-D98C08D99865}"/>
              </a:ext>
            </a:extLst>
          </p:cNvPr>
          <p:cNvSpPr txBox="1"/>
          <p:nvPr/>
        </p:nvSpPr>
        <p:spPr>
          <a:xfrm>
            <a:off x="3142010" y="473292"/>
            <a:ext cx="6196012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200"/>
              </a:spcBef>
            </a:pPr>
            <a:r>
              <a:rPr lang="fr-FR" sz="2400" b="1" u="sng" kern="100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Matériel</a:t>
            </a:r>
            <a:r>
              <a:rPr lang="fr-FR" sz="2400" b="1" u="sng" kern="100" dirty="0">
                <a:solidFill>
                  <a:schemeClr val="bg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: Les Mallettes</a:t>
            </a:r>
            <a:endParaRPr lang="fr-FR" sz="2400" b="1" u="sng" kern="100" dirty="0">
              <a:solidFill>
                <a:schemeClr val="bg2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25B86C2-E636-952A-6FE1-C70708CDC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894" y="1253301"/>
            <a:ext cx="2934109" cy="482032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C4EF670-1EF5-7B78-FA67-61F1487561F5}"/>
              </a:ext>
            </a:extLst>
          </p:cNvPr>
          <p:cNvSpPr txBox="1"/>
          <p:nvPr/>
        </p:nvSpPr>
        <p:spPr>
          <a:xfrm>
            <a:off x="2172573" y="570870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1356A"/>
                </a:solidFill>
              </a:rPr>
              <a:t>Contrôle matériel périssable deux fois par an</a:t>
            </a:r>
          </a:p>
        </p:txBody>
      </p:sp>
    </p:spTree>
    <p:extLst>
      <p:ext uri="{BB962C8B-B14F-4D97-AF65-F5344CB8AC3E}">
        <p14:creationId xmlns:p14="http://schemas.microsoft.com/office/powerpoint/2010/main" val="4282128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B641CA9-AC18-DBBC-B440-0D8CBDCFF27D}"/>
              </a:ext>
            </a:extLst>
          </p:cNvPr>
          <p:cNvSpPr txBox="1"/>
          <p:nvPr/>
        </p:nvSpPr>
        <p:spPr>
          <a:xfrm>
            <a:off x="2207568" y="1030013"/>
            <a:ext cx="3312368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kern="1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Mallettes IDE</a:t>
            </a:r>
            <a:endParaRPr lang="fr-FR" sz="1400" kern="100" dirty="0">
              <a:solidFill>
                <a:schemeClr val="bg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F14B9059-639D-4C6C-75D5-F8D9C4BA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EB0152-DC2F-656E-2E0D-D98C08D99865}"/>
              </a:ext>
            </a:extLst>
          </p:cNvPr>
          <p:cNvSpPr txBox="1"/>
          <p:nvPr/>
        </p:nvSpPr>
        <p:spPr>
          <a:xfrm>
            <a:off x="3142010" y="473292"/>
            <a:ext cx="6196012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200"/>
              </a:spcBef>
            </a:pPr>
            <a:r>
              <a:rPr lang="fr-FR" sz="2400" b="1" u="sng" kern="100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Matériel</a:t>
            </a:r>
            <a:r>
              <a:rPr lang="fr-FR" sz="2400" b="1" u="sng" kern="100" dirty="0">
                <a:solidFill>
                  <a:schemeClr val="bg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: Les Mallettes</a:t>
            </a:r>
            <a:endParaRPr lang="fr-FR" sz="2400" b="1" u="sng" kern="100" dirty="0">
              <a:solidFill>
                <a:schemeClr val="bg2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B2F61B-468B-0F39-6BAB-200DDD5AE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1" y="1844824"/>
            <a:ext cx="8196909" cy="29523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446BA5-A36F-CE0A-7F17-AA8D8B5C1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493" y="1425060"/>
            <a:ext cx="2381582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2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727465" y="836712"/>
            <a:ext cx="8737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Introduction  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2495600" y="2204864"/>
            <a:ext cx="828092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fr-FR" sz="3600" b="1" dirty="0">
                <a:solidFill>
                  <a:schemeClr val="accent6"/>
                </a:solidFill>
                <a:latin typeface="Yu Gothic UI"/>
                <a:ea typeface="Yu Gothic UI"/>
                <a:cs typeface="Arial"/>
              </a:rPr>
              <a:t>Objectifs </a:t>
            </a:r>
          </a:p>
          <a:p>
            <a:pPr>
              <a:defRPr/>
            </a:pPr>
            <a:endParaRPr lang="fr-FR" sz="3600" b="1" dirty="0">
              <a:solidFill>
                <a:schemeClr val="accent6"/>
              </a:solidFill>
              <a:latin typeface="Yu Gothic UI"/>
              <a:ea typeface="Yu Gothic UI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fr-FR" sz="3600" b="1" dirty="0">
                <a:solidFill>
                  <a:schemeClr val="accent6"/>
                </a:solidFill>
                <a:latin typeface="Yu Gothic UI"/>
                <a:ea typeface="Yu Gothic UI"/>
                <a:cs typeface="Arial"/>
              </a:rPr>
              <a:t>Présentation des animateurs</a:t>
            </a:r>
          </a:p>
          <a:p>
            <a:pPr>
              <a:defRPr/>
            </a:pPr>
            <a:endParaRPr lang="fr-FR" sz="3600" b="1" dirty="0">
              <a:solidFill>
                <a:schemeClr val="accent6"/>
              </a:solidFill>
              <a:latin typeface="Yu Gothic UI"/>
              <a:ea typeface="Yu Gothic UI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fr-FR" sz="3600" b="1" dirty="0">
                <a:solidFill>
                  <a:schemeClr val="accent6"/>
                </a:solidFill>
                <a:latin typeface="Yu Gothic UI"/>
                <a:ea typeface="Yu Gothic UI"/>
                <a:cs typeface="Arial"/>
              </a:rPr>
              <a:t>Déroulement de l’atelier  </a:t>
            </a: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052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F14B9059-639D-4C6C-75D5-F8D9C4BA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EFDCDCC-ED74-AA66-7BEC-93AB23172FE8}"/>
              </a:ext>
            </a:extLst>
          </p:cNvPr>
          <p:cNvSpPr txBox="1"/>
          <p:nvPr/>
        </p:nvSpPr>
        <p:spPr>
          <a:xfrm>
            <a:off x="3142010" y="473292"/>
            <a:ext cx="6196012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200"/>
              </a:spcBef>
            </a:pPr>
            <a:r>
              <a:rPr lang="fr-FR" sz="2400" b="1" u="sng" kern="100" dirty="0">
                <a:solidFill>
                  <a:schemeClr val="bg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C6A3A7-C6E7-4948-83F3-51396B90F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48" y="2566032"/>
            <a:ext cx="3203905" cy="31120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1C18C8-50E5-6D33-5C1F-91016BE51F38}"/>
              </a:ext>
            </a:extLst>
          </p:cNvPr>
          <p:cNvSpPr txBox="1"/>
          <p:nvPr/>
        </p:nvSpPr>
        <p:spPr>
          <a:xfrm>
            <a:off x="4767077" y="1778288"/>
            <a:ext cx="2551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1356A"/>
                </a:solidFill>
              </a:rPr>
              <a:t>2) Antennes </a:t>
            </a:r>
            <a:r>
              <a:rPr lang="fr-FR" dirty="0" err="1">
                <a:solidFill>
                  <a:srgbClr val="21356A"/>
                </a:solidFill>
              </a:rPr>
              <a:t>Starlink</a:t>
            </a:r>
            <a:endParaRPr lang="fr-FR" dirty="0">
              <a:solidFill>
                <a:srgbClr val="21356A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9AE077-DC7C-41D0-F84B-94428B7D02D9}"/>
              </a:ext>
            </a:extLst>
          </p:cNvPr>
          <p:cNvSpPr txBox="1"/>
          <p:nvPr/>
        </p:nvSpPr>
        <p:spPr>
          <a:xfrm>
            <a:off x="8437990" y="1778288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1356A"/>
                </a:solidFill>
              </a:rPr>
              <a:t>3) Batterie solaire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206F7B-9C63-599B-F668-271181A068CD}"/>
              </a:ext>
            </a:extLst>
          </p:cNvPr>
          <p:cNvSpPr txBox="1"/>
          <p:nvPr/>
        </p:nvSpPr>
        <p:spPr>
          <a:xfrm>
            <a:off x="839416" y="1778288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fr-FR" dirty="0">
                <a:solidFill>
                  <a:srgbClr val="21356A"/>
                </a:solidFill>
              </a:rPr>
              <a:t>Téléphones satellites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1A513F6-68B4-C3FA-1C40-4C8EE5233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2348880"/>
            <a:ext cx="1920598" cy="33280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B8FAE1E-E46D-F9D0-145D-A979DCD7A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16" y="2761721"/>
            <a:ext cx="3142386" cy="25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1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B12B3D9-FCF5-FBC1-9E9C-A5EC04296952}"/>
              </a:ext>
            </a:extLst>
          </p:cNvPr>
          <p:cNvSpPr txBox="1"/>
          <p:nvPr/>
        </p:nvSpPr>
        <p:spPr>
          <a:xfrm>
            <a:off x="-168696" y="2060848"/>
            <a:ext cx="4464496" cy="1262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Mallettes connectées pour effectuer des téléconsultations dans les zones difficiles ou impossibles d’accès</a:t>
            </a:r>
            <a:endParaRPr lang="fr-FR" sz="18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Appareils électroniques, Appareil électronique, gadget, ordinateur portable&#10;&#10;Description générée automatiquement">
            <a:extLst>
              <a:ext uri="{FF2B5EF4-FFF2-40B4-BE49-F238E27FC236}">
                <a16:creationId xmlns:a16="http://schemas.microsoft.com/office/drawing/2014/main" id="{A0E216F0-1B1D-0B26-8E3D-5F446365C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775439"/>
            <a:ext cx="4410075" cy="5096510"/>
          </a:xfrm>
          <a:prstGeom prst="rect">
            <a:avLst/>
          </a:prstGeom>
        </p:spPr>
      </p:pic>
      <p:pic>
        <p:nvPicPr>
          <p:cNvPr id="7" name="Image 6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5B4CE09A-0804-8EB3-DA08-3AEDCD176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60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1DFAA4B-49E4-756A-621D-EA42BE5A0178}"/>
              </a:ext>
            </a:extLst>
          </p:cNvPr>
          <p:cNvSpPr txBox="1"/>
          <p:nvPr/>
        </p:nvSpPr>
        <p:spPr bwMode="auto">
          <a:xfrm>
            <a:off x="1559496" y="548680"/>
            <a:ext cx="10225136" cy="531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800" b="1" u="sng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Cartographie des acteurs et des ressources</a:t>
            </a:r>
            <a:endParaRPr lang="fr-FR" sz="2400" u="sng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7FA565-5CBD-EAA2-907A-85D10362BCE2}"/>
              </a:ext>
            </a:extLst>
          </p:cNvPr>
          <p:cNvSpPr txBox="1"/>
          <p:nvPr/>
        </p:nvSpPr>
        <p:spPr>
          <a:xfrm>
            <a:off x="966635" y="1700808"/>
            <a:ext cx="10056440" cy="3708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3600" kern="1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Une cartographie des professionnels de santé libéraux de Martinique. Mise à jour mensuelle.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3600" kern="1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Cartographie construite en partenariat avec la DEAL et la préfecture de Martinique, interopérabilit</a:t>
            </a:r>
            <a:r>
              <a:rPr lang="fr-FR" sz="3600" kern="100" dirty="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3600" kern="100" dirty="0"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avec le Ministère de l’intérieur, financée par des fonds FEDER</a:t>
            </a:r>
            <a:r>
              <a:rPr lang="fr-FR" sz="3600" kern="100" dirty="0">
                <a:solidFill>
                  <a:schemeClr val="bg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3600" kern="100" dirty="0">
              <a:solidFill>
                <a:schemeClr val="bg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15AFB951-15AC-82AA-DB29-C6212071F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24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0912496A-7FDA-F02E-C5EB-29BAA5A2B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81" y="1844824"/>
            <a:ext cx="5697323" cy="4199629"/>
          </a:xfrm>
          <a:prstGeom prst="rect">
            <a:avLst/>
          </a:prstGeom>
        </p:spPr>
      </p:pic>
      <p:pic>
        <p:nvPicPr>
          <p:cNvPr id="3" name="Image 2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5D49E6AE-7ABF-3035-38D0-27DCD17BC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81" y="404664"/>
            <a:ext cx="5715028" cy="14401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690F71-1B51-1160-076C-309ADB9275F6}"/>
              </a:ext>
            </a:extLst>
          </p:cNvPr>
          <p:cNvSpPr txBox="1"/>
          <p:nvPr/>
        </p:nvSpPr>
        <p:spPr>
          <a:xfrm>
            <a:off x="8616280" y="2382559"/>
            <a:ext cx="3168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bg2"/>
                </a:solidFill>
              </a:rPr>
              <a:t>https://cpts-madinina.org/professionnels-de-sante/cartographie-des-professionnels-de-sante-des-centres-dhebergement-durgence-et-des-equipements-medicaux-lourds/</a:t>
            </a:r>
          </a:p>
        </p:txBody>
      </p:sp>
      <p:pic>
        <p:nvPicPr>
          <p:cNvPr id="8" name="Image 7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45C8259F-23B9-5D8B-03A2-4916D0D72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pic>
        <p:nvPicPr>
          <p:cNvPr id="6" name="Image 5" descr="Une image contenant texte, capture d’écran, Police, carré&#10;&#10;Description générée automatiquement">
            <a:extLst>
              <a:ext uri="{FF2B5EF4-FFF2-40B4-BE49-F238E27FC236}">
                <a16:creationId xmlns:a16="http://schemas.microsoft.com/office/drawing/2014/main" id="{BA04AEF6-865E-48BB-752A-64205ECCD3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903" y="3175531"/>
            <a:ext cx="2213105" cy="286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92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45C8259F-23B9-5D8B-03A2-4916D0D7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2C8157-F8F7-6404-14B6-0E63623EE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1484784"/>
            <a:ext cx="8916127" cy="45365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6CEB92-0679-175E-EBB9-B42B39FB4346}"/>
              </a:ext>
            </a:extLst>
          </p:cNvPr>
          <p:cNvSpPr txBox="1"/>
          <p:nvPr/>
        </p:nvSpPr>
        <p:spPr bwMode="auto">
          <a:xfrm>
            <a:off x="3353263" y="567074"/>
            <a:ext cx="6048672" cy="531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800" b="1" u="sng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communal de sauvegarde</a:t>
            </a:r>
            <a:endParaRPr lang="fr-FR" sz="2400" u="sng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755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45C8259F-23B9-5D8B-03A2-4916D0D7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6CEB92-0679-175E-EBB9-B42B39FB4346}"/>
              </a:ext>
            </a:extLst>
          </p:cNvPr>
          <p:cNvSpPr txBox="1"/>
          <p:nvPr/>
        </p:nvSpPr>
        <p:spPr bwMode="auto">
          <a:xfrm>
            <a:off x="2855640" y="601817"/>
            <a:ext cx="6981559" cy="531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800" b="1" u="sng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Equipements lourds : Radio, Dialyse </a:t>
            </a:r>
            <a:endParaRPr lang="fr-FR" sz="2400" u="sng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849174-691A-9CC1-4136-A81F72263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62" y="1270813"/>
            <a:ext cx="8192673" cy="47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49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45C8259F-23B9-5D8B-03A2-4916D0D7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6CEB92-0679-175E-EBB9-B42B39FB4346}"/>
              </a:ext>
            </a:extLst>
          </p:cNvPr>
          <p:cNvSpPr txBox="1"/>
          <p:nvPr/>
        </p:nvSpPr>
        <p:spPr bwMode="auto">
          <a:xfrm>
            <a:off x="1631504" y="620688"/>
            <a:ext cx="9217024" cy="531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2800" b="1" u="sng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 de carte modifiable : Relevé topographique</a:t>
            </a:r>
            <a:endParaRPr lang="fr-FR" sz="2400" u="sng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3951C6-E7B4-5229-0873-AD0916C95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92" y="1614303"/>
            <a:ext cx="8385536" cy="47801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077D0A-BF25-C452-499B-5730655D73AD}"/>
              </a:ext>
            </a:extLst>
          </p:cNvPr>
          <p:cNvSpPr txBox="1"/>
          <p:nvPr/>
        </p:nvSpPr>
        <p:spPr>
          <a:xfrm>
            <a:off x="2567608" y="1328336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1356A"/>
                </a:solidFill>
              </a:rPr>
              <a:t>Exemple : Inondation / Tsunami / Submersion</a:t>
            </a:r>
          </a:p>
        </p:txBody>
      </p:sp>
    </p:spTree>
    <p:extLst>
      <p:ext uri="{BB962C8B-B14F-4D97-AF65-F5344CB8AC3E}">
        <p14:creationId xmlns:p14="http://schemas.microsoft.com/office/powerpoint/2010/main" val="1537648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88EEF5-B7B4-3020-45BB-89240A8CA320}"/>
              </a:ext>
            </a:extLst>
          </p:cNvPr>
          <p:cNvSpPr txBox="1"/>
          <p:nvPr/>
        </p:nvSpPr>
        <p:spPr bwMode="auto">
          <a:xfrm>
            <a:off x="1478973" y="2420888"/>
            <a:ext cx="9234054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fr-FR" sz="7200" b="1" u="sng" dirty="0">
                <a:solidFill>
                  <a:schemeClr val="bg2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Exemple : Dengue</a:t>
            </a:r>
            <a:endParaRPr lang="fr-FR" sz="5400" u="sng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8E029EC3-E2CE-CC67-B73C-BE0D1BB02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36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F89EA6-F437-0F6B-BCCC-BD71BD89C3C3}"/>
              </a:ext>
            </a:extLst>
          </p:cNvPr>
          <p:cNvSpPr txBox="1"/>
          <p:nvPr/>
        </p:nvSpPr>
        <p:spPr>
          <a:xfrm>
            <a:off x="1559496" y="1608322"/>
            <a:ext cx="102791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b="0" i="0" u="none" strike="noStrike" baseline="0" dirty="0">
                <a:solidFill>
                  <a:schemeClr val="accent1"/>
                </a:solidFill>
                <a:latin typeface="+mj-lt"/>
              </a:rPr>
              <a:t>Le 24 Aout 2023 l’épidémie de dengue déclarée par le Préfet de la Martinique : déclenchement du SSE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400" b="0" i="0" u="none" strike="noStrike" baseline="0" dirty="0">
              <a:solidFill>
                <a:schemeClr val="accent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b="0" i="0" u="none" strike="noStrike" baseline="0" dirty="0">
                <a:solidFill>
                  <a:schemeClr val="accent1"/>
                </a:solidFill>
                <a:latin typeface="+mj-lt"/>
              </a:rPr>
              <a:t>L’ARS déclenche les libéraux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400" b="0" i="0" u="none" strike="noStrike" baseline="0" dirty="0">
              <a:solidFill>
                <a:schemeClr val="accent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b="0" i="0" u="none" strike="noStrike" baseline="0" dirty="0">
                <a:solidFill>
                  <a:schemeClr val="accent1"/>
                </a:solidFill>
                <a:latin typeface="+mj-lt"/>
              </a:rPr>
              <a:t>Protocole de prise en charge : coconstruit</a:t>
            </a:r>
            <a:r>
              <a:rPr lang="fr-FR" sz="2400" dirty="0">
                <a:solidFill>
                  <a:schemeClr val="accent1"/>
                </a:solidFill>
                <a:latin typeface="+mj-lt"/>
              </a:rPr>
              <a:t> et validé par ARS, CGSS, CHUM (Infectiologue SAMU), CPTS le 20/09/2023.</a:t>
            </a:r>
            <a:endParaRPr lang="fr-FR" sz="2400" b="0" i="0" u="none" strike="noStrike" baseline="0" dirty="0">
              <a:solidFill>
                <a:schemeClr val="accent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400" b="0" i="0" u="none" strike="noStrike" baseline="0" dirty="0">
              <a:solidFill>
                <a:schemeClr val="accent1"/>
              </a:solidFill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/>
                </a:solidFill>
                <a:latin typeface="+mj-lt"/>
              </a:rPr>
              <a:t>S</a:t>
            </a:r>
            <a:r>
              <a:rPr lang="fr-FR" sz="2400" b="0" i="0" u="none" strike="noStrike" baseline="0" dirty="0">
                <a:solidFill>
                  <a:schemeClr val="accent1"/>
                </a:solidFill>
                <a:latin typeface="+mj-lt"/>
              </a:rPr>
              <a:t>tratégie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b="0" i="0" u="none" strike="noStrike" baseline="0" dirty="0">
                <a:solidFill>
                  <a:schemeClr val="accent1"/>
                </a:solidFill>
                <a:latin typeface="+mj-lt"/>
              </a:rPr>
              <a:t>Prise en charge libérale rapprochée des cas confirmés et suspicieux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/>
                </a:solidFill>
                <a:latin typeface="+mj-lt"/>
              </a:rPr>
              <a:t>E</a:t>
            </a:r>
            <a:r>
              <a:rPr lang="fr-FR" sz="2400" b="0" i="0" u="none" strike="noStrike" baseline="0" dirty="0">
                <a:solidFill>
                  <a:schemeClr val="accent1"/>
                </a:solidFill>
                <a:latin typeface="+mj-lt"/>
              </a:rPr>
              <a:t>viter aux patients atteint de forme non grave de se présenter </a:t>
            </a:r>
            <a:r>
              <a:rPr lang="fr-FR" sz="2400" dirty="0">
                <a:solidFill>
                  <a:schemeClr val="accent1"/>
                </a:solidFill>
                <a:latin typeface="+mj-lt"/>
              </a:rPr>
              <a:t>à l’hôpital</a:t>
            </a:r>
            <a:endParaRPr lang="fr-FR" sz="2400" b="0" i="0" u="none" strike="noStrike" baseline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3BAEAB-1F51-7F9C-440A-9009C124F897}"/>
              </a:ext>
            </a:extLst>
          </p:cNvPr>
          <p:cNvSpPr txBox="1"/>
          <p:nvPr/>
        </p:nvSpPr>
        <p:spPr>
          <a:xfrm>
            <a:off x="3037332" y="807999"/>
            <a:ext cx="6117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u="sng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DECLENCHEMENT SSE</a:t>
            </a:r>
            <a:endParaRPr lang="fr-FR" u="sng" dirty="0"/>
          </a:p>
        </p:txBody>
      </p:sp>
      <p:pic>
        <p:nvPicPr>
          <p:cNvPr id="5" name="Image 4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64949BB3-01F6-98D6-F7B6-81F80B50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0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9B308E-F7C9-DC18-A6D5-7F40D58E0A1E}"/>
              </a:ext>
            </a:extLst>
          </p:cNvPr>
          <p:cNvSpPr txBox="1"/>
          <p:nvPr/>
        </p:nvSpPr>
        <p:spPr>
          <a:xfrm>
            <a:off x="2027548" y="2132856"/>
            <a:ext cx="87489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accent1"/>
                </a:solidFill>
              </a:rPr>
              <a:t>Formation Infectiologue – PS le 16 octobre à 19h30</a:t>
            </a:r>
          </a:p>
          <a:p>
            <a:endParaRPr lang="fr-FR" sz="32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accent1"/>
                </a:solidFill>
              </a:rPr>
              <a:t>Diffusion par email à tous les PS</a:t>
            </a:r>
          </a:p>
          <a:p>
            <a:endParaRPr lang="fr-FR" sz="32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accent1"/>
                </a:solidFill>
              </a:rPr>
              <a:t>But : sensibiliser les PS à la surveillance et à la détection des formes graves de la dengue.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43EBBB-9D52-4941-AD7E-35825A9DFEE0}"/>
              </a:ext>
            </a:extLst>
          </p:cNvPr>
          <p:cNvSpPr txBox="1"/>
          <p:nvPr/>
        </p:nvSpPr>
        <p:spPr>
          <a:xfrm>
            <a:off x="3037332" y="807999"/>
            <a:ext cx="6117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u="sng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COMMUNICATION</a:t>
            </a:r>
            <a:endParaRPr lang="fr-FR" u="sng" dirty="0"/>
          </a:p>
        </p:txBody>
      </p:sp>
      <p:pic>
        <p:nvPicPr>
          <p:cNvPr id="6" name="Image 5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57468414-2886-1ED1-952D-1C50B9DB6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1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711624" y="269653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Les principes de la gestion de crise et l’implication du secteur de la ville</a:t>
            </a:r>
            <a:endParaRPr lang="fr-FR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8040216" y="6093296"/>
            <a:ext cx="44644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Michel, responsable UPGSE - ARS Centre Val de Loire </a:t>
            </a:r>
          </a:p>
          <a:p>
            <a:pPr>
              <a:defRPr/>
            </a:pP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08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57468414-2886-1ED1-952D-1C50B9DB6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pic>
        <p:nvPicPr>
          <p:cNvPr id="3" name="Espace réservé du contenu 4" descr="Une image contenant texte, graphisme, habits, capture d’écran&#10;&#10;Description générée automatiquement">
            <a:extLst>
              <a:ext uri="{FF2B5EF4-FFF2-40B4-BE49-F238E27FC236}">
                <a16:creationId xmlns:a16="http://schemas.microsoft.com/office/drawing/2014/main" id="{90A68D18-ADD6-FA43-C5BF-993332E52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278825"/>
            <a:ext cx="8278205" cy="46564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0A8DDE-8FFF-A098-DDE7-18992D6CEE0E}"/>
              </a:ext>
            </a:extLst>
          </p:cNvPr>
          <p:cNvSpPr txBox="1"/>
          <p:nvPr/>
        </p:nvSpPr>
        <p:spPr>
          <a:xfrm>
            <a:off x="4762494" y="774005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b="1" dirty="0">
                <a:solidFill>
                  <a:schemeClr val="bg2"/>
                </a:solidFill>
              </a:rPr>
              <a:t>Repérage dengue sévère</a:t>
            </a:r>
          </a:p>
        </p:txBody>
      </p:sp>
    </p:spTree>
    <p:extLst>
      <p:ext uri="{BB962C8B-B14F-4D97-AF65-F5344CB8AC3E}">
        <p14:creationId xmlns:p14="http://schemas.microsoft.com/office/powerpoint/2010/main" val="721897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84D719A0-2F88-15CD-8765-62B43DC44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pic>
        <p:nvPicPr>
          <p:cNvPr id="2" name="Espace réservé du contenu 4" descr="Une image contenant texte, habits, personne, femme&#10;&#10;Description générée automatiquement">
            <a:extLst>
              <a:ext uri="{FF2B5EF4-FFF2-40B4-BE49-F238E27FC236}">
                <a16:creationId xmlns:a16="http://schemas.microsoft.com/office/drawing/2014/main" id="{855A67E5-872D-78DE-3B37-97296A4E3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50" y="1052734"/>
            <a:ext cx="3481810" cy="4876485"/>
          </a:xfrm>
          <a:prstGeom prst="rect">
            <a:avLst/>
          </a:prstGeom>
        </p:spPr>
      </p:pic>
      <p:pic>
        <p:nvPicPr>
          <p:cNvPr id="3" name="Image 2" descr="Une image contenant texte, habits, personne, Visage humain&#10;&#10;Description générée automatiquement">
            <a:extLst>
              <a:ext uri="{FF2B5EF4-FFF2-40B4-BE49-F238E27FC236}">
                <a16:creationId xmlns:a16="http://schemas.microsoft.com/office/drawing/2014/main" id="{58AC846B-8456-5701-C122-76D991D74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052736"/>
            <a:ext cx="3481809" cy="48764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0172BA-532A-EFE7-6F75-D63ABA2262B6}"/>
              </a:ext>
            </a:extLst>
          </p:cNvPr>
          <p:cNvSpPr txBox="1"/>
          <p:nvPr/>
        </p:nvSpPr>
        <p:spPr>
          <a:xfrm>
            <a:off x="3647728" y="559448"/>
            <a:ext cx="611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b="1" dirty="0">
                <a:solidFill>
                  <a:schemeClr val="bg2"/>
                </a:solidFill>
              </a:rPr>
              <a:t>Parcours transmis aux Professionnels de Santé</a:t>
            </a:r>
          </a:p>
        </p:txBody>
      </p:sp>
    </p:spTree>
    <p:extLst>
      <p:ext uri="{BB962C8B-B14F-4D97-AF65-F5344CB8AC3E}">
        <p14:creationId xmlns:p14="http://schemas.microsoft.com/office/powerpoint/2010/main" val="1160330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D7A1D35-62F6-ADAC-77EC-B5E3473BBB39}"/>
              </a:ext>
            </a:extLst>
          </p:cNvPr>
          <p:cNvSpPr txBox="1"/>
          <p:nvPr/>
        </p:nvSpPr>
        <p:spPr>
          <a:xfrm>
            <a:off x="2063552" y="1270813"/>
            <a:ext cx="96247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chemeClr val="accent1"/>
                </a:solidFill>
              </a:rPr>
              <a:t>2 portes d’entrée </a:t>
            </a:r>
            <a:r>
              <a:rPr lang="fr-FR" sz="1600" b="1" dirty="0">
                <a:solidFill>
                  <a:schemeClr val="accent1"/>
                </a:solidFill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 Le SAS qui, à l’aide des médecins régulateurs, évalue la nécessité du suivi à domicile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La Ville par le biais des cabinets des professionnels libéraux</a:t>
            </a:r>
          </a:p>
          <a:p>
            <a:pPr algn="l"/>
            <a:endParaRPr lang="fr-FR" sz="1600" dirty="0">
              <a:solidFill>
                <a:schemeClr val="accent1"/>
              </a:solidFill>
            </a:endParaRPr>
          </a:p>
          <a:p>
            <a:r>
              <a:rPr lang="fr-FR" sz="2000" b="1" dirty="0">
                <a:solidFill>
                  <a:schemeClr val="accent1"/>
                </a:solidFill>
              </a:rPr>
              <a:t>Suivi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Le patient voit son médecin qui lui diagnostique la dengue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Si besoin de surveillance et d’évaluations : déclenchement d’IDE via EA à l’aide de l’administratif de la CPTS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Acceptation par l’IDE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accent1"/>
              </a:solidFill>
            </a:endParaRPr>
          </a:p>
          <a:p>
            <a:r>
              <a:rPr lang="fr-FR" sz="2000" b="1" dirty="0">
                <a:solidFill>
                  <a:schemeClr val="accent1"/>
                </a:solidFill>
              </a:rPr>
              <a:t>Evaluations et traçabilité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IDE par des questionnaires 2/J avec prise de constante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Le médecin questionnaires à J1, J3/4 et J7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</a:rPr>
              <a:t>Surveillance : 8 J, avec alerte envoyée à la CPTS via l’outil entr’actes en cas de constantes altérées</a:t>
            </a:r>
          </a:p>
          <a:p>
            <a:pPr algn="l"/>
            <a:endParaRPr lang="fr-FR" sz="1600" dirty="0">
              <a:solidFill>
                <a:schemeClr val="accent1"/>
              </a:solidFill>
            </a:endParaRPr>
          </a:p>
          <a:p>
            <a:pPr algn="l"/>
            <a:r>
              <a:rPr lang="fr-FR" sz="1600" dirty="0">
                <a:solidFill>
                  <a:schemeClr val="accent1"/>
                </a:solidFill>
              </a:rPr>
              <a:t>La CPTS suit le remplissage des questionnaires et s’assure de la coordination optimale entre </a:t>
            </a:r>
          </a:p>
          <a:p>
            <a:pPr algn="l"/>
            <a:r>
              <a:rPr lang="fr-FR" sz="1600" dirty="0">
                <a:solidFill>
                  <a:schemeClr val="accent1"/>
                </a:solidFill>
              </a:rPr>
              <a:t>le médecin et l’infirmière.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08C6C5-4053-C539-A2A6-4E955502DDA8}"/>
              </a:ext>
            </a:extLst>
          </p:cNvPr>
          <p:cNvSpPr txBox="1"/>
          <p:nvPr/>
        </p:nvSpPr>
        <p:spPr>
          <a:xfrm>
            <a:off x="3037332" y="501372"/>
            <a:ext cx="6117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u="sng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MISE EN PLACE</a:t>
            </a:r>
            <a:endParaRPr lang="fr-FR" u="sng" dirty="0"/>
          </a:p>
        </p:txBody>
      </p:sp>
      <p:pic>
        <p:nvPicPr>
          <p:cNvPr id="4" name="Image 3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59FD34CD-1C37-FF63-67E2-D3579FE8B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8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59FD34CD-1C37-FF63-67E2-D3579FE8B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D5FCBF-6D82-37AC-CA46-5F7933477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60" y="424546"/>
            <a:ext cx="11479080" cy="60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4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455677C-9D35-4B34-5FBE-C233247BD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6832"/>
            <a:ext cx="3563626" cy="3389791"/>
          </a:xfrm>
          <a:prstGeom prst="rect">
            <a:avLst/>
          </a:prstGeom>
        </p:spPr>
      </p:pic>
      <p:pic>
        <p:nvPicPr>
          <p:cNvPr id="3" name="Espace réservé du contenu 4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550BD4FF-E79B-1635-A815-480DC7C72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452307"/>
            <a:ext cx="3556252" cy="43134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6DE9C3-61D0-0AAD-8E47-BC1A99BC646D}"/>
              </a:ext>
            </a:extLst>
          </p:cNvPr>
          <p:cNvSpPr txBox="1"/>
          <p:nvPr/>
        </p:nvSpPr>
        <p:spPr>
          <a:xfrm>
            <a:off x="2395756" y="1263345"/>
            <a:ext cx="2884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b="1" dirty="0">
                <a:solidFill>
                  <a:schemeClr val="bg2"/>
                </a:solidFill>
              </a:rPr>
              <a:t>Les évaluations</a:t>
            </a:r>
          </a:p>
        </p:txBody>
      </p:sp>
      <p:pic>
        <p:nvPicPr>
          <p:cNvPr id="5" name="Image 4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B495C824-F9C8-D3BB-880B-0C2F5CFAA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60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18DF513-90FC-AFBF-C66E-A35522C5094B}"/>
              </a:ext>
            </a:extLst>
          </p:cNvPr>
          <p:cNvSpPr txBox="1">
            <a:spLocks/>
          </p:cNvSpPr>
          <p:nvPr/>
        </p:nvSpPr>
        <p:spPr>
          <a:xfrm>
            <a:off x="2423592" y="1988840"/>
            <a:ext cx="8596668" cy="4104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Administratif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Médecin pour toute l’île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IDEL par secteur : Nord / Centre / Sud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accent1"/>
              </a:solidFill>
              <a:latin typeface="+mj-lt"/>
            </a:endParaRPr>
          </a:p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But : </a:t>
            </a:r>
            <a:r>
              <a:rPr lang="fr-FR" sz="1800" dirty="0">
                <a:solidFill>
                  <a:schemeClr val="accent1"/>
                </a:solidFill>
                <a:latin typeface="+mj-lt"/>
              </a:rPr>
              <a:t>assurer la continuité des soins en cas de carence de prise en charge.</a:t>
            </a:r>
          </a:p>
          <a:p>
            <a:endParaRPr lang="fr-FR" sz="1800" dirty="0">
              <a:solidFill>
                <a:schemeClr val="accent1"/>
              </a:solidFill>
              <a:latin typeface="+mj-lt"/>
            </a:endParaRPr>
          </a:p>
          <a:p>
            <a:r>
              <a:rPr lang="fr-FR" b="1" dirty="0">
                <a:solidFill>
                  <a:schemeClr val="accent1"/>
                </a:solidFill>
                <a:latin typeface="+mj-lt"/>
              </a:rPr>
              <a:t>Prérequis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Trouver des volontaires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Transmission en amont aux différents intervenants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Règlement à respecter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Tutoriel de déclenchement dengue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1"/>
                </a:solidFill>
                <a:latin typeface="+mj-lt"/>
              </a:rPr>
              <a:t>Tutoriel d’acceptation de déclenchement dengue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12F971-0CC1-A969-F5FF-990582A86334}"/>
              </a:ext>
            </a:extLst>
          </p:cNvPr>
          <p:cNvSpPr txBox="1"/>
          <p:nvPr/>
        </p:nvSpPr>
        <p:spPr>
          <a:xfrm>
            <a:off x="3650513" y="983495"/>
            <a:ext cx="6142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bg2"/>
                </a:solidFill>
              </a:rPr>
              <a:t>Astreinte rémunérée CPTS</a:t>
            </a:r>
          </a:p>
        </p:txBody>
      </p:sp>
      <p:pic>
        <p:nvPicPr>
          <p:cNvPr id="5" name="Image 4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3FC090D7-7A8C-2451-C643-F3B0CCA47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7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D12F971-0CC1-A969-F5FF-990582A86334}"/>
              </a:ext>
            </a:extLst>
          </p:cNvPr>
          <p:cNvSpPr txBox="1"/>
          <p:nvPr/>
        </p:nvSpPr>
        <p:spPr>
          <a:xfrm>
            <a:off x="5231904" y="277198"/>
            <a:ext cx="3261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chemeClr val="bg2"/>
                </a:solidFill>
              </a:rPr>
              <a:t>Evaluation</a:t>
            </a:r>
          </a:p>
        </p:txBody>
      </p:sp>
      <p:pic>
        <p:nvPicPr>
          <p:cNvPr id="5" name="Image 4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3FC090D7-7A8C-2451-C643-F3B0CCA47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85835122-9694-FEF9-D281-FB5A888BD472}"/>
              </a:ext>
            </a:extLst>
          </p:cNvPr>
          <p:cNvGraphicFramePr>
            <a:graphicFrameLocks/>
          </p:cNvGraphicFramePr>
          <p:nvPr/>
        </p:nvGraphicFramePr>
        <p:xfrm>
          <a:off x="2135560" y="1484784"/>
          <a:ext cx="7992888" cy="360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8032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D12F971-0CC1-A969-F5FF-990582A86334}"/>
              </a:ext>
            </a:extLst>
          </p:cNvPr>
          <p:cNvSpPr txBox="1"/>
          <p:nvPr/>
        </p:nvSpPr>
        <p:spPr>
          <a:xfrm>
            <a:off x="5231904" y="277198"/>
            <a:ext cx="3261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chemeClr val="bg2"/>
                </a:solidFill>
              </a:rPr>
              <a:t>Evaluation</a:t>
            </a:r>
          </a:p>
        </p:txBody>
      </p:sp>
      <p:pic>
        <p:nvPicPr>
          <p:cNvPr id="5" name="Image 4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3FC090D7-7A8C-2451-C643-F3B0CCA47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7C2AD387-A7E2-E2A3-7CF3-8F91516EB51E}"/>
              </a:ext>
            </a:extLst>
          </p:cNvPr>
          <p:cNvGraphicFramePr>
            <a:graphicFrameLocks/>
          </p:cNvGraphicFramePr>
          <p:nvPr/>
        </p:nvGraphicFramePr>
        <p:xfrm>
          <a:off x="2423592" y="1628800"/>
          <a:ext cx="8229550" cy="386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2923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D12F971-0CC1-A969-F5FF-990582A86334}"/>
              </a:ext>
            </a:extLst>
          </p:cNvPr>
          <p:cNvSpPr txBox="1"/>
          <p:nvPr/>
        </p:nvSpPr>
        <p:spPr>
          <a:xfrm>
            <a:off x="5231904" y="389284"/>
            <a:ext cx="32611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chemeClr val="bg2"/>
                </a:solidFill>
              </a:rPr>
              <a:t>Evaluation</a:t>
            </a:r>
          </a:p>
        </p:txBody>
      </p:sp>
      <p:pic>
        <p:nvPicPr>
          <p:cNvPr id="5" name="Image 4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3FC090D7-7A8C-2451-C643-F3B0CCA47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963E183-475A-3CCD-F227-D502B8A61B9D}"/>
              </a:ext>
            </a:extLst>
          </p:cNvPr>
          <p:cNvSpPr txBox="1"/>
          <p:nvPr/>
        </p:nvSpPr>
        <p:spPr>
          <a:xfrm>
            <a:off x="5879976" y="2861385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21356A"/>
                </a:solidFill>
              </a:rPr>
              <a:t>125 évaluations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21356A"/>
                </a:solidFill>
              </a:rPr>
              <a:t>2 Hospitalisations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356A"/>
                </a:solidFill>
              </a:rPr>
              <a:t>0 Décès</a:t>
            </a:r>
            <a:endParaRPr lang="fr-FR" sz="1800" dirty="0">
              <a:solidFill>
                <a:srgbClr val="2135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1356A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77B23E-C9CD-3234-FF49-4248E6CD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61" y="908720"/>
            <a:ext cx="5068883" cy="50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83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19FA504-690C-46E8-DAFB-88C39A4F16A2}"/>
              </a:ext>
            </a:extLst>
          </p:cNvPr>
          <p:cNvSpPr txBox="1"/>
          <p:nvPr/>
        </p:nvSpPr>
        <p:spPr>
          <a:xfrm>
            <a:off x="2531604" y="764704"/>
            <a:ext cx="71287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u="sng" dirty="0">
                <a:solidFill>
                  <a:schemeClr val="bg2"/>
                </a:solidFill>
              </a:rPr>
              <a:t>PISTES D’AMELIORATION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90E5CB-41D4-53C4-A0A0-853621DA53A9}"/>
              </a:ext>
            </a:extLst>
          </p:cNvPr>
          <p:cNvSpPr txBox="1"/>
          <p:nvPr/>
        </p:nvSpPr>
        <p:spPr>
          <a:xfrm>
            <a:off x="407368" y="2132856"/>
            <a:ext cx="11377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fr-FR" sz="2400" dirty="0">
                <a:solidFill>
                  <a:schemeClr val="accent1"/>
                </a:solidFill>
                <a:latin typeface="+mj-lt"/>
              </a:rPr>
              <a:t>Communication plus efficiente aux PS sur le parcours : le passage aux urgences du patient, la détection précoce des cas, la gestion des complications</a:t>
            </a:r>
          </a:p>
          <a:p>
            <a:pPr marL="342900" indent="-342900" algn="l">
              <a:buFontTx/>
              <a:buChar char="-"/>
            </a:pPr>
            <a:endParaRPr lang="fr-FR" sz="2400" dirty="0">
              <a:solidFill>
                <a:schemeClr val="accent1"/>
              </a:solidFill>
              <a:latin typeface="+mj-lt"/>
            </a:endParaRPr>
          </a:p>
          <a:p>
            <a:pPr algn="l"/>
            <a:r>
              <a:rPr lang="fr-FR" sz="2400" dirty="0">
                <a:solidFill>
                  <a:schemeClr val="accent1"/>
                </a:solidFill>
                <a:latin typeface="+mj-lt"/>
              </a:rPr>
              <a:t>-  Simulation pratique et mise à jour régulière sur les réflexes à avoir : </a:t>
            </a:r>
          </a:p>
          <a:p>
            <a:pPr algn="l"/>
            <a:r>
              <a:rPr lang="fr-FR" sz="240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</a:rPr>
              <a:t>interroger / suspecter / diagnostiquer / traiter / prévenir</a:t>
            </a:r>
          </a:p>
        </p:txBody>
      </p:sp>
      <p:pic>
        <p:nvPicPr>
          <p:cNvPr id="6" name="Image 5" descr="Une image contenant Graphique, Police, texte, conception&#10;&#10;Description générée automatiquement">
            <a:extLst>
              <a:ext uri="{FF2B5EF4-FFF2-40B4-BE49-F238E27FC236}">
                <a16:creationId xmlns:a16="http://schemas.microsoft.com/office/drawing/2014/main" id="{F3D86230-0E18-6903-D292-A4EEA2301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448" y="277198"/>
            <a:ext cx="1789254" cy="9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09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207568" y="764246"/>
            <a:ext cx="7272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Crise sanitaire ?</a:t>
            </a:r>
            <a:endParaRPr lang="fr-FR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  <p:graphicFrame>
        <p:nvGraphicFramePr>
          <p:cNvPr id="11" name="Diagramme 10"/>
          <p:cNvGraphicFramePr/>
          <p:nvPr/>
        </p:nvGraphicFramePr>
        <p:xfrm>
          <a:off x="1631504" y="1772815"/>
          <a:ext cx="9145016" cy="3672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4590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727465" y="908720"/>
            <a:ext cx="8737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u="sng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Conclusion</a:t>
            </a: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 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BE5773E-3AC3-C35D-F17E-588C382AF575}"/>
              </a:ext>
            </a:extLst>
          </p:cNvPr>
          <p:cNvSpPr txBox="1"/>
          <p:nvPr/>
        </p:nvSpPr>
        <p:spPr>
          <a:xfrm>
            <a:off x="918941" y="2367171"/>
            <a:ext cx="103541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b="1" dirty="0">
                <a:solidFill>
                  <a:srgbClr val="21356A"/>
                </a:solidFill>
              </a:rPr>
              <a:t>Pour être prêt à chaud, </a:t>
            </a:r>
          </a:p>
          <a:p>
            <a:pPr algn="ctr"/>
            <a:r>
              <a:rPr lang="fr-FR" sz="6600" b="1" dirty="0">
                <a:solidFill>
                  <a:srgbClr val="21356A"/>
                </a:solidFill>
              </a:rPr>
              <a:t>il faut se préparer à froid.</a:t>
            </a:r>
          </a:p>
        </p:txBody>
      </p:sp>
    </p:spTree>
    <p:extLst>
      <p:ext uri="{BB962C8B-B14F-4D97-AF65-F5344CB8AC3E}">
        <p14:creationId xmlns:p14="http://schemas.microsoft.com/office/powerpoint/2010/main" val="2371174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727465" y="2659559"/>
            <a:ext cx="8737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Merci à tous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1466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631504" y="2852936"/>
            <a:ext cx="8737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Discussion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577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1631504" y="2852936"/>
            <a:ext cx="8737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213469"/>
                </a:solidFill>
                <a:latin typeface="Yu Gothic UI"/>
                <a:ea typeface="Yu Gothic UI"/>
                <a:cs typeface="Arial"/>
              </a:rPr>
              <a:t>Conclusion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38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207568" y="764246"/>
            <a:ext cx="7272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Écosystème de la gestion de crise</a:t>
            </a:r>
            <a:endParaRPr lang="fr-FR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  <p:grpSp>
        <p:nvGrpSpPr>
          <p:cNvPr id="211" name="Groupe 210"/>
          <p:cNvGrpSpPr/>
          <p:nvPr/>
        </p:nvGrpSpPr>
        <p:grpSpPr>
          <a:xfrm>
            <a:off x="1055441" y="1741769"/>
            <a:ext cx="10409138" cy="4279519"/>
            <a:chOff x="5843993" y="1741769"/>
            <a:chExt cx="10409138" cy="4279519"/>
          </a:xfrm>
        </p:grpSpPr>
        <p:grpSp>
          <p:nvGrpSpPr>
            <p:cNvPr id="204" name="Groupe 203"/>
            <p:cNvGrpSpPr/>
            <p:nvPr/>
          </p:nvGrpSpPr>
          <p:grpSpPr>
            <a:xfrm>
              <a:off x="5843993" y="1741769"/>
              <a:ext cx="10409138" cy="4279519"/>
              <a:chOff x="788702" y="1700809"/>
              <a:chExt cx="10409138" cy="4279519"/>
            </a:xfrm>
          </p:grpSpPr>
          <p:grpSp>
            <p:nvGrpSpPr>
              <p:cNvPr id="198" name="Groupe 197"/>
              <p:cNvGrpSpPr/>
              <p:nvPr/>
            </p:nvGrpSpPr>
            <p:grpSpPr>
              <a:xfrm>
                <a:off x="788702" y="1700809"/>
                <a:ext cx="10409138" cy="4279519"/>
                <a:chOff x="788702" y="1700809"/>
                <a:chExt cx="10409138" cy="4279519"/>
              </a:xfrm>
            </p:grpSpPr>
            <p:grpSp>
              <p:nvGrpSpPr>
                <p:cNvPr id="183" name="Groupe 182"/>
                <p:cNvGrpSpPr/>
                <p:nvPr/>
              </p:nvGrpSpPr>
              <p:grpSpPr>
                <a:xfrm>
                  <a:off x="788702" y="1700809"/>
                  <a:ext cx="10409138" cy="4279519"/>
                  <a:chOff x="788702" y="1700809"/>
                  <a:chExt cx="10409138" cy="4279519"/>
                </a:xfrm>
              </p:grpSpPr>
              <p:grpSp>
                <p:nvGrpSpPr>
                  <p:cNvPr id="162" name="Groupe 161"/>
                  <p:cNvGrpSpPr/>
                  <p:nvPr/>
                </p:nvGrpSpPr>
                <p:grpSpPr>
                  <a:xfrm>
                    <a:off x="788702" y="1700809"/>
                    <a:ext cx="10409138" cy="4279519"/>
                    <a:chOff x="788702" y="1700809"/>
                    <a:chExt cx="10409138" cy="4279519"/>
                  </a:xfrm>
                </p:grpSpPr>
                <p:grpSp>
                  <p:nvGrpSpPr>
                    <p:cNvPr id="55" name="Groupe 54"/>
                    <p:cNvGrpSpPr/>
                    <p:nvPr/>
                  </p:nvGrpSpPr>
                  <p:grpSpPr>
                    <a:xfrm>
                      <a:off x="788702" y="1700809"/>
                      <a:ext cx="10409138" cy="4279519"/>
                      <a:chOff x="844682" y="836712"/>
                      <a:chExt cx="7937726" cy="5785141"/>
                    </a:xfrm>
                  </p:grpSpPr>
                  <p:sp>
                    <p:nvSpPr>
                      <p:cNvPr id="56" name="Organigramme : Alternative 55"/>
                      <p:cNvSpPr/>
                      <p:nvPr/>
                    </p:nvSpPr>
                    <p:spPr>
                      <a:xfrm>
                        <a:off x="2659070" y="934301"/>
                        <a:ext cx="3019791" cy="973311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PREMIER MINISTRE</a:t>
                        </a:r>
                      </a:p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fr-FR" sz="1200" b="1" dirty="0">
                            <a:solidFill>
                              <a:srgbClr val="1C1C1C"/>
                            </a:solidFill>
                            <a:latin typeface="Arial"/>
                          </a:rPr>
                          <a:t>CIC : </a:t>
                        </a: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Cellule interministérielle de crise</a:t>
                        </a:r>
                      </a:p>
                    </p:txBody>
                  </p:sp>
                  <p:sp>
                    <p:nvSpPr>
                      <p:cNvPr id="57" name="Organigramme : Alternative 56"/>
                      <p:cNvSpPr/>
                      <p:nvPr/>
                    </p:nvSpPr>
                    <p:spPr>
                      <a:xfrm>
                        <a:off x="922115" y="2304702"/>
                        <a:ext cx="2196209" cy="632652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MIN. INTERIEUR</a:t>
                        </a:r>
                      </a:p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fr-FR" sz="1200" b="1" dirty="0">
                            <a:solidFill>
                              <a:srgbClr val="1C1C1C"/>
                            </a:solidFill>
                            <a:latin typeface="Arial"/>
                          </a:rPr>
                          <a:t>COGIC</a:t>
                        </a:r>
                        <a:endPara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" name="Organigramme : Alternative 57"/>
                      <p:cNvSpPr/>
                      <p:nvPr/>
                    </p:nvSpPr>
                    <p:spPr>
                      <a:xfrm>
                        <a:off x="4343014" y="2304702"/>
                        <a:ext cx="2196209" cy="632652"/>
                      </a:xfrm>
                      <a:prstGeom prst="flowChartAlternateProcess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MIN. SANTE</a:t>
                        </a:r>
                      </a:p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CCS : Centre de crise sanitaire</a:t>
                        </a:r>
                      </a:p>
                    </p:txBody>
                  </p:sp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844682" y="836712"/>
                        <a:ext cx="7561535" cy="2522245"/>
                      </a:xfrm>
                      <a:prstGeom prst="rect">
                        <a:avLst/>
                      </a:prstGeom>
                      <a:noFill/>
                      <a:ln w="9525" cap="flat" cmpd="sng" algn="ctr">
                        <a:solidFill>
                          <a:srgbClr val="000091"/>
                        </a:solidFill>
                        <a:prstDash val="dash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0" name="ZoneTexte 59"/>
                      <p:cNvSpPr txBox="1"/>
                      <p:nvPr/>
                    </p:nvSpPr>
                    <p:spPr>
                      <a:xfrm>
                        <a:off x="8131653" y="1006534"/>
                        <a:ext cx="429498" cy="327113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  <p:txBody>
                      <a:bodyPr wrap="none" lIns="36000" tIns="36000" rIns="36000" bIns="36000" rtlCol="0" anchor="ctr" anchorCtr="0">
                        <a:spAutoFit/>
                      </a:bodyPr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fr-FR" sz="1100" i="1" dirty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National</a:t>
                        </a:r>
                        <a:endParaRPr kumimoji="0" lang="fr-FR" sz="110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61" name="Organigramme : Alternative 60"/>
                      <p:cNvSpPr/>
                      <p:nvPr/>
                    </p:nvSpPr>
                    <p:spPr>
                      <a:xfrm>
                        <a:off x="922112" y="3473179"/>
                        <a:ext cx="3118569" cy="632652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PREFECTURE de zone</a:t>
                        </a:r>
                      </a:p>
                    </p:txBody>
                  </p:sp>
                  <p:sp>
                    <p:nvSpPr>
                      <p:cNvPr id="62" name="Organigramme : Alternative 61"/>
                      <p:cNvSpPr/>
                      <p:nvPr/>
                    </p:nvSpPr>
                    <p:spPr>
                      <a:xfrm>
                        <a:off x="4343014" y="3473179"/>
                        <a:ext cx="1784420" cy="632652"/>
                      </a:xfrm>
                      <a:prstGeom prst="flowChartAlternateProcess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ARS de zone</a:t>
                        </a:r>
                      </a:p>
                    </p:txBody>
                  </p:sp>
                  <p:sp>
                    <p:nvSpPr>
                      <p:cNvPr id="63" name="Rectangle 62"/>
                      <p:cNvSpPr/>
                      <p:nvPr/>
                    </p:nvSpPr>
                    <p:spPr>
                      <a:xfrm>
                        <a:off x="844682" y="3365028"/>
                        <a:ext cx="7567662" cy="856058"/>
                      </a:xfrm>
                      <a:prstGeom prst="rect">
                        <a:avLst/>
                      </a:prstGeom>
                      <a:noFill/>
                      <a:ln w="9525" cap="flat" cmpd="sng" algn="ctr">
                        <a:solidFill>
                          <a:srgbClr val="000091"/>
                        </a:solidFill>
                        <a:prstDash val="dash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4" name="ZoneTexte 63"/>
                      <p:cNvSpPr txBox="1"/>
                      <p:nvPr/>
                    </p:nvSpPr>
                    <p:spPr>
                      <a:xfrm>
                        <a:off x="8131653" y="3440081"/>
                        <a:ext cx="266918" cy="327113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  <p:txBody>
                      <a:bodyPr wrap="none" lIns="36000" tIns="36000" rIns="36000" bIns="36000" rtlCol="0" anchor="ctr" anchorCtr="0">
                        <a:spAutoFit/>
                      </a:bodyPr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10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Zone</a:t>
                        </a:r>
                      </a:p>
                    </p:txBody>
                  </p:sp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844682" y="4224833"/>
                        <a:ext cx="7567662" cy="644329"/>
                      </a:xfrm>
                      <a:prstGeom prst="rect">
                        <a:avLst/>
                      </a:prstGeom>
                      <a:noFill/>
                      <a:ln w="9525" cap="flat" cmpd="sng" algn="ctr">
                        <a:solidFill>
                          <a:srgbClr val="000091"/>
                        </a:solidFill>
                        <a:prstDash val="dash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7" name="ZoneTexte 66"/>
                      <p:cNvSpPr txBox="1"/>
                      <p:nvPr/>
                    </p:nvSpPr>
                    <p:spPr>
                      <a:xfrm>
                        <a:off x="8131654" y="4316158"/>
                        <a:ext cx="354931" cy="327113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  <p:txBody>
                      <a:bodyPr wrap="none" lIns="36000" tIns="36000" rIns="36000" bIns="36000" rtlCol="0" anchor="ctr" anchorCtr="0">
                        <a:spAutoFit/>
                      </a:bodyPr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10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Région</a:t>
                        </a:r>
                      </a:p>
                    </p:txBody>
                  </p:sp>
                  <p:sp>
                    <p:nvSpPr>
                      <p:cNvPr id="68" name="Rectangle 67"/>
                      <p:cNvSpPr/>
                      <p:nvPr/>
                    </p:nvSpPr>
                    <p:spPr>
                      <a:xfrm>
                        <a:off x="844682" y="4861522"/>
                        <a:ext cx="7567664" cy="1375790"/>
                      </a:xfrm>
                      <a:prstGeom prst="rect">
                        <a:avLst/>
                      </a:prstGeom>
                      <a:noFill/>
                      <a:ln w="9525" cap="flat" cmpd="sng" algn="ctr">
                        <a:solidFill>
                          <a:srgbClr val="000091"/>
                        </a:solidFill>
                        <a:prstDash val="dash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5" name="Organigramme : Alternative 64"/>
                      <p:cNvSpPr/>
                      <p:nvPr/>
                    </p:nvSpPr>
                    <p:spPr>
                      <a:xfrm>
                        <a:off x="4891884" y="4587715"/>
                        <a:ext cx="2196209" cy="605879"/>
                      </a:xfrm>
                      <a:prstGeom prst="flowChartAlternateProcess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ARS</a:t>
                        </a:r>
                      </a:p>
                    </p:txBody>
                  </p:sp>
                  <p:sp>
                    <p:nvSpPr>
                      <p:cNvPr id="69" name="ZoneTexte 68"/>
                      <p:cNvSpPr txBox="1"/>
                      <p:nvPr/>
                    </p:nvSpPr>
                    <p:spPr>
                      <a:xfrm>
                        <a:off x="8131654" y="4997552"/>
                        <a:ext cx="650754" cy="327113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</p:spPr>
                    <p:txBody>
                      <a:bodyPr wrap="none" lIns="36000" tIns="36000" rIns="36000" bIns="36000" rtlCol="0" anchor="ctr" anchorCtr="0">
                        <a:spAutoFit/>
                      </a:bodyPr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10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Département</a:t>
                        </a:r>
                      </a:p>
                    </p:txBody>
                  </p:sp>
                  <p:sp>
                    <p:nvSpPr>
                      <p:cNvPr id="70" name="Organigramme : Alternative 69"/>
                      <p:cNvSpPr/>
                      <p:nvPr/>
                    </p:nvSpPr>
                    <p:spPr>
                      <a:xfrm>
                        <a:off x="7033426" y="5710339"/>
                        <a:ext cx="960842" cy="486655"/>
                      </a:xfrm>
                      <a:prstGeom prst="flowChartAlternateProcess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SAMU</a:t>
                        </a:r>
                      </a:p>
                    </p:txBody>
                  </p:sp>
                  <p:sp>
                    <p:nvSpPr>
                      <p:cNvPr id="71" name="Organigramme : Alternative 70"/>
                      <p:cNvSpPr/>
                      <p:nvPr/>
                    </p:nvSpPr>
                    <p:spPr>
                      <a:xfrm>
                        <a:off x="922115" y="4913339"/>
                        <a:ext cx="3129599" cy="632652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PREFECTURE de département</a:t>
                        </a:r>
                      </a:p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COD : Centre opérationnel départemental</a:t>
                        </a:r>
                      </a:p>
                    </p:txBody>
                  </p:sp>
                  <p:sp>
                    <p:nvSpPr>
                      <p:cNvPr id="72" name="Organigramme : Alternative 71"/>
                      <p:cNvSpPr/>
                      <p:nvPr/>
                    </p:nvSpPr>
                    <p:spPr>
                      <a:xfrm>
                        <a:off x="5331175" y="5710342"/>
                        <a:ext cx="1647157" cy="486655"/>
                      </a:xfrm>
                      <a:prstGeom prst="flowChartAlternateProcess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ES, ESMS et Soins de ville</a:t>
                        </a:r>
                      </a:p>
                    </p:txBody>
                  </p:sp>
                  <p:sp>
                    <p:nvSpPr>
                      <p:cNvPr id="73" name="Organigramme : Alternative 72"/>
                      <p:cNvSpPr/>
                      <p:nvPr/>
                    </p:nvSpPr>
                    <p:spPr>
                      <a:xfrm>
                        <a:off x="4343014" y="5710343"/>
                        <a:ext cx="960842" cy="486655"/>
                      </a:xfrm>
                      <a:prstGeom prst="flowChartAlternateProcess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Distributeurs d’eau</a:t>
                        </a:r>
                      </a:p>
                    </p:txBody>
                  </p:sp>
                  <p:sp>
                    <p:nvSpPr>
                      <p:cNvPr id="74" name="Organigramme : Alternative 73"/>
                      <p:cNvSpPr/>
                      <p:nvPr/>
                    </p:nvSpPr>
                    <p:spPr>
                      <a:xfrm>
                        <a:off x="6813810" y="1720716"/>
                        <a:ext cx="1509894" cy="1216638"/>
                      </a:xfrm>
                      <a:prstGeom prst="flowChartAlternateProcess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-1905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Agences sanitaires</a:t>
                        </a:r>
                      </a:p>
                      <a:p>
                        <a:pPr marL="177800" lvl="1">
                          <a:defRPr/>
                        </a:pPr>
                        <a:r>
                          <a: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Santé Publique France</a:t>
                        </a:r>
                      </a:p>
                      <a:p>
                        <a:pPr marL="177800" lvl="1">
                          <a:defRPr/>
                        </a:pPr>
                        <a:r>
                          <a: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ANSM</a:t>
                        </a:r>
                      </a:p>
                      <a:p>
                        <a:pPr marL="177800" lvl="1">
                          <a:defRPr/>
                        </a:pPr>
                        <a:r>
                          <a: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ANSES…</a:t>
                        </a:r>
                      </a:p>
                    </p:txBody>
                  </p:sp>
                  <p:sp>
                    <p:nvSpPr>
                      <p:cNvPr id="75" name="Organigramme : Alternative 74"/>
                      <p:cNvSpPr/>
                      <p:nvPr/>
                    </p:nvSpPr>
                    <p:spPr>
                      <a:xfrm>
                        <a:off x="922115" y="5706594"/>
                        <a:ext cx="988294" cy="486655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Police</a:t>
                        </a:r>
                      </a:p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Gendarmerie</a:t>
                        </a:r>
                      </a:p>
                    </p:txBody>
                  </p:sp>
                  <p:sp>
                    <p:nvSpPr>
                      <p:cNvPr id="76" name="Organigramme : Alternative 75"/>
                      <p:cNvSpPr/>
                      <p:nvPr/>
                    </p:nvSpPr>
                    <p:spPr>
                      <a:xfrm>
                        <a:off x="1926671" y="5706592"/>
                        <a:ext cx="686315" cy="486655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Pompiers</a:t>
                        </a:r>
                      </a:p>
                    </p:txBody>
                  </p:sp>
                  <p:sp>
                    <p:nvSpPr>
                      <p:cNvPr id="77" name="Organigramme : Alternative 76"/>
                      <p:cNvSpPr/>
                      <p:nvPr/>
                    </p:nvSpPr>
                    <p:spPr>
                      <a:xfrm>
                        <a:off x="2640518" y="5706592"/>
                        <a:ext cx="686315" cy="486655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Services</a:t>
                        </a:r>
                        <a:r>
                          <a:rPr kumimoji="0" lang="fr-FR" sz="1000" b="1" i="0" u="none" strike="noStrike" kern="1200" cap="none" spc="0" normalizeH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 préfectoraux</a:t>
                        </a:r>
                        <a:endParaRPr kumimoji="0" lang="fr-FR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78" name="Connecteur droit 77"/>
                      <p:cNvCxnSpPr/>
                      <p:nvPr/>
                    </p:nvCxnSpPr>
                    <p:spPr>
                      <a:xfrm>
                        <a:off x="4178036" y="1844824"/>
                        <a:ext cx="0" cy="4392488"/>
                      </a:xfrm>
                      <a:prstGeom prst="line">
                        <a:avLst/>
                      </a:prstGeom>
                      <a:noFill/>
                      <a:ln w="22225" cap="flat" cmpd="sng" algn="ctr">
                        <a:solidFill>
                          <a:srgbClr val="000000"/>
                        </a:solidFill>
                        <a:prstDash val="dash"/>
                      </a:ln>
                      <a:effectLst/>
                    </p:spPr>
                  </p:cxnSp>
                  <p:cxnSp>
                    <p:nvCxnSpPr>
                      <p:cNvPr id="79" name="Connecteur en angle 78"/>
                      <p:cNvCxnSpPr>
                        <a:stCxn id="57" idx="0"/>
                        <a:endCxn id="56" idx="1"/>
                      </p:cNvCxnSpPr>
                      <p:nvPr/>
                    </p:nvCxnSpPr>
                    <p:spPr>
                      <a:xfrm rot="5400000" flipH="1" flipV="1">
                        <a:off x="1897773" y="1543405"/>
                        <a:ext cx="883746" cy="638850"/>
                      </a:xfrm>
                      <a:prstGeom prst="bentConnector2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80" name="Connecteur droit avec flèche 79"/>
                      <p:cNvCxnSpPr/>
                      <p:nvPr/>
                    </p:nvCxnSpPr>
                    <p:spPr>
                      <a:xfrm>
                        <a:off x="6264666" y="2937354"/>
                        <a:ext cx="0" cy="1493621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000091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81" name="Connecteur droit avec flèche 80"/>
                      <p:cNvCxnSpPr>
                        <a:stCxn id="58" idx="2"/>
                      </p:cNvCxnSpPr>
                      <p:nvPr/>
                    </p:nvCxnSpPr>
                    <p:spPr>
                      <a:xfrm flipH="1">
                        <a:off x="5440996" y="2937354"/>
                        <a:ext cx="124" cy="535821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000091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83" name="Connecteur droit avec flèche 82"/>
                      <p:cNvCxnSpPr>
                        <a:stCxn id="65" idx="2"/>
                        <a:endCxn id="70" idx="0"/>
                      </p:cNvCxnSpPr>
                      <p:nvPr/>
                    </p:nvCxnSpPr>
                    <p:spPr>
                      <a:xfrm>
                        <a:off x="5989989" y="5193594"/>
                        <a:ext cx="1523858" cy="516746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000091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84" name="Connecteur droit avec flèche 83"/>
                      <p:cNvCxnSpPr/>
                      <p:nvPr/>
                    </p:nvCxnSpPr>
                    <p:spPr>
                      <a:xfrm flipH="1">
                        <a:off x="5989865" y="5259067"/>
                        <a:ext cx="124" cy="499318"/>
                      </a:xfrm>
                      <a:prstGeom prst="straightConnector1">
                        <a:avLst/>
                      </a:prstGeom>
                      <a:noFill/>
                      <a:ln w="57150" cap="flat" cmpd="sng" algn="ctr">
                        <a:solidFill>
                          <a:srgbClr val="000091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85" name="Connecteur droit avec flèche 84"/>
                      <p:cNvCxnSpPr>
                        <a:stCxn id="65" idx="2"/>
                        <a:endCxn id="73" idx="0"/>
                      </p:cNvCxnSpPr>
                      <p:nvPr/>
                    </p:nvCxnSpPr>
                    <p:spPr>
                      <a:xfrm flipH="1">
                        <a:off x="4823435" y="5193594"/>
                        <a:ext cx="1166554" cy="516750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000091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sp>
                    <p:nvSpPr>
                      <p:cNvPr id="86" name="Organigramme : Alternative 85"/>
                      <p:cNvSpPr/>
                      <p:nvPr/>
                    </p:nvSpPr>
                    <p:spPr>
                      <a:xfrm>
                        <a:off x="3354366" y="5706594"/>
                        <a:ext cx="686315" cy="486655"/>
                      </a:xfrm>
                      <a:prstGeom prst="flowChartAlternateProcess">
                        <a:avLst/>
                      </a:prstGeom>
                      <a:solidFill>
                        <a:srgbClr val="FFAFA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wrap="square" lIns="36000" tIns="36000" rIns="36000" bIns="36000"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C1C1C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rPr>
                          <a:t>DD-ARS</a:t>
                        </a:r>
                      </a:p>
                    </p:txBody>
                  </p:sp>
                  <p:cxnSp>
                    <p:nvCxnSpPr>
                      <p:cNvPr id="87" name="Connecteur droit avec flèche 86"/>
                      <p:cNvCxnSpPr>
                        <a:stCxn id="58" idx="3"/>
                        <a:endCxn id="74" idx="1"/>
                      </p:cNvCxnSpPr>
                      <p:nvPr/>
                    </p:nvCxnSpPr>
                    <p:spPr>
                      <a:xfrm flipV="1">
                        <a:off x="6539223" y="2329035"/>
                        <a:ext cx="274586" cy="291993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000091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88" name="Connecteur droit avec flèche 87"/>
                      <p:cNvCxnSpPr>
                        <a:stCxn id="56" idx="2"/>
                        <a:endCxn id="58" idx="0"/>
                      </p:cNvCxnSpPr>
                      <p:nvPr/>
                    </p:nvCxnSpPr>
                    <p:spPr>
                      <a:xfrm>
                        <a:off x="4168966" y="1907612"/>
                        <a:ext cx="1272154" cy="397090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000091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89" name="Connecteur droit avec flèche 88"/>
                      <p:cNvCxnSpPr/>
                      <p:nvPr/>
                    </p:nvCxnSpPr>
                    <p:spPr>
                      <a:xfrm>
                        <a:off x="3425514" y="1831855"/>
                        <a:ext cx="0" cy="1667652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sp>
                    <p:nvSpPr>
                      <p:cNvPr id="91" name="ZoneTexte 90"/>
                      <p:cNvSpPr txBox="1"/>
                      <p:nvPr/>
                    </p:nvSpPr>
                    <p:spPr>
                      <a:xfrm>
                        <a:off x="3622261" y="6273936"/>
                        <a:ext cx="1285860" cy="34791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72000" tIns="36000" rIns="72000" bIns="36000" rtlCol="0" anchor="ctr" anchorCtr="0">
                        <a:spAutoFit/>
                      </a:bodyPr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Représentant Min. Santé</a:t>
                        </a:r>
                      </a:p>
                    </p:txBody>
                  </p:sp>
                  <p:sp>
                    <p:nvSpPr>
                      <p:cNvPr id="94" name="Ellipse 93"/>
                      <p:cNvSpPr/>
                      <p:nvPr/>
                    </p:nvSpPr>
                    <p:spPr>
                      <a:xfrm>
                        <a:off x="5386085" y="1177161"/>
                        <a:ext cx="145321" cy="251376"/>
                      </a:xfrm>
                      <a:prstGeom prst="ellipse">
                        <a:avLst/>
                      </a:prstGeom>
                      <a:solidFill>
                        <a:srgbClr val="000091">
                          <a:lumMod val="60000"/>
                          <a:lumOff val="40000"/>
                        </a:srgbClr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fr-FR"/>
                        </a:defPPr>
                        <a:lvl1pPr marL="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609585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219170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82875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43833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3047924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657509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4267093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876678" algn="l" defTabSz="1219170" rtl="0" eaLnBrk="1" latinLnBrk="0" hangingPunct="1">
                          <a:defRPr sz="24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121917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95" name="Connecteur droit avec flèche 94"/>
                      <p:cNvCxnSpPr/>
                      <p:nvPr/>
                    </p:nvCxnSpPr>
                    <p:spPr>
                      <a:xfrm>
                        <a:off x="2362275" y="4105831"/>
                        <a:ext cx="0" cy="807506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96" name="Connecteur droit avec flèche 95"/>
                      <p:cNvCxnSpPr/>
                      <p:nvPr/>
                    </p:nvCxnSpPr>
                    <p:spPr>
                      <a:xfrm>
                        <a:off x="2362275" y="2937354"/>
                        <a:ext cx="0" cy="535821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97" name="Connecteur droit avec flèche 96"/>
                      <p:cNvCxnSpPr>
                        <a:stCxn id="71" idx="2"/>
                        <a:endCxn id="75" idx="0"/>
                      </p:cNvCxnSpPr>
                      <p:nvPr/>
                    </p:nvCxnSpPr>
                    <p:spPr>
                      <a:xfrm flipH="1">
                        <a:off x="1416262" y="5545991"/>
                        <a:ext cx="1070653" cy="160603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98" name="Connecteur droit avec flèche 97"/>
                      <p:cNvCxnSpPr>
                        <a:stCxn id="71" idx="2"/>
                        <a:endCxn id="76" idx="0"/>
                      </p:cNvCxnSpPr>
                      <p:nvPr/>
                    </p:nvCxnSpPr>
                    <p:spPr>
                      <a:xfrm flipH="1">
                        <a:off x="2269828" y="5545991"/>
                        <a:ext cx="217087" cy="160602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99" name="Connecteur droit avec flèche 98"/>
                      <p:cNvCxnSpPr>
                        <a:stCxn id="61" idx="3"/>
                        <a:endCxn id="62" idx="1"/>
                      </p:cNvCxnSpPr>
                      <p:nvPr/>
                    </p:nvCxnSpPr>
                    <p:spPr>
                      <a:xfrm>
                        <a:off x="4040681" y="3789505"/>
                        <a:ext cx="302333" cy="0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00B050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100" name="Connecteur droit avec flèche 99"/>
                      <p:cNvCxnSpPr>
                        <a:stCxn id="71" idx="3"/>
                        <a:endCxn id="65" idx="1"/>
                      </p:cNvCxnSpPr>
                      <p:nvPr/>
                    </p:nvCxnSpPr>
                    <p:spPr>
                      <a:xfrm flipV="1">
                        <a:off x="4051714" y="4890655"/>
                        <a:ext cx="840170" cy="339010"/>
                      </a:xfrm>
                      <a:prstGeom prst="straightConnector1">
                        <a:avLst/>
                      </a:prstGeom>
                      <a:noFill/>
                      <a:ln w="57150" cap="flat" cmpd="sng" algn="ctr">
                        <a:solidFill>
                          <a:srgbClr val="00B050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101" name="Connecteur droit avec flèche 100"/>
                      <p:cNvCxnSpPr>
                        <a:stCxn id="71" idx="2"/>
                        <a:endCxn id="77" idx="0"/>
                      </p:cNvCxnSpPr>
                      <p:nvPr/>
                    </p:nvCxnSpPr>
                    <p:spPr>
                      <a:xfrm>
                        <a:off x="2486915" y="5545991"/>
                        <a:ext cx="496760" cy="160602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  <p:cxnSp>
                    <p:nvCxnSpPr>
                      <p:cNvPr id="102" name="Connecteur droit avec flèche 101"/>
                      <p:cNvCxnSpPr>
                        <a:stCxn id="71" idx="2"/>
                        <a:endCxn id="86" idx="0"/>
                      </p:cNvCxnSpPr>
                      <p:nvPr/>
                    </p:nvCxnSpPr>
                    <p:spPr>
                      <a:xfrm>
                        <a:off x="2486915" y="5545991"/>
                        <a:ext cx="1210609" cy="160603"/>
                      </a:xfrm>
                      <a:prstGeom prst="straightConnector1">
                        <a:avLst/>
                      </a:prstGeom>
                      <a:noFill/>
                      <a:ln w="22225" cap="flat" cmpd="sng" algn="ctr">
                        <a:solidFill>
                          <a:srgbClr val="E1000F"/>
                        </a:solidFill>
                        <a:prstDash val="solid"/>
                        <a:headEnd type="triangle" w="med" len="sm"/>
                        <a:tailEnd type="triangle" w="med" len="sm"/>
                      </a:ln>
                      <a:effectLst/>
                    </p:spPr>
                  </p:cxnSp>
                </p:grpSp>
                <p:sp>
                  <p:nvSpPr>
                    <p:cNvPr id="131" name="Organigramme : Alternative 130"/>
                    <p:cNvSpPr/>
                    <p:nvPr/>
                  </p:nvSpPr>
                  <p:spPr bwMode="auto">
                    <a:xfrm>
                      <a:off x="8976318" y="3762190"/>
                      <a:ext cx="1260000" cy="360000"/>
                    </a:xfrm>
                    <a:prstGeom prst="flowChartAlternateProcess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wrap="square" lIns="36000" tIns="36000" rIns="36000" bIns="36000" rtlCol="0" anchor="ctr"/>
                    <a:lstStyle>
                      <a:defPPr>
                        <a:defRPr lang="fr-FR"/>
                      </a:defPPr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SAMU de zone</a:t>
                      </a:r>
                    </a:p>
                  </p:txBody>
                </p:sp>
              </p:grpSp>
              <p:sp>
                <p:nvSpPr>
                  <p:cNvPr id="137" name="Ellipse 136"/>
                  <p:cNvSpPr/>
                  <p:nvPr/>
                </p:nvSpPr>
                <p:spPr bwMode="auto">
                  <a:xfrm>
                    <a:off x="4245085" y="5761643"/>
                    <a:ext cx="179999" cy="180000"/>
                  </a:xfrm>
                  <a:prstGeom prst="ellipse">
                    <a:avLst/>
                  </a:prstGeom>
                  <a:solidFill>
                    <a:srgbClr val="000091">
                      <a:lumMod val="60000"/>
                      <a:lumOff val="40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72" name="Connecteur droit avec flèche 171"/>
                <p:cNvCxnSpPr>
                  <a:endCxn id="65" idx="0"/>
                </p:cNvCxnSpPr>
                <p:nvPr/>
              </p:nvCxnSpPr>
              <p:spPr bwMode="auto">
                <a:xfrm>
                  <a:off x="7535839" y="4071262"/>
                  <a:ext cx="162" cy="404326"/>
                </a:xfrm>
                <a:prstGeom prst="straightConnector1">
                  <a:avLst/>
                </a:prstGeom>
                <a:noFill/>
                <a:ln w="22225" cap="flat" cmpd="sng" algn="ctr">
                  <a:solidFill>
                    <a:srgbClr val="000091"/>
                  </a:solidFill>
                  <a:prstDash val="solid"/>
                  <a:headEnd type="triangle" w="med" len="sm"/>
                  <a:tailEnd type="triangle" w="med" len="sm"/>
                </a:ln>
                <a:effectLst/>
              </p:spPr>
            </p:cxnSp>
          </p:grpSp>
          <p:cxnSp>
            <p:nvCxnSpPr>
              <p:cNvPr id="132" name="Connecteur droit avec flèche 131"/>
              <p:cNvCxnSpPr/>
              <p:nvPr/>
            </p:nvCxnSpPr>
            <p:spPr bwMode="auto">
              <a:xfrm>
                <a:off x="9840416" y="4119118"/>
                <a:ext cx="0" cy="1184152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000091"/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</p:grpSp>
        <p:sp>
          <p:nvSpPr>
            <p:cNvPr id="135" name="Ellipse 134"/>
            <p:cNvSpPr/>
            <p:nvPr/>
          </p:nvSpPr>
          <p:spPr bwMode="auto">
            <a:xfrm>
              <a:off x="9624433" y="3767578"/>
              <a:ext cx="179999" cy="180000"/>
            </a:xfrm>
            <a:prstGeom prst="ellipse">
              <a:avLst/>
            </a:prstGeom>
            <a:solidFill>
              <a:srgbClr val="000091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Ellipse 135"/>
            <p:cNvSpPr/>
            <p:nvPr/>
          </p:nvSpPr>
          <p:spPr bwMode="auto">
            <a:xfrm>
              <a:off x="9700361" y="4812982"/>
              <a:ext cx="179999" cy="180000"/>
            </a:xfrm>
            <a:prstGeom prst="ellipse">
              <a:avLst/>
            </a:prstGeom>
            <a:solidFill>
              <a:srgbClr val="000091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2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385306"/>
            <a:ext cx="6366674" cy="458429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 bwMode="auto">
          <a:xfrm>
            <a:off x="2207568" y="764246"/>
            <a:ext cx="7272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 b="1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Écosystème de la gestion de crise</a:t>
            </a:r>
            <a:endParaRPr lang="fr-FR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464152" y="3429000"/>
            <a:ext cx="4248472" cy="2576841"/>
          </a:xfrm>
          <a:prstGeom prst="rect">
            <a:avLst/>
          </a:prstGeom>
          <a:solidFill>
            <a:srgbClr val="FFAFAF"/>
          </a:solidFill>
        </p:spPr>
        <p:txBody>
          <a:bodyPr wrap="square" tIns="72000" b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A retenir</a:t>
            </a:r>
          </a:p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crise : </a:t>
            </a:r>
          </a:p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préfet est l’autorité compétente, il coordonne l’action des services.</a:t>
            </a:r>
          </a:p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services (dont l’ARS) coordonnent l’action des organismes de son champ de compétences.</a:t>
            </a:r>
          </a:p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L’ARS assure l’interface du préfet sur les sujets sanitaires.</a:t>
            </a: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2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207568" y="764246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Mission de l’ARS – préparation / gestion de crise</a:t>
            </a:r>
            <a:endParaRPr lang="fr-FR" sz="10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  <p:graphicFrame>
        <p:nvGraphicFramePr>
          <p:cNvPr id="8" name="Diagramme 7"/>
          <p:cNvGraphicFramePr/>
          <p:nvPr/>
        </p:nvGraphicFramePr>
        <p:xfrm>
          <a:off x="1919537" y="1635374"/>
          <a:ext cx="8496943" cy="3305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ZoneTexte 8"/>
          <p:cNvSpPr txBox="1"/>
          <p:nvPr/>
        </p:nvSpPr>
        <p:spPr bwMode="auto">
          <a:xfrm>
            <a:off x="1487488" y="5044885"/>
            <a:ext cx="9793088" cy="9764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72000" tIns="72000" rIns="72000" b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Exemple</a:t>
            </a:r>
          </a:p>
          <a:p>
            <a:pPr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Attentat : Ordre de confinement de tous à proximité du site via FR ALERTE (dont officine, cabinet médical, laboratoire d’analyse…)</a:t>
            </a:r>
          </a:p>
          <a:p>
            <a:pPr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de crise des CPTS – MSP : Préparer leur fonctionnement pendant une crise</a:t>
            </a:r>
          </a:p>
        </p:txBody>
      </p:sp>
    </p:spTree>
    <p:extLst>
      <p:ext uri="{BB962C8B-B14F-4D97-AF65-F5344CB8AC3E}">
        <p14:creationId xmlns:p14="http://schemas.microsoft.com/office/powerpoint/2010/main" val="32285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 bwMode="auto">
          <a:xfrm>
            <a:off x="2207568" y="764246"/>
            <a:ext cx="7272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chemeClr val="bg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 des professionnels de santé libéraux</a:t>
            </a:r>
            <a:endParaRPr lang="fr-FR" sz="105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E1B70-7232-F6C5-50EF-EF010B847E19}"/>
              </a:ext>
            </a:extLst>
          </p:cNvPr>
          <p:cNvSpPr txBox="1"/>
          <p:nvPr/>
        </p:nvSpPr>
        <p:spPr bwMode="auto">
          <a:xfrm>
            <a:off x="9224188" y="6093296"/>
            <a:ext cx="263245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50" dirty="0">
                <a:solidFill>
                  <a:schemeClr val="accent1"/>
                </a:solidFill>
                <a:latin typeface="Yu Gothic UI"/>
                <a:ea typeface="Yu Gothic UI"/>
                <a:cs typeface="Arial"/>
              </a:rPr>
              <a:t>Vincent Michel - ARS Centre Val de Loire </a:t>
            </a:r>
            <a:endParaRPr sz="1050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D03E772-4341-BDB5-739C-906ACA79C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64246"/>
            <a:ext cx="2088232" cy="689960"/>
          </a:xfrm>
          <a:prstGeom prst="rect">
            <a:avLst/>
          </a:prstGeom>
        </p:spPr>
      </p:pic>
      <p:graphicFrame>
        <p:nvGraphicFramePr>
          <p:cNvPr id="10" name="Diagramme 9"/>
          <p:cNvGraphicFramePr/>
          <p:nvPr/>
        </p:nvGraphicFramePr>
        <p:xfrm>
          <a:off x="527381" y="1772816"/>
          <a:ext cx="11329259" cy="4092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48049645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13469"/>
      </a:dk2>
      <a:lt2>
        <a:srgbClr val="E2B129"/>
      </a:lt2>
      <a:accent1>
        <a:srgbClr val="213469"/>
      </a:accent1>
      <a:accent2>
        <a:srgbClr val="D9563F"/>
      </a:accent2>
      <a:accent3>
        <a:srgbClr val="94DCDC"/>
      </a:accent3>
      <a:accent4>
        <a:srgbClr val="14F597"/>
      </a:accent4>
      <a:accent5>
        <a:srgbClr val="3D4594"/>
      </a:accent5>
      <a:accent6>
        <a:srgbClr val="6EB1B4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2307</Words>
  <Application>Microsoft Office PowerPoint</Application>
  <DocSecurity>0</DocSecurity>
  <PresentationFormat>Grand écran</PresentationFormat>
  <Paragraphs>361</Paragraphs>
  <Slides>53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3" baseType="lpstr">
      <vt:lpstr>Yu Gothic UI</vt:lpstr>
      <vt:lpstr>Aptos</vt:lpstr>
      <vt:lpstr>Arial</vt:lpstr>
      <vt:lpstr>Avenir Next LT Pro</vt:lpstr>
      <vt:lpstr>Calibri</vt:lpstr>
      <vt:lpstr>Courier New</vt:lpstr>
      <vt:lpstr>Nunito</vt:lpstr>
      <vt:lpstr>Symbol</vt:lpstr>
      <vt:lpstr>Wingdings</vt:lpstr>
      <vt:lpstr>Shift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Secrétariat FCPTS</dc:creator>
  <cp:keywords/>
  <dc:description/>
  <cp:lastModifiedBy>Camille COQUILLAT</cp:lastModifiedBy>
  <cp:revision>135</cp:revision>
  <dcterms:created xsi:type="dcterms:W3CDTF">2023-01-12T08:34:55Z</dcterms:created>
  <dcterms:modified xsi:type="dcterms:W3CDTF">2024-10-04T09:24:25Z</dcterms:modified>
  <cp:category/>
  <dc:identifier/>
  <cp:contentStatus/>
  <dc:language/>
  <cp:version/>
</cp:coreProperties>
</file>