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8" r:id="rId3"/>
    <p:sldId id="264" r:id="rId4"/>
    <p:sldId id="276" r:id="rId5"/>
    <p:sldId id="277" r:id="rId6"/>
    <p:sldId id="278" r:id="rId7"/>
    <p:sldId id="280" r:id="rId8"/>
    <p:sldId id="275" r:id="rId9"/>
    <p:sldId id="281" r:id="rId10"/>
    <p:sldId id="282" r:id="rId11"/>
    <p:sldId id="285" r:id="rId12"/>
    <p:sldId id="279" r:id="rId13"/>
    <p:sldId id="284" r:id="rId14"/>
    <p:sldId id="286" r:id="rId15"/>
    <p:sldId id="267" r:id="rId16"/>
    <p:sldId id="268" r:id="rId17"/>
    <p:sldId id="269" r:id="rId18"/>
    <p:sldId id="287" r:id="rId19"/>
    <p:sldId id="270" r:id="rId20"/>
    <p:sldId id="272" r:id="rId21"/>
    <p:sldId id="271" r:id="rId22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563F"/>
    <a:srgbClr val="AE0A8F"/>
    <a:srgbClr val="21356A"/>
    <a:srgbClr val="FFFFFF"/>
    <a:srgbClr val="275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930" y="-804"/>
      </p:cViewPr>
      <p:guideLst>
        <p:guide orient="horz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body" userDrawn="1">
  <p:cSld name="Title and body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 bwMode="auto">
          <a:xfrm flipH="1">
            <a:off x="4776800" y="2067599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51" name="Google Shape;51;p4"/>
          <p:cNvSpPr/>
          <p:nvPr/>
        </p:nvSpPr>
        <p:spPr bwMode="auto">
          <a:xfrm>
            <a:off x="0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2" name="Google Shape;51;p4"/>
          <p:cNvSpPr/>
          <p:nvPr userDrawn="1"/>
        </p:nvSpPr>
        <p:spPr bwMode="auto">
          <a:xfrm rot="10800000">
            <a:off x="6358070" y="-1"/>
            <a:ext cx="5833929" cy="2615013"/>
          </a:xfrm>
          <a:prstGeom prst="rtTriangle">
            <a:avLst/>
          </a:prstGeom>
          <a:solidFill>
            <a:srgbClr val="41868B"/>
          </a:solidFill>
          <a:ln>
            <a:solidFill>
              <a:srgbClr val="41868B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5" name="Google Shape;67;p6"/>
          <p:cNvSpPr/>
          <p:nvPr userDrawn="1"/>
        </p:nvSpPr>
        <p:spPr bwMode="auto">
          <a:xfrm>
            <a:off x="271000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sz="2400"/>
              <a:t>6ÈME ÉDITION</a:t>
            </a:r>
          </a:p>
          <a:p>
            <a:r>
              <a:rPr lang="fr-FR" sz="2400"/>
              <a:t>JOURNÉES NATIONALES DES CPTS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83532" y="5899389"/>
            <a:ext cx="4357653" cy="58205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0BA4335-7E6C-5C2A-214A-568EEEAD36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533" y="548680"/>
            <a:ext cx="1645856" cy="120844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415600" y="1536633"/>
            <a:ext cx="11360800" cy="4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1pPr>
            <a:lvl2pPr marL="914400" lvl="1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2pPr>
            <a:lvl3pPr marL="1371600" lvl="2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3pPr>
            <a:lvl4pPr marL="1828800" lvl="3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4pPr>
            <a:lvl5pPr marL="2286000" lvl="4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5pPr>
            <a:lvl6pPr marL="2743200" lvl="5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6pPr>
            <a:lvl7pPr marL="3200400" lvl="6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7pPr>
            <a:lvl8pPr marL="3657600" lvl="7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8pPr>
            <a:lvl9pPr marL="4114800" lvl="8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11187645" y="6058224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1pPr>
            <a:lvl2pPr lvl="1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2pPr>
            <a:lvl3pPr lvl="2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3pPr>
            <a:lvl4pPr lvl="3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4pPr>
            <a:lvl5pPr lvl="4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5pPr>
            <a:lvl6pPr lvl="5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6pPr>
            <a:lvl7pPr lvl="6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7pPr>
            <a:lvl8pPr lvl="7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8pPr>
            <a:lvl9pPr lvl="8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9pPr>
          </a:lstStyle>
          <a:p>
            <a:pPr>
              <a:defRPr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gium.sante.cvl.univ-tours.fr/version-francaise/historiqu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csp.fr/explore.cgi/avisrapportsdomaine?clefr=1244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legifrance.gouv.fr/jorf/id/JORFTEXT000042731332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egifrance.gouv.fr/jorf/id/JORFTEXT000037051024" TargetMode="External"/><Relationship Id="rId5" Type="http://schemas.openxmlformats.org/officeDocument/2006/relationships/hyperlink" Target="https://sante.gouv.fr/IMG/pdf/rapport_service_sanitaire_pr_vaillant.pdf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collegium.sante.cvl.univ-tours.fr/version-francaise/projets/service-sanitair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 bwMode="auto">
          <a:xfrm>
            <a:off x="2087912" y="2132856"/>
            <a:ext cx="7946511" cy="2308324"/>
          </a:xfrm>
          <a:prstGeom prst="rect">
            <a:avLst/>
          </a:prstGeom>
          <a:solidFill>
            <a:srgbClr val="FFFFFF">
              <a:alpha val="27059"/>
            </a:srgbClr>
          </a:solidFill>
          <a:ln w="38100">
            <a:solidFill>
              <a:srgbClr val="21356A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3600" dirty="0">
                <a:solidFill>
                  <a:srgbClr val="213469"/>
                </a:solidFill>
                <a:latin typeface="Yu Gothic UI"/>
                <a:ea typeface="Yu Gothic UI"/>
              </a:rPr>
              <a:t>Atelier 12 JN FCPTS </a:t>
            </a:r>
            <a:endParaRPr lang="fr-FR" sz="3600" dirty="0" smtClean="0">
              <a:solidFill>
                <a:srgbClr val="213469"/>
              </a:solidFill>
              <a:latin typeface="Yu Gothic UI"/>
              <a:ea typeface="Yu Gothic UI"/>
            </a:endParaRPr>
          </a:p>
          <a:p>
            <a:pPr algn="ctr">
              <a:defRPr/>
            </a:pPr>
            <a:r>
              <a:rPr lang="fr-FR" sz="36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Renforcer </a:t>
            </a:r>
            <a: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</a:rPr>
              <a:t>l'esprit d'équipe: </a:t>
            </a:r>
            <a:endParaRPr lang="fr-FR" sz="3600" b="1" dirty="0" smtClean="0">
              <a:solidFill>
                <a:srgbClr val="213469"/>
              </a:solidFill>
              <a:latin typeface="Yu Gothic UI"/>
              <a:ea typeface="Yu Gothic UI"/>
            </a:endParaRPr>
          </a:p>
          <a:p>
            <a:pPr algn="ctr">
              <a:defRPr/>
            </a:pPr>
            <a:r>
              <a:rPr lang="fr-FR" sz="36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former </a:t>
            </a:r>
            <a: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</a:rPr>
              <a:t>les Soignants de Demain à la </a:t>
            </a:r>
            <a:r>
              <a:rPr lang="fr-FR" sz="3600" b="1" u="sng" dirty="0">
                <a:solidFill>
                  <a:srgbClr val="213469"/>
                </a:solidFill>
                <a:latin typeface="Yu Gothic UI"/>
                <a:ea typeface="Yu Gothic UI"/>
              </a:rPr>
              <a:t>Collaboration Interprofessionnelle</a:t>
            </a:r>
            <a:endParaRPr sz="3600" b="1" u="sng" dirty="0">
              <a:solidFill>
                <a:srgbClr val="213469"/>
              </a:solidFill>
              <a:latin typeface="Yu Gothic UI"/>
              <a:ea typeface="Yu Gothic U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254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7840261" y="3658091"/>
            <a:ext cx="3504486" cy="53338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/>
          <p:cNvSpPr/>
          <p:nvPr/>
        </p:nvSpPr>
        <p:spPr>
          <a:xfrm>
            <a:off x="7608168" y="1705116"/>
            <a:ext cx="2952328" cy="35573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 bwMode="auto">
          <a:xfrm>
            <a:off x="2711624" y="1142744"/>
            <a:ext cx="8961451" cy="1354217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</a:pP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Un </a:t>
            </a:r>
            <a:r>
              <a:rPr lang="fr-FR" sz="24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projet de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prévention  </a:t>
            </a:r>
          </a:p>
          <a:p>
            <a:pPr marL="457200" lvl="2" algn="just">
              <a:spcAft>
                <a:spcPts val="600"/>
              </a:spcAft>
            </a:pP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  <a:sym typeface="Wingdings" panose="05000000000000000000" pitchFamily="2" charset="2"/>
              </a:rPr>
              <a:t>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groupe d’étudiants </a:t>
            </a:r>
            <a:r>
              <a:rPr lang="fr-FR" sz="2400" b="1" dirty="0">
                <a:solidFill>
                  <a:srgbClr val="213469"/>
                </a:solidFill>
                <a:latin typeface="Yu Gothic UI"/>
                <a:ea typeface="Yu Gothic UI"/>
              </a:rPr>
              <a:t>en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santé </a:t>
            </a:r>
            <a:r>
              <a:rPr lang="fr-FR" sz="20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INTERPROFESSIONNEL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 </a:t>
            </a:r>
          </a:p>
          <a:p>
            <a:pPr marL="1371600" lvl="4" algn="just">
              <a:spcAft>
                <a:spcPts val="600"/>
              </a:spcAft>
            </a:pP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sym typeface="Wingdings" panose="05000000000000000000" pitchFamily="2" charset="2"/>
              </a:rPr>
              <a:t>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dans </a:t>
            </a:r>
            <a:r>
              <a:rPr lang="fr-FR" sz="2400" b="1" dirty="0">
                <a:solidFill>
                  <a:srgbClr val="213469"/>
                </a:solidFill>
                <a:latin typeface="Yu Gothic UI"/>
                <a:ea typeface="Yu Gothic UI"/>
              </a:rPr>
              <a:t>une structure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(stage)</a:t>
            </a:r>
            <a:endParaRPr lang="fr-FR" sz="2400" b="1" dirty="0">
              <a:solidFill>
                <a:srgbClr val="213469"/>
              </a:solidFill>
              <a:latin typeface="Yu Gothic UI"/>
              <a:ea typeface="Yu Gothic UI"/>
              <a:cs typeface="Arial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567608" y="517322"/>
            <a:ext cx="10835768" cy="634081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sz="2400" b="1" i="1" dirty="0" smtClean="0">
                <a:solidFill>
                  <a:schemeClr val="accent6"/>
                </a:solidFill>
                <a:latin typeface="Yu Gothic UI"/>
                <a:ea typeface="Yu Gothic UI"/>
              </a:rPr>
              <a:t>QUELLE ORGANISATION INTERPRO EN CVL ?</a:t>
            </a:r>
            <a:endParaRPr lang="en-US" sz="2400" b="1" i="1" dirty="0">
              <a:solidFill>
                <a:schemeClr val="accent6"/>
              </a:solidFill>
              <a:latin typeface="Yu Gothic UI"/>
              <a:ea typeface="Yu Gothic UI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9944883" y="580372"/>
            <a:ext cx="1800200" cy="1124744"/>
          </a:xfrm>
          <a:prstGeom prst="irregularSeal1">
            <a:avLst/>
          </a:prstGeom>
          <a:solidFill>
            <a:srgbClr val="45A5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226865" y="95807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fr-FR" b="1" dirty="0" smtClean="0"/>
              <a:t>New </a:t>
            </a:r>
            <a:r>
              <a:rPr lang="fr-FR" b="1" dirty="0"/>
              <a:t>2018</a:t>
            </a:r>
          </a:p>
        </p:txBody>
      </p:sp>
      <p:sp>
        <p:nvSpPr>
          <p:cNvPr id="9" name="Accolade fermante 8"/>
          <p:cNvSpPr/>
          <p:nvPr/>
        </p:nvSpPr>
        <p:spPr bwMode="auto">
          <a:xfrm>
            <a:off x="7029061" y="2780928"/>
            <a:ext cx="415819" cy="2901863"/>
          </a:xfrm>
          <a:prstGeom prst="rightBrace">
            <a:avLst>
              <a:gd name="adj1" fmla="val 3641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 bwMode="auto">
          <a:xfrm>
            <a:off x="7840261" y="3658091"/>
            <a:ext cx="3504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2"/>
                </a:solidFill>
              </a:rPr>
              <a:t>2 semaines banalisées</a:t>
            </a:r>
            <a:endParaRPr lang="fr-FR" sz="2400" b="1" dirty="0">
              <a:solidFill>
                <a:schemeClr val="bg2"/>
              </a:solidFill>
            </a:endParaRPr>
          </a:p>
        </p:txBody>
      </p:sp>
      <p:pic>
        <p:nvPicPr>
          <p:cNvPr id="15" name="Picture 2" descr="Calendrier, L 'Agenda, Planifi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639" y="4089844"/>
            <a:ext cx="1748550" cy="174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 bwMode="auto">
          <a:xfrm>
            <a:off x="7509625" y="2866424"/>
            <a:ext cx="4160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 err="1" smtClean="0">
                <a:solidFill>
                  <a:schemeClr val="bg2"/>
                </a:solidFill>
              </a:rPr>
              <a:t>Collegium</a:t>
            </a:r>
            <a:r>
              <a:rPr lang="fr-FR" b="1" i="1" dirty="0" smtClean="0">
                <a:solidFill>
                  <a:schemeClr val="bg2"/>
                </a:solidFill>
              </a:rPr>
              <a:t> </a:t>
            </a:r>
            <a:r>
              <a:rPr lang="fr-FR" b="1" dirty="0" smtClean="0">
                <a:solidFill>
                  <a:schemeClr val="bg2"/>
                </a:solidFill>
              </a:rPr>
              <a:t>Santé CVL</a:t>
            </a:r>
            <a:r>
              <a:rPr lang="fr-FR" b="1" baseline="30000" dirty="0" smtClean="0">
                <a:solidFill>
                  <a:schemeClr val="bg2"/>
                </a:solidFill>
              </a:rPr>
              <a:t>1</a:t>
            </a:r>
          </a:p>
          <a:p>
            <a:pPr algn="ctr"/>
            <a:r>
              <a:rPr lang="fr-FR" b="1" dirty="0">
                <a:solidFill>
                  <a:schemeClr val="bg2"/>
                </a:solidFill>
              </a:rPr>
              <a:t>Commission dédiée </a:t>
            </a:r>
            <a:r>
              <a:rPr lang="fr-FR" b="1" dirty="0" smtClean="0">
                <a:solidFill>
                  <a:schemeClr val="bg2"/>
                </a:solidFill>
              </a:rPr>
              <a:t>SESA</a:t>
            </a:r>
            <a:endParaRPr lang="fr-FR" b="1" dirty="0">
              <a:solidFill>
                <a:schemeClr val="bg2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95400" y="2856968"/>
            <a:ext cx="756084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algn="just">
              <a:spcAft>
                <a:spcPts val="600"/>
              </a:spcAft>
            </a:pPr>
            <a:r>
              <a:rPr lang="fr-FR" sz="2400" dirty="0" smtClean="0">
                <a:solidFill>
                  <a:schemeClr val="accent1"/>
                </a:solidFill>
              </a:rPr>
              <a:t>En Centre-Val de Loire : </a:t>
            </a:r>
            <a:r>
              <a:rPr lang="fr-FR" sz="2400" b="1" dirty="0" smtClean="0">
                <a:solidFill>
                  <a:schemeClr val="accent1"/>
                </a:solidFill>
              </a:rPr>
              <a:t>&gt; 1800 étudiants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13 IFSI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tx2"/>
                </a:solidFill>
              </a:rPr>
              <a:t>2 Facultés de Médecine (37, 45)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AE0A8F"/>
                </a:solidFill>
              </a:rPr>
              <a:t>1 EUK (45)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D9563F"/>
                </a:solidFill>
              </a:rPr>
              <a:t>1 Ecole de Sage-Femme (37)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4">
                    <a:lumMod val="75000"/>
                  </a:schemeClr>
                </a:solidFill>
              </a:rPr>
              <a:t>1 Faculté de Pharmacie (37)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1 Faculté d’Odontologie (37)</a:t>
            </a:r>
          </a:p>
        </p:txBody>
      </p:sp>
      <p:sp>
        <p:nvSpPr>
          <p:cNvPr id="3" name="Rectangle 2"/>
          <p:cNvSpPr/>
          <p:nvPr/>
        </p:nvSpPr>
        <p:spPr>
          <a:xfrm>
            <a:off x="5430762" y="6023913"/>
            <a:ext cx="6184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  <a:hlinkClick r:id="rId3"/>
              </a:rPr>
              <a:t>1. https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  <a:hlinkClick r:id="rId3"/>
              </a:rPr>
              <a:t>://</a:t>
            </a: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  <a:hlinkClick r:id="rId3"/>
              </a:rPr>
              <a:t>collegium.sante.cvl.univ-tours.fr/version-francaise/historique</a:t>
            </a: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fr-FR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4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7608168" y="1705116"/>
            <a:ext cx="2952328" cy="35573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 bwMode="auto">
          <a:xfrm>
            <a:off x="2711624" y="1142744"/>
            <a:ext cx="8961451" cy="1354217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</a:pP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Un </a:t>
            </a:r>
            <a:r>
              <a:rPr lang="fr-FR" sz="24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projet de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prévention  </a:t>
            </a:r>
          </a:p>
          <a:p>
            <a:pPr marL="457200" lvl="2" algn="just">
              <a:spcAft>
                <a:spcPts val="600"/>
              </a:spcAft>
            </a:pP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  <a:sym typeface="Wingdings" panose="05000000000000000000" pitchFamily="2" charset="2"/>
              </a:rPr>
              <a:t>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groupe d’étudiants </a:t>
            </a:r>
            <a:r>
              <a:rPr lang="fr-FR" sz="2400" b="1" dirty="0">
                <a:solidFill>
                  <a:srgbClr val="213469"/>
                </a:solidFill>
                <a:latin typeface="Yu Gothic UI"/>
                <a:ea typeface="Yu Gothic UI"/>
              </a:rPr>
              <a:t>en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santé </a:t>
            </a:r>
            <a:r>
              <a:rPr lang="fr-FR" sz="20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INTERPROFESSIONNEL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 </a:t>
            </a:r>
          </a:p>
          <a:p>
            <a:pPr marL="1371600" lvl="4" algn="just">
              <a:spcAft>
                <a:spcPts val="600"/>
              </a:spcAft>
            </a:pP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sym typeface="Wingdings" panose="05000000000000000000" pitchFamily="2" charset="2"/>
              </a:rPr>
              <a:t>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dans </a:t>
            </a:r>
            <a:r>
              <a:rPr lang="fr-FR" sz="2400" b="1" dirty="0">
                <a:solidFill>
                  <a:srgbClr val="213469"/>
                </a:solidFill>
                <a:latin typeface="Yu Gothic UI"/>
                <a:ea typeface="Yu Gothic UI"/>
              </a:rPr>
              <a:t>une structure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(stage)</a:t>
            </a:r>
            <a:endParaRPr lang="fr-FR" sz="2400" b="1" dirty="0">
              <a:solidFill>
                <a:srgbClr val="213469"/>
              </a:solidFill>
              <a:latin typeface="Yu Gothic UI"/>
              <a:ea typeface="Yu Gothic UI"/>
              <a:cs typeface="Arial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567608" y="517322"/>
            <a:ext cx="10835768" cy="634081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sz="2800" b="1" i="1" dirty="0" smtClean="0">
                <a:solidFill>
                  <a:schemeClr val="accent6"/>
                </a:solidFill>
                <a:latin typeface="Yu Gothic UI"/>
                <a:ea typeface="Yu Gothic UI"/>
              </a:rPr>
              <a:t>QU’EST-CE QUE LE SERVICE SANITAIRE ?</a:t>
            </a:r>
            <a:endParaRPr lang="en-US" sz="2800" b="1" i="1" dirty="0">
              <a:solidFill>
                <a:schemeClr val="accent6"/>
              </a:solidFill>
              <a:latin typeface="Yu Gothic UI"/>
              <a:ea typeface="Yu Gothic UI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9944883" y="580372"/>
            <a:ext cx="1800200" cy="1124744"/>
          </a:xfrm>
          <a:prstGeom prst="irregularSeal1">
            <a:avLst/>
          </a:prstGeom>
          <a:solidFill>
            <a:srgbClr val="45A5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226865" y="95807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fr-FR" b="1" dirty="0" smtClean="0"/>
              <a:t>New </a:t>
            </a:r>
            <a:r>
              <a:rPr lang="fr-FR" b="1" dirty="0"/>
              <a:t>2018</a:t>
            </a:r>
          </a:p>
        </p:txBody>
      </p:sp>
      <p:sp>
        <p:nvSpPr>
          <p:cNvPr id="3" name="Accolade fermante 2"/>
          <p:cNvSpPr/>
          <p:nvPr/>
        </p:nvSpPr>
        <p:spPr>
          <a:xfrm>
            <a:off x="7192348" y="2783822"/>
            <a:ext cx="631843" cy="3096344"/>
          </a:xfrm>
          <a:prstGeom prst="rightBrace">
            <a:avLst>
              <a:gd name="adj1" fmla="val 3641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719" y="2766690"/>
            <a:ext cx="2952328" cy="339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en arc 8"/>
          <p:cNvCxnSpPr/>
          <p:nvPr/>
        </p:nvCxnSpPr>
        <p:spPr>
          <a:xfrm rot="16200000" flipH="1">
            <a:off x="9336360" y="5242560"/>
            <a:ext cx="576064" cy="432048"/>
          </a:xfrm>
          <a:prstGeom prst="curvedConnector3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en arc 14"/>
          <p:cNvCxnSpPr/>
          <p:nvPr/>
        </p:nvCxnSpPr>
        <p:spPr bwMode="auto">
          <a:xfrm>
            <a:off x="9408368" y="4972822"/>
            <a:ext cx="1152128" cy="197732"/>
          </a:xfrm>
          <a:prstGeom prst="curvedConnector3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rc 18"/>
          <p:cNvCxnSpPr/>
          <p:nvPr/>
        </p:nvCxnSpPr>
        <p:spPr bwMode="auto">
          <a:xfrm flipV="1">
            <a:off x="9223854" y="4345322"/>
            <a:ext cx="360040" cy="321142"/>
          </a:xfrm>
          <a:prstGeom prst="curvedConnector3">
            <a:avLst>
              <a:gd name="adj1" fmla="val 19675"/>
            </a:avLst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rc 22"/>
          <p:cNvCxnSpPr/>
          <p:nvPr/>
        </p:nvCxnSpPr>
        <p:spPr bwMode="auto">
          <a:xfrm flipV="1">
            <a:off x="9408368" y="4119757"/>
            <a:ext cx="846117" cy="658186"/>
          </a:xfrm>
          <a:prstGeom prst="curvedConnector3">
            <a:avLst>
              <a:gd name="adj1" fmla="val 50000"/>
            </a:avLst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en arc 25"/>
          <p:cNvCxnSpPr/>
          <p:nvPr/>
        </p:nvCxnSpPr>
        <p:spPr bwMode="auto">
          <a:xfrm rot="5400000" flipH="1" flipV="1">
            <a:off x="8837414" y="3783931"/>
            <a:ext cx="1132921" cy="855108"/>
          </a:xfrm>
          <a:prstGeom prst="curvedConnector3">
            <a:avLst>
              <a:gd name="adj1" fmla="val 50000"/>
            </a:avLst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en arc 30"/>
          <p:cNvCxnSpPr/>
          <p:nvPr/>
        </p:nvCxnSpPr>
        <p:spPr bwMode="auto">
          <a:xfrm rot="10800000" flipV="1">
            <a:off x="9831427" y="4295597"/>
            <a:ext cx="551849" cy="210295"/>
          </a:xfrm>
          <a:prstGeom prst="curvedConnector3">
            <a:avLst>
              <a:gd name="adj1" fmla="val 50000"/>
            </a:avLst>
          </a:prstGeom>
          <a:ln w="28575">
            <a:solidFill>
              <a:srgbClr val="AE0A8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en arc 36"/>
          <p:cNvCxnSpPr/>
          <p:nvPr/>
        </p:nvCxnSpPr>
        <p:spPr bwMode="auto">
          <a:xfrm rot="16200000" flipH="1">
            <a:off x="10413224" y="4355024"/>
            <a:ext cx="482350" cy="321236"/>
          </a:xfrm>
          <a:prstGeom prst="curvedConnector3">
            <a:avLst>
              <a:gd name="adj1" fmla="val 50000"/>
            </a:avLst>
          </a:prstGeom>
          <a:ln w="28575">
            <a:solidFill>
              <a:srgbClr val="AE0A8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en arc 39"/>
          <p:cNvCxnSpPr/>
          <p:nvPr/>
        </p:nvCxnSpPr>
        <p:spPr bwMode="auto">
          <a:xfrm rot="5400000">
            <a:off x="9748009" y="4490701"/>
            <a:ext cx="876728" cy="482981"/>
          </a:xfrm>
          <a:prstGeom prst="curvedConnector3">
            <a:avLst>
              <a:gd name="adj1" fmla="val 50000"/>
            </a:avLst>
          </a:prstGeom>
          <a:ln w="28575">
            <a:solidFill>
              <a:srgbClr val="AE0A8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en arc 41"/>
          <p:cNvCxnSpPr/>
          <p:nvPr/>
        </p:nvCxnSpPr>
        <p:spPr bwMode="auto">
          <a:xfrm rot="16200000" flipV="1">
            <a:off x="10017335" y="3735040"/>
            <a:ext cx="566462" cy="386430"/>
          </a:xfrm>
          <a:prstGeom prst="curvedConnector3">
            <a:avLst>
              <a:gd name="adj1" fmla="val 50000"/>
            </a:avLst>
          </a:prstGeom>
          <a:ln w="28575">
            <a:solidFill>
              <a:srgbClr val="AE0A8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 bwMode="auto">
          <a:xfrm>
            <a:off x="695400" y="2856968"/>
            <a:ext cx="756084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algn="just">
              <a:spcAft>
                <a:spcPts val="600"/>
              </a:spcAft>
            </a:pPr>
            <a:r>
              <a:rPr lang="fr-FR" sz="2400" dirty="0" smtClean="0">
                <a:solidFill>
                  <a:schemeClr val="accent1"/>
                </a:solidFill>
              </a:rPr>
              <a:t>En Centre-Val de Loire : </a:t>
            </a:r>
            <a:r>
              <a:rPr lang="fr-FR" sz="2400" b="1" dirty="0" smtClean="0">
                <a:solidFill>
                  <a:schemeClr val="accent1"/>
                </a:solidFill>
              </a:rPr>
              <a:t>&gt; 1800 étudiants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13 IFSI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tx2"/>
                </a:solidFill>
              </a:rPr>
              <a:t>2 Facultés de Médecine (37, 45)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AE0A8F"/>
                </a:solidFill>
              </a:rPr>
              <a:t>1 EUK (45)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D9563F"/>
                </a:solidFill>
              </a:rPr>
              <a:t>1 Ecole de Sage-Femme (37)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4">
                    <a:lumMod val="75000"/>
                  </a:schemeClr>
                </a:solidFill>
              </a:rPr>
              <a:t>1 Faculté de Pharmacie (37)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1 Faculté d’Odontologie (37)</a:t>
            </a:r>
          </a:p>
        </p:txBody>
      </p:sp>
    </p:spTree>
    <p:extLst>
      <p:ext uri="{BB962C8B-B14F-4D97-AF65-F5344CB8AC3E}">
        <p14:creationId xmlns:p14="http://schemas.microsoft.com/office/powerpoint/2010/main" val="275195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7608168" y="1705116"/>
            <a:ext cx="2952328" cy="35573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 bwMode="auto">
          <a:xfrm>
            <a:off x="2711624" y="1142744"/>
            <a:ext cx="8961451" cy="1354217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</a:pP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Un </a:t>
            </a:r>
            <a:r>
              <a:rPr lang="fr-FR" sz="24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projet de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prévention  </a:t>
            </a:r>
          </a:p>
          <a:p>
            <a:pPr marL="457200" lvl="2" algn="just">
              <a:spcAft>
                <a:spcPts val="600"/>
              </a:spcAft>
            </a:pP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  <a:sym typeface="Wingdings" panose="05000000000000000000" pitchFamily="2" charset="2"/>
              </a:rPr>
              <a:t>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groupe d’étudiants </a:t>
            </a:r>
            <a:r>
              <a:rPr lang="fr-FR" sz="2400" b="1" dirty="0">
                <a:solidFill>
                  <a:srgbClr val="213469"/>
                </a:solidFill>
                <a:latin typeface="Yu Gothic UI"/>
                <a:ea typeface="Yu Gothic UI"/>
              </a:rPr>
              <a:t>en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santé </a:t>
            </a:r>
            <a:r>
              <a:rPr lang="fr-FR" sz="20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INTERPROFESSIONNEL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 </a:t>
            </a:r>
          </a:p>
          <a:p>
            <a:pPr marL="1371600" lvl="4" algn="just">
              <a:spcAft>
                <a:spcPts val="600"/>
              </a:spcAft>
            </a:pP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sym typeface="Wingdings" panose="05000000000000000000" pitchFamily="2" charset="2"/>
              </a:rPr>
              <a:t>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dans </a:t>
            </a:r>
            <a:r>
              <a:rPr lang="fr-FR" sz="2400" b="1" dirty="0">
                <a:solidFill>
                  <a:srgbClr val="213469"/>
                </a:solidFill>
                <a:latin typeface="Yu Gothic UI"/>
                <a:ea typeface="Yu Gothic UI"/>
              </a:rPr>
              <a:t>une structure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(stage)</a:t>
            </a:r>
            <a:endParaRPr lang="fr-FR" sz="2400" b="1" dirty="0">
              <a:solidFill>
                <a:srgbClr val="213469"/>
              </a:solidFill>
              <a:latin typeface="Yu Gothic UI"/>
              <a:ea typeface="Yu Gothic UI"/>
              <a:cs typeface="Arial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567608" y="517322"/>
            <a:ext cx="10835768" cy="634081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sz="2800" b="1" i="1" dirty="0" smtClean="0">
                <a:solidFill>
                  <a:schemeClr val="accent6"/>
                </a:solidFill>
                <a:latin typeface="Yu Gothic UI"/>
                <a:ea typeface="Yu Gothic UI"/>
              </a:rPr>
              <a:t>QU’EST-CE QUE LE SERVICE SANITAIRE ?</a:t>
            </a:r>
            <a:endParaRPr lang="en-US" sz="2800" b="1" i="1" dirty="0">
              <a:solidFill>
                <a:schemeClr val="accent6"/>
              </a:solidFill>
              <a:latin typeface="Yu Gothic UI"/>
              <a:ea typeface="Yu Gothic UI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9944883" y="580372"/>
            <a:ext cx="1800200" cy="1124744"/>
          </a:xfrm>
          <a:prstGeom prst="irregularSeal1">
            <a:avLst/>
          </a:prstGeom>
          <a:solidFill>
            <a:srgbClr val="45A5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226865" y="95807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fr-FR" b="1" dirty="0" smtClean="0"/>
              <a:t>New </a:t>
            </a:r>
            <a:r>
              <a:rPr lang="fr-FR" b="1" dirty="0"/>
              <a:t>2018</a:t>
            </a:r>
          </a:p>
        </p:txBody>
      </p:sp>
      <p:sp>
        <p:nvSpPr>
          <p:cNvPr id="3" name="Accolade fermante 2"/>
          <p:cNvSpPr/>
          <p:nvPr/>
        </p:nvSpPr>
        <p:spPr>
          <a:xfrm>
            <a:off x="7192348" y="2783822"/>
            <a:ext cx="631843" cy="3096344"/>
          </a:xfrm>
          <a:prstGeom prst="rightBrace">
            <a:avLst>
              <a:gd name="adj1" fmla="val 3641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069508" y="3941174"/>
            <a:ext cx="31683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chemeClr val="bg2"/>
                </a:solidFill>
              </a:rPr>
              <a:t>Groupes </a:t>
            </a:r>
            <a:r>
              <a:rPr lang="fr-FR" sz="2000" b="1" dirty="0" smtClean="0">
                <a:solidFill>
                  <a:schemeClr val="accent6"/>
                </a:solidFill>
              </a:rPr>
              <a:t>IFSI-</a:t>
            </a:r>
            <a:r>
              <a:rPr lang="fr-FR" sz="2000" b="1" dirty="0" smtClean="0">
                <a:solidFill>
                  <a:schemeClr val="tx2"/>
                </a:solidFill>
              </a:rPr>
              <a:t>MED</a:t>
            </a:r>
          </a:p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chemeClr val="bg2"/>
                </a:solidFill>
              </a:rPr>
              <a:t>Groupes </a:t>
            </a:r>
            <a:r>
              <a:rPr lang="fr-FR" sz="2000" b="1" dirty="0" smtClean="0">
                <a:solidFill>
                  <a:schemeClr val="tx2"/>
                </a:solidFill>
              </a:rPr>
              <a:t>MED-</a:t>
            </a:r>
            <a:r>
              <a:rPr lang="fr-FR" sz="2000" b="1" dirty="0" smtClean="0">
                <a:solidFill>
                  <a:srgbClr val="AE0A8F"/>
                </a:solidFill>
              </a:rPr>
              <a:t>EUK</a:t>
            </a:r>
          </a:p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chemeClr val="bg2"/>
                </a:solidFill>
              </a:rPr>
              <a:t>Groupes </a:t>
            </a:r>
            <a:r>
              <a:rPr lang="fr-FR" sz="2000" b="1" dirty="0" smtClean="0">
                <a:solidFill>
                  <a:schemeClr val="accent6"/>
                </a:solidFill>
              </a:rPr>
              <a:t>IFSI-</a:t>
            </a:r>
            <a:r>
              <a:rPr lang="fr-FR" sz="2000" b="1" dirty="0" smtClean="0">
                <a:solidFill>
                  <a:srgbClr val="AE0A8F"/>
                </a:solidFill>
              </a:rPr>
              <a:t>EUK</a:t>
            </a:r>
          </a:p>
          <a:p>
            <a:pPr algn="ctr">
              <a:lnSpc>
                <a:spcPct val="150000"/>
              </a:lnSpc>
            </a:pPr>
            <a:r>
              <a:rPr lang="fr-FR" sz="2000" dirty="0" smtClean="0">
                <a:solidFill>
                  <a:schemeClr val="bg2"/>
                </a:solidFill>
              </a:rPr>
              <a:t>// Groupes </a:t>
            </a:r>
            <a:r>
              <a:rPr lang="fr-FR" sz="2000" dirty="0" smtClean="0">
                <a:solidFill>
                  <a:srgbClr val="D9563F"/>
                </a:solidFill>
              </a:rPr>
              <a:t>M</a:t>
            </a:r>
            <a:r>
              <a:rPr lang="fr-FR" sz="2000" dirty="0" smtClean="0">
                <a:solidFill>
                  <a:schemeClr val="accent4"/>
                </a:solidFill>
              </a:rPr>
              <a:t>P</a:t>
            </a: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95400" y="2856968"/>
            <a:ext cx="756084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algn="just">
              <a:spcAft>
                <a:spcPts val="600"/>
              </a:spcAft>
            </a:pPr>
            <a:r>
              <a:rPr lang="fr-FR" sz="2400" dirty="0" smtClean="0">
                <a:solidFill>
                  <a:schemeClr val="accent1"/>
                </a:solidFill>
              </a:rPr>
              <a:t>En Centre-Val de Loire : </a:t>
            </a:r>
            <a:r>
              <a:rPr lang="fr-FR" sz="2400" b="1" dirty="0" smtClean="0">
                <a:solidFill>
                  <a:schemeClr val="accent1"/>
                </a:solidFill>
              </a:rPr>
              <a:t>&gt; 1800 étudiants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13 IFSI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tx2"/>
                </a:solidFill>
              </a:rPr>
              <a:t>2 Facultés de Médecine (37, </a:t>
            </a:r>
            <a:r>
              <a:rPr lang="fr-FR" sz="2000" dirty="0" smtClean="0">
                <a:solidFill>
                  <a:schemeClr val="tx2"/>
                </a:solidFill>
              </a:rPr>
              <a:t>45</a:t>
            </a:r>
            <a:r>
              <a:rPr lang="fr-FR" sz="2000" dirty="0" smtClean="0">
                <a:solidFill>
                  <a:schemeClr val="tx1">
                    <a:lumMod val="50000"/>
                  </a:schemeClr>
                </a:solidFill>
              </a:rPr>
              <a:t>*</a:t>
            </a:r>
            <a:r>
              <a:rPr lang="fr-FR" sz="2000" dirty="0" smtClean="0">
                <a:solidFill>
                  <a:schemeClr val="tx2"/>
                </a:solidFill>
              </a:rPr>
              <a:t>)</a:t>
            </a:r>
            <a:endParaRPr lang="fr-FR" sz="2000" dirty="0" smtClean="0">
              <a:solidFill>
                <a:schemeClr val="tx2"/>
              </a:solidFill>
            </a:endParaRP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AE0A8F"/>
                </a:solidFill>
              </a:rPr>
              <a:t>1 EUK (45)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D9563F"/>
                </a:solidFill>
              </a:rPr>
              <a:t>1 Ecole de Sage-Femme (37)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4">
                    <a:lumMod val="75000"/>
                  </a:schemeClr>
                </a:solidFill>
              </a:rPr>
              <a:t>1 Faculté de Pharmacie (37)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1 Faculté d’Odontologie (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37</a:t>
            </a:r>
            <a:r>
              <a:rPr lang="fr-FR" sz="2000" dirty="0" smtClean="0">
                <a:solidFill>
                  <a:schemeClr val="tx1">
                    <a:lumMod val="50000"/>
                  </a:schemeClr>
                </a:solidFill>
              </a:rPr>
              <a:t>*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fr-FR" sz="2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5" name="Picture 2" descr="Équipe, Travailler, Imeuble, Puzz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332" y="2786841"/>
            <a:ext cx="1138707" cy="113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168008" y="554338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tx1">
                    <a:lumMod val="50000"/>
                  </a:schemeClr>
                </a:solidFill>
              </a:rPr>
              <a:t>*2022</a:t>
            </a:r>
            <a:endParaRPr lang="fr-FR" i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0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7608168" y="1705116"/>
            <a:ext cx="2952328" cy="35573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 bwMode="auto">
          <a:xfrm>
            <a:off x="2711624" y="1142744"/>
            <a:ext cx="8961451" cy="1354217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</a:pP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Un </a:t>
            </a:r>
            <a:r>
              <a:rPr lang="fr-FR" sz="24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projet de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prévention  </a:t>
            </a:r>
          </a:p>
          <a:p>
            <a:pPr marL="457200" lvl="2" algn="just">
              <a:spcAft>
                <a:spcPts val="600"/>
              </a:spcAft>
            </a:pP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  <a:sym typeface="Wingdings" panose="05000000000000000000" pitchFamily="2" charset="2"/>
              </a:rPr>
              <a:t>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groupe d’étudiants </a:t>
            </a:r>
            <a:r>
              <a:rPr lang="fr-FR" sz="2400" b="1" dirty="0">
                <a:solidFill>
                  <a:srgbClr val="213469"/>
                </a:solidFill>
                <a:latin typeface="Yu Gothic UI"/>
                <a:ea typeface="Yu Gothic UI"/>
              </a:rPr>
              <a:t>en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santé </a:t>
            </a:r>
            <a:r>
              <a:rPr lang="fr-FR" sz="20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INTERPROFESSIONNEL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 </a:t>
            </a:r>
          </a:p>
          <a:p>
            <a:pPr marL="1371600" lvl="4" algn="just">
              <a:spcAft>
                <a:spcPts val="600"/>
              </a:spcAft>
            </a:pP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sym typeface="Wingdings" panose="05000000000000000000" pitchFamily="2" charset="2"/>
              </a:rPr>
              <a:t>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dans </a:t>
            </a:r>
            <a:r>
              <a:rPr lang="fr-FR" sz="2400" b="1" dirty="0">
                <a:solidFill>
                  <a:srgbClr val="213469"/>
                </a:solidFill>
                <a:latin typeface="Yu Gothic UI"/>
                <a:ea typeface="Yu Gothic UI"/>
              </a:rPr>
              <a:t>une structure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(stage)</a:t>
            </a:r>
            <a:endParaRPr lang="fr-FR" sz="2400" b="1" dirty="0">
              <a:solidFill>
                <a:srgbClr val="213469"/>
              </a:solidFill>
              <a:latin typeface="Yu Gothic UI"/>
              <a:ea typeface="Yu Gothic UI"/>
              <a:cs typeface="Arial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567608" y="517322"/>
            <a:ext cx="10835768" cy="634081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sz="2800" b="1" i="1" dirty="0" smtClean="0">
                <a:solidFill>
                  <a:schemeClr val="accent6"/>
                </a:solidFill>
                <a:latin typeface="Yu Gothic UI"/>
                <a:ea typeface="Yu Gothic UI"/>
              </a:rPr>
              <a:t>QU’EST-CE QUE LE SERVICE SANITAIRE ?</a:t>
            </a:r>
            <a:endParaRPr lang="en-US" sz="2800" b="1" i="1" dirty="0">
              <a:solidFill>
                <a:schemeClr val="accent6"/>
              </a:solidFill>
              <a:latin typeface="Yu Gothic UI"/>
              <a:ea typeface="Yu Gothic UI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9944883" y="580372"/>
            <a:ext cx="1800200" cy="1124744"/>
          </a:xfrm>
          <a:prstGeom prst="irregularSeal1">
            <a:avLst/>
          </a:prstGeom>
          <a:solidFill>
            <a:srgbClr val="45A5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226865" y="95807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fr-FR" b="1" dirty="0" smtClean="0"/>
              <a:t>New </a:t>
            </a:r>
            <a:r>
              <a:rPr lang="fr-FR" b="1" dirty="0"/>
              <a:t>2018</a:t>
            </a:r>
          </a:p>
        </p:txBody>
      </p:sp>
      <p:sp>
        <p:nvSpPr>
          <p:cNvPr id="3" name="Accolade fermante 2"/>
          <p:cNvSpPr/>
          <p:nvPr/>
        </p:nvSpPr>
        <p:spPr>
          <a:xfrm>
            <a:off x="7192348" y="2783822"/>
            <a:ext cx="631843" cy="3096344"/>
          </a:xfrm>
          <a:prstGeom prst="rightBrace">
            <a:avLst>
              <a:gd name="adj1" fmla="val 3641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8061636" y="2856968"/>
            <a:ext cx="345498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u="sng" dirty="0" smtClean="0">
                <a:solidFill>
                  <a:srgbClr val="21356A"/>
                </a:solidFill>
              </a:rPr>
              <a:t>Exemples</a:t>
            </a:r>
          </a:p>
          <a:p>
            <a:pPr algn="ctr"/>
            <a:endParaRPr lang="fr-FR" sz="2000" b="1" dirty="0" smtClean="0">
              <a:solidFill>
                <a:srgbClr val="21356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21356A"/>
                </a:solidFill>
              </a:rPr>
              <a:t>Faculté de médecine de </a:t>
            </a:r>
            <a:r>
              <a:rPr lang="fr-FR" dirty="0" smtClean="0">
                <a:solidFill>
                  <a:srgbClr val="21356A"/>
                </a:solidFill>
              </a:rPr>
              <a:t>Tours : </a:t>
            </a:r>
            <a:r>
              <a:rPr lang="fr-FR" dirty="0" smtClean="0">
                <a:solidFill>
                  <a:srgbClr val="21356A"/>
                </a:solidFill>
              </a:rPr>
              <a:t>45 </a:t>
            </a:r>
            <a:r>
              <a:rPr lang="fr-FR" dirty="0" smtClean="0">
                <a:solidFill>
                  <a:srgbClr val="21356A"/>
                </a:solidFill>
              </a:rPr>
              <a:t>% en 2021-22 </a:t>
            </a:r>
            <a:r>
              <a:rPr lang="fr-FR" dirty="0" smtClean="0">
                <a:solidFill>
                  <a:srgbClr val="21356A"/>
                </a:solidFill>
                <a:sym typeface="Wingdings" panose="05000000000000000000" pitchFamily="2" charset="2"/>
              </a:rPr>
              <a:t> </a:t>
            </a:r>
            <a:r>
              <a:rPr lang="fr-FR" b="1" dirty="0" smtClean="0">
                <a:solidFill>
                  <a:srgbClr val="21356A"/>
                </a:solidFill>
              </a:rPr>
              <a:t>74 % </a:t>
            </a:r>
            <a:r>
              <a:rPr lang="fr-FR" dirty="0" smtClean="0">
                <a:solidFill>
                  <a:srgbClr val="21356A"/>
                </a:solidFill>
              </a:rPr>
              <a:t>pour </a:t>
            </a:r>
            <a:r>
              <a:rPr lang="fr-FR" dirty="0" smtClean="0">
                <a:solidFill>
                  <a:srgbClr val="21356A"/>
                </a:solidFill>
              </a:rPr>
              <a:t>2024-25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21356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21356A"/>
                </a:solidFill>
              </a:rPr>
              <a:t>IFSI B</a:t>
            </a:r>
            <a:r>
              <a:rPr lang="fr-FR" dirty="0" smtClean="0">
                <a:solidFill>
                  <a:srgbClr val="21356A"/>
                </a:solidFill>
              </a:rPr>
              <a:t>lois = </a:t>
            </a:r>
            <a:r>
              <a:rPr lang="fr-FR" b="1" dirty="0" smtClean="0">
                <a:solidFill>
                  <a:srgbClr val="21356A"/>
                </a:solidFill>
              </a:rPr>
              <a:t>80 %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21356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21356A"/>
                </a:solidFill>
              </a:rPr>
              <a:t>EUK = </a:t>
            </a:r>
            <a:r>
              <a:rPr lang="fr-FR" b="1" dirty="0" smtClean="0">
                <a:solidFill>
                  <a:srgbClr val="21356A"/>
                </a:solidFill>
              </a:rPr>
              <a:t>100 %</a:t>
            </a:r>
            <a:endParaRPr lang="fr-FR" b="1" dirty="0">
              <a:solidFill>
                <a:srgbClr val="21356A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95400" y="2856968"/>
            <a:ext cx="756084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algn="just">
              <a:spcAft>
                <a:spcPts val="600"/>
              </a:spcAft>
            </a:pPr>
            <a:r>
              <a:rPr lang="fr-FR" sz="2400" dirty="0" smtClean="0">
                <a:solidFill>
                  <a:schemeClr val="accent1"/>
                </a:solidFill>
              </a:rPr>
              <a:t>En Centre-Val de Loire : </a:t>
            </a:r>
            <a:r>
              <a:rPr lang="fr-FR" sz="2400" b="1" dirty="0" smtClean="0">
                <a:solidFill>
                  <a:schemeClr val="accent1"/>
                </a:solidFill>
              </a:rPr>
              <a:t>&gt; 1800 étudiants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13 IFSI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tx2"/>
                </a:solidFill>
              </a:rPr>
              <a:t>2 Facultés de Médecine (37, 45)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AE0A8F"/>
                </a:solidFill>
              </a:rPr>
              <a:t>1 EUK (45)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D9563F"/>
                </a:solidFill>
              </a:rPr>
              <a:t>1 Ecole de Sage-Femme (37)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4">
                    <a:lumMod val="75000"/>
                  </a:schemeClr>
                </a:solidFill>
              </a:rPr>
              <a:t>1 Faculté de Pharmacie (37)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1 Faculté d’Odontologie (37)</a:t>
            </a:r>
          </a:p>
        </p:txBody>
      </p:sp>
    </p:spTree>
    <p:extLst>
      <p:ext uri="{BB962C8B-B14F-4D97-AF65-F5344CB8AC3E}">
        <p14:creationId xmlns:p14="http://schemas.microsoft.com/office/powerpoint/2010/main" val="222022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7608168" y="1705116"/>
            <a:ext cx="2952328" cy="35573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 bwMode="auto">
          <a:xfrm>
            <a:off x="2711624" y="1142744"/>
            <a:ext cx="8961451" cy="1354217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</a:pP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Un </a:t>
            </a:r>
            <a:r>
              <a:rPr lang="fr-FR" sz="24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projet de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prévention  </a:t>
            </a:r>
          </a:p>
          <a:p>
            <a:pPr marL="457200" lvl="2" algn="just">
              <a:spcAft>
                <a:spcPts val="600"/>
              </a:spcAft>
            </a:pP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  <a:sym typeface="Wingdings" panose="05000000000000000000" pitchFamily="2" charset="2"/>
              </a:rPr>
              <a:t>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groupe d’étudiants </a:t>
            </a:r>
            <a:r>
              <a:rPr lang="fr-FR" sz="2400" b="1" dirty="0">
                <a:solidFill>
                  <a:srgbClr val="213469"/>
                </a:solidFill>
                <a:latin typeface="Yu Gothic UI"/>
                <a:ea typeface="Yu Gothic UI"/>
              </a:rPr>
              <a:t>en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santé </a:t>
            </a:r>
            <a:r>
              <a:rPr lang="fr-FR" sz="20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INTERPROFESSIONNEL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 </a:t>
            </a:r>
          </a:p>
          <a:p>
            <a:pPr marL="1371600" lvl="4" algn="just">
              <a:spcAft>
                <a:spcPts val="600"/>
              </a:spcAft>
            </a:pP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sym typeface="Wingdings" panose="05000000000000000000" pitchFamily="2" charset="2"/>
              </a:rPr>
              <a:t>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dans </a:t>
            </a:r>
            <a:r>
              <a:rPr lang="fr-FR" sz="2400" b="1" dirty="0">
                <a:solidFill>
                  <a:srgbClr val="213469"/>
                </a:solidFill>
                <a:latin typeface="Yu Gothic UI"/>
                <a:ea typeface="Yu Gothic UI"/>
              </a:rPr>
              <a:t>une structure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(stage)</a:t>
            </a:r>
            <a:endParaRPr lang="fr-FR" sz="2400" b="1" dirty="0">
              <a:solidFill>
                <a:srgbClr val="213469"/>
              </a:solidFill>
              <a:latin typeface="Yu Gothic UI"/>
              <a:ea typeface="Yu Gothic UI"/>
              <a:cs typeface="Arial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567608" y="517322"/>
            <a:ext cx="10835768" cy="634081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sz="2800" b="1" i="1" dirty="0" smtClean="0">
                <a:solidFill>
                  <a:schemeClr val="accent6"/>
                </a:solidFill>
                <a:latin typeface="Yu Gothic UI"/>
                <a:ea typeface="Yu Gothic UI"/>
              </a:rPr>
              <a:t>QU’EST-CE QUE LE SERVICE SANITAIRE ?</a:t>
            </a:r>
            <a:endParaRPr lang="en-US" sz="2800" b="1" i="1" dirty="0">
              <a:solidFill>
                <a:schemeClr val="accent6"/>
              </a:solidFill>
              <a:latin typeface="Yu Gothic UI"/>
              <a:ea typeface="Yu Gothic UI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9944883" y="580372"/>
            <a:ext cx="1800200" cy="1124744"/>
          </a:xfrm>
          <a:prstGeom prst="irregularSeal1">
            <a:avLst/>
          </a:prstGeom>
          <a:solidFill>
            <a:srgbClr val="45A5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226865" y="95807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fr-FR" b="1" dirty="0" smtClean="0"/>
              <a:t>New </a:t>
            </a:r>
            <a:r>
              <a:rPr lang="fr-FR" b="1" dirty="0"/>
              <a:t>2018</a:t>
            </a:r>
          </a:p>
        </p:txBody>
      </p:sp>
      <p:sp>
        <p:nvSpPr>
          <p:cNvPr id="3" name="Accolade fermante 2"/>
          <p:cNvSpPr/>
          <p:nvPr/>
        </p:nvSpPr>
        <p:spPr>
          <a:xfrm>
            <a:off x="7192348" y="2783822"/>
            <a:ext cx="631843" cy="3096344"/>
          </a:xfrm>
          <a:prstGeom prst="rightBrace">
            <a:avLst>
              <a:gd name="adj1" fmla="val 3641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4" descr="Cibler, Icône, Entreprise, Symbol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13062" r="9929" b="19157"/>
          <a:stretch/>
        </p:blipFill>
        <p:spPr bwMode="auto">
          <a:xfrm>
            <a:off x="7987695" y="3098294"/>
            <a:ext cx="1389054" cy="123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Pixelchen, Pixel, Pédagogie, Cul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641" y="3158145"/>
            <a:ext cx="2149130" cy="112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à coins arrondis 15"/>
          <p:cNvSpPr/>
          <p:nvPr/>
        </p:nvSpPr>
        <p:spPr bwMode="auto">
          <a:xfrm>
            <a:off x="7872248" y="4551769"/>
            <a:ext cx="3800827" cy="144016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 bwMode="auto">
          <a:xfrm>
            <a:off x="8212426" y="2759740"/>
            <a:ext cx="3001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2"/>
                </a:solidFill>
              </a:rPr>
              <a:t>Harmonisation des attendus </a:t>
            </a:r>
          </a:p>
        </p:txBody>
      </p:sp>
      <p:sp>
        <p:nvSpPr>
          <p:cNvPr id="18" name="ZoneTexte 17"/>
          <p:cNvSpPr txBox="1"/>
          <p:nvPr/>
        </p:nvSpPr>
        <p:spPr bwMode="auto">
          <a:xfrm>
            <a:off x="7985492" y="4671684"/>
            <a:ext cx="3652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2"/>
                </a:solidFill>
              </a:rPr>
              <a:t>Guide </a:t>
            </a:r>
            <a:r>
              <a:rPr lang="fr-FR" b="1" dirty="0" smtClean="0">
                <a:solidFill>
                  <a:schemeClr val="bg2"/>
                </a:solidFill>
              </a:rPr>
              <a:t>commun</a:t>
            </a:r>
          </a:p>
          <a:p>
            <a:pPr algn="ctr"/>
            <a:r>
              <a:rPr lang="fr-FR" b="1" dirty="0" smtClean="0">
                <a:solidFill>
                  <a:schemeClr val="bg2"/>
                </a:solidFill>
              </a:rPr>
              <a:t>expérimenté </a:t>
            </a:r>
            <a:r>
              <a:rPr lang="fr-FR" b="1" dirty="0" smtClean="0">
                <a:solidFill>
                  <a:schemeClr val="bg2"/>
                </a:solidFill>
              </a:rPr>
              <a:t>en </a:t>
            </a:r>
            <a:r>
              <a:rPr lang="fr-FR" b="1" dirty="0" smtClean="0">
                <a:solidFill>
                  <a:schemeClr val="bg2"/>
                </a:solidFill>
              </a:rPr>
              <a:t>2023-24</a:t>
            </a:r>
          </a:p>
          <a:p>
            <a:pPr algn="ctr"/>
            <a:r>
              <a:rPr lang="fr-FR" b="1" dirty="0">
                <a:solidFill>
                  <a:schemeClr val="bg2"/>
                </a:solidFill>
              </a:rPr>
              <a:t>(démarche, temporalité, fiches évaluation)</a:t>
            </a:r>
            <a:endParaRPr lang="fr-FR" b="1" dirty="0" smtClean="0">
              <a:solidFill>
                <a:schemeClr val="bg2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95400" y="2856968"/>
            <a:ext cx="756084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algn="just">
              <a:spcAft>
                <a:spcPts val="600"/>
              </a:spcAft>
            </a:pPr>
            <a:r>
              <a:rPr lang="fr-FR" sz="2400" dirty="0" smtClean="0">
                <a:solidFill>
                  <a:schemeClr val="accent1"/>
                </a:solidFill>
              </a:rPr>
              <a:t>En Centre-Val de Loire : </a:t>
            </a:r>
            <a:r>
              <a:rPr lang="fr-FR" sz="2400" b="1" dirty="0" smtClean="0">
                <a:solidFill>
                  <a:schemeClr val="accent1"/>
                </a:solidFill>
              </a:rPr>
              <a:t>&gt; 1800 étudiants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13 IFSI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tx2"/>
                </a:solidFill>
              </a:rPr>
              <a:t>2 Facultés de Médecine (37, 45)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AE0A8F"/>
                </a:solidFill>
              </a:rPr>
              <a:t>1 EUK (45)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D9563F"/>
                </a:solidFill>
              </a:rPr>
              <a:t>1 Ecole de Sage-Femme (37)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4">
                    <a:lumMod val="75000"/>
                  </a:schemeClr>
                </a:solidFill>
              </a:rPr>
              <a:t>1 Faculté de Pharmacie (37)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1 Faculté d’Odontologie (37)</a:t>
            </a:r>
          </a:p>
        </p:txBody>
      </p:sp>
      <p:sp>
        <p:nvSpPr>
          <p:cNvPr id="5" name="Rectangle 4"/>
          <p:cNvSpPr/>
          <p:nvPr/>
        </p:nvSpPr>
        <p:spPr>
          <a:xfrm>
            <a:off x="8790535" y="6019975"/>
            <a:ext cx="20425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>
                <a:solidFill>
                  <a:schemeClr val="accent6"/>
                </a:solidFill>
              </a:rPr>
              <a:t>GT interprofessionnel</a:t>
            </a:r>
            <a:endParaRPr lang="fr-FR" sz="1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5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/>
          <p:cNvSpPr txBox="1">
            <a:spLocks/>
          </p:cNvSpPr>
          <p:nvPr/>
        </p:nvSpPr>
        <p:spPr>
          <a:xfrm>
            <a:off x="911424" y="2276872"/>
            <a:ext cx="9597752" cy="3415109"/>
          </a:xfrm>
          <a:prstGeom prst="rect">
            <a:avLst/>
          </a:prstGeom>
        </p:spPr>
        <p:txBody>
          <a:bodyPr/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1"/>
            <a:r>
              <a:rPr lang="fr-FR" sz="2400" dirty="0" smtClean="0">
                <a:solidFill>
                  <a:srgbClr val="21356A"/>
                </a:solidFill>
              </a:rPr>
              <a:t>Enquête annuelle </a:t>
            </a:r>
            <a:r>
              <a:rPr lang="fr-FR" sz="2400" dirty="0" smtClean="0">
                <a:solidFill>
                  <a:srgbClr val="21356A"/>
                </a:solidFill>
              </a:rPr>
              <a:t>auprès des étudiants </a:t>
            </a:r>
            <a:r>
              <a:rPr lang="fr-FR" sz="2000" dirty="0" smtClean="0">
                <a:solidFill>
                  <a:srgbClr val="21356A"/>
                </a:solidFill>
              </a:rPr>
              <a:t>:</a:t>
            </a:r>
            <a:endParaRPr lang="fr-FR" sz="2000" dirty="0">
              <a:solidFill>
                <a:srgbClr val="21356A"/>
              </a:solidFill>
            </a:endParaRP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xmlns="" id="{44B91DA4-EF02-4575-AB45-2FB1EE9F9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839067"/>
              </p:ext>
            </p:extLst>
          </p:nvPr>
        </p:nvGraphicFramePr>
        <p:xfrm>
          <a:off x="2374972" y="3140968"/>
          <a:ext cx="7660707" cy="2013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177">
                  <a:extLst>
                    <a:ext uri="{9D8B030D-6E8A-4147-A177-3AD203B41FA5}">
                      <a16:colId xmlns:a16="http://schemas.microsoft.com/office/drawing/2014/main" xmlns="" val="1901353928"/>
                    </a:ext>
                  </a:extLst>
                </a:gridCol>
                <a:gridCol w="1885439">
                  <a:extLst>
                    <a:ext uri="{9D8B030D-6E8A-4147-A177-3AD203B41FA5}">
                      <a16:colId xmlns:a16="http://schemas.microsoft.com/office/drawing/2014/main" xmlns="" val="1303756835"/>
                    </a:ext>
                  </a:extLst>
                </a:gridCol>
                <a:gridCol w="1944914">
                  <a:extLst>
                    <a:ext uri="{9D8B030D-6E8A-4147-A177-3AD203B41FA5}">
                      <a16:colId xmlns:a16="http://schemas.microsoft.com/office/drawing/2014/main" xmlns="" val="2929650797"/>
                    </a:ext>
                  </a:extLst>
                </a:gridCol>
                <a:gridCol w="1915177">
                  <a:extLst>
                    <a:ext uri="{9D8B030D-6E8A-4147-A177-3AD203B41FA5}">
                      <a16:colId xmlns:a16="http://schemas.microsoft.com/office/drawing/2014/main" xmlns="" val="1361402194"/>
                    </a:ext>
                  </a:extLst>
                </a:gridCol>
              </a:tblGrid>
              <a:tr h="424993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2000" b="1" i="0" u="none" strike="noStrike" cap="none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2021-22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2022-23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2023-24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1794383"/>
                  </a:ext>
                </a:extLst>
              </a:tr>
              <a:tr h="980652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21356A"/>
                          </a:solidFill>
                        </a:rPr>
                        <a:t>Effectifs</a:t>
                      </a:r>
                    </a:p>
                    <a:p>
                      <a:pPr algn="ctr"/>
                      <a:r>
                        <a:rPr lang="fr-FR" sz="2000" dirty="0">
                          <a:solidFill>
                            <a:srgbClr val="21356A"/>
                          </a:solidFill>
                        </a:rPr>
                        <a:t>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rgbClr val="21356A"/>
                          </a:solidFill>
                        </a:rPr>
                        <a:t>118</a:t>
                      </a:r>
                      <a:r>
                        <a:rPr lang="fr-FR" sz="2000" b="1" dirty="0">
                          <a:solidFill>
                            <a:srgbClr val="21356A"/>
                          </a:solidFill>
                        </a:rPr>
                        <a:t> </a:t>
                      </a:r>
                      <a:r>
                        <a:rPr lang="fr-FR" sz="2000" b="0" dirty="0">
                          <a:solidFill>
                            <a:srgbClr val="21356A"/>
                          </a:solidFill>
                        </a:rPr>
                        <a:t>/ 297</a:t>
                      </a:r>
                      <a:r>
                        <a:rPr lang="fr-FR" sz="2000" b="1" dirty="0">
                          <a:solidFill>
                            <a:srgbClr val="21356A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fr-FR" sz="1800" dirty="0">
                          <a:solidFill>
                            <a:srgbClr val="21356A"/>
                          </a:solidFill>
                        </a:rPr>
                        <a:t>(39,7%)</a:t>
                      </a:r>
                      <a:endParaRPr lang="fr-FR" sz="2000" dirty="0">
                        <a:solidFill>
                          <a:srgbClr val="21356A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rgbClr val="21356A"/>
                          </a:solidFill>
                        </a:rPr>
                        <a:t>84 / 339 </a:t>
                      </a:r>
                    </a:p>
                    <a:p>
                      <a:pPr algn="ctr"/>
                      <a:r>
                        <a:rPr lang="fr-FR" sz="1800" kern="1200" dirty="0">
                          <a:solidFill>
                            <a:srgbClr val="21356A"/>
                          </a:solidFill>
                          <a:latin typeface="+mn-lt"/>
                          <a:ea typeface="+mn-ea"/>
                          <a:cs typeface="+mn-cs"/>
                        </a:rPr>
                        <a:t>(24,7 %)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rgbClr val="21356A"/>
                          </a:solidFill>
                        </a:rPr>
                        <a:t>128</a:t>
                      </a:r>
                      <a:r>
                        <a:rPr lang="fr-FR" sz="2000" b="1" dirty="0">
                          <a:solidFill>
                            <a:srgbClr val="21356A"/>
                          </a:solidFill>
                        </a:rPr>
                        <a:t> </a:t>
                      </a:r>
                      <a:r>
                        <a:rPr lang="fr-FR" sz="2000" dirty="0">
                          <a:solidFill>
                            <a:srgbClr val="21356A"/>
                          </a:solidFill>
                        </a:rPr>
                        <a:t>/ 348 </a:t>
                      </a:r>
                    </a:p>
                    <a:p>
                      <a:pPr algn="ctr"/>
                      <a:r>
                        <a:rPr lang="fr-FR" sz="1800" kern="1200" dirty="0">
                          <a:solidFill>
                            <a:srgbClr val="21356A"/>
                          </a:solidFill>
                          <a:latin typeface="+mn-lt"/>
                          <a:ea typeface="+mn-ea"/>
                          <a:cs typeface="+mn-cs"/>
                        </a:rPr>
                        <a:t>(36,8%)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96608275"/>
                  </a:ext>
                </a:extLst>
              </a:tr>
              <a:tr h="60817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21356A"/>
                          </a:solidFill>
                        </a:rPr>
                        <a:t>% Filles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solidFill>
                            <a:srgbClr val="21356A"/>
                          </a:solidFill>
                        </a:rPr>
                        <a:t>-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dirty="0">
                          <a:solidFill>
                            <a:srgbClr val="21356A"/>
                          </a:solidFill>
                          <a:latin typeface="Arial" panose="020B0604020202020204" pitchFamily="34" charset="0"/>
                          <a:cs typeface="+mn-cs"/>
                        </a:rPr>
                        <a:t>75 %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21356A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76 %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28357132"/>
                  </a:ext>
                </a:extLst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75"/>
          <a:stretch/>
        </p:blipFill>
        <p:spPr bwMode="auto">
          <a:xfrm>
            <a:off x="8328248" y="620688"/>
            <a:ext cx="3368084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567608" y="1402444"/>
            <a:ext cx="8867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21356A"/>
                </a:solidFill>
              </a:rPr>
              <a:t>Retour des étudiants </a:t>
            </a:r>
            <a:r>
              <a:rPr lang="fr-FR" sz="2400" u="sng" dirty="0">
                <a:solidFill>
                  <a:srgbClr val="21356A"/>
                </a:solidFill>
              </a:rPr>
              <a:t>en médecine</a:t>
            </a:r>
            <a:r>
              <a:rPr lang="fr-FR" sz="2400" dirty="0">
                <a:solidFill>
                  <a:srgbClr val="21356A"/>
                </a:solidFill>
              </a:rPr>
              <a:t> </a:t>
            </a:r>
            <a:r>
              <a:rPr lang="fr-FR" sz="2400" b="1" dirty="0">
                <a:solidFill>
                  <a:srgbClr val="21356A"/>
                </a:solidFill>
              </a:rPr>
              <a:t>sur le </a:t>
            </a:r>
            <a:r>
              <a:rPr lang="fr-FR" sz="2400" b="1" dirty="0" smtClean="0">
                <a:solidFill>
                  <a:srgbClr val="21356A"/>
                </a:solidFill>
              </a:rPr>
              <a:t>SESA</a:t>
            </a:r>
            <a:r>
              <a:rPr lang="fr-FR" sz="2400" b="1" baseline="30000" dirty="0" smtClean="0">
                <a:solidFill>
                  <a:srgbClr val="21356A"/>
                </a:solidFill>
              </a:rPr>
              <a:t>1</a:t>
            </a:r>
            <a:endParaRPr lang="fr-FR" sz="2400" b="1" baseline="30000" dirty="0">
              <a:solidFill>
                <a:srgbClr val="21356A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2567608" y="768363"/>
            <a:ext cx="10835768" cy="634081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sz="2400" b="1" i="1" dirty="0" smtClean="0">
                <a:solidFill>
                  <a:schemeClr val="accent6"/>
                </a:solidFill>
                <a:latin typeface="Yu Gothic UI"/>
                <a:ea typeface="Yu Gothic UI"/>
              </a:rPr>
              <a:t>QUEL(S) RETOUR(S) DES ETUDIANTS ?</a:t>
            </a:r>
            <a:endParaRPr lang="en-US" sz="2400" b="1" i="1" dirty="0">
              <a:solidFill>
                <a:schemeClr val="accent6"/>
              </a:solidFill>
              <a:latin typeface="Yu Gothic UI"/>
              <a:ea typeface="Yu Gothic U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12690" y="5959859"/>
            <a:ext cx="6631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accent6"/>
                </a:solidFill>
              </a:rPr>
              <a:t>1. </a:t>
            </a:r>
            <a:r>
              <a:rPr lang="fr-FR" sz="1400" dirty="0" err="1" smtClean="0">
                <a:solidFill>
                  <a:schemeClr val="accent6"/>
                </a:solidFill>
              </a:rPr>
              <a:t>SeSaME</a:t>
            </a:r>
            <a:r>
              <a:rPr lang="fr-FR" sz="1400" dirty="0" smtClean="0">
                <a:solidFill>
                  <a:schemeClr val="accent6"/>
                </a:solidFill>
              </a:rPr>
              <a:t> </a:t>
            </a:r>
            <a:r>
              <a:rPr lang="fr-FR" sz="1400" dirty="0">
                <a:solidFill>
                  <a:schemeClr val="accent6"/>
                </a:solidFill>
              </a:rPr>
              <a:t>: Service Sanitaire, un Modèle validé par les Etudiants d’une faculté de Médecine, bilans et perspectives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8112224" y="3140968"/>
            <a:ext cx="1900066" cy="2088232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20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482386" y="5396214"/>
            <a:ext cx="8032253" cy="426777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sz="1800" b="1" i="1" dirty="0" smtClean="0"/>
              <a:t>Résultats similaires aux années précédentes</a:t>
            </a:r>
            <a:endParaRPr lang="fr-FR" sz="1800" i="1" dirty="0" smtClean="0"/>
          </a:p>
          <a:p>
            <a:endParaRPr lang="fr-FR" sz="24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8328338" y="2366266"/>
            <a:ext cx="3024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solidFill>
                  <a:schemeClr val="accent3">
                    <a:lumMod val="50000"/>
                  </a:schemeClr>
                </a:solidFill>
              </a:rPr>
              <a:t>Près de 80 % satisfaits de l’accompagnement proposé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834F2EFE-3242-4194-9F8F-623CCD5B95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7" b="21949"/>
          <a:stretch/>
        </p:blipFill>
        <p:spPr>
          <a:xfrm>
            <a:off x="1854143" y="2106674"/>
            <a:ext cx="6307224" cy="2877657"/>
          </a:xfrm>
          <a:prstGeom prst="rect">
            <a:avLst/>
          </a:prstGeom>
        </p:spPr>
      </p:pic>
      <p:grpSp>
        <p:nvGrpSpPr>
          <p:cNvPr id="2" name="Groupe 1"/>
          <p:cNvGrpSpPr/>
          <p:nvPr/>
        </p:nvGrpSpPr>
        <p:grpSpPr>
          <a:xfrm>
            <a:off x="8328338" y="3655205"/>
            <a:ext cx="2896570" cy="1102952"/>
            <a:chOff x="8456014" y="3881379"/>
            <a:chExt cx="1440160" cy="511927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xmlns="" id="{217C960D-946A-4D11-B79E-45C1427519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731" t="77068" r="4874" b="7316"/>
            <a:stretch/>
          </p:blipFill>
          <p:spPr>
            <a:xfrm>
              <a:off x="8456014" y="3953201"/>
              <a:ext cx="1440160" cy="440105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xmlns="" id="{F7CA8CD7-7CF3-4BB9-AB81-693754FB04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996" t="85337" r="45707" b="9566"/>
            <a:stretch/>
          </p:blipFill>
          <p:spPr>
            <a:xfrm>
              <a:off x="8505315" y="3881379"/>
              <a:ext cx="1080120" cy="143643"/>
            </a:xfrm>
            <a:prstGeom prst="rect">
              <a:avLst/>
            </a:prstGeom>
          </p:spPr>
        </p:pic>
      </p:grpSp>
      <p:pic>
        <p:nvPicPr>
          <p:cNvPr id="15" name="Picture 1">
            <a:extLst>
              <a:ext uri="{FF2B5EF4-FFF2-40B4-BE49-F238E27FC236}">
                <a16:creationId xmlns:a16="http://schemas.microsoft.com/office/drawing/2014/main" xmlns="" id="{3A5AB3EB-A2B8-43D0-B7EE-79AF43D85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019" y="2353851"/>
            <a:ext cx="397327" cy="33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xmlns="" id="{906D3A53-FA3B-4936-BAE5-BBC0F2919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305" y="2712446"/>
            <a:ext cx="397327" cy="33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">
            <a:extLst>
              <a:ext uri="{FF2B5EF4-FFF2-40B4-BE49-F238E27FC236}">
                <a16:creationId xmlns:a16="http://schemas.microsoft.com/office/drawing/2014/main" xmlns="" id="{F3BB61FD-9D65-4395-9A36-06ED259BF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64" y="3613460"/>
            <a:ext cx="397327" cy="33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3C45BB57-6DD3-4B07-A137-5658B937E0FE}"/>
              </a:ext>
            </a:extLst>
          </p:cNvPr>
          <p:cNvSpPr txBox="1"/>
          <p:nvPr/>
        </p:nvSpPr>
        <p:spPr>
          <a:xfrm>
            <a:off x="1926151" y="2479050"/>
            <a:ext cx="2952328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rgbClr val="21356A"/>
                </a:solidFill>
              </a:rPr>
              <a:t>Accompagnement </a:t>
            </a:r>
            <a:r>
              <a:rPr lang="fr-FR" sz="1200" b="1" u="sng" dirty="0">
                <a:solidFill>
                  <a:srgbClr val="21356A"/>
                </a:solidFill>
              </a:rPr>
              <a:t>global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87F62B95-420B-4139-980B-8F5BF644C887}"/>
              </a:ext>
            </a:extLst>
          </p:cNvPr>
          <p:cNvSpPr txBox="1"/>
          <p:nvPr/>
        </p:nvSpPr>
        <p:spPr>
          <a:xfrm>
            <a:off x="1336857" y="2780928"/>
            <a:ext cx="3535007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rgbClr val="21356A"/>
                </a:solidFill>
              </a:rPr>
              <a:t>Accompagnement du </a:t>
            </a:r>
            <a:r>
              <a:rPr lang="fr-FR" sz="1200" b="1" u="sng" dirty="0">
                <a:solidFill>
                  <a:srgbClr val="21356A"/>
                </a:solidFill>
              </a:rPr>
              <a:t>référent pédagogique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50E6C135-0A6A-4B63-8B2B-5E1D8874E492}"/>
              </a:ext>
            </a:extLst>
          </p:cNvPr>
          <p:cNvSpPr txBox="1"/>
          <p:nvPr/>
        </p:nvSpPr>
        <p:spPr>
          <a:xfrm>
            <a:off x="1944635" y="3118047"/>
            <a:ext cx="2952328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21356A"/>
                </a:solidFill>
              </a:rPr>
              <a:t>Nombre de TD</a:t>
            </a:r>
            <a:endParaRPr lang="fr-FR" sz="1200" u="sng" dirty="0">
              <a:solidFill>
                <a:srgbClr val="21356A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83427BFD-1D67-4B42-ACBC-EC1FBD3AFC93}"/>
              </a:ext>
            </a:extLst>
          </p:cNvPr>
          <p:cNvSpPr txBox="1"/>
          <p:nvPr/>
        </p:nvSpPr>
        <p:spPr>
          <a:xfrm>
            <a:off x="1944635" y="3407002"/>
            <a:ext cx="2952328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21356A"/>
                </a:solidFill>
              </a:rPr>
              <a:t>Contenu des TD</a:t>
            </a:r>
            <a:endParaRPr lang="fr-FR" sz="1200" u="sng" dirty="0">
              <a:solidFill>
                <a:srgbClr val="21356A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A90D52C9-7FBE-40B5-B748-AF11848717CA}"/>
              </a:ext>
            </a:extLst>
          </p:cNvPr>
          <p:cNvSpPr txBox="1"/>
          <p:nvPr/>
        </p:nvSpPr>
        <p:spPr>
          <a:xfrm>
            <a:off x="1944635" y="3702351"/>
            <a:ext cx="2952328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 smtClean="0">
                <a:solidFill>
                  <a:srgbClr val="21356A"/>
                </a:solidFill>
              </a:rPr>
              <a:t>Disponibilité du </a:t>
            </a:r>
            <a:r>
              <a:rPr lang="fr-FR" sz="1200" b="1" u="sng" dirty="0">
                <a:solidFill>
                  <a:srgbClr val="21356A"/>
                </a:solidFill>
              </a:rPr>
              <a:t>référent pédagogique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69CB9B3D-24D7-4170-9E2D-F76150DFF3ED}"/>
              </a:ext>
            </a:extLst>
          </p:cNvPr>
          <p:cNvSpPr txBox="1"/>
          <p:nvPr/>
        </p:nvSpPr>
        <p:spPr>
          <a:xfrm>
            <a:off x="1944635" y="3997700"/>
            <a:ext cx="2952328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21356A"/>
                </a:solidFill>
              </a:rPr>
              <a:t>Suivi du référent de proximité</a:t>
            </a:r>
            <a:endParaRPr lang="fr-FR" sz="1200" u="sng" dirty="0">
              <a:solidFill>
                <a:srgbClr val="21356A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993DE48-385D-458E-9BAD-FC03A73696FE}"/>
              </a:ext>
            </a:extLst>
          </p:cNvPr>
          <p:cNvSpPr/>
          <p:nvPr/>
        </p:nvSpPr>
        <p:spPr>
          <a:xfrm>
            <a:off x="4806471" y="2390955"/>
            <a:ext cx="90492" cy="19512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xmlns="" id="{EDBB7D44-34CD-4033-A74F-367A6D1C9CC9}"/>
              </a:ext>
            </a:extLst>
          </p:cNvPr>
          <p:cNvCxnSpPr/>
          <p:nvPr/>
        </p:nvCxnSpPr>
        <p:spPr>
          <a:xfrm>
            <a:off x="5467895" y="3721249"/>
            <a:ext cx="0" cy="2608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xmlns="" id="{15B4639D-63B6-4F3D-A41D-98A264AC46B7}"/>
              </a:ext>
            </a:extLst>
          </p:cNvPr>
          <p:cNvCxnSpPr/>
          <p:nvPr/>
        </p:nvCxnSpPr>
        <p:spPr>
          <a:xfrm>
            <a:off x="5382535" y="2479050"/>
            <a:ext cx="0" cy="2608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xmlns="" id="{E1508559-98A5-426E-897F-93DCE94761A2}"/>
              </a:ext>
            </a:extLst>
          </p:cNvPr>
          <p:cNvCxnSpPr/>
          <p:nvPr/>
        </p:nvCxnSpPr>
        <p:spPr>
          <a:xfrm>
            <a:off x="5316638" y="2793195"/>
            <a:ext cx="0" cy="2608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xmlns="" id="{5ECC2D27-E6DA-47C7-9AAC-0E4868FC9123}"/>
              </a:ext>
            </a:extLst>
          </p:cNvPr>
          <p:cNvCxnSpPr/>
          <p:nvPr/>
        </p:nvCxnSpPr>
        <p:spPr>
          <a:xfrm>
            <a:off x="5598559" y="3118047"/>
            <a:ext cx="0" cy="2608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xmlns="" id="{78A7C621-DDD4-4540-A53F-612A0E574D67}"/>
              </a:ext>
            </a:extLst>
          </p:cNvPr>
          <p:cNvCxnSpPr/>
          <p:nvPr/>
        </p:nvCxnSpPr>
        <p:spPr>
          <a:xfrm>
            <a:off x="6030607" y="3423107"/>
            <a:ext cx="0" cy="2608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xmlns="" id="{BDDED2C7-BB63-4E19-95D3-97D20BBE0ADD}"/>
              </a:ext>
            </a:extLst>
          </p:cNvPr>
          <p:cNvCxnSpPr/>
          <p:nvPr/>
        </p:nvCxnSpPr>
        <p:spPr>
          <a:xfrm>
            <a:off x="6030607" y="4060309"/>
            <a:ext cx="0" cy="2608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re 1"/>
          <p:cNvSpPr txBox="1">
            <a:spLocks/>
          </p:cNvSpPr>
          <p:nvPr/>
        </p:nvSpPr>
        <p:spPr bwMode="auto">
          <a:xfrm>
            <a:off x="2567608" y="768363"/>
            <a:ext cx="10835768" cy="634081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sz="2400" b="1" i="1" dirty="0" smtClean="0">
                <a:solidFill>
                  <a:schemeClr val="accent6"/>
                </a:solidFill>
                <a:latin typeface="Yu Gothic UI"/>
                <a:ea typeface="Yu Gothic UI"/>
              </a:rPr>
              <a:t>QUEL(S) RETOUR(S) DES ETUDIANTS ?</a:t>
            </a:r>
            <a:endParaRPr lang="en-US" sz="2400" b="1" i="1" dirty="0">
              <a:solidFill>
                <a:schemeClr val="accent6"/>
              </a:solidFill>
              <a:latin typeface="Yu Gothic UI"/>
              <a:ea typeface="Yu Gothic U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67608" y="1402444"/>
            <a:ext cx="8867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21356A"/>
                </a:solidFill>
              </a:rPr>
              <a:t>Retour des étudiants </a:t>
            </a:r>
            <a:r>
              <a:rPr lang="fr-FR" sz="2400" u="sng" dirty="0">
                <a:solidFill>
                  <a:srgbClr val="21356A"/>
                </a:solidFill>
              </a:rPr>
              <a:t>en médecine</a:t>
            </a:r>
            <a:r>
              <a:rPr lang="fr-FR" sz="2400" dirty="0">
                <a:solidFill>
                  <a:srgbClr val="21356A"/>
                </a:solidFill>
              </a:rPr>
              <a:t> </a:t>
            </a:r>
            <a:r>
              <a:rPr lang="fr-FR" sz="2400" b="1" dirty="0">
                <a:solidFill>
                  <a:srgbClr val="21356A"/>
                </a:solidFill>
              </a:rPr>
              <a:t>sur le </a:t>
            </a:r>
            <a:r>
              <a:rPr lang="fr-FR" sz="2400" b="1" dirty="0" smtClean="0">
                <a:solidFill>
                  <a:srgbClr val="21356A"/>
                </a:solidFill>
              </a:rPr>
              <a:t>SESA</a:t>
            </a:r>
            <a:r>
              <a:rPr lang="fr-FR" sz="2400" b="1" baseline="30000" dirty="0">
                <a:solidFill>
                  <a:srgbClr val="21356A"/>
                </a:solidFill>
              </a:rPr>
              <a:t>1</a:t>
            </a:r>
            <a:endParaRPr lang="fr-FR" sz="2400" b="1" dirty="0">
              <a:solidFill>
                <a:srgbClr val="21356A"/>
              </a:solidFill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75"/>
          <a:stretch/>
        </p:blipFill>
        <p:spPr bwMode="auto">
          <a:xfrm>
            <a:off x="8328248" y="620688"/>
            <a:ext cx="3368084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5012690" y="5959859"/>
            <a:ext cx="6631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accent6"/>
                </a:solidFill>
              </a:rPr>
              <a:t>1. </a:t>
            </a:r>
            <a:r>
              <a:rPr lang="fr-FR" sz="1400" dirty="0" err="1" smtClean="0">
                <a:solidFill>
                  <a:schemeClr val="accent6"/>
                </a:solidFill>
              </a:rPr>
              <a:t>SeSaME</a:t>
            </a:r>
            <a:r>
              <a:rPr lang="fr-FR" sz="1400" dirty="0" smtClean="0">
                <a:solidFill>
                  <a:schemeClr val="accent6"/>
                </a:solidFill>
              </a:rPr>
              <a:t> </a:t>
            </a:r>
            <a:r>
              <a:rPr lang="fr-FR" sz="1400" dirty="0">
                <a:solidFill>
                  <a:schemeClr val="accent6"/>
                </a:solidFill>
              </a:rPr>
              <a:t>: Service Sanitaire, un Modèle validé par les Etudiants d’une faculté de Médecine, bilans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370344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B82B0F98-D72B-47A8-BA9B-A60B7F9B9210}"/>
              </a:ext>
            </a:extLst>
          </p:cNvPr>
          <p:cNvPicPr/>
          <p:nvPr/>
        </p:nvPicPr>
        <p:blipFill rotWithShape="1">
          <a:blip r:embed="rId2"/>
          <a:srcRect t="19500" b="18584"/>
          <a:stretch/>
        </p:blipFill>
        <p:spPr>
          <a:xfrm>
            <a:off x="3344524" y="1960969"/>
            <a:ext cx="3818817" cy="1955771"/>
          </a:xfrm>
          <a:prstGeom prst="rect">
            <a:avLst/>
          </a:prstGeom>
          <a:ln>
            <a:noFill/>
          </a:ln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8D8B242-87C9-46C4-84F9-B3B033F5DAA2}"/>
              </a:ext>
            </a:extLst>
          </p:cNvPr>
          <p:cNvSpPr/>
          <p:nvPr/>
        </p:nvSpPr>
        <p:spPr>
          <a:xfrm>
            <a:off x="7346835" y="3066567"/>
            <a:ext cx="3448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1356A"/>
                </a:solidFill>
              </a:rPr>
              <a:t>85,7 % satisfaits en 2022-23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A98C461-8581-422F-A5A2-6548344CEBDF}"/>
              </a:ext>
            </a:extLst>
          </p:cNvPr>
          <p:cNvSpPr/>
          <p:nvPr/>
        </p:nvSpPr>
        <p:spPr>
          <a:xfrm>
            <a:off x="7346835" y="3391071"/>
            <a:ext cx="3448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1356A"/>
                </a:solidFill>
              </a:rPr>
              <a:t>88,1 % satisfaits en 2021-22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B442035C-E87B-4DB5-B43A-DA69A404B193}"/>
              </a:ext>
            </a:extLst>
          </p:cNvPr>
          <p:cNvSpPr/>
          <p:nvPr/>
        </p:nvSpPr>
        <p:spPr>
          <a:xfrm>
            <a:off x="631848" y="2375770"/>
            <a:ext cx="2583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Quel est ton niveau de satisfaction vis-à-vis du projet que ton groupe a élaboré ?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xmlns="" id="{C454A651-BC6F-43EF-98B4-88FD8F2F02F3}"/>
              </a:ext>
            </a:extLst>
          </p:cNvPr>
          <p:cNvPicPr/>
          <p:nvPr/>
        </p:nvPicPr>
        <p:blipFill rotWithShape="1">
          <a:blip r:embed="rId3"/>
          <a:srcRect t="10297" b="12728"/>
          <a:stretch/>
        </p:blipFill>
        <p:spPr>
          <a:xfrm>
            <a:off x="3647728" y="4053385"/>
            <a:ext cx="3515613" cy="2190247"/>
          </a:xfrm>
          <a:prstGeom prst="rect">
            <a:avLst/>
          </a:prstGeom>
          <a:ln>
            <a:noFill/>
          </a:ln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4E50CB09-9952-4B08-AC68-FF4B71DF7740}"/>
              </a:ext>
            </a:extLst>
          </p:cNvPr>
          <p:cNvSpPr/>
          <p:nvPr/>
        </p:nvSpPr>
        <p:spPr>
          <a:xfrm>
            <a:off x="631848" y="4503765"/>
            <a:ext cx="2871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Avant ton intervention, te sentais-tu suffisamment préparé(e) à intervenir 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C2A628B7-0FB4-406C-8DB6-136D240A7696}"/>
              </a:ext>
            </a:extLst>
          </p:cNvPr>
          <p:cNvSpPr/>
          <p:nvPr/>
        </p:nvSpPr>
        <p:spPr>
          <a:xfrm>
            <a:off x="7454862" y="5150399"/>
            <a:ext cx="3448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1356A"/>
                </a:solidFill>
              </a:rPr>
              <a:t>67,9 % satisfaits en 2022-23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7386AFB9-57F0-49EE-BF49-2A76EBA4D840}"/>
              </a:ext>
            </a:extLst>
          </p:cNvPr>
          <p:cNvSpPr/>
          <p:nvPr/>
        </p:nvSpPr>
        <p:spPr>
          <a:xfrm>
            <a:off x="7445290" y="5487466"/>
            <a:ext cx="3448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1356A"/>
                </a:solidFill>
              </a:rPr>
              <a:t>67,8 % satisfaits en 2021-22 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xmlns="" id="{F0EA7D90-3440-4C8A-921D-B6BC9914AEFF}"/>
              </a:ext>
            </a:extLst>
          </p:cNvPr>
          <p:cNvCxnSpPr/>
          <p:nvPr/>
        </p:nvCxnSpPr>
        <p:spPr>
          <a:xfrm flipV="1">
            <a:off x="7815196" y="2439412"/>
            <a:ext cx="405472" cy="4320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xmlns="" id="{4B446D4D-1B0A-4C44-B43A-63F7E3C72FC9}"/>
              </a:ext>
            </a:extLst>
          </p:cNvPr>
          <p:cNvCxnSpPr/>
          <p:nvPr/>
        </p:nvCxnSpPr>
        <p:spPr>
          <a:xfrm flipV="1">
            <a:off x="7969116" y="4528840"/>
            <a:ext cx="405472" cy="4320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75"/>
          <a:stretch/>
        </p:blipFill>
        <p:spPr bwMode="auto">
          <a:xfrm>
            <a:off x="8328248" y="620688"/>
            <a:ext cx="3368084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xmlns="" id="{261BEA9F-3664-442D-93B1-FAE16DB59993}"/>
              </a:ext>
            </a:extLst>
          </p:cNvPr>
          <p:cNvSpPr txBox="1">
            <a:spLocks/>
          </p:cNvSpPr>
          <p:nvPr/>
        </p:nvSpPr>
        <p:spPr>
          <a:xfrm>
            <a:off x="8278742" y="2055673"/>
            <a:ext cx="51799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b="1" dirty="0">
                <a:solidFill>
                  <a:schemeClr val="tx2"/>
                </a:solidFill>
              </a:rPr>
              <a:t>93,8 % 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xmlns="" id="{2D9F35BC-CD86-4211-850E-38EB49728583}"/>
              </a:ext>
            </a:extLst>
          </p:cNvPr>
          <p:cNvSpPr txBox="1">
            <a:spLocks/>
          </p:cNvSpPr>
          <p:nvPr/>
        </p:nvSpPr>
        <p:spPr>
          <a:xfrm>
            <a:off x="8445885" y="4205282"/>
            <a:ext cx="51799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b="1" dirty="0">
                <a:solidFill>
                  <a:schemeClr val="tx2"/>
                </a:solidFill>
              </a:rPr>
              <a:t>76,6 %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67608" y="1402444"/>
            <a:ext cx="8867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21356A"/>
                </a:solidFill>
              </a:rPr>
              <a:t>Retour des étudiants </a:t>
            </a:r>
            <a:r>
              <a:rPr lang="fr-FR" sz="2400" u="sng" dirty="0">
                <a:solidFill>
                  <a:srgbClr val="21356A"/>
                </a:solidFill>
              </a:rPr>
              <a:t>en médecine</a:t>
            </a:r>
            <a:r>
              <a:rPr lang="fr-FR" sz="2400" dirty="0">
                <a:solidFill>
                  <a:srgbClr val="21356A"/>
                </a:solidFill>
              </a:rPr>
              <a:t> </a:t>
            </a:r>
            <a:r>
              <a:rPr lang="fr-FR" sz="2400" b="1" dirty="0">
                <a:solidFill>
                  <a:srgbClr val="21356A"/>
                </a:solidFill>
              </a:rPr>
              <a:t>sur le </a:t>
            </a:r>
            <a:r>
              <a:rPr lang="fr-FR" sz="2400" b="1" dirty="0" smtClean="0">
                <a:solidFill>
                  <a:srgbClr val="21356A"/>
                </a:solidFill>
              </a:rPr>
              <a:t>SESA</a:t>
            </a:r>
            <a:endParaRPr lang="fr-FR" sz="2400" b="1" dirty="0">
              <a:solidFill>
                <a:srgbClr val="21356A"/>
              </a:solidFill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 bwMode="auto">
          <a:xfrm>
            <a:off x="2567608" y="768363"/>
            <a:ext cx="10835768" cy="634081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sz="2400" b="1" i="1" dirty="0" smtClean="0">
                <a:solidFill>
                  <a:schemeClr val="accent6"/>
                </a:solidFill>
                <a:latin typeface="Yu Gothic UI"/>
                <a:ea typeface="Yu Gothic UI"/>
              </a:rPr>
              <a:t>QUEL(S) RETOUR(S) DES ETUDIANTS ?</a:t>
            </a:r>
            <a:endParaRPr lang="en-US" sz="2400" b="1" i="1" dirty="0">
              <a:solidFill>
                <a:schemeClr val="accent6"/>
              </a:solidFill>
              <a:latin typeface="Yu Gothic UI"/>
              <a:ea typeface="Yu Gothic U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12690" y="5949280"/>
            <a:ext cx="6631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accent6"/>
                </a:solidFill>
              </a:rPr>
              <a:t>1. </a:t>
            </a:r>
            <a:r>
              <a:rPr lang="fr-FR" sz="1400" dirty="0" err="1" smtClean="0">
                <a:solidFill>
                  <a:schemeClr val="accent6"/>
                </a:solidFill>
              </a:rPr>
              <a:t>SeSaME</a:t>
            </a:r>
            <a:r>
              <a:rPr lang="fr-FR" sz="1400" dirty="0" smtClean="0">
                <a:solidFill>
                  <a:schemeClr val="accent6"/>
                </a:solidFill>
              </a:rPr>
              <a:t> </a:t>
            </a:r>
            <a:r>
              <a:rPr lang="fr-FR" sz="1400" dirty="0">
                <a:solidFill>
                  <a:schemeClr val="accent6"/>
                </a:solidFill>
              </a:rPr>
              <a:t>: Service Sanitaire, un Modèle validé par les Etudiants d’une faculté de Médecine, bilans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353847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8" grpId="0"/>
      <p:bldP spid="40" grpId="0"/>
      <p:bldP spid="41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75520" y="4926492"/>
            <a:ext cx="47324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u="sng" dirty="0">
                <a:solidFill>
                  <a:srgbClr val="C00000"/>
                </a:solidFill>
              </a:rPr>
              <a:t>2022-23 = 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  <a:r>
              <a:rPr lang="en-US" sz="2800" b="1" u="sng" dirty="0" smtClean="0">
                <a:solidFill>
                  <a:srgbClr val="C00000"/>
                </a:solidFill>
              </a:rPr>
              <a:t>2/3 </a:t>
            </a:r>
            <a:r>
              <a:rPr lang="en-US" sz="2800" b="1" u="sng" dirty="0" err="1" smtClean="0">
                <a:solidFill>
                  <a:srgbClr val="C00000"/>
                </a:solidFill>
              </a:rPr>
              <a:t>insatisfaits</a:t>
            </a:r>
            <a:endParaRPr lang="fr-FR" sz="2800" b="1" u="sng" dirty="0">
              <a:solidFill>
                <a:srgbClr val="C00000"/>
              </a:solidFill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916927" y="3440392"/>
            <a:ext cx="5461851" cy="72008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sz="2800" b="1" dirty="0" smtClean="0">
                <a:solidFill>
                  <a:schemeClr val="tx2"/>
                </a:solidFill>
              </a:rPr>
              <a:t>Es-tu satisfait du déroulement de l'</a:t>
            </a:r>
            <a:r>
              <a:rPr lang="fr-FR" sz="2800" b="1" dirty="0" err="1" smtClean="0">
                <a:solidFill>
                  <a:schemeClr val="tx2"/>
                </a:solidFill>
              </a:rPr>
              <a:t>interprofessionnalité</a:t>
            </a:r>
            <a:r>
              <a:rPr lang="fr-FR" sz="2800" b="1" dirty="0" smtClean="0">
                <a:solidFill>
                  <a:schemeClr val="tx2"/>
                </a:solidFill>
              </a:rPr>
              <a:t> de ton groupe ? </a:t>
            </a:r>
            <a:endParaRPr lang="fr-FR" sz="2800" b="1" dirty="0">
              <a:solidFill>
                <a:schemeClr val="tx2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75"/>
          <a:stretch/>
        </p:blipFill>
        <p:spPr bwMode="auto">
          <a:xfrm>
            <a:off x="8328248" y="620688"/>
            <a:ext cx="3368084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67608" y="1402444"/>
            <a:ext cx="8867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21356A"/>
                </a:solidFill>
              </a:rPr>
              <a:t>Retour des étudiants </a:t>
            </a:r>
            <a:r>
              <a:rPr lang="fr-FR" sz="2400" u="sng" dirty="0">
                <a:solidFill>
                  <a:srgbClr val="21356A"/>
                </a:solidFill>
              </a:rPr>
              <a:t>en médecine</a:t>
            </a:r>
            <a:r>
              <a:rPr lang="fr-FR" sz="2400" dirty="0">
                <a:solidFill>
                  <a:srgbClr val="21356A"/>
                </a:solidFill>
              </a:rPr>
              <a:t> </a:t>
            </a:r>
            <a:r>
              <a:rPr lang="fr-FR" sz="2400" b="1" dirty="0">
                <a:solidFill>
                  <a:srgbClr val="21356A"/>
                </a:solidFill>
              </a:rPr>
              <a:t>sur le </a:t>
            </a:r>
            <a:r>
              <a:rPr lang="fr-FR" sz="2400" b="1" dirty="0" smtClean="0">
                <a:solidFill>
                  <a:srgbClr val="21356A"/>
                </a:solidFill>
              </a:rPr>
              <a:t>SESA</a:t>
            </a:r>
            <a:r>
              <a:rPr lang="fr-FR" sz="2400" b="1" baseline="30000" dirty="0">
                <a:solidFill>
                  <a:srgbClr val="21356A"/>
                </a:solidFill>
              </a:rPr>
              <a:t>1</a:t>
            </a:r>
            <a:endParaRPr lang="fr-FR" sz="2400" b="1" dirty="0">
              <a:solidFill>
                <a:srgbClr val="21356A"/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 bwMode="auto">
          <a:xfrm>
            <a:off x="2567608" y="768363"/>
            <a:ext cx="10835768" cy="634081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sz="2400" b="1" i="1" dirty="0" smtClean="0">
                <a:solidFill>
                  <a:schemeClr val="accent6"/>
                </a:solidFill>
                <a:latin typeface="Yu Gothic UI"/>
                <a:ea typeface="Yu Gothic UI"/>
              </a:rPr>
              <a:t>QUEL(S) RETOUR(S) DES ETUDIANTS ?</a:t>
            </a:r>
            <a:endParaRPr lang="en-US" sz="2400" b="1" i="1" dirty="0">
              <a:solidFill>
                <a:schemeClr val="accent6"/>
              </a:solidFill>
              <a:latin typeface="Yu Gothic UI"/>
              <a:ea typeface="Yu Gothic UI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203" y="2871006"/>
            <a:ext cx="4605198" cy="317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Point D'Interrogation, Un Av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375" y="2190887"/>
            <a:ext cx="2043550" cy="136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cteurs 1"/>
          <p:cNvSpPr/>
          <p:nvPr/>
        </p:nvSpPr>
        <p:spPr>
          <a:xfrm rot="16200000">
            <a:off x="7288057" y="3245056"/>
            <a:ext cx="2448274" cy="2384115"/>
          </a:xfrm>
          <a:prstGeom prst="pie">
            <a:avLst>
              <a:gd name="adj1" fmla="val 0"/>
              <a:gd name="adj2" fmla="val 13414169"/>
            </a:avLst>
          </a:prstGeom>
          <a:solidFill>
            <a:srgbClr val="D9563F">
              <a:alpha val="3294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9704252" y="4160472"/>
            <a:ext cx="308038" cy="2308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à coins arrondis 4"/>
          <p:cNvSpPr/>
          <p:nvPr/>
        </p:nvSpPr>
        <p:spPr>
          <a:xfrm>
            <a:off x="10012290" y="3789040"/>
            <a:ext cx="1124270" cy="6713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012690" y="6002124"/>
            <a:ext cx="6631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accent6"/>
                </a:solidFill>
              </a:rPr>
              <a:t>1. </a:t>
            </a:r>
            <a:r>
              <a:rPr lang="fr-FR" sz="1400" dirty="0" err="1" smtClean="0">
                <a:solidFill>
                  <a:schemeClr val="accent6"/>
                </a:solidFill>
              </a:rPr>
              <a:t>SeSaME</a:t>
            </a:r>
            <a:r>
              <a:rPr lang="fr-FR" sz="1400" dirty="0" smtClean="0">
                <a:solidFill>
                  <a:schemeClr val="accent6"/>
                </a:solidFill>
              </a:rPr>
              <a:t> </a:t>
            </a:r>
            <a:r>
              <a:rPr lang="fr-FR" sz="1400" dirty="0">
                <a:solidFill>
                  <a:schemeClr val="accent6"/>
                </a:solidFill>
              </a:rPr>
              <a:t>: Service Sanitaire, un Modèle validé par les Etudiants d’une faculté de Médecine, bilans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240289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67A5B9FA-9FAD-4819-B050-B6AAC025B3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96" b="16587"/>
          <a:stretch/>
        </p:blipFill>
        <p:spPr>
          <a:xfrm>
            <a:off x="6158203" y="2977622"/>
            <a:ext cx="5277121" cy="270253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FA70AD8-08D9-4851-A0A8-EC91819198C2}"/>
              </a:ext>
            </a:extLst>
          </p:cNvPr>
          <p:cNvSpPr/>
          <p:nvPr/>
        </p:nvSpPr>
        <p:spPr>
          <a:xfrm>
            <a:off x="1271464" y="5032340"/>
            <a:ext cx="48744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u="sng" dirty="0" smtClean="0">
                <a:solidFill>
                  <a:srgbClr val="D9563F"/>
                </a:solidFill>
              </a:rPr>
              <a:t>2023-24 = 1/3 </a:t>
            </a:r>
            <a:r>
              <a:rPr lang="en-US" sz="2800" b="1" u="sng" dirty="0" err="1" smtClean="0">
                <a:solidFill>
                  <a:srgbClr val="D9563F"/>
                </a:solidFill>
              </a:rPr>
              <a:t>insatisfaits</a:t>
            </a:r>
            <a:endParaRPr lang="fr-FR" sz="2400" b="1" u="sng" dirty="0">
              <a:solidFill>
                <a:srgbClr val="D9563F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75"/>
          <a:stretch/>
        </p:blipFill>
        <p:spPr bwMode="auto">
          <a:xfrm>
            <a:off x="8328248" y="620688"/>
            <a:ext cx="3368084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67608" y="1402444"/>
            <a:ext cx="8867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21356A"/>
                </a:solidFill>
              </a:rPr>
              <a:t>Retour des étudiants </a:t>
            </a:r>
            <a:r>
              <a:rPr lang="fr-FR" sz="2400" u="sng" dirty="0">
                <a:solidFill>
                  <a:srgbClr val="21356A"/>
                </a:solidFill>
              </a:rPr>
              <a:t>en médecine</a:t>
            </a:r>
            <a:r>
              <a:rPr lang="fr-FR" sz="2400" dirty="0">
                <a:solidFill>
                  <a:srgbClr val="21356A"/>
                </a:solidFill>
              </a:rPr>
              <a:t> </a:t>
            </a:r>
            <a:r>
              <a:rPr lang="fr-FR" sz="2400" b="1" dirty="0">
                <a:solidFill>
                  <a:srgbClr val="21356A"/>
                </a:solidFill>
              </a:rPr>
              <a:t>sur le </a:t>
            </a:r>
            <a:r>
              <a:rPr lang="fr-FR" sz="2400" b="1" dirty="0" smtClean="0">
                <a:solidFill>
                  <a:srgbClr val="21356A"/>
                </a:solidFill>
              </a:rPr>
              <a:t>SESA</a:t>
            </a:r>
            <a:r>
              <a:rPr lang="fr-FR" sz="2400" b="1" baseline="30000" dirty="0">
                <a:solidFill>
                  <a:srgbClr val="21356A"/>
                </a:solidFill>
              </a:rPr>
              <a:t>1</a:t>
            </a:r>
            <a:endParaRPr lang="fr-FR" sz="2400" b="1" dirty="0">
              <a:solidFill>
                <a:srgbClr val="21356A"/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 bwMode="auto">
          <a:xfrm>
            <a:off x="2567608" y="768363"/>
            <a:ext cx="10835768" cy="634081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sz="2400" b="1" i="1" dirty="0" smtClean="0">
                <a:solidFill>
                  <a:schemeClr val="accent6"/>
                </a:solidFill>
                <a:latin typeface="Yu Gothic UI"/>
                <a:ea typeface="Yu Gothic UI"/>
              </a:rPr>
              <a:t>QUEL(S) RETOUR(S) DES ETUDIANTS ?</a:t>
            </a:r>
            <a:endParaRPr lang="en-US" sz="2400" b="1" i="1" dirty="0">
              <a:solidFill>
                <a:schemeClr val="accent6"/>
              </a:solidFill>
              <a:latin typeface="Yu Gothic UI"/>
              <a:ea typeface="Yu Gothic UI"/>
            </a:endParaRPr>
          </a:p>
        </p:txBody>
      </p:sp>
      <p:sp>
        <p:nvSpPr>
          <p:cNvPr id="13" name="Secteurs 12"/>
          <p:cNvSpPr/>
          <p:nvPr/>
        </p:nvSpPr>
        <p:spPr>
          <a:xfrm rot="16200000">
            <a:off x="8870860" y="3101040"/>
            <a:ext cx="2304254" cy="2384114"/>
          </a:xfrm>
          <a:prstGeom prst="pie">
            <a:avLst>
              <a:gd name="adj1" fmla="val 5329808"/>
              <a:gd name="adj2" fmla="val 11840642"/>
            </a:avLst>
          </a:prstGeom>
          <a:solidFill>
            <a:srgbClr val="D9563F">
              <a:alpha val="3294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6360132" y="3586048"/>
            <a:ext cx="2268105" cy="5744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9489206" y="3707229"/>
            <a:ext cx="0" cy="13681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re 1"/>
          <p:cNvSpPr txBox="1">
            <a:spLocks/>
          </p:cNvSpPr>
          <p:nvPr/>
        </p:nvSpPr>
        <p:spPr>
          <a:xfrm>
            <a:off x="916927" y="3440392"/>
            <a:ext cx="5461851" cy="72008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sz="2800" b="1" dirty="0" smtClean="0">
                <a:solidFill>
                  <a:schemeClr val="tx2"/>
                </a:solidFill>
              </a:rPr>
              <a:t>Es-tu satisfait du déroulement de l'</a:t>
            </a:r>
            <a:r>
              <a:rPr lang="fr-FR" sz="2800" b="1" dirty="0" err="1" smtClean="0">
                <a:solidFill>
                  <a:schemeClr val="tx2"/>
                </a:solidFill>
              </a:rPr>
              <a:t>interprofessionnalité</a:t>
            </a:r>
            <a:r>
              <a:rPr lang="fr-FR" sz="2800" b="1" dirty="0" smtClean="0">
                <a:solidFill>
                  <a:schemeClr val="tx2"/>
                </a:solidFill>
              </a:rPr>
              <a:t> de ton groupe ? </a:t>
            </a:r>
            <a:endParaRPr lang="fr-FR" sz="2800" b="1" dirty="0">
              <a:solidFill>
                <a:schemeClr val="tx2"/>
              </a:solidFill>
            </a:endParaRPr>
          </a:p>
        </p:txBody>
      </p:sp>
      <p:pic>
        <p:nvPicPr>
          <p:cNvPr id="23" name="Picture 4" descr="Point D'Interrogation, Un Av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375" y="2190887"/>
            <a:ext cx="2043550" cy="136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40016" y="2492896"/>
            <a:ext cx="5195308" cy="31872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5012690" y="5959859"/>
            <a:ext cx="6631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accent6"/>
                </a:solidFill>
              </a:rPr>
              <a:t>1. </a:t>
            </a:r>
            <a:r>
              <a:rPr lang="fr-FR" sz="1400" dirty="0" err="1" smtClean="0">
                <a:solidFill>
                  <a:schemeClr val="accent6"/>
                </a:solidFill>
              </a:rPr>
              <a:t>SeSaME</a:t>
            </a:r>
            <a:r>
              <a:rPr lang="fr-FR" sz="1400" dirty="0" smtClean="0">
                <a:solidFill>
                  <a:schemeClr val="accent6"/>
                </a:solidFill>
              </a:rPr>
              <a:t> </a:t>
            </a:r>
            <a:r>
              <a:rPr lang="fr-FR" sz="1400" dirty="0">
                <a:solidFill>
                  <a:schemeClr val="accent6"/>
                </a:solidFill>
              </a:rPr>
              <a:t>: Service Sanitaire, un Modèle validé par les Etudiants d’une faculté de Médecine, bilans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423196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Image 4" descr="U:\SIMH\_PUBLIC\Externes\DOSSIERS PERSONNELS\4307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5" y="3284984"/>
            <a:ext cx="4223273" cy="30519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 bwMode="auto">
          <a:xfrm>
            <a:off x="1462297" y="1913055"/>
            <a:ext cx="9602255" cy="1200329"/>
          </a:xfrm>
          <a:prstGeom prst="rect">
            <a:avLst/>
          </a:prstGeom>
          <a:solidFill>
            <a:srgbClr val="FFFFFF">
              <a:alpha val="27059"/>
            </a:srgbClr>
          </a:solidFill>
          <a:ln w="38100">
            <a:solidFill>
              <a:srgbClr val="21356A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36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      Présentation </a:t>
            </a:r>
            <a: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du Service </a:t>
            </a:r>
            <a:r>
              <a:rPr lang="fr-FR" sz="36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Sanitaire (SESA)</a:t>
            </a:r>
            <a: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/>
            </a:r>
            <a:b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</a:br>
            <a: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en région Centre-Val de Loire</a:t>
            </a:r>
            <a:endParaRPr sz="3600" b="1" dirty="0">
              <a:solidFill>
                <a:srgbClr val="213469"/>
              </a:solidFill>
              <a:latin typeface="Yu Gothic UI"/>
              <a:ea typeface="Yu Gothic UI"/>
              <a:cs typeface="Arial"/>
            </a:endParaRPr>
          </a:p>
        </p:txBody>
      </p:sp>
      <p:sp>
        <p:nvSpPr>
          <p:cNvPr id="4" name="ZoneTexte 3"/>
          <p:cNvSpPr txBox="1"/>
          <p:nvPr/>
        </p:nvSpPr>
        <p:spPr bwMode="auto">
          <a:xfrm>
            <a:off x="8832304" y="692696"/>
            <a:ext cx="2761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27594B"/>
                </a:solidFill>
                <a:latin typeface="Aptos" panose="020B0004020202020204" pitchFamily="34" charset="0"/>
                <a:ea typeface="Yu Gothic UI"/>
              </a:rPr>
              <a:t>Les 9 et 10 octobre 2024</a:t>
            </a:r>
            <a:endParaRPr dirty="0">
              <a:solidFill>
                <a:srgbClr val="27594B"/>
              </a:solidFill>
              <a:latin typeface="Aptos" panose="020B00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 bwMode="auto">
          <a:xfrm>
            <a:off x="1462297" y="1913055"/>
            <a:ext cx="551705" cy="646331"/>
          </a:xfrm>
          <a:prstGeom prst="rect">
            <a:avLst/>
          </a:prstGeom>
          <a:solidFill>
            <a:schemeClr val="accent3">
              <a:lumMod val="50000"/>
              <a:alpha val="27059"/>
            </a:schemeClr>
          </a:solidFill>
          <a:ln w="38100">
            <a:solidFill>
              <a:srgbClr val="21356A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36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1</a:t>
            </a:r>
            <a:endParaRPr sz="3600" b="1" dirty="0">
              <a:solidFill>
                <a:srgbClr val="213469"/>
              </a:solidFill>
              <a:latin typeface="Yu Gothic UI"/>
              <a:ea typeface="Yu Gothic UI"/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39416" y="3566832"/>
            <a:ext cx="60846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27594B"/>
                </a:solidFill>
              </a:rPr>
              <a:t>Dr Cathie </a:t>
            </a:r>
            <a:r>
              <a:rPr lang="fr-FR" sz="1600" b="1" dirty="0" err="1" smtClean="0">
                <a:solidFill>
                  <a:srgbClr val="27594B"/>
                </a:solidFill>
              </a:rPr>
              <a:t>Faussat</a:t>
            </a:r>
            <a:endParaRPr lang="fr-FR" sz="1600" b="1" dirty="0" smtClean="0">
              <a:solidFill>
                <a:srgbClr val="27594B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1400" dirty="0" smtClean="0">
                <a:solidFill>
                  <a:srgbClr val="27594B"/>
                </a:solidFill>
              </a:rPr>
              <a:t>Médecin de Santé publique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solidFill>
                  <a:srgbClr val="27594B"/>
                </a:solidFill>
              </a:rPr>
              <a:t>AHU Faculté de médecine / CHRU de Tours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solidFill>
                  <a:srgbClr val="27594B"/>
                </a:solidFill>
              </a:rPr>
              <a:t>Co-responsable du SESA pour la faculté de médecine de Tours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solidFill>
                  <a:srgbClr val="27594B"/>
                </a:solidFill>
              </a:rPr>
              <a:t>Membre actif de la commission SESA du </a:t>
            </a:r>
            <a:r>
              <a:rPr lang="fr-FR" sz="1400" dirty="0" err="1" smtClean="0">
                <a:solidFill>
                  <a:srgbClr val="27594B"/>
                </a:solidFill>
              </a:rPr>
              <a:t>Collegium</a:t>
            </a:r>
            <a:r>
              <a:rPr lang="fr-FR" sz="1400" dirty="0" smtClean="0">
                <a:solidFill>
                  <a:srgbClr val="27594B"/>
                </a:solidFill>
              </a:rPr>
              <a:t> Santé CVL </a:t>
            </a:r>
            <a:endParaRPr lang="fr-FR" sz="1400" dirty="0" smtClean="0">
              <a:solidFill>
                <a:srgbClr val="27594B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1400" dirty="0" smtClean="0">
                <a:solidFill>
                  <a:srgbClr val="27594B"/>
                </a:solidFill>
              </a:rPr>
              <a:t>(</a:t>
            </a:r>
            <a:r>
              <a:rPr lang="fr-FR" sz="1400" dirty="0" err="1" smtClean="0">
                <a:solidFill>
                  <a:srgbClr val="27594B"/>
                </a:solidFill>
              </a:rPr>
              <a:t>co</a:t>
            </a:r>
            <a:r>
              <a:rPr lang="fr-FR" sz="1400" dirty="0" smtClean="0">
                <a:solidFill>
                  <a:srgbClr val="27594B"/>
                </a:solidFill>
              </a:rPr>
              <a:t>-animation, GT)</a:t>
            </a:r>
            <a:endParaRPr lang="fr-FR" sz="1400" dirty="0" smtClean="0">
              <a:solidFill>
                <a:srgbClr val="27594B"/>
              </a:solidFill>
            </a:endParaRPr>
          </a:p>
          <a:p>
            <a:pPr>
              <a:lnSpc>
                <a:spcPct val="150000"/>
              </a:lnSpc>
            </a:pPr>
            <a:endParaRPr lang="fr-FR" dirty="0">
              <a:solidFill>
                <a:srgbClr val="27594B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9"/>
          <a:stretch/>
        </p:blipFill>
        <p:spPr bwMode="auto">
          <a:xfrm>
            <a:off x="5159896" y="738052"/>
            <a:ext cx="3384376" cy="64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516" y="721921"/>
            <a:ext cx="2460685" cy="75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52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619" y="5661248"/>
            <a:ext cx="3998913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xmlns="" id="{7B4D0A6A-8D51-4EC7-B320-796ED05E9D8B}"/>
              </a:ext>
            </a:extLst>
          </p:cNvPr>
          <p:cNvSpPr txBox="1">
            <a:spLocks/>
          </p:cNvSpPr>
          <p:nvPr/>
        </p:nvSpPr>
        <p:spPr>
          <a:xfrm>
            <a:off x="2711624" y="836712"/>
            <a:ext cx="8229600" cy="69349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sz="3600" b="1" i="1" dirty="0" smtClean="0">
                <a:solidFill>
                  <a:schemeClr val="tx2"/>
                </a:solidFill>
              </a:rPr>
              <a:t>Quelles perspectives ?</a:t>
            </a:r>
            <a:endParaRPr lang="fr-FR" sz="3600" b="1" i="1" dirty="0">
              <a:solidFill>
                <a:schemeClr val="tx2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95400" y="1876177"/>
            <a:ext cx="1092313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Hétérogénéité de l’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</a:rPr>
              <a:t>interprofessionnalité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 en France </a:t>
            </a:r>
            <a:r>
              <a:rPr lang="fr-FR" sz="1600" dirty="0" smtClean="0">
                <a:solidFill>
                  <a:schemeClr val="tx1">
                    <a:lumMod val="50000"/>
                  </a:schemeClr>
                </a:solidFill>
              </a:rPr>
              <a:t>(rapport HCSP, juillet 2022)</a:t>
            </a:r>
          </a:p>
          <a:p>
            <a:pPr marL="914400" lvl="1" indent="-457200">
              <a:buFont typeface="Symbol" panose="05050102010706020507" pitchFamily="18" charset="2"/>
              <a:buChar char="®"/>
            </a:pPr>
            <a:r>
              <a:rPr lang="fr-FR" sz="1600" dirty="0">
                <a:solidFill>
                  <a:schemeClr val="accent3">
                    <a:lumMod val="50000"/>
                  </a:schemeClr>
                </a:solidFill>
              </a:rPr>
              <a:t>Mise en œuvre opérationnelle à ce jour conséquente en CVL</a:t>
            </a:r>
          </a:p>
          <a:p>
            <a:pPr marL="1371600" lvl="2" indent="-457200">
              <a:buFont typeface="Symbol" panose="05050102010706020507" pitchFamily="18" charset="2"/>
              <a:buChar char="®"/>
            </a:pPr>
            <a:r>
              <a:rPr lang="fr-FR" sz="1600" dirty="0" smtClean="0">
                <a:solidFill>
                  <a:schemeClr val="accent3">
                    <a:lumMod val="50000"/>
                  </a:schemeClr>
                </a:solidFill>
              </a:rPr>
              <a:t>Grenoble : les plus avancés dès </a:t>
            </a:r>
            <a:r>
              <a:rPr lang="fr-FR" sz="1600" dirty="0">
                <a:solidFill>
                  <a:schemeClr val="accent3">
                    <a:lumMod val="50000"/>
                  </a:schemeClr>
                </a:solidFill>
              </a:rPr>
              <a:t>2018-2019, 91% des actions </a:t>
            </a:r>
            <a:r>
              <a:rPr lang="fr-FR" sz="1600" dirty="0" smtClean="0">
                <a:solidFill>
                  <a:schemeClr val="accent3">
                    <a:lumMod val="50000"/>
                  </a:schemeClr>
                </a:solidFill>
              </a:rPr>
              <a:t>des </a:t>
            </a:r>
            <a:r>
              <a:rPr lang="fr-FR" sz="1600" dirty="0">
                <a:solidFill>
                  <a:schemeClr val="accent3">
                    <a:lumMod val="50000"/>
                  </a:schemeClr>
                </a:solidFill>
              </a:rPr>
              <a:t>étudiants </a:t>
            </a:r>
            <a:r>
              <a:rPr lang="fr-FR" sz="1600" dirty="0" smtClean="0">
                <a:solidFill>
                  <a:schemeClr val="accent3">
                    <a:lumMod val="50000"/>
                  </a:schemeClr>
                </a:solidFill>
              </a:rPr>
              <a:t>en kinésithérapie</a:t>
            </a:r>
            <a:r>
              <a:rPr lang="fr-FR" sz="1600" dirty="0">
                <a:solidFill>
                  <a:schemeClr val="accent3">
                    <a:lumMod val="50000"/>
                  </a:schemeClr>
                </a:solidFill>
              </a:rPr>
              <a:t>, maïeutique, médecine et pharmacie </a:t>
            </a:r>
            <a:r>
              <a:rPr lang="fr-FR" sz="1600" dirty="0" smtClean="0">
                <a:solidFill>
                  <a:schemeClr val="accent3">
                    <a:lumMod val="50000"/>
                  </a:schemeClr>
                </a:solidFill>
              </a:rPr>
              <a:t>conduites en </a:t>
            </a:r>
            <a:r>
              <a:rPr lang="fr-FR" sz="1600" dirty="0" err="1" smtClean="0">
                <a:solidFill>
                  <a:schemeClr val="accent3">
                    <a:lumMod val="50000"/>
                  </a:schemeClr>
                </a:solidFill>
              </a:rPr>
              <a:t>interpro</a:t>
            </a:r>
            <a:r>
              <a:rPr lang="fr-FR" sz="1600" dirty="0" smtClean="0">
                <a:solidFill>
                  <a:schemeClr val="accent3">
                    <a:lumMod val="50000"/>
                  </a:schemeClr>
                </a:solidFill>
              </a:rPr>
              <a:t>, mutualisation des cours (e-learning).</a:t>
            </a:r>
          </a:p>
          <a:p>
            <a:pPr marL="1371600" lvl="2" indent="-457200">
              <a:buFont typeface="Symbol" panose="05050102010706020507" pitchFamily="18" charset="2"/>
              <a:buChar char="®"/>
            </a:pPr>
            <a:r>
              <a:rPr lang="fr-FR" sz="1600" dirty="0" smtClean="0">
                <a:solidFill>
                  <a:schemeClr val="accent3">
                    <a:lumMod val="50000"/>
                  </a:schemeClr>
                </a:solidFill>
              </a:rPr>
              <a:t>Lyon : 10</a:t>
            </a:r>
            <a:r>
              <a:rPr lang="fr-FR" sz="1600" dirty="0">
                <a:solidFill>
                  <a:schemeClr val="accent3">
                    <a:lumMod val="50000"/>
                  </a:schemeClr>
                </a:solidFill>
              </a:rPr>
              <a:t>% des actions </a:t>
            </a:r>
            <a:r>
              <a:rPr lang="fr-FR" sz="1600" dirty="0" smtClean="0">
                <a:solidFill>
                  <a:schemeClr val="accent3">
                    <a:lumMod val="50000"/>
                  </a:schemeClr>
                </a:solidFill>
              </a:rPr>
              <a:t>réalisées en </a:t>
            </a:r>
            <a:r>
              <a:rPr lang="fr-FR" sz="1600" dirty="0" err="1" smtClean="0">
                <a:solidFill>
                  <a:schemeClr val="accent3">
                    <a:lumMod val="50000"/>
                  </a:schemeClr>
                </a:solidFill>
              </a:rPr>
              <a:t>interpro</a:t>
            </a:r>
            <a:r>
              <a:rPr lang="fr-FR" sz="1600" dirty="0" smtClean="0">
                <a:solidFill>
                  <a:schemeClr val="accent3">
                    <a:lumMod val="50000"/>
                  </a:schemeClr>
                </a:solidFill>
              </a:rPr>
              <a:t> en 2020-2021, modalités </a:t>
            </a:r>
            <a:r>
              <a:rPr lang="fr-FR" sz="1600" dirty="0">
                <a:solidFill>
                  <a:schemeClr val="accent3">
                    <a:lumMod val="50000"/>
                  </a:schemeClr>
                </a:solidFill>
              </a:rPr>
              <a:t>de validation </a:t>
            </a:r>
            <a:r>
              <a:rPr lang="fr-FR" sz="1600" dirty="0" smtClean="0">
                <a:solidFill>
                  <a:schemeClr val="accent3">
                    <a:lumMod val="50000"/>
                  </a:schemeClr>
                </a:solidFill>
              </a:rPr>
              <a:t>non uniformisées</a:t>
            </a:r>
          </a:p>
          <a:p>
            <a:pPr marL="1371600" lvl="2" indent="-457200">
              <a:buFont typeface="Symbol" panose="05050102010706020507" pitchFamily="18" charset="2"/>
              <a:buChar char="®"/>
            </a:pPr>
            <a:r>
              <a:rPr lang="fr-FR" sz="1600" dirty="0">
                <a:solidFill>
                  <a:schemeClr val="accent3">
                    <a:lumMod val="50000"/>
                  </a:schemeClr>
                </a:solidFill>
              </a:rPr>
              <a:t>Saint-Etienne : collaboration avec un seul IFSI de la région </a:t>
            </a:r>
            <a:r>
              <a:rPr lang="fr-FR" sz="1600" dirty="0" smtClean="0">
                <a:solidFill>
                  <a:schemeClr val="accent3">
                    <a:lumMod val="50000"/>
                  </a:schemeClr>
                </a:solidFill>
              </a:rPr>
              <a:t>(Saint </a:t>
            </a:r>
            <a:r>
              <a:rPr lang="fr-FR" sz="1600" dirty="0" err="1" smtClean="0">
                <a:solidFill>
                  <a:schemeClr val="accent3">
                    <a:lumMod val="50000"/>
                  </a:schemeClr>
                </a:solidFill>
              </a:rPr>
              <a:t>Chamond</a:t>
            </a:r>
            <a:r>
              <a:rPr lang="fr-FR" sz="16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fr-FR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Travail interprofessionnel continuellement 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en cours pour les formateurs</a:t>
            </a:r>
          </a:p>
          <a:p>
            <a:pPr marL="914400" lvl="1" indent="-457200">
              <a:buFont typeface="Symbol" panose="05050102010706020507" pitchFamily="18" charset="2"/>
              <a:buChar char="®"/>
            </a:pP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Maquettes / référentiels en </a:t>
            </a: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évolution </a:t>
            </a:r>
            <a:endParaRPr lang="fr-FR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914400" lvl="1" indent="-457200">
              <a:buFont typeface="Symbol" panose="05050102010706020507" pitchFamily="18" charset="2"/>
              <a:buChar char="®"/>
            </a:pP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Généralisation du guide commun sur les attendus, évaluation, temporalité à poursuivre</a:t>
            </a:r>
          </a:p>
          <a:p>
            <a:pPr marL="914400" lvl="1" indent="-457200">
              <a:buFont typeface="Symbol" panose="05050102010706020507" pitchFamily="18" charset="2"/>
              <a:buChar char="®"/>
            </a:pP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Un référent pédagogique par instituts de formation, et non par groupe</a:t>
            </a:r>
          </a:p>
          <a:p>
            <a:pPr marL="914400" lvl="1" indent="-457200">
              <a:buFont typeface="Symbol" panose="05050102010706020507" pitchFamily="18" charset="2"/>
              <a:buChar char="®"/>
            </a:pPr>
            <a:endParaRPr lang="fr-FR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Symbol" panose="05050102010706020507" pitchFamily="18" charset="2"/>
              <a:buChar char="®"/>
            </a:pPr>
            <a:r>
              <a:rPr lang="fr-FR" sz="2000" b="1" dirty="0">
                <a:solidFill>
                  <a:srgbClr val="D9563F"/>
                </a:solidFill>
              </a:rPr>
              <a:t>Quelle préparation des étudiants à ce travail en </a:t>
            </a:r>
            <a:r>
              <a:rPr lang="fr-FR" sz="2000" b="1" dirty="0" err="1">
                <a:solidFill>
                  <a:srgbClr val="D9563F"/>
                </a:solidFill>
              </a:rPr>
              <a:t>interprofesionnalité</a:t>
            </a:r>
            <a:r>
              <a:rPr lang="fr-FR" sz="2000" b="1" dirty="0">
                <a:solidFill>
                  <a:srgbClr val="D9563F"/>
                </a:solidFill>
              </a:rPr>
              <a:t> ? </a:t>
            </a:r>
            <a:r>
              <a:rPr lang="fr-FR" sz="2000" i="1" dirty="0">
                <a:solidFill>
                  <a:srgbClr val="D9563F"/>
                </a:solidFill>
              </a:rPr>
              <a:t>Interconnaissance, écoute, empathie… </a:t>
            </a:r>
          </a:p>
        </p:txBody>
      </p:sp>
      <p:pic>
        <p:nvPicPr>
          <p:cNvPr id="5" name="Picture 2" descr="Calendrier, L 'Agenda, Planifi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4808571"/>
            <a:ext cx="1185258" cy="118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36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8" r="9707"/>
          <a:stretch/>
        </p:blipFill>
        <p:spPr bwMode="auto">
          <a:xfrm rot="548514">
            <a:off x="1956756" y="3385858"/>
            <a:ext cx="2333935" cy="197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7"/>
          <p:cNvSpPr txBox="1">
            <a:spLocks/>
          </p:cNvSpPr>
          <p:nvPr/>
        </p:nvSpPr>
        <p:spPr>
          <a:xfrm>
            <a:off x="911424" y="2174353"/>
            <a:ext cx="6984776" cy="147002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sz="2400" b="1" dirty="0" smtClean="0">
                <a:solidFill>
                  <a:schemeClr val="tx2"/>
                </a:solidFill>
              </a:rPr>
              <a:t>Merci pour votre </a:t>
            </a:r>
            <a:r>
              <a:rPr lang="fr-FR" sz="2400" b="1" dirty="0" smtClean="0">
                <a:solidFill>
                  <a:schemeClr val="tx2"/>
                </a:solidFill>
              </a:rPr>
              <a:t>attention. </a:t>
            </a:r>
          </a:p>
          <a:p>
            <a:r>
              <a:rPr lang="fr-FR" sz="2400" b="1" dirty="0" smtClean="0">
                <a:solidFill>
                  <a:schemeClr val="tx2"/>
                </a:solidFill>
              </a:rPr>
              <a:t>Des questions ?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9"/>
          <a:stretch/>
        </p:blipFill>
        <p:spPr bwMode="auto">
          <a:xfrm>
            <a:off x="6134926" y="668245"/>
            <a:ext cx="5597355" cy="107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195" y="721923"/>
            <a:ext cx="3324781" cy="101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19936" y="2229903"/>
            <a:ext cx="635616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b="1" dirty="0" smtClean="0">
                <a:solidFill>
                  <a:schemeClr val="bg2"/>
                </a:solidFill>
              </a:rPr>
              <a:t>Références utiles :</a:t>
            </a:r>
            <a:endParaRPr lang="fr-FR" sz="1400" b="1" dirty="0">
              <a:solidFill>
                <a:schemeClr val="bg2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bg2"/>
                </a:solidFill>
              </a:rPr>
              <a:t>Pr Vaillant. </a:t>
            </a:r>
            <a:r>
              <a:rPr lang="fr-FR" sz="1400" dirty="0" smtClean="0">
                <a:solidFill>
                  <a:schemeClr val="bg2"/>
                </a:solidFill>
                <a:hlinkClick r:id="rId5"/>
              </a:rPr>
              <a:t>Mise </a:t>
            </a:r>
            <a:r>
              <a:rPr lang="fr-FR" sz="1400" dirty="0">
                <a:solidFill>
                  <a:schemeClr val="bg2"/>
                </a:solidFill>
                <a:hlinkClick r:id="rId5"/>
              </a:rPr>
              <a:t>en œuvre du service sanitaire pour les étudiants en </a:t>
            </a:r>
            <a:r>
              <a:rPr lang="fr-FR" sz="1400" dirty="0" smtClean="0">
                <a:solidFill>
                  <a:schemeClr val="bg2"/>
                </a:solidFill>
                <a:hlinkClick r:id="rId5"/>
              </a:rPr>
              <a:t>santé</a:t>
            </a:r>
            <a:r>
              <a:rPr lang="fr-FR" sz="1400" dirty="0" smtClean="0">
                <a:solidFill>
                  <a:schemeClr val="bg2"/>
                </a:solidFill>
              </a:rPr>
              <a:t>, janvier 2018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bg2"/>
                </a:solidFill>
                <a:hlinkClick r:id="rId6"/>
              </a:rPr>
              <a:t>Décret </a:t>
            </a:r>
            <a:r>
              <a:rPr lang="fr-FR" sz="1400" dirty="0">
                <a:solidFill>
                  <a:schemeClr val="bg2"/>
                </a:solidFill>
                <a:hlinkClick r:id="rId6"/>
              </a:rPr>
              <a:t>n° 2018-472 du 12 juin 2018 relatif au service sanitaire des étudiants en </a:t>
            </a:r>
            <a:r>
              <a:rPr lang="fr-FR" sz="1400" dirty="0" smtClean="0">
                <a:solidFill>
                  <a:schemeClr val="bg2"/>
                </a:solidFill>
                <a:hlinkClick r:id="rId6"/>
              </a:rPr>
              <a:t>santé</a:t>
            </a:r>
            <a:endParaRPr lang="fr-FR" sz="1400" dirty="0" smtClean="0">
              <a:solidFill>
                <a:schemeClr val="bg2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2"/>
                </a:solidFill>
                <a:hlinkClick r:id="rId7"/>
              </a:rPr>
              <a:t>Arrêté du 22 décembre 2020 modifiant l'arrêté du 12 juin 2018 modifié relatif au service sanitaire pour les étudiants en santé</a:t>
            </a:r>
            <a:endParaRPr lang="fr-FR" sz="1400" dirty="0" smtClean="0">
              <a:solidFill>
                <a:schemeClr val="bg2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bg2"/>
                </a:solidFill>
              </a:rPr>
              <a:t>HCSP. </a:t>
            </a:r>
            <a:r>
              <a:rPr lang="fr-FR" sz="1400" dirty="0" smtClean="0">
                <a:solidFill>
                  <a:schemeClr val="bg2"/>
                </a:solidFill>
                <a:hlinkClick r:id="rId8"/>
              </a:rPr>
              <a:t>Évaluation </a:t>
            </a:r>
            <a:r>
              <a:rPr lang="fr-FR" sz="1400" dirty="0">
                <a:solidFill>
                  <a:schemeClr val="bg2"/>
                </a:solidFill>
                <a:hlinkClick r:id="rId8"/>
              </a:rPr>
              <a:t>du service sanitaire des étudiants en </a:t>
            </a:r>
            <a:r>
              <a:rPr lang="fr-FR" sz="1400" dirty="0" smtClean="0">
                <a:solidFill>
                  <a:schemeClr val="bg2"/>
                </a:solidFill>
                <a:hlinkClick r:id="rId8"/>
              </a:rPr>
              <a:t>santé</a:t>
            </a:r>
            <a:r>
              <a:rPr lang="fr-FR" sz="1400" dirty="0" smtClean="0">
                <a:solidFill>
                  <a:schemeClr val="bg2"/>
                </a:solidFill>
              </a:rPr>
              <a:t>. </a:t>
            </a:r>
            <a:r>
              <a:rPr lang="fr-FR" sz="1400" i="1" dirty="0" smtClean="0">
                <a:solidFill>
                  <a:schemeClr val="bg2"/>
                </a:solidFill>
              </a:rPr>
              <a:t>Rapport final, juillet 2022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2"/>
                </a:solidFill>
                <a:hlinkClick r:id="rId9"/>
              </a:rPr>
              <a:t>https://</a:t>
            </a:r>
            <a:r>
              <a:rPr lang="fr-FR" sz="1400" dirty="0" smtClean="0">
                <a:solidFill>
                  <a:schemeClr val="bg2"/>
                </a:solidFill>
                <a:hlinkClick r:id="rId9"/>
              </a:rPr>
              <a:t>collegium.sante.cvl.univ-tours.fr/version-francaise/projets/service-sanitaire</a:t>
            </a:r>
            <a:r>
              <a:rPr lang="fr-FR" sz="1400" dirty="0" smtClean="0">
                <a:solidFill>
                  <a:schemeClr val="bg2"/>
                </a:solidFill>
              </a:rPr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i="1" dirty="0" smtClean="0">
                <a:solidFill>
                  <a:schemeClr val="tx1">
                    <a:lumMod val="50000"/>
                  </a:schemeClr>
                </a:solidFill>
              </a:rPr>
              <a:t>À venir dans la revue Santé publique « </a:t>
            </a:r>
            <a:r>
              <a:rPr lang="fr-FR" sz="1400" i="1" dirty="0" err="1" smtClean="0">
                <a:solidFill>
                  <a:schemeClr val="tx1">
                    <a:lumMod val="50000"/>
                  </a:schemeClr>
                </a:solidFill>
              </a:rPr>
              <a:t>SeSaME</a:t>
            </a:r>
            <a:r>
              <a:rPr lang="fr-FR" sz="1400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i="1" dirty="0">
                <a:solidFill>
                  <a:schemeClr val="tx1">
                    <a:lumMod val="50000"/>
                  </a:schemeClr>
                </a:solidFill>
              </a:rPr>
              <a:t>: Service Sanitaire, un Modèle validé par les Etudiants d’une faculté de Médecine, bilans et </a:t>
            </a:r>
            <a:r>
              <a:rPr lang="fr-FR" sz="1400" i="1" dirty="0" smtClean="0">
                <a:solidFill>
                  <a:schemeClr val="tx1">
                    <a:lumMod val="50000"/>
                  </a:schemeClr>
                </a:solidFill>
              </a:rPr>
              <a:t>perspectives »</a:t>
            </a:r>
            <a:endParaRPr lang="fr-FR" sz="1400" i="1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2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67608" y="1142744"/>
            <a:ext cx="9105467" cy="1354217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567608" y="517322"/>
            <a:ext cx="10835768" cy="634081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sz="2800" b="1" i="1" dirty="0" smtClean="0">
                <a:solidFill>
                  <a:schemeClr val="accent6"/>
                </a:solidFill>
                <a:latin typeface="Yu Gothic UI"/>
                <a:ea typeface="Yu Gothic UI"/>
              </a:rPr>
              <a:t>QU’EST-CE QUE LE SERVICE SANITAIRE ?</a:t>
            </a:r>
            <a:endParaRPr lang="en-US" sz="2800" b="1" i="1" dirty="0">
              <a:solidFill>
                <a:schemeClr val="accent6"/>
              </a:solidFill>
              <a:latin typeface="Yu Gothic UI"/>
              <a:ea typeface="Yu Gothic U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1624" y="1142744"/>
            <a:ext cx="8961451" cy="1354217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</a:pP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Un </a:t>
            </a:r>
            <a:r>
              <a:rPr lang="fr-FR" sz="24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projet de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prévention  </a:t>
            </a:r>
          </a:p>
          <a:p>
            <a:pPr marL="457200" lvl="2" algn="just">
              <a:spcAft>
                <a:spcPts val="600"/>
              </a:spcAft>
            </a:pP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  <a:sym typeface="Wingdings" panose="05000000000000000000" pitchFamily="2" charset="2"/>
              </a:rPr>
              <a:t>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groupe d’étudiants </a:t>
            </a:r>
            <a:r>
              <a:rPr lang="fr-FR" sz="2400" b="1" dirty="0">
                <a:solidFill>
                  <a:srgbClr val="213469"/>
                </a:solidFill>
                <a:latin typeface="Yu Gothic UI"/>
                <a:ea typeface="Yu Gothic UI"/>
              </a:rPr>
              <a:t>en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santé </a:t>
            </a:r>
          </a:p>
          <a:p>
            <a:pPr marL="1371600" lvl="4" algn="just">
              <a:spcAft>
                <a:spcPts val="600"/>
              </a:spcAft>
            </a:pP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sym typeface="Wingdings" panose="05000000000000000000" pitchFamily="2" charset="2"/>
              </a:rPr>
              <a:t>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dans </a:t>
            </a:r>
            <a:r>
              <a:rPr lang="fr-FR" sz="2400" b="1" dirty="0">
                <a:solidFill>
                  <a:srgbClr val="213469"/>
                </a:solidFill>
                <a:latin typeface="Yu Gothic UI"/>
                <a:ea typeface="Yu Gothic UI"/>
              </a:rPr>
              <a:t>une structure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(stage)</a:t>
            </a:r>
            <a:endParaRPr lang="fr-FR" sz="2400" b="1" dirty="0">
              <a:solidFill>
                <a:srgbClr val="213469"/>
              </a:solidFill>
              <a:latin typeface="Yu Gothic UI"/>
              <a:ea typeface="Yu Gothic UI"/>
              <a:cs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" r="26048"/>
          <a:stretch/>
        </p:blipFill>
        <p:spPr bwMode="auto">
          <a:xfrm>
            <a:off x="7620918" y="2780928"/>
            <a:ext cx="3842183" cy="3596038"/>
          </a:xfrm>
          <a:prstGeom prst="roundRect">
            <a:avLst>
              <a:gd name="adj" fmla="val 1363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9944883" y="701988"/>
            <a:ext cx="1800200" cy="1124744"/>
            <a:chOff x="9944883" y="701988"/>
            <a:chExt cx="1800200" cy="1124744"/>
          </a:xfrm>
        </p:grpSpPr>
        <p:sp>
          <p:nvSpPr>
            <p:cNvPr id="10" name="Explosion 1 9"/>
            <p:cNvSpPr/>
            <p:nvPr/>
          </p:nvSpPr>
          <p:spPr>
            <a:xfrm>
              <a:off x="9944883" y="701988"/>
              <a:ext cx="1800200" cy="1124744"/>
            </a:xfrm>
            <a:prstGeom prst="irregularSeal1">
              <a:avLst/>
            </a:prstGeom>
            <a:solidFill>
              <a:srgbClr val="45A5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226865" y="1043444"/>
              <a:ext cx="12362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algn="just"/>
              <a:r>
                <a:rPr lang="fr-FR" b="1" dirty="0" smtClean="0"/>
                <a:t>New </a:t>
              </a:r>
              <a:r>
                <a:rPr lang="fr-FR" b="1" dirty="0"/>
                <a:t>2018</a:t>
              </a:r>
            </a:p>
          </p:txBody>
        </p:sp>
      </p:grpSp>
      <p:sp>
        <p:nvSpPr>
          <p:cNvPr id="16" name="Rectangle 15"/>
          <p:cNvSpPr/>
          <p:nvPr/>
        </p:nvSpPr>
        <p:spPr bwMode="auto">
          <a:xfrm>
            <a:off x="695400" y="2924944"/>
            <a:ext cx="57392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2"/>
                </a:solidFill>
              </a:rPr>
              <a:t>Formation </a:t>
            </a:r>
            <a:r>
              <a:rPr lang="fr-FR" sz="2400" b="1" dirty="0">
                <a:solidFill>
                  <a:schemeClr val="bg2"/>
                </a:solidFill>
              </a:rPr>
              <a:t>initiale </a:t>
            </a:r>
            <a:r>
              <a:rPr lang="fr-FR" sz="2400" dirty="0">
                <a:solidFill>
                  <a:schemeClr val="bg2"/>
                </a:solidFill>
              </a:rPr>
              <a:t>en </a:t>
            </a:r>
            <a:r>
              <a:rPr lang="fr-FR" sz="2400" dirty="0" smtClean="0">
                <a:solidFill>
                  <a:schemeClr val="bg2"/>
                </a:solidFill>
              </a:rPr>
              <a:t>Prévention et Promotion </a:t>
            </a:r>
            <a:r>
              <a:rPr lang="fr-FR" sz="2400" dirty="0">
                <a:solidFill>
                  <a:schemeClr val="bg2"/>
                </a:solidFill>
              </a:rPr>
              <a:t>de la </a:t>
            </a:r>
            <a:r>
              <a:rPr lang="fr-FR" sz="2400" dirty="0" smtClean="0">
                <a:solidFill>
                  <a:schemeClr val="bg2"/>
                </a:solidFill>
              </a:rPr>
              <a:t>Santé </a:t>
            </a:r>
            <a:r>
              <a:rPr lang="fr-FR" sz="2400" b="1" dirty="0" smtClean="0">
                <a:solidFill>
                  <a:schemeClr val="bg2"/>
                </a:solidFill>
              </a:rPr>
              <a:t>(6 semaines)</a:t>
            </a:r>
          </a:p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2"/>
                </a:solidFill>
              </a:rPr>
              <a:t>Approche territoriale – inégalités de santé </a:t>
            </a:r>
          </a:p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b="1" dirty="0" err="1" smtClean="0">
                <a:solidFill>
                  <a:schemeClr val="bg2"/>
                </a:solidFill>
              </a:rPr>
              <a:t>Interprofessionnalité</a:t>
            </a:r>
            <a:r>
              <a:rPr lang="fr-FR" sz="2400" b="1" dirty="0" smtClean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43694" y="5499117"/>
            <a:ext cx="34788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>
              <a:spcBef>
                <a:spcPts val="600"/>
              </a:spcBef>
              <a:spcAft>
                <a:spcPts val="600"/>
              </a:spcAft>
            </a:pPr>
            <a:r>
              <a:rPr lang="fr-FR" sz="1600" dirty="0" smtClean="0">
                <a:solidFill>
                  <a:schemeClr val="bg2"/>
                </a:solidFill>
              </a:rPr>
              <a:t>Rapports </a:t>
            </a:r>
            <a:r>
              <a:rPr lang="fr-FR" sz="1600" dirty="0">
                <a:solidFill>
                  <a:schemeClr val="bg2"/>
                </a:solidFill>
              </a:rPr>
              <a:t>Pr Vaillant, HCSP, </a:t>
            </a:r>
            <a:r>
              <a:rPr lang="fr-FR" sz="1600" dirty="0" smtClean="0">
                <a:solidFill>
                  <a:schemeClr val="bg2"/>
                </a:solidFill>
              </a:rPr>
              <a:t>décrets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1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2567608" y="1142744"/>
            <a:ext cx="9105467" cy="1354217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 bwMode="auto">
          <a:xfrm>
            <a:off x="2711624" y="1142744"/>
            <a:ext cx="8961451" cy="1354217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</a:pP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Un </a:t>
            </a:r>
            <a:r>
              <a:rPr lang="fr-FR" sz="24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projet de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prévention  </a:t>
            </a:r>
          </a:p>
          <a:p>
            <a:pPr marL="457200" lvl="2" algn="just">
              <a:spcAft>
                <a:spcPts val="600"/>
              </a:spcAft>
            </a:pP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  <a:sym typeface="Wingdings" panose="05000000000000000000" pitchFamily="2" charset="2"/>
              </a:rPr>
              <a:t>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groupe d’étudiants </a:t>
            </a:r>
            <a:r>
              <a:rPr lang="fr-FR" sz="2400" b="1" dirty="0">
                <a:solidFill>
                  <a:srgbClr val="213469"/>
                </a:solidFill>
                <a:latin typeface="Yu Gothic UI"/>
                <a:ea typeface="Yu Gothic UI"/>
              </a:rPr>
              <a:t>en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santé </a:t>
            </a:r>
          </a:p>
          <a:p>
            <a:pPr marL="1371600" lvl="4" algn="just">
              <a:spcAft>
                <a:spcPts val="600"/>
              </a:spcAft>
            </a:pP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sym typeface="Wingdings" panose="05000000000000000000" pitchFamily="2" charset="2"/>
              </a:rPr>
              <a:t>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dans </a:t>
            </a:r>
            <a:r>
              <a:rPr lang="fr-FR" sz="2400" b="1" dirty="0">
                <a:solidFill>
                  <a:srgbClr val="213469"/>
                </a:solidFill>
                <a:latin typeface="Yu Gothic UI"/>
                <a:ea typeface="Yu Gothic UI"/>
              </a:rPr>
              <a:t>une structure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(stage)</a:t>
            </a:r>
            <a:endParaRPr lang="fr-FR" sz="2400" b="1" dirty="0">
              <a:solidFill>
                <a:srgbClr val="213469"/>
              </a:solidFill>
              <a:latin typeface="Yu Gothic UI"/>
              <a:ea typeface="Yu Gothic UI"/>
              <a:cs typeface="Arial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567608" y="517322"/>
            <a:ext cx="10835768" cy="634081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sz="2800" b="1" i="1" dirty="0" smtClean="0">
                <a:solidFill>
                  <a:schemeClr val="accent6"/>
                </a:solidFill>
                <a:latin typeface="Yu Gothic UI"/>
                <a:ea typeface="Yu Gothic UI"/>
              </a:rPr>
              <a:t>QU’EST-CE QUE LE SERVICE SANITAIRE ?</a:t>
            </a:r>
            <a:endParaRPr lang="en-US" sz="2800" b="1" i="1" dirty="0">
              <a:solidFill>
                <a:schemeClr val="accent6"/>
              </a:solidFill>
              <a:latin typeface="Yu Gothic UI"/>
              <a:ea typeface="Yu Gothic UI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9944883" y="701988"/>
            <a:ext cx="1800200" cy="1124744"/>
          </a:xfrm>
          <a:prstGeom prst="irregularSeal1">
            <a:avLst/>
          </a:prstGeom>
          <a:solidFill>
            <a:srgbClr val="45A5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226865" y="1043444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fr-FR" b="1" dirty="0" smtClean="0"/>
              <a:t>New </a:t>
            </a:r>
            <a:r>
              <a:rPr lang="fr-FR" b="1" dirty="0"/>
              <a:t>2018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6816080" y="2780929"/>
            <a:ext cx="5375920" cy="4077072"/>
          </a:xfrm>
          <a:prstGeom prst="roundRect">
            <a:avLst>
              <a:gd name="adj" fmla="val 847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6958924" y="3068960"/>
            <a:ext cx="478616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Font typeface="+mj-lt"/>
              <a:buAutoNum type="arabicPeriod"/>
            </a:pPr>
            <a:r>
              <a:rPr lang="fr-FR" sz="2000" b="1" dirty="0" smtClean="0"/>
              <a:t> Méthodologie</a:t>
            </a:r>
            <a:r>
              <a:rPr lang="fr-FR" sz="2000" dirty="0" smtClean="0"/>
              <a:t> de projet en santé publique </a:t>
            </a:r>
            <a:r>
              <a:rPr lang="fr-FR" sz="2000" i="1" dirty="0" smtClean="0"/>
              <a:t>(diagnostic – définir des objectifs - réaliser et évaluer une action)</a:t>
            </a:r>
          </a:p>
          <a:p>
            <a:pPr>
              <a:spcAft>
                <a:spcPts val="1800"/>
              </a:spcAft>
              <a:buFont typeface="+mj-lt"/>
              <a:buAutoNum type="arabicPeriod"/>
            </a:pPr>
            <a:r>
              <a:rPr lang="fr-FR" sz="2000" b="1" dirty="0"/>
              <a:t>Travail d’équipe</a:t>
            </a:r>
          </a:p>
          <a:p>
            <a:pPr>
              <a:spcAft>
                <a:spcPts val="1800"/>
              </a:spcAft>
              <a:buFont typeface="+mj-lt"/>
              <a:buAutoNum type="arabicPeriod"/>
            </a:pPr>
            <a:r>
              <a:rPr lang="fr-FR" sz="2000" b="1" dirty="0" smtClean="0"/>
              <a:t> Appliquer </a:t>
            </a:r>
            <a:r>
              <a:rPr lang="fr-FR" sz="2000" b="1" dirty="0"/>
              <a:t>les concepts </a:t>
            </a:r>
            <a:r>
              <a:rPr lang="fr-FR" sz="2000" b="1" dirty="0" smtClean="0"/>
              <a:t>clés en </a:t>
            </a:r>
            <a:r>
              <a:rPr lang="fr-FR" sz="2000" dirty="0"/>
              <a:t>éducation pour la santé</a:t>
            </a:r>
          </a:p>
          <a:p>
            <a:pPr>
              <a:spcAft>
                <a:spcPts val="1800"/>
              </a:spcAft>
              <a:buFont typeface="+mj-lt"/>
              <a:buAutoNum type="arabicPeriod"/>
            </a:pPr>
            <a:r>
              <a:rPr lang="fr-FR" sz="2000" dirty="0"/>
              <a:t>Compétences en </a:t>
            </a:r>
            <a:r>
              <a:rPr lang="fr-FR" sz="2000" b="1" dirty="0"/>
              <a:t>communication 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95400" y="2924944"/>
            <a:ext cx="57392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2"/>
                </a:solidFill>
              </a:rPr>
              <a:t>Formation </a:t>
            </a:r>
            <a:r>
              <a:rPr lang="fr-FR" sz="2400" b="1" dirty="0">
                <a:solidFill>
                  <a:schemeClr val="bg2"/>
                </a:solidFill>
              </a:rPr>
              <a:t>initiale </a:t>
            </a:r>
            <a:r>
              <a:rPr lang="fr-FR" sz="2400" dirty="0">
                <a:solidFill>
                  <a:schemeClr val="bg2"/>
                </a:solidFill>
              </a:rPr>
              <a:t>en </a:t>
            </a:r>
            <a:r>
              <a:rPr lang="fr-FR" sz="2400" dirty="0" smtClean="0">
                <a:solidFill>
                  <a:schemeClr val="bg2"/>
                </a:solidFill>
              </a:rPr>
              <a:t>Prévention et Promotion </a:t>
            </a:r>
            <a:r>
              <a:rPr lang="fr-FR" sz="2400" dirty="0">
                <a:solidFill>
                  <a:schemeClr val="bg2"/>
                </a:solidFill>
              </a:rPr>
              <a:t>de la </a:t>
            </a:r>
            <a:r>
              <a:rPr lang="fr-FR" sz="2400" dirty="0" smtClean="0">
                <a:solidFill>
                  <a:schemeClr val="bg2"/>
                </a:solidFill>
              </a:rPr>
              <a:t>Santé </a:t>
            </a:r>
            <a:r>
              <a:rPr lang="fr-FR" sz="2400" b="1" dirty="0" smtClean="0">
                <a:solidFill>
                  <a:schemeClr val="bg2"/>
                </a:solidFill>
              </a:rPr>
              <a:t>(6 semaines)</a:t>
            </a:r>
          </a:p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2"/>
                </a:solidFill>
              </a:rPr>
              <a:t>Approche territoriale – inégalités de santé </a:t>
            </a:r>
          </a:p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b="1" dirty="0" err="1" smtClean="0">
                <a:solidFill>
                  <a:schemeClr val="bg2"/>
                </a:solidFill>
              </a:rPr>
              <a:t>Interprofessionnalité</a:t>
            </a:r>
            <a:r>
              <a:rPr lang="fr-FR" sz="2400" b="1" dirty="0" smtClean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843694" y="5499117"/>
            <a:ext cx="34788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>
              <a:spcBef>
                <a:spcPts val="600"/>
              </a:spcBef>
              <a:spcAft>
                <a:spcPts val="600"/>
              </a:spcAft>
            </a:pPr>
            <a:r>
              <a:rPr lang="fr-FR" sz="1600" dirty="0" smtClean="0">
                <a:solidFill>
                  <a:schemeClr val="bg2"/>
                </a:solidFill>
              </a:rPr>
              <a:t>Rapports </a:t>
            </a:r>
            <a:r>
              <a:rPr lang="fr-FR" sz="1600" dirty="0">
                <a:solidFill>
                  <a:schemeClr val="bg2"/>
                </a:solidFill>
              </a:rPr>
              <a:t>Pr Vaillant, HCSP, </a:t>
            </a:r>
            <a:r>
              <a:rPr lang="fr-FR" sz="1600" dirty="0" smtClean="0">
                <a:solidFill>
                  <a:schemeClr val="bg2"/>
                </a:solidFill>
              </a:rPr>
              <a:t>décrets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5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2567608" y="1142744"/>
            <a:ext cx="9105467" cy="1354217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 bwMode="auto">
          <a:xfrm>
            <a:off x="2711624" y="1142744"/>
            <a:ext cx="8961451" cy="1354217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</a:pP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Un </a:t>
            </a:r>
            <a:r>
              <a:rPr lang="fr-FR" sz="24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projet de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prévention  </a:t>
            </a:r>
          </a:p>
          <a:p>
            <a:pPr marL="457200" lvl="2" algn="just">
              <a:spcAft>
                <a:spcPts val="600"/>
              </a:spcAft>
            </a:pP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  <a:sym typeface="Wingdings" panose="05000000000000000000" pitchFamily="2" charset="2"/>
              </a:rPr>
              <a:t>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groupe d’étudiants </a:t>
            </a:r>
            <a:r>
              <a:rPr lang="fr-FR" sz="2400" b="1" dirty="0">
                <a:solidFill>
                  <a:srgbClr val="213469"/>
                </a:solidFill>
                <a:latin typeface="Yu Gothic UI"/>
                <a:ea typeface="Yu Gothic UI"/>
              </a:rPr>
              <a:t>en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santé </a:t>
            </a:r>
          </a:p>
          <a:p>
            <a:pPr marL="1371600" lvl="4" algn="just">
              <a:spcAft>
                <a:spcPts val="600"/>
              </a:spcAft>
            </a:pP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sym typeface="Wingdings" panose="05000000000000000000" pitchFamily="2" charset="2"/>
              </a:rPr>
              <a:t>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dans </a:t>
            </a:r>
            <a:r>
              <a:rPr lang="fr-FR" sz="2400" b="1" dirty="0">
                <a:solidFill>
                  <a:srgbClr val="213469"/>
                </a:solidFill>
                <a:latin typeface="Yu Gothic UI"/>
                <a:ea typeface="Yu Gothic UI"/>
              </a:rPr>
              <a:t>une structure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(stage)</a:t>
            </a:r>
            <a:endParaRPr lang="fr-FR" sz="2400" b="1" dirty="0">
              <a:solidFill>
                <a:srgbClr val="213469"/>
              </a:solidFill>
              <a:latin typeface="Yu Gothic UI"/>
              <a:ea typeface="Yu Gothic UI"/>
              <a:cs typeface="Arial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567608" y="517322"/>
            <a:ext cx="10835768" cy="634081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sz="2800" b="1" i="1" dirty="0" smtClean="0">
                <a:solidFill>
                  <a:schemeClr val="accent6"/>
                </a:solidFill>
                <a:latin typeface="Yu Gothic UI"/>
                <a:ea typeface="Yu Gothic UI"/>
              </a:rPr>
              <a:t>QU’EST-CE QUE LE SERVICE SANITAIRE ?</a:t>
            </a:r>
            <a:endParaRPr lang="en-US" sz="2800" b="1" i="1" dirty="0">
              <a:solidFill>
                <a:schemeClr val="accent6"/>
              </a:solidFill>
              <a:latin typeface="Yu Gothic UI"/>
              <a:ea typeface="Yu Gothic UI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9944883" y="701988"/>
            <a:ext cx="1800200" cy="1124744"/>
          </a:xfrm>
          <a:prstGeom prst="irregularSeal1">
            <a:avLst/>
          </a:prstGeom>
          <a:solidFill>
            <a:srgbClr val="45A5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226865" y="1043444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fr-FR" b="1" dirty="0" smtClean="0"/>
              <a:t>New </a:t>
            </a:r>
            <a:r>
              <a:rPr lang="fr-FR" b="1" dirty="0"/>
              <a:t>2018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6816080" y="2780929"/>
            <a:ext cx="5375920" cy="4077072"/>
          </a:xfrm>
          <a:prstGeom prst="roundRect">
            <a:avLst>
              <a:gd name="adj" fmla="val 847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 bwMode="auto">
          <a:xfrm>
            <a:off x="695400" y="2924944"/>
            <a:ext cx="57392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2"/>
                </a:solidFill>
              </a:rPr>
              <a:t>Formation </a:t>
            </a:r>
            <a:r>
              <a:rPr lang="fr-FR" sz="2400" b="1" dirty="0">
                <a:solidFill>
                  <a:schemeClr val="bg2"/>
                </a:solidFill>
              </a:rPr>
              <a:t>initiale </a:t>
            </a:r>
            <a:r>
              <a:rPr lang="fr-FR" sz="2400" dirty="0">
                <a:solidFill>
                  <a:schemeClr val="bg2"/>
                </a:solidFill>
              </a:rPr>
              <a:t>en </a:t>
            </a:r>
            <a:r>
              <a:rPr lang="fr-FR" sz="2400" dirty="0" smtClean="0">
                <a:solidFill>
                  <a:schemeClr val="bg2"/>
                </a:solidFill>
              </a:rPr>
              <a:t>Prévention et Promotion </a:t>
            </a:r>
            <a:r>
              <a:rPr lang="fr-FR" sz="2400" dirty="0">
                <a:solidFill>
                  <a:schemeClr val="bg2"/>
                </a:solidFill>
              </a:rPr>
              <a:t>de la </a:t>
            </a:r>
            <a:r>
              <a:rPr lang="fr-FR" sz="2400" dirty="0" smtClean="0">
                <a:solidFill>
                  <a:schemeClr val="bg2"/>
                </a:solidFill>
              </a:rPr>
              <a:t>Santé </a:t>
            </a:r>
            <a:r>
              <a:rPr lang="fr-FR" sz="2400" b="1" dirty="0" smtClean="0">
                <a:solidFill>
                  <a:schemeClr val="bg2"/>
                </a:solidFill>
              </a:rPr>
              <a:t>(6 semaines)</a:t>
            </a:r>
          </a:p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2"/>
                </a:solidFill>
              </a:rPr>
              <a:t>Approche territoriale – inégalités de santé </a:t>
            </a:r>
          </a:p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b="1" dirty="0" err="1" smtClean="0">
                <a:solidFill>
                  <a:schemeClr val="bg2"/>
                </a:solidFill>
              </a:rPr>
              <a:t>Interprofessionnalité</a:t>
            </a:r>
            <a:r>
              <a:rPr lang="fr-FR" sz="2400" b="1" dirty="0" smtClean="0">
                <a:solidFill>
                  <a:schemeClr val="bg2"/>
                </a:solidFill>
              </a:rPr>
              <a:t> </a:t>
            </a:r>
          </a:p>
        </p:txBody>
      </p:sp>
      <p:pic>
        <p:nvPicPr>
          <p:cNvPr id="9" name="Image 8" descr="U:\SIMH\_PUBLIC\Externes\DOSSIERS PERSONNELS\Wavy_Edu-05_Single-0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t="11393" r="13080" b="11814"/>
          <a:stretch/>
        </p:blipFill>
        <p:spPr bwMode="auto">
          <a:xfrm>
            <a:off x="8760296" y="3068960"/>
            <a:ext cx="1700351" cy="16064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62471" y="475621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b="1" dirty="0"/>
              <a:t>Nutrition (alimentation et activité physique),</a:t>
            </a:r>
          </a:p>
          <a:p>
            <a:pPr algn="ctr"/>
            <a:r>
              <a:rPr lang="fr-FR" b="1" dirty="0"/>
              <a:t>Comportements à risque addictif, </a:t>
            </a:r>
          </a:p>
          <a:p>
            <a:pPr algn="ctr"/>
            <a:r>
              <a:rPr lang="fr-FR" b="1" dirty="0"/>
              <a:t>Santé sexuelle, </a:t>
            </a:r>
          </a:p>
          <a:p>
            <a:pPr algn="ctr"/>
            <a:r>
              <a:rPr lang="fr-FR" b="1" dirty="0"/>
              <a:t>Vaccination, </a:t>
            </a:r>
          </a:p>
          <a:p>
            <a:pPr algn="ctr"/>
            <a:r>
              <a:rPr lang="fr-FR" b="1" dirty="0"/>
              <a:t>Hygiène (dont hygiène bucco-dentaire) </a:t>
            </a:r>
          </a:p>
          <a:p>
            <a:pPr algn="ctr"/>
            <a:r>
              <a:rPr lang="fr-FR" b="1" dirty="0"/>
              <a:t>Sommeil</a:t>
            </a:r>
            <a:r>
              <a:rPr lang="fr-FR" b="1" dirty="0" smtClean="0"/>
              <a:t>, …</a:t>
            </a:r>
            <a:endParaRPr lang="fr-FR" b="1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2843694" y="5499117"/>
            <a:ext cx="34788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>
              <a:spcBef>
                <a:spcPts val="600"/>
              </a:spcBef>
              <a:spcAft>
                <a:spcPts val="600"/>
              </a:spcAft>
            </a:pPr>
            <a:r>
              <a:rPr lang="fr-FR" sz="1600" dirty="0" smtClean="0">
                <a:solidFill>
                  <a:schemeClr val="bg2"/>
                </a:solidFill>
              </a:rPr>
              <a:t>Rapports </a:t>
            </a:r>
            <a:r>
              <a:rPr lang="fr-FR" sz="1600" dirty="0">
                <a:solidFill>
                  <a:schemeClr val="bg2"/>
                </a:solidFill>
              </a:rPr>
              <a:t>Pr Vaillant, HCSP, </a:t>
            </a:r>
            <a:r>
              <a:rPr lang="fr-FR" sz="1600" dirty="0" smtClean="0">
                <a:solidFill>
                  <a:schemeClr val="bg2"/>
                </a:solidFill>
              </a:rPr>
              <a:t>décrets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0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2567608" y="1142744"/>
            <a:ext cx="9105467" cy="1354217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 bwMode="auto">
          <a:xfrm>
            <a:off x="2711624" y="1142744"/>
            <a:ext cx="8961451" cy="1354217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</a:pP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Un </a:t>
            </a:r>
            <a:r>
              <a:rPr lang="fr-FR" sz="24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projet de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prévention  </a:t>
            </a:r>
          </a:p>
          <a:p>
            <a:pPr marL="457200" lvl="2" algn="just">
              <a:spcAft>
                <a:spcPts val="600"/>
              </a:spcAft>
            </a:pP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  <a:sym typeface="Wingdings" panose="05000000000000000000" pitchFamily="2" charset="2"/>
              </a:rPr>
              <a:t>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groupe d’étudiants </a:t>
            </a:r>
            <a:r>
              <a:rPr lang="fr-FR" sz="2400" b="1" dirty="0">
                <a:solidFill>
                  <a:srgbClr val="213469"/>
                </a:solidFill>
                <a:latin typeface="Yu Gothic UI"/>
                <a:ea typeface="Yu Gothic UI"/>
              </a:rPr>
              <a:t>en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santé </a:t>
            </a:r>
          </a:p>
          <a:p>
            <a:pPr marL="1371600" lvl="4" algn="just">
              <a:spcAft>
                <a:spcPts val="600"/>
              </a:spcAft>
            </a:pP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sym typeface="Wingdings" panose="05000000000000000000" pitchFamily="2" charset="2"/>
              </a:rPr>
              <a:t>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dans </a:t>
            </a:r>
            <a:r>
              <a:rPr lang="fr-FR" sz="2400" b="1" dirty="0">
                <a:solidFill>
                  <a:srgbClr val="213469"/>
                </a:solidFill>
                <a:latin typeface="Yu Gothic UI"/>
                <a:ea typeface="Yu Gothic UI"/>
              </a:rPr>
              <a:t>une structure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(stage)</a:t>
            </a:r>
            <a:endParaRPr lang="fr-FR" sz="2400" b="1" dirty="0">
              <a:solidFill>
                <a:srgbClr val="213469"/>
              </a:solidFill>
              <a:latin typeface="Yu Gothic UI"/>
              <a:ea typeface="Yu Gothic UI"/>
              <a:cs typeface="Arial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567608" y="517322"/>
            <a:ext cx="10835768" cy="634081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sz="2800" b="1" i="1" dirty="0" smtClean="0">
                <a:solidFill>
                  <a:schemeClr val="accent6"/>
                </a:solidFill>
                <a:latin typeface="Yu Gothic UI"/>
                <a:ea typeface="Yu Gothic UI"/>
              </a:rPr>
              <a:t>QU’EST-CE QUE LE SERVICE SANITAIRE ?</a:t>
            </a:r>
            <a:endParaRPr lang="en-US" sz="2800" b="1" i="1" dirty="0">
              <a:solidFill>
                <a:schemeClr val="accent6"/>
              </a:solidFill>
              <a:latin typeface="Yu Gothic UI"/>
              <a:ea typeface="Yu Gothic UI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9944883" y="701988"/>
            <a:ext cx="1800200" cy="1124744"/>
          </a:xfrm>
          <a:prstGeom prst="irregularSeal1">
            <a:avLst/>
          </a:prstGeom>
          <a:solidFill>
            <a:srgbClr val="45A5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226865" y="1043444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fr-FR" b="1" dirty="0" smtClean="0"/>
              <a:t>New </a:t>
            </a:r>
            <a:r>
              <a:rPr lang="fr-FR" b="1" dirty="0"/>
              <a:t>2018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6781233" y="2816834"/>
            <a:ext cx="5375920" cy="4077072"/>
          </a:xfrm>
          <a:prstGeom prst="roundRect">
            <a:avLst>
              <a:gd name="adj" fmla="val 847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 bwMode="auto">
          <a:xfrm>
            <a:off x="695400" y="2924944"/>
            <a:ext cx="57392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2"/>
                </a:solidFill>
              </a:rPr>
              <a:t>Formation </a:t>
            </a:r>
            <a:r>
              <a:rPr lang="fr-FR" sz="2400" b="1" dirty="0">
                <a:solidFill>
                  <a:schemeClr val="bg2"/>
                </a:solidFill>
              </a:rPr>
              <a:t>initiale </a:t>
            </a:r>
            <a:r>
              <a:rPr lang="fr-FR" sz="2400" dirty="0">
                <a:solidFill>
                  <a:schemeClr val="bg2"/>
                </a:solidFill>
              </a:rPr>
              <a:t>en </a:t>
            </a:r>
            <a:r>
              <a:rPr lang="fr-FR" sz="2400" dirty="0" smtClean="0">
                <a:solidFill>
                  <a:schemeClr val="bg2"/>
                </a:solidFill>
              </a:rPr>
              <a:t>Prévention et Promotion </a:t>
            </a:r>
            <a:r>
              <a:rPr lang="fr-FR" sz="2400" dirty="0">
                <a:solidFill>
                  <a:schemeClr val="bg2"/>
                </a:solidFill>
              </a:rPr>
              <a:t>de la </a:t>
            </a:r>
            <a:r>
              <a:rPr lang="fr-FR" sz="2400" dirty="0" smtClean="0">
                <a:solidFill>
                  <a:schemeClr val="bg2"/>
                </a:solidFill>
              </a:rPr>
              <a:t>Santé </a:t>
            </a:r>
            <a:r>
              <a:rPr lang="fr-FR" sz="2400" b="1" dirty="0" smtClean="0">
                <a:solidFill>
                  <a:schemeClr val="bg2"/>
                </a:solidFill>
              </a:rPr>
              <a:t>(6 semaines)</a:t>
            </a:r>
          </a:p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2"/>
                </a:solidFill>
              </a:rPr>
              <a:t>Approche territoriale – inégalités de santé </a:t>
            </a:r>
          </a:p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b="1" dirty="0" err="1" smtClean="0">
                <a:solidFill>
                  <a:schemeClr val="bg2"/>
                </a:solidFill>
              </a:rPr>
              <a:t>Interprofessionnalité</a:t>
            </a:r>
            <a:r>
              <a:rPr lang="fr-FR" sz="2400" b="1" dirty="0" smtClean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456040" y="4335342"/>
            <a:ext cx="6096000" cy="21390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b="1" dirty="0"/>
              <a:t>Enseignement </a:t>
            </a:r>
          </a:p>
          <a:p>
            <a:pPr algn="ctr">
              <a:spcBef>
                <a:spcPts val="600"/>
              </a:spcBef>
            </a:pPr>
            <a:r>
              <a:rPr lang="fr-FR" b="1" dirty="0"/>
              <a:t>Santé, médico-social ou social</a:t>
            </a:r>
          </a:p>
          <a:p>
            <a:pPr algn="ctr">
              <a:spcBef>
                <a:spcPts val="600"/>
              </a:spcBef>
            </a:pPr>
            <a:r>
              <a:rPr lang="fr-FR" b="1" dirty="0"/>
              <a:t>Structures associatives</a:t>
            </a:r>
          </a:p>
          <a:p>
            <a:pPr algn="ctr">
              <a:spcBef>
                <a:spcPts val="600"/>
              </a:spcBef>
            </a:pPr>
            <a:r>
              <a:rPr lang="fr-FR" b="1" dirty="0"/>
              <a:t>Entreprises</a:t>
            </a:r>
          </a:p>
          <a:p>
            <a:pPr algn="ctr">
              <a:spcBef>
                <a:spcPts val="600"/>
              </a:spcBef>
            </a:pPr>
            <a:r>
              <a:rPr lang="fr-FR" b="1" dirty="0"/>
              <a:t>Administrations</a:t>
            </a:r>
          </a:p>
          <a:p>
            <a:pPr algn="ctr">
              <a:spcBef>
                <a:spcPts val="600"/>
              </a:spcBef>
            </a:pPr>
            <a:r>
              <a:rPr lang="fr-FR" b="1" dirty="0"/>
              <a:t>Organismes du ministère de la défense</a:t>
            </a:r>
          </a:p>
        </p:txBody>
      </p:sp>
      <p:pic>
        <p:nvPicPr>
          <p:cNvPr id="2052" name="Picture 4" descr="Client, Gens, Entreprise, Person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327" y="3068960"/>
            <a:ext cx="1047426" cy="104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2843694" y="5499117"/>
            <a:ext cx="34788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>
              <a:spcBef>
                <a:spcPts val="600"/>
              </a:spcBef>
              <a:spcAft>
                <a:spcPts val="600"/>
              </a:spcAft>
            </a:pPr>
            <a:r>
              <a:rPr lang="fr-FR" sz="1600" dirty="0" smtClean="0">
                <a:solidFill>
                  <a:schemeClr val="bg2"/>
                </a:solidFill>
              </a:rPr>
              <a:t>Rapports </a:t>
            </a:r>
            <a:r>
              <a:rPr lang="fr-FR" sz="1600" dirty="0">
                <a:solidFill>
                  <a:schemeClr val="bg2"/>
                </a:solidFill>
              </a:rPr>
              <a:t>Pr Vaillant, HCSP, </a:t>
            </a:r>
            <a:r>
              <a:rPr lang="fr-FR" sz="1600" dirty="0" smtClean="0">
                <a:solidFill>
                  <a:schemeClr val="bg2"/>
                </a:solidFill>
              </a:rPr>
              <a:t>décrets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8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567608" y="1142744"/>
            <a:ext cx="9105467" cy="1354217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 bwMode="auto">
          <a:xfrm>
            <a:off x="2711624" y="1142744"/>
            <a:ext cx="8961451" cy="1354217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</a:pP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Un </a:t>
            </a:r>
            <a:r>
              <a:rPr lang="fr-FR" sz="24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projet de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prévention  </a:t>
            </a:r>
          </a:p>
          <a:p>
            <a:pPr marL="457200" lvl="2" algn="just">
              <a:spcAft>
                <a:spcPts val="600"/>
              </a:spcAft>
            </a:pP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  <a:sym typeface="Wingdings" panose="05000000000000000000" pitchFamily="2" charset="2"/>
              </a:rPr>
              <a:t>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groupe d’étudiants </a:t>
            </a:r>
            <a:r>
              <a:rPr lang="fr-FR" sz="2400" b="1" dirty="0">
                <a:solidFill>
                  <a:srgbClr val="213469"/>
                </a:solidFill>
                <a:latin typeface="Yu Gothic UI"/>
                <a:ea typeface="Yu Gothic UI"/>
              </a:rPr>
              <a:t>en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santé </a:t>
            </a:r>
          </a:p>
          <a:p>
            <a:pPr marL="1371600" lvl="4" algn="just">
              <a:spcAft>
                <a:spcPts val="600"/>
              </a:spcAft>
            </a:pP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sym typeface="Wingdings" panose="05000000000000000000" pitchFamily="2" charset="2"/>
              </a:rPr>
              <a:t>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dans </a:t>
            </a:r>
            <a:r>
              <a:rPr lang="fr-FR" sz="2400" b="1" dirty="0">
                <a:solidFill>
                  <a:srgbClr val="213469"/>
                </a:solidFill>
                <a:latin typeface="Yu Gothic UI"/>
                <a:ea typeface="Yu Gothic UI"/>
              </a:rPr>
              <a:t>une structure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(stage)</a:t>
            </a:r>
            <a:endParaRPr lang="fr-FR" sz="2400" b="1" dirty="0">
              <a:solidFill>
                <a:srgbClr val="213469"/>
              </a:solidFill>
              <a:latin typeface="Yu Gothic UI"/>
              <a:ea typeface="Yu Gothic UI"/>
              <a:cs typeface="Arial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567608" y="517322"/>
            <a:ext cx="10835768" cy="634081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sz="2800" b="1" i="1" dirty="0" smtClean="0">
                <a:solidFill>
                  <a:schemeClr val="accent6"/>
                </a:solidFill>
                <a:latin typeface="Yu Gothic UI"/>
                <a:ea typeface="Yu Gothic UI"/>
              </a:rPr>
              <a:t>QU’EST-CE QUE LE SERVICE SANITAIRE ?</a:t>
            </a:r>
            <a:endParaRPr lang="en-US" sz="2800" b="1" i="1" dirty="0">
              <a:solidFill>
                <a:schemeClr val="accent6"/>
              </a:solidFill>
              <a:latin typeface="Yu Gothic UI"/>
              <a:ea typeface="Yu Gothic UI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9944883" y="701988"/>
            <a:ext cx="1800200" cy="1124744"/>
          </a:xfrm>
          <a:prstGeom prst="irregularSeal1">
            <a:avLst/>
          </a:prstGeom>
          <a:solidFill>
            <a:srgbClr val="45A5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226865" y="1043444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fr-FR" b="1" dirty="0" smtClean="0"/>
              <a:t>New </a:t>
            </a:r>
            <a:r>
              <a:rPr lang="fr-FR" b="1" dirty="0"/>
              <a:t>2018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6781233" y="2816834"/>
            <a:ext cx="5375920" cy="4077072"/>
          </a:xfrm>
          <a:prstGeom prst="roundRect">
            <a:avLst>
              <a:gd name="adj" fmla="val 847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 bwMode="auto">
          <a:xfrm>
            <a:off x="695400" y="2924944"/>
            <a:ext cx="57392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2"/>
                </a:solidFill>
              </a:rPr>
              <a:t>Formation </a:t>
            </a:r>
            <a:r>
              <a:rPr lang="fr-FR" sz="2400" b="1" dirty="0">
                <a:solidFill>
                  <a:schemeClr val="bg2"/>
                </a:solidFill>
              </a:rPr>
              <a:t>initiale </a:t>
            </a:r>
            <a:r>
              <a:rPr lang="fr-FR" sz="2400" dirty="0">
                <a:solidFill>
                  <a:schemeClr val="bg2"/>
                </a:solidFill>
              </a:rPr>
              <a:t>en </a:t>
            </a:r>
            <a:r>
              <a:rPr lang="fr-FR" sz="2400" dirty="0" smtClean="0">
                <a:solidFill>
                  <a:schemeClr val="bg2"/>
                </a:solidFill>
              </a:rPr>
              <a:t>Prévention et Promotion </a:t>
            </a:r>
            <a:r>
              <a:rPr lang="fr-FR" sz="2400" dirty="0">
                <a:solidFill>
                  <a:schemeClr val="bg2"/>
                </a:solidFill>
              </a:rPr>
              <a:t>de la </a:t>
            </a:r>
            <a:r>
              <a:rPr lang="fr-FR" sz="2400" dirty="0" smtClean="0">
                <a:solidFill>
                  <a:schemeClr val="bg2"/>
                </a:solidFill>
              </a:rPr>
              <a:t>Santé </a:t>
            </a:r>
            <a:r>
              <a:rPr lang="fr-FR" sz="2400" b="1" dirty="0" smtClean="0">
                <a:solidFill>
                  <a:schemeClr val="bg2"/>
                </a:solidFill>
              </a:rPr>
              <a:t>(6 semaines)</a:t>
            </a:r>
          </a:p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2"/>
                </a:solidFill>
              </a:rPr>
              <a:t>Approche territoriale – inégalités de santé </a:t>
            </a:r>
          </a:p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b="1" dirty="0" err="1" smtClean="0">
                <a:solidFill>
                  <a:schemeClr val="bg2"/>
                </a:solidFill>
              </a:rPr>
              <a:t>Interprofessionnalité</a:t>
            </a:r>
            <a:endParaRPr lang="en-US" sz="2000" i="1" dirty="0">
              <a:solidFill>
                <a:schemeClr val="bg2"/>
              </a:solidFill>
            </a:endParaRPr>
          </a:p>
        </p:txBody>
      </p:sp>
      <p:pic>
        <p:nvPicPr>
          <p:cNvPr id="14" name="Picture 5" descr="Entreprise, Dossier, Presse-Papier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9" r="21511"/>
          <a:stretch/>
        </p:blipFill>
        <p:spPr bwMode="auto">
          <a:xfrm>
            <a:off x="8224228" y="3414227"/>
            <a:ext cx="626300" cy="166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octeur, Médecin De Sexe Mascul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388" y="2995253"/>
            <a:ext cx="1056531" cy="211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78291" y="5301208"/>
            <a:ext cx="18909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dirty="0"/>
              <a:t>Un référent de stage = proximité 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9655921" y="5301208"/>
            <a:ext cx="1943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dirty="0"/>
              <a:t>Un/Des référent(s) pédagogique(s) </a:t>
            </a:r>
            <a:endParaRPr lang="en-US" b="1" dirty="0"/>
          </a:p>
        </p:txBody>
      </p:sp>
      <p:sp>
        <p:nvSpPr>
          <p:cNvPr id="3" name="Plus 2"/>
          <p:cNvSpPr/>
          <p:nvPr/>
        </p:nvSpPr>
        <p:spPr>
          <a:xfrm>
            <a:off x="9342385" y="3956456"/>
            <a:ext cx="545195" cy="57606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 bwMode="auto">
          <a:xfrm>
            <a:off x="2843694" y="5499117"/>
            <a:ext cx="34788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>
              <a:spcBef>
                <a:spcPts val="600"/>
              </a:spcBef>
              <a:spcAft>
                <a:spcPts val="600"/>
              </a:spcAft>
            </a:pPr>
            <a:r>
              <a:rPr lang="fr-FR" sz="1600" dirty="0" smtClean="0">
                <a:solidFill>
                  <a:schemeClr val="bg2"/>
                </a:solidFill>
              </a:rPr>
              <a:t>Rapports </a:t>
            </a:r>
            <a:r>
              <a:rPr lang="fr-FR" sz="1600" dirty="0">
                <a:solidFill>
                  <a:schemeClr val="bg2"/>
                </a:solidFill>
              </a:rPr>
              <a:t>Pr Vaillant, HCSP, </a:t>
            </a:r>
            <a:r>
              <a:rPr lang="fr-FR" sz="1600" dirty="0" smtClean="0">
                <a:solidFill>
                  <a:schemeClr val="bg2"/>
                </a:solidFill>
              </a:rPr>
              <a:t>décrets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50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7608168" y="1705116"/>
            <a:ext cx="2952328" cy="35573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 bwMode="auto">
          <a:xfrm>
            <a:off x="2711624" y="1142744"/>
            <a:ext cx="8961451" cy="1354217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</a:pP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Un </a:t>
            </a:r>
            <a:r>
              <a:rPr lang="fr-FR" sz="24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projet de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prévention  </a:t>
            </a:r>
          </a:p>
          <a:p>
            <a:pPr marL="457200" lvl="2" algn="just">
              <a:spcAft>
                <a:spcPts val="600"/>
              </a:spcAft>
            </a:pP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  <a:sym typeface="Wingdings" panose="05000000000000000000" pitchFamily="2" charset="2"/>
              </a:rPr>
              <a:t>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groupe d’étudiants </a:t>
            </a:r>
            <a:r>
              <a:rPr lang="fr-FR" sz="2400" b="1" dirty="0">
                <a:solidFill>
                  <a:srgbClr val="213469"/>
                </a:solidFill>
                <a:latin typeface="Yu Gothic UI"/>
                <a:ea typeface="Yu Gothic UI"/>
              </a:rPr>
              <a:t>en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santé </a:t>
            </a:r>
            <a:r>
              <a:rPr lang="fr-FR" sz="20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INTERPROFESSIONNEL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 </a:t>
            </a:r>
          </a:p>
          <a:p>
            <a:pPr marL="1371600" lvl="4" algn="just">
              <a:spcAft>
                <a:spcPts val="600"/>
              </a:spcAft>
            </a:pP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sym typeface="Wingdings" panose="05000000000000000000" pitchFamily="2" charset="2"/>
              </a:rPr>
              <a:t>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dans </a:t>
            </a:r>
            <a:r>
              <a:rPr lang="fr-FR" sz="2400" b="1" dirty="0">
                <a:solidFill>
                  <a:srgbClr val="213469"/>
                </a:solidFill>
                <a:latin typeface="Yu Gothic UI"/>
                <a:ea typeface="Yu Gothic UI"/>
              </a:rPr>
              <a:t>une structure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(stage)</a:t>
            </a:r>
            <a:endParaRPr lang="fr-FR" sz="2400" b="1" dirty="0">
              <a:solidFill>
                <a:srgbClr val="213469"/>
              </a:solidFill>
              <a:latin typeface="Yu Gothic UI"/>
              <a:ea typeface="Yu Gothic UI"/>
              <a:cs typeface="Arial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9944883" y="580372"/>
            <a:ext cx="1800200" cy="1124744"/>
          </a:xfrm>
          <a:prstGeom prst="irregularSeal1">
            <a:avLst/>
          </a:prstGeom>
          <a:solidFill>
            <a:srgbClr val="45A5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226865" y="95807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fr-FR" b="1" dirty="0" smtClean="0"/>
              <a:t>New </a:t>
            </a:r>
            <a:r>
              <a:rPr lang="fr-FR" b="1" dirty="0"/>
              <a:t>2018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5400" y="2805008"/>
            <a:ext cx="756084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algn="just">
              <a:spcAft>
                <a:spcPts val="600"/>
              </a:spcAft>
            </a:pPr>
            <a:r>
              <a:rPr lang="fr-FR" sz="2400" dirty="0" smtClean="0">
                <a:solidFill>
                  <a:schemeClr val="accent1"/>
                </a:solidFill>
              </a:rPr>
              <a:t>En Centre-Val de Loire : </a:t>
            </a:r>
            <a:r>
              <a:rPr lang="fr-FR" sz="2400" b="1" dirty="0" smtClean="0">
                <a:solidFill>
                  <a:schemeClr val="accent1"/>
                </a:solidFill>
              </a:rPr>
              <a:t>&gt; 1800 étudiants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13 IFSI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tx2"/>
                </a:solidFill>
              </a:rPr>
              <a:t>2 Facultés de Médecine (37, 45)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AE0A8F"/>
                </a:solidFill>
              </a:rPr>
              <a:t>1 EUK (45)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D9563F"/>
                </a:solidFill>
              </a:rPr>
              <a:t>1 Ecole de Sage-Femme (37)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4">
                    <a:lumMod val="75000"/>
                  </a:schemeClr>
                </a:solidFill>
              </a:rPr>
              <a:t>1 Faculté de Pharmacie (37)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1 Faculté d’Odontologie (37)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01" y="2780928"/>
            <a:ext cx="303847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re 1"/>
          <p:cNvSpPr txBox="1">
            <a:spLocks/>
          </p:cNvSpPr>
          <p:nvPr/>
        </p:nvSpPr>
        <p:spPr bwMode="auto">
          <a:xfrm>
            <a:off x="2567608" y="517322"/>
            <a:ext cx="10835768" cy="634081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sz="2400" b="1" i="1" dirty="0" smtClean="0">
                <a:solidFill>
                  <a:schemeClr val="accent6"/>
                </a:solidFill>
                <a:latin typeface="Yu Gothic UI"/>
                <a:ea typeface="Yu Gothic UI"/>
              </a:rPr>
              <a:t>QUELLE ORGANISATION INTERPRO EN CVL ?</a:t>
            </a:r>
            <a:endParaRPr lang="en-US" sz="2400" b="1" i="1" dirty="0">
              <a:solidFill>
                <a:schemeClr val="accent6"/>
              </a:solidFill>
              <a:latin typeface="Yu Gothic UI"/>
              <a:ea typeface="Yu Gothic UI"/>
            </a:endParaRPr>
          </a:p>
        </p:txBody>
      </p:sp>
    </p:spTree>
    <p:extLst>
      <p:ext uri="{BB962C8B-B14F-4D97-AF65-F5344CB8AC3E}">
        <p14:creationId xmlns:p14="http://schemas.microsoft.com/office/powerpoint/2010/main" val="167572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7608168" y="1705116"/>
            <a:ext cx="2952328" cy="35573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 bwMode="auto">
          <a:xfrm>
            <a:off x="2711624" y="1142744"/>
            <a:ext cx="8961451" cy="1354217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</a:pP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Un </a:t>
            </a:r>
            <a:r>
              <a:rPr lang="fr-FR" sz="24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projet de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prévention  </a:t>
            </a:r>
          </a:p>
          <a:p>
            <a:pPr marL="457200" lvl="2" algn="just">
              <a:spcAft>
                <a:spcPts val="600"/>
              </a:spcAft>
            </a:pP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  <a:sym typeface="Wingdings" panose="05000000000000000000" pitchFamily="2" charset="2"/>
              </a:rPr>
              <a:t>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groupe d’étudiants </a:t>
            </a:r>
            <a:r>
              <a:rPr lang="fr-FR" sz="2400" b="1" dirty="0">
                <a:solidFill>
                  <a:srgbClr val="213469"/>
                </a:solidFill>
                <a:latin typeface="Yu Gothic UI"/>
                <a:ea typeface="Yu Gothic UI"/>
              </a:rPr>
              <a:t>en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santé </a:t>
            </a:r>
            <a:r>
              <a:rPr lang="fr-FR" sz="20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INTERPROFESSIONNEL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 </a:t>
            </a:r>
          </a:p>
          <a:p>
            <a:pPr marL="1371600" lvl="4" algn="just">
              <a:spcAft>
                <a:spcPts val="600"/>
              </a:spcAft>
            </a:pP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  <a:sym typeface="Wingdings" panose="05000000000000000000" pitchFamily="2" charset="2"/>
              </a:rPr>
              <a:t>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dans </a:t>
            </a:r>
            <a:r>
              <a:rPr lang="fr-FR" sz="2400" b="1" dirty="0">
                <a:solidFill>
                  <a:srgbClr val="213469"/>
                </a:solidFill>
                <a:latin typeface="Yu Gothic UI"/>
                <a:ea typeface="Yu Gothic UI"/>
              </a:rPr>
              <a:t>une structure </a:t>
            </a:r>
            <a:r>
              <a:rPr lang="fr-FR" sz="2400" b="1" dirty="0" smtClean="0">
                <a:solidFill>
                  <a:srgbClr val="213469"/>
                </a:solidFill>
                <a:latin typeface="Yu Gothic UI"/>
                <a:ea typeface="Yu Gothic UI"/>
              </a:rPr>
              <a:t>(stage)</a:t>
            </a:r>
            <a:endParaRPr lang="fr-FR" sz="2400" b="1" dirty="0">
              <a:solidFill>
                <a:srgbClr val="213469"/>
              </a:solidFill>
              <a:latin typeface="Yu Gothic UI"/>
              <a:ea typeface="Yu Gothic UI"/>
              <a:cs typeface="Arial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9944883" y="580372"/>
            <a:ext cx="1800200" cy="1124744"/>
          </a:xfrm>
          <a:prstGeom prst="irregularSeal1">
            <a:avLst/>
          </a:prstGeom>
          <a:solidFill>
            <a:srgbClr val="45A5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226865" y="95807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fr-FR" b="1" dirty="0" smtClean="0"/>
              <a:t>New </a:t>
            </a:r>
            <a:r>
              <a:rPr lang="fr-FR" b="1" dirty="0"/>
              <a:t>2018</a:t>
            </a:r>
          </a:p>
        </p:txBody>
      </p:sp>
      <p:sp>
        <p:nvSpPr>
          <p:cNvPr id="9" name="Accolade fermante 8"/>
          <p:cNvSpPr/>
          <p:nvPr/>
        </p:nvSpPr>
        <p:spPr bwMode="auto">
          <a:xfrm>
            <a:off x="6939818" y="2856969"/>
            <a:ext cx="252531" cy="3048762"/>
          </a:xfrm>
          <a:prstGeom prst="rightBrace">
            <a:avLst>
              <a:gd name="adj1" fmla="val 3641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6" name="Picture 4" descr="Point D'Interrogation, Un Av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150" y="2759384"/>
            <a:ext cx="3647343" cy="242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318614" y="4852421"/>
            <a:ext cx="45191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D9563F"/>
                </a:solidFill>
              </a:rPr>
              <a:t>Calendriers différents (stage/formation)</a:t>
            </a:r>
          </a:p>
          <a:p>
            <a:pPr algn="ctr"/>
            <a:r>
              <a:rPr lang="fr-FR" b="1" dirty="0" smtClean="0">
                <a:solidFill>
                  <a:srgbClr val="D9563F"/>
                </a:solidFill>
              </a:rPr>
              <a:t>Référentiels de formation</a:t>
            </a:r>
          </a:p>
          <a:p>
            <a:pPr algn="ctr"/>
            <a:r>
              <a:rPr lang="fr-FR" b="1" dirty="0" smtClean="0">
                <a:solidFill>
                  <a:srgbClr val="D9563F"/>
                </a:solidFill>
              </a:rPr>
              <a:t>Répartition des stages</a:t>
            </a:r>
          </a:p>
          <a:p>
            <a:pPr algn="ctr"/>
            <a:r>
              <a:rPr lang="fr-FR" b="1" dirty="0" smtClean="0">
                <a:solidFill>
                  <a:srgbClr val="D9563F"/>
                </a:solidFill>
              </a:rPr>
              <a:t>Approche territoriale</a:t>
            </a:r>
          </a:p>
          <a:p>
            <a:pPr algn="ctr"/>
            <a:r>
              <a:rPr lang="fr-FR" dirty="0" smtClean="0">
                <a:solidFill>
                  <a:schemeClr val="bg2"/>
                </a:solidFill>
              </a:rPr>
              <a:t> 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 bwMode="auto">
          <a:xfrm>
            <a:off x="2567608" y="517322"/>
            <a:ext cx="10835768" cy="634081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sz="2400" b="1" i="1" dirty="0" smtClean="0">
                <a:solidFill>
                  <a:schemeClr val="accent6"/>
                </a:solidFill>
                <a:latin typeface="Yu Gothic UI"/>
                <a:ea typeface="Yu Gothic UI"/>
              </a:rPr>
              <a:t>QUELLE ORGANISATION INTERPRO EN CVL ?</a:t>
            </a:r>
            <a:endParaRPr lang="en-US" sz="2400" b="1" i="1" dirty="0">
              <a:solidFill>
                <a:schemeClr val="accent6"/>
              </a:solidFill>
              <a:latin typeface="Yu Gothic UI"/>
              <a:ea typeface="Yu Gothic UI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95400" y="2856968"/>
            <a:ext cx="756084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algn="just">
              <a:spcAft>
                <a:spcPts val="600"/>
              </a:spcAft>
            </a:pPr>
            <a:r>
              <a:rPr lang="fr-FR" sz="2400" dirty="0" smtClean="0">
                <a:solidFill>
                  <a:schemeClr val="accent1"/>
                </a:solidFill>
              </a:rPr>
              <a:t>En Centre-Val de Loire : </a:t>
            </a:r>
            <a:r>
              <a:rPr lang="fr-FR" sz="2400" b="1" dirty="0" smtClean="0">
                <a:solidFill>
                  <a:schemeClr val="accent1"/>
                </a:solidFill>
              </a:rPr>
              <a:t>&gt; 1800 étudiants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13 IFSI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tx2"/>
                </a:solidFill>
              </a:rPr>
              <a:t>2 Facultés de Médecine (37, 45)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AE0A8F"/>
                </a:solidFill>
              </a:rPr>
              <a:t>1 EUK (45)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D9563F"/>
                </a:solidFill>
              </a:rPr>
              <a:t>1 Ecole de Sage-Femme (37)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4">
                    <a:lumMod val="75000"/>
                  </a:schemeClr>
                </a:solidFill>
              </a:rPr>
              <a:t>1 Faculté de Pharmacie (37)</a:t>
            </a:r>
          </a:p>
          <a:p>
            <a:pPr marL="742950" lvl="2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1 Faculté d’Odontologie (37)</a:t>
            </a:r>
          </a:p>
        </p:txBody>
      </p:sp>
    </p:spTree>
    <p:extLst>
      <p:ext uri="{BB962C8B-B14F-4D97-AF65-F5344CB8AC3E}">
        <p14:creationId xmlns:p14="http://schemas.microsoft.com/office/powerpoint/2010/main" val="308585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13469"/>
      </a:dk2>
      <a:lt2>
        <a:srgbClr val="E2B129"/>
      </a:lt2>
      <a:accent1>
        <a:srgbClr val="213469"/>
      </a:accent1>
      <a:accent2>
        <a:srgbClr val="D9563F"/>
      </a:accent2>
      <a:accent3>
        <a:srgbClr val="94DCDC"/>
      </a:accent3>
      <a:accent4>
        <a:srgbClr val="14F597"/>
      </a:accent4>
      <a:accent5>
        <a:srgbClr val="3D4594"/>
      </a:accent5>
      <a:accent6>
        <a:srgbClr val="6EB1B4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1531</Words>
  <Application>Microsoft Office PowerPoint</Application>
  <DocSecurity>0</DocSecurity>
  <PresentationFormat>Personnalisé</PresentationFormat>
  <Paragraphs>258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Shift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Secrétariat FCPTS</dc:creator>
  <cp:lastModifiedBy>DIH41897</cp:lastModifiedBy>
  <cp:revision>199</cp:revision>
  <dcterms:created xsi:type="dcterms:W3CDTF">2023-01-12T08:34:55Z</dcterms:created>
  <dcterms:modified xsi:type="dcterms:W3CDTF">2024-10-07T09:28:46Z</dcterms:modified>
  <dc:identifier/>
  <dc:language/>
  <cp:version/>
</cp:coreProperties>
</file>