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media/image11.jpg" ContentType="image/jpg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58" r:id="rId4"/>
    <p:sldId id="263" r:id="rId5"/>
    <p:sldId id="267" r:id="rId6"/>
    <p:sldId id="268" r:id="rId7"/>
    <p:sldId id="2147375695" r:id="rId8"/>
    <p:sldId id="2147375696" r:id="rId9"/>
    <p:sldId id="2443" r:id="rId10"/>
    <p:sldId id="2147375693" r:id="rId11"/>
    <p:sldId id="407" r:id="rId12"/>
    <p:sldId id="2147375697" r:id="rId13"/>
    <p:sldId id="285" r:id="rId14"/>
    <p:sldId id="2441" r:id="rId15"/>
    <p:sldId id="2147375705" r:id="rId16"/>
    <p:sldId id="774" r:id="rId17"/>
    <p:sldId id="309" r:id="rId18"/>
    <p:sldId id="332" r:id="rId19"/>
    <p:sldId id="2147375698" r:id="rId20"/>
    <p:sldId id="2147375704" r:id="rId21"/>
    <p:sldId id="2147375706" r:id="rId22"/>
    <p:sldId id="2147375701" r:id="rId23"/>
    <p:sldId id="790" r:id="rId24"/>
    <p:sldId id="262" r:id="rId25"/>
    <p:sldId id="264" r:id="rId26"/>
    <p:sldId id="265" r:id="rId27"/>
    <p:sldId id="266" r:id="rId28"/>
    <p:sldId id="2147375708" r:id="rId29"/>
    <p:sldId id="2147375707" r:id="rId30"/>
    <p:sldId id="259" r:id="rId31"/>
    <p:sldId id="260" r:id="rId32"/>
    <p:sldId id="261" r:id="rId33"/>
    <p:sldId id="269" r:id="rId34"/>
    <p:sldId id="275" r:id="rId35"/>
    <p:sldId id="276" r:id="rId36"/>
    <p:sldId id="2147375703" r:id="rId37"/>
    <p:sldId id="273" r:id="rId38"/>
    <p:sldId id="274" r:id="rId39"/>
    <p:sldId id="270" r:id="rId40"/>
  </p:sldIdLst>
  <p:sldSz cx="12192000" cy="6858000"/>
  <p:notesSz cx="12192000" cy="6858000"/>
  <p:defaultTextStyle>
    <a:defPPr>
      <a:defRPr lang="fr-FR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356A"/>
    <a:srgbClr val="2759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415"/>
    <p:restoredTop sz="94763"/>
  </p:normalViewPr>
  <p:slideViewPr>
    <p:cSldViewPr>
      <p:cViewPr varScale="1">
        <p:scale>
          <a:sx n="57" d="100"/>
          <a:sy n="57" d="100"/>
        </p:scale>
        <p:origin x="192" y="10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B7BA4F-FD09-4B84-A1A8-D7BB2D82970B}" type="doc">
      <dgm:prSet loTypeId="urn:microsoft.com/office/officeart/2005/8/layout/defaul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fr-FR"/>
        </a:p>
      </dgm:t>
    </dgm:pt>
    <dgm:pt modelId="{16A6A964-5511-45AE-904F-4D7105CAA725}">
      <dgm:prSet phldrT="[Texte]"/>
      <dgm:spPr/>
      <dgm:t>
        <a:bodyPr/>
        <a:lstStyle/>
        <a:p>
          <a:r>
            <a:rPr lang="fr-FR" dirty="0"/>
            <a:t>Proposition thérapeutique intégrative et parcours</a:t>
          </a:r>
        </a:p>
      </dgm:t>
    </dgm:pt>
    <dgm:pt modelId="{80E6E188-4F97-48E4-8249-2C4F752A0692}" type="parTrans" cxnId="{64E5EFE0-DD97-4385-A6F0-63C4C3817A3B}">
      <dgm:prSet/>
      <dgm:spPr/>
      <dgm:t>
        <a:bodyPr/>
        <a:lstStyle/>
        <a:p>
          <a:endParaRPr lang="fr-FR"/>
        </a:p>
      </dgm:t>
    </dgm:pt>
    <dgm:pt modelId="{7A6053E3-FC49-4E34-8685-9C4141F27A1E}" type="sibTrans" cxnId="{64E5EFE0-DD97-4385-A6F0-63C4C3817A3B}">
      <dgm:prSet/>
      <dgm:spPr/>
      <dgm:t>
        <a:bodyPr/>
        <a:lstStyle/>
        <a:p>
          <a:endParaRPr lang="fr-FR"/>
        </a:p>
      </dgm:t>
    </dgm:pt>
    <dgm:pt modelId="{C1AE121C-2307-436E-B5D2-1D03F5EC86FA}">
      <dgm:prSet phldrT="[Texte]"/>
      <dgm:spPr/>
      <dgm:t>
        <a:bodyPr/>
        <a:lstStyle/>
        <a:p>
          <a:r>
            <a:rPr lang="fr-FR"/>
            <a:t>Différentes pratiques complémentaires</a:t>
          </a:r>
        </a:p>
      </dgm:t>
    </dgm:pt>
    <dgm:pt modelId="{5300C2CC-45D4-4AAA-ADF6-D384AFD6DBDF}" type="parTrans" cxnId="{20EC6D02-0350-4B1E-8509-233307B20966}">
      <dgm:prSet/>
      <dgm:spPr/>
      <dgm:t>
        <a:bodyPr/>
        <a:lstStyle/>
        <a:p>
          <a:endParaRPr lang="fr-FR"/>
        </a:p>
      </dgm:t>
    </dgm:pt>
    <dgm:pt modelId="{CDE5AF30-0734-47B0-8D92-DDDA8EB7BC58}" type="sibTrans" cxnId="{20EC6D02-0350-4B1E-8509-233307B20966}">
      <dgm:prSet/>
      <dgm:spPr/>
      <dgm:t>
        <a:bodyPr/>
        <a:lstStyle/>
        <a:p>
          <a:endParaRPr lang="fr-FR"/>
        </a:p>
      </dgm:t>
    </dgm:pt>
    <dgm:pt modelId="{160782AE-9A39-4B55-95DD-1975B042DD54}">
      <dgm:prSet phldrT="[Texte]"/>
      <dgm:spPr/>
      <dgm:t>
        <a:bodyPr/>
        <a:lstStyle/>
        <a:p>
          <a:r>
            <a:rPr lang="fr-FR" dirty="0"/>
            <a:t>Des ingrédients communs</a:t>
          </a:r>
        </a:p>
      </dgm:t>
    </dgm:pt>
    <dgm:pt modelId="{223D9120-5E96-4DC4-841C-B10D973B7D35}" type="parTrans" cxnId="{33CEFE32-9B12-4276-80E4-551A23F239CA}">
      <dgm:prSet/>
      <dgm:spPr/>
      <dgm:t>
        <a:bodyPr/>
        <a:lstStyle/>
        <a:p>
          <a:endParaRPr lang="fr-FR"/>
        </a:p>
      </dgm:t>
    </dgm:pt>
    <dgm:pt modelId="{F3218A2C-1F66-4CBE-8696-B51C1D4AD469}" type="sibTrans" cxnId="{33CEFE32-9B12-4276-80E4-551A23F239CA}">
      <dgm:prSet/>
      <dgm:spPr/>
      <dgm:t>
        <a:bodyPr/>
        <a:lstStyle/>
        <a:p>
          <a:endParaRPr lang="fr-FR"/>
        </a:p>
      </dgm:t>
    </dgm:pt>
    <dgm:pt modelId="{6E25A00D-7083-41AA-B21F-9A022CF7192B}">
      <dgm:prSet phldrT="[Texte]"/>
      <dgm:spPr/>
      <dgm:t>
        <a:bodyPr/>
        <a:lstStyle/>
        <a:p>
          <a:r>
            <a:rPr lang="fr-FR" dirty="0"/>
            <a:t>Consultation et bilan intégratif</a:t>
          </a:r>
        </a:p>
      </dgm:t>
    </dgm:pt>
    <dgm:pt modelId="{5EBB6C80-2D88-41B7-9794-C5BABA20B67E}" type="parTrans" cxnId="{E6B784E0-F621-418B-A207-84F191778F20}">
      <dgm:prSet/>
      <dgm:spPr/>
      <dgm:t>
        <a:bodyPr/>
        <a:lstStyle/>
        <a:p>
          <a:endParaRPr lang="fr-FR"/>
        </a:p>
      </dgm:t>
    </dgm:pt>
    <dgm:pt modelId="{E6B83BC3-1418-498C-8D81-E558783C18AE}" type="sibTrans" cxnId="{E6B784E0-F621-418B-A207-84F191778F20}">
      <dgm:prSet/>
      <dgm:spPr/>
      <dgm:t>
        <a:bodyPr/>
        <a:lstStyle/>
        <a:p>
          <a:endParaRPr lang="fr-FR"/>
        </a:p>
      </dgm:t>
    </dgm:pt>
    <dgm:pt modelId="{171C1457-4C53-41F7-B505-FC1BC6B42FBC}">
      <dgm:prSet phldrT="[Texte]"/>
      <dgm:spPr/>
      <dgm:t>
        <a:bodyPr/>
        <a:lstStyle/>
        <a:p>
          <a:r>
            <a:rPr lang="fr-FR"/>
            <a:t>Coordination</a:t>
          </a:r>
        </a:p>
      </dgm:t>
    </dgm:pt>
    <dgm:pt modelId="{65868AB4-44B3-43DB-B005-A03B6291B4B1}" type="parTrans" cxnId="{A0E11BEE-1347-4715-9018-43B5697364FC}">
      <dgm:prSet/>
      <dgm:spPr/>
      <dgm:t>
        <a:bodyPr/>
        <a:lstStyle/>
        <a:p>
          <a:endParaRPr lang="fr-FR"/>
        </a:p>
      </dgm:t>
    </dgm:pt>
    <dgm:pt modelId="{E2ED1D3D-88E9-4FDE-A738-6C7EA1B71080}" type="sibTrans" cxnId="{A0E11BEE-1347-4715-9018-43B5697364FC}">
      <dgm:prSet/>
      <dgm:spPr/>
      <dgm:t>
        <a:bodyPr/>
        <a:lstStyle/>
        <a:p>
          <a:endParaRPr lang="fr-FR"/>
        </a:p>
      </dgm:t>
    </dgm:pt>
    <dgm:pt modelId="{B88263C7-6B07-4E56-B49C-633CC4C3F6BB}" type="pres">
      <dgm:prSet presAssocID="{C1B7BA4F-FD09-4B84-A1A8-D7BB2D82970B}" presName="diagram" presStyleCnt="0">
        <dgm:presLayoutVars>
          <dgm:dir/>
          <dgm:resizeHandles val="exact"/>
        </dgm:presLayoutVars>
      </dgm:prSet>
      <dgm:spPr/>
    </dgm:pt>
    <dgm:pt modelId="{38088F21-4D77-4C1F-983E-232138E10418}" type="pres">
      <dgm:prSet presAssocID="{16A6A964-5511-45AE-904F-4D7105CAA725}" presName="node" presStyleLbl="node1" presStyleIdx="0" presStyleCnt="5" custLinFactX="9486" custLinFactNeighborX="100000" custLinFactNeighborY="-514">
        <dgm:presLayoutVars>
          <dgm:bulletEnabled val="1"/>
        </dgm:presLayoutVars>
      </dgm:prSet>
      <dgm:spPr/>
    </dgm:pt>
    <dgm:pt modelId="{C877EF8E-290A-48F3-AAFF-E609D61F2C2C}" type="pres">
      <dgm:prSet presAssocID="{7A6053E3-FC49-4E34-8685-9C4141F27A1E}" presName="sibTrans" presStyleCnt="0"/>
      <dgm:spPr/>
    </dgm:pt>
    <dgm:pt modelId="{25C22251-4980-4684-82BD-7C67CAA34D0A}" type="pres">
      <dgm:prSet presAssocID="{C1AE121C-2307-436E-B5D2-1D03F5EC86FA}" presName="node" presStyleLbl="node1" presStyleIdx="1" presStyleCnt="5" custLinFactY="19494" custLinFactNeighborX="-69120" custLinFactNeighborY="100000">
        <dgm:presLayoutVars>
          <dgm:bulletEnabled val="1"/>
        </dgm:presLayoutVars>
      </dgm:prSet>
      <dgm:spPr/>
    </dgm:pt>
    <dgm:pt modelId="{2B5F83F4-691E-443A-98FB-633FAEDAF9AD}" type="pres">
      <dgm:prSet presAssocID="{CDE5AF30-0734-47B0-8D92-DDDA8EB7BC58}" presName="sibTrans" presStyleCnt="0"/>
      <dgm:spPr/>
    </dgm:pt>
    <dgm:pt modelId="{74CD7846-AE0F-4976-9932-84122776B4E8}" type="pres">
      <dgm:prSet presAssocID="{160782AE-9A39-4B55-95DD-1975B042DD54}" presName="node" presStyleLbl="node1" presStyleIdx="2" presStyleCnt="5" custLinFactY="19494" custLinFactNeighborX="-63960" custLinFactNeighborY="100000">
        <dgm:presLayoutVars>
          <dgm:bulletEnabled val="1"/>
        </dgm:presLayoutVars>
      </dgm:prSet>
      <dgm:spPr/>
    </dgm:pt>
    <dgm:pt modelId="{18FE0901-7565-43A1-982E-3AED6ECD5562}" type="pres">
      <dgm:prSet presAssocID="{F3218A2C-1F66-4CBE-8696-B51C1D4AD469}" presName="sibTrans" presStyleCnt="0"/>
      <dgm:spPr/>
    </dgm:pt>
    <dgm:pt modelId="{7A53CA0A-41E2-41DE-97A4-84F9B903AF15}" type="pres">
      <dgm:prSet presAssocID="{6E25A00D-7083-41AA-B21F-9A022CF7192B}" presName="node" presStyleLbl="node1" presStyleIdx="3" presStyleCnt="5" custLinFactY="-17181" custLinFactNeighborX="-53323" custLinFactNeighborY="-100000">
        <dgm:presLayoutVars>
          <dgm:bulletEnabled val="1"/>
        </dgm:presLayoutVars>
      </dgm:prSet>
      <dgm:spPr/>
    </dgm:pt>
    <dgm:pt modelId="{F43EE188-B7AB-46EB-A7D3-EE7394B57E95}" type="pres">
      <dgm:prSet presAssocID="{E6B83BC3-1418-498C-8D81-E558783C18AE}" presName="sibTrans" presStyleCnt="0"/>
      <dgm:spPr/>
    </dgm:pt>
    <dgm:pt modelId="{D02AEBCE-26C6-43C0-876E-32D57A8BFC6C}" type="pres">
      <dgm:prSet presAssocID="{171C1457-4C53-41F7-B505-FC1BC6B42FBC}" presName="node" presStyleLbl="node1" presStyleIdx="4" presStyleCnt="5" custLinFactY="-17181" custLinFactNeighborX="54745" custLinFactNeighborY="-100000">
        <dgm:presLayoutVars>
          <dgm:bulletEnabled val="1"/>
        </dgm:presLayoutVars>
      </dgm:prSet>
      <dgm:spPr/>
    </dgm:pt>
  </dgm:ptLst>
  <dgm:cxnLst>
    <dgm:cxn modelId="{30925002-092F-4ED5-83E9-63DF623D7A02}" type="presOf" srcId="{160782AE-9A39-4B55-95DD-1975B042DD54}" destId="{74CD7846-AE0F-4976-9932-84122776B4E8}" srcOrd="0" destOrd="0" presId="urn:microsoft.com/office/officeart/2005/8/layout/default"/>
    <dgm:cxn modelId="{20EC6D02-0350-4B1E-8509-233307B20966}" srcId="{C1B7BA4F-FD09-4B84-A1A8-D7BB2D82970B}" destId="{C1AE121C-2307-436E-B5D2-1D03F5EC86FA}" srcOrd="1" destOrd="0" parTransId="{5300C2CC-45D4-4AAA-ADF6-D384AFD6DBDF}" sibTransId="{CDE5AF30-0734-47B0-8D92-DDDA8EB7BC58}"/>
    <dgm:cxn modelId="{EC55D506-93B5-4392-AB36-41DBE8EB6109}" type="presOf" srcId="{C1B7BA4F-FD09-4B84-A1A8-D7BB2D82970B}" destId="{B88263C7-6B07-4E56-B49C-633CC4C3F6BB}" srcOrd="0" destOrd="0" presId="urn:microsoft.com/office/officeart/2005/8/layout/default"/>
    <dgm:cxn modelId="{27878D21-C661-4311-9E6D-19FB11B93093}" type="presOf" srcId="{C1AE121C-2307-436E-B5D2-1D03F5EC86FA}" destId="{25C22251-4980-4684-82BD-7C67CAA34D0A}" srcOrd="0" destOrd="0" presId="urn:microsoft.com/office/officeart/2005/8/layout/default"/>
    <dgm:cxn modelId="{33CEFE32-9B12-4276-80E4-551A23F239CA}" srcId="{C1B7BA4F-FD09-4B84-A1A8-D7BB2D82970B}" destId="{160782AE-9A39-4B55-95DD-1975B042DD54}" srcOrd="2" destOrd="0" parTransId="{223D9120-5E96-4DC4-841C-B10D973B7D35}" sibTransId="{F3218A2C-1F66-4CBE-8696-B51C1D4AD469}"/>
    <dgm:cxn modelId="{B6774B84-1679-411F-8659-A26FFFE4F124}" type="presOf" srcId="{171C1457-4C53-41F7-B505-FC1BC6B42FBC}" destId="{D02AEBCE-26C6-43C0-876E-32D57A8BFC6C}" srcOrd="0" destOrd="0" presId="urn:microsoft.com/office/officeart/2005/8/layout/default"/>
    <dgm:cxn modelId="{2B3DA7A5-330E-4716-96FD-4E65DA6C9F6C}" type="presOf" srcId="{16A6A964-5511-45AE-904F-4D7105CAA725}" destId="{38088F21-4D77-4C1F-983E-232138E10418}" srcOrd="0" destOrd="0" presId="urn:microsoft.com/office/officeart/2005/8/layout/default"/>
    <dgm:cxn modelId="{072E78CD-BC74-4A81-AB6A-E4917F1D1DA3}" type="presOf" srcId="{6E25A00D-7083-41AA-B21F-9A022CF7192B}" destId="{7A53CA0A-41E2-41DE-97A4-84F9B903AF15}" srcOrd="0" destOrd="0" presId="urn:microsoft.com/office/officeart/2005/8/layout/default"/>
    <dgm:cxn modelId="{E6B784E0-F621-418B-A207-84F191778F20}" srcId="{C1B7BA4F-FD09-4B84-A1A8-D7BB2D82970B}" destId="{6E25A00D-7083-41AA-B21F-9A022CF7192B}" srcOrd="3" destOrd="0" parTransId="{5EBB6C80-2D88-41B7-9794-C5BABA20B67E}" sibTransId="{E6B83BC3-1418-498C-8D81-E558783C18AE}"/>
    <dgm:cxn modelId="{64E5EFE0-DD97-4385-A6F0-63C4C3817A3B}" srcId="{C1B7BA4F-FD09-4B84-A1A8-D7BB2D82970B}" destId="{16A6A964-5511-45AE-904F-4D7105CAA725}" srcOrd="0" destOrd="0" parTransId="{80E6E188-4F97-48E4-8249-2C4F752A0692}" sibTransId="{7A6053E3-FC49-4E34-8685-9C4141F27A1E}"/>
    <dgm:cxn modelId="{A0E11BEE-1347-4715-9018-43B5697364FC}" srcId="{C1B7BA4F-FD09-4B84-A1A8-D7BB2D82970B}" destId="{171C1457-4C53-41F7-B505-FC1BC6B42FBC}" srcOrd="4" destOrd="0" parTransId="{65868AB4-44B3-43DB-B005-A03B6291B4B1}" sibTransId="{E2ED1D3D-88E9-4FDE-A738-6C7EA1B71080}"/>
    <dgm:cxn modelId="{83F34EAD-14B6-47D4-8699-92DD8AA248C2}" type="presParOf" srcId="{B88263C7-6B07-4E56-B49C-633CC4C3F6BB}" destId="{38088F21-4D77-4C1F-983E-232138E10418}" srcOrd="0" destOrd="0" presId="urn:microsoft.com/office/officeart/2005/8/layout/default"/>
    <dgm:cxn modelId="{36EF25FF-DB50-4DF8-B7DA-63397F832FDF}" type="presParOf" srcId="{B88263C7-6B07-4E56-B49C-633CC4C3F6BB}" destId="{C877EF8E-290A-48F3-AAFF-E609D61F2C2C}" srcOrd="1" destOrd="0" presId="urn:microsoft.com/office/officeart/2005/8/layout/default"/>
    <dgm:cxn modelId="{4F03C486-90D3-47EF-AEDD-A9989CD67BB1}" type="presParOf" srcId="{B88263C7-6B07-4E56-B49C-633CC4C3F6BB}" destId="{25C22251-4980-4684-82BD-7C67CAA34D0A}" srcOrd="2" destOrd="0" presId="urn:microsoft.com/office/officeart/2005/8/layout/default"/>
    <dgm:cxn modelId="{FC7C09A0-AF6A-4019-964B-C875F43AE2B7}" type="presParOf" srcId="{B88263C7-6B07-4E56-B49C-633CC4C3F6BB}" destId="{2B5F83F4-691E-443A-98FB-633FAEDAF9AD}" srcOrd="3" destOrd="0" presId="urn:microsoft.com/office/officeart/2005/8/layout/default"/>
    <dgm:cxn modelId="{47F0614C-BB95-46AA-B53C-7021A44250CD}" type="presParOf" srcId="{B88263C7-6B07-4E56-B49C-633CC4C3F6BB}" destId="{74CD7846-AE0F-4976-9932-84122776B4E8}" srcOrd="4" destOrd="0" presId="urn:microsoft.com/office/officeart/2005/8/layout/default"/>
    <dgm:cxn modelId="{CE54D7F1-B941-4D7C-A76D-FFFA721C8755}" type="presParOf" srcId="{B88263C7-6B07-4E56-B49C-633CC4C3F6BB}" destId="{18FE0901-7565-43A1-982E-3AED6ECD5562}" srcOrd="5" destOrd="0" presId="urn:microsoft.com/office/officeart/2005/8/layout/default"/>
    <dgm:cxn modelId="{6DAE553A-D152-42D7-9B83-E34520C693CC}" type="presParOf" srcId="{B88263C7-6B07-4E56-B49C-633CC4C3F6BB}" destId="{7A53CA0A-41E2-41DE-97A4-84F9B903AF15}" srcOrd="6" destOrd="0" presId="urn:microsoft.com/office/officeart/2005/8/layout/default"/>
    <dgm:cxn modelId="{852CB20D-1F9A-4C77-ADD3-59C1945E18C4}" type="presParOf" srcId="{B88263C7-6B07-4E56-B49C-633CC4C3F6BB}" destId="{F43EE188-B7AB-46EB-A7D3-EE7394B57E95}" srcOrd="7" destOrd="0" presId="urn:microsoft.com/office/officeart/2005/8/layout/default"/>
    <dgm:cxn modelId="{F03582B9-6E16-4622-8501-AA09A450E748}" type="presParOf" srcId="{B88263C7-6B07-4E56-B49C-633CC4C3F6BB}" destId="{D02AEBCE-26C6-43C0-876E-32D57A8BFC6C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E29B38E-CEC6-4CB3-8B48-0BF91C6BB417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ED0BEDA-50C8-46DA-8595-E49888B8CBCB}">
      <dgm:prSet/>
      <dgm:spPr/>
      <dgm:t>
        <a:bodyPr/>
        <a:lstStyle/>
        <a:p>
          <a:r>
            <a:rPr lang="fr-FR" dirty="0"/>
            <a:t>Les différentes pratiques en SI</a:t>
          </a:r>
          <a:endParaRPr lang="en-US" dirty="0"/>
        </a:p>
      </dgm:t>
    </dgm:pt>
    <dgm:pt modelId="{6108B6A9-18F9-48F8-8F96-99F4025C8F35}" type="parTrans" cxnId="{F4A70795-D6E0-438D-8657-EE1101788FFB}">
      <dgm:prSet/>
      <dgm:spPr/>
      <dgm:t>
        <a:bodyPr/>
        <a:lstStyle/>
        <a:p>
          <a:endParaRPr lang="en-US"/>
        </a:p>
      </dgm:t>
    </dgm:pt>
    <dgm:pt modelId="{DC5B56DF-48E5-4896-A8C6-3F8980F07C69}" type="sibTrans" cxnId="{F4A70795-D6E0-438D-8657-EE1101788FFB}">
      <dgm:prSet/>
      <dgm:spPr/>
      <dgm:t>
        <a:bodyPr/>
        <a:lstStyle/>
        <a:p>
          <a:endParaRPr lang="en-US"/>
        </a:p>
      </dgm:t>
    </dgm:pt>
    <dgm:pt modelId="{366176A2-0EFE-41CD-AD19-786B48B189FE}">
      <dgm:prSet/>
      <dgm:spPr/>
      <dgm:t>
        <a:bodyPr/>
        <a:lstStyle/>
        <a:p>
          <a:r>
            <a:rPr lang="fr-FR" dirty="0">
              <a:solidFill>
                <a:schemeClr val="tx1"/>
              </a:solidFill>
            </a:rPr>
            <a:t>Les ingrédients communs: respiration, tenir droit, prendre en compte les émotions, se relier à l’environnement,  se remettre dans le mouvement de la vie…</a:t>
          </a:r>
          <a:endParaRPr lang="en-US" dirty="0">
            <a:solidFill>
              <a:schemeClr val="tx1"/>
            </a:solidFill>
          </a:endParaRPr>
        </a:p>
      </dgm:t>
    </dgm:pt>
    <dgm:pt modelId="{E84C3FE3-27CB-4D54-82A6-71CB5B08BBA4}" type="parTrans" cxnId="{E95ACAFE-0AFB-4D04-9DBD-312B61A7C021}">
      <dgm:prSet/>
      <dgm:spPr/>
      <dgm:t>
        <a:bodyPr/>
        <a:lstStyle/>
        <a:p>
          <a:endParaRPr lang="en-US"/>
        </a:p>
      </dgm:t>
    </dgm:pt>
    <dgm:pt modelId="{AC37287B-33C1-4DA4-A99C-E7206C0BA93D}" type="sibTrans" cxnId="{E95ACAFE-0AFB-4D04-9DBD-312B61A7C021}">
      <dgm:prSet/>
      <dgm:spPr/>
      <dgm:t>
        <a:bodyPr/>
        <a:lstStyle/>
        <a:p>
          <a:endParaRPr lang="en-US"/>
        </a:p>
      </dgm:t>
    </dgm:pt>
    <dgm:pt modelId="{D0CDE66E-75AD-4035-85E4-234135ABF1EC}" type="pres">
      <dgm:prSet presAssocID="{5E29B38E-CEC6-4CB3-8B48-0BF91C6BB417}" presName="linear" presStyleCnt="0">
        <dgm:presLayoutVars>
          <dgm:animLvl val="lvl"/>
          <dgm:resizeHandles val="exact"/>
        </dgm:presLayoutVars>
      </dgm:prSet>
      <dgm:spPr/>
    </dgm:pt>
    <dgm:pt modelId="{93CC2BBA-8468-488B-9B38-0E8593DC7DEE}" type="pres">
      <dgm:prSet presAssocID="{7ED0BEDA-50C8-46DA-8595-E49888B8CBCB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DDB90528-1740-4CA5-9624-0FADA4737F0B}" type="pres">
      <dgm:prSet presAssocID="{DC5B56DF-48E5-4896-A8C6-3F8980F07C69}" presName="spacer" presStyleCnt="0"/>
      <dgm:spPr/>
    </dgm:pt>
    <dgm:pt modelId="{CBDED2EB-312E-435E-8198-DA5CE1ADDA14}" type="pres">
      <dgm:prSet presAssocID="{366176A2-0EFE-41CD-AD19-786B48B189FE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2B22C08C-2234-4A1D-98A4-FEA6FC4ECAA2}" type="presOf" srcId="{366176A2-0EFE-41CD-AD19-786B48B189FE}" destId="{CBDED2EB-312E-435E-8198-DA5CE1ADDA14}" srcOrd="0" destOrd="0" presId="urn:microsoft.com/office/officeart/2005/8/layout/vList2"/>
    <dgm:cxn modelId="{F4A70795-D6E0-438D-8657-EE1101788FFB}" srcId="{5E29B38E-CEC6-4CB3-8B48-0BF91C6BB417}" destId="{7ED0BEDA-50C8-46DA-8595-E49888B8CBCB}" srcOrd="0" destOrd="0" parTransId="{6108B6A9-18F9-48F8-8F96-99F4025C8F35}" sibTransId="{DC5B56DF-48E5-4896-A8C6-3F8980F07C69}"/>
    <dgm:cxn modelId="{5D3FEDBD-35E5-4164-B445-7F730169068F}" type="presOf" srcId="{7ED0BEDA-50C8-46DA-8595-E49888B8CBCB}" destId="{93CC2BBA-8468-488B-9B38-0E8593DC7DEE}" srcOrd="0" destOrd="0" presId="urn:microsoft.com/office/officeart/2005/8/layout/vList2"/>
    <dgm:cxn modelId="{E9019CFE-19FD-48D7-8CC1-91B0F298D8BA}" type="presOf" srcId="{5E29B38E-CEC6-4CB3-8B48-0BF91C6BB417}" destId="{D0CDE66E-75AD-4035-85E4-234135ABF1EC}" srcOrd="0" destOrd="0" presId="urn:microsoft.com/office/officeart/2005/8/layout/vList2"/>
    <dgm:cxn modelId="{E95ACAFE-0AFB-4D04-9DBD-312B61A7C021}" srcId="{5E29B38E-CEC6-4CB3-8B48-0BF91C6BB417}" destId="{366176A2-0EFE-41CD-AD19-786B48B189FE}" srcOrd="1" destOrd="0" parTransId="{E84C3FE3-27CB-4D54-82A6-71CB5B08BBA4}" sibTransId="{AC37287B-33C1-4DA4-A99C-E7206C0BA93D}"/>
    <dgm:cxn modelId="{BFE88062-D94B-49E7-9A35-6A95F082A176}" type="presParOf" srcId="{D0CDE66E-75AD-4035-85E4-234135ABF1EC}" destId="{93CC2BBA-8468-488B-9B38-0E8593DC7DEE}" srcOrd="0" destOrd="0" presId="urn:microsoft.com/office/officeart/2005/8/layout/vList2"/>
    <dgm:cxn modelId="{7B4175CE-3824-4183-9CAE-9BF2F9B4DE9C}" type="presParOf" srcId="{D0CDE66E-75AD-4035-85E4-234135ABF1EC}" destId="{DDB90528-1740-4CA5-9624-0FADA4737F0B}" srcOrd="1" destOrd="0" presId="urn:microsoft.com/office/officeart/2005/8/layout/vList2"/>
    <dgm:cxn modelId="{50BA4A4A-A3AB-409D-801E-B1F74A3E8F07}" type="presParOf" srcId="{D0CDE66E-75AD-4035-85E4-234135ABF1EC}" destId="{CBDED2EB-312E-435E-8198-DA5CE1ADDA14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A8BF5F3-E3AF-41AA-A611-311141AB06C1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C176B9F-E66F-4AF8-820A-54B0DC0CF85C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fr-FR" dirty="0">
              <a:solidFill>
                <a:srgbClr val="13526C"/>
              </a:solidFill>
            </a:rPr>
            <a:t>Clinique</a:t>
          </a:r>
          <a:endParaRPr lang="en-US" dirty="0">
            <a:solidFill>
              <a:srgbClr val="13526C"/>
            </a:solidFill>
          </a:endParaRPr>
        </a:p>
      </dgm:t>
    </dgm:pt>
    <dgm:pt modelId="{E4DADF36-0A6C-437D-B3D2-9D094FF06B4D}" type="parTrans" cxnId="{B7C12354-9AC8-4CEB-A075-2A4653419583}">
      <dgm:prSet/>
      <dgm:spPr/>
      <dgm:t>
        <a:bodyPr/>
        <a:lstStyle/>
        <a:p>
          <a:endParaRPr lang="en-US"/>
        </a:p>
      </dgm:t>
    </dgm:pt>
    <dgm:pt modelId="{80D674A6-C545-4A71-B95A-D39C238A006E}" type="sibTrans" cxnId="{B7C12354-9AC8-4CEB-A075-2A4653419583}">
      <dgm:prSet/>
      <dgm:spPr/>
      <dgm:t>
        <a:bodyPr/>
        <a:lstStyle/>
        <a:p>
          <a:endParaRPr lang="en-US"/>
        </a:p>
      </dgm:t>
    </dgm:pt>
    <dgm:pt modelId="{CFAD5358-CF43-404E-AC64-87E59D2498BB}">
      <dgm:prSet/>
      <dgm:spPr/>
      <dgm:t>
        <a:bodyPr/>
        <a:lstStyle/>
        <a:p>
          <a:pPr>
            <a:lnSpc>
              <a:spcPct val="100000"/>
            </a:lnSpc>
          </a:pPr>
          <a:r>
            <a:rPr lang="fr-FR" dirty="0">
              <a:solidFill>
                <a:srgbClr val="13526C"/>
              </a:solidFill>
            </a:rPr>
            <a:t>Sélection des techniques scientifiquement évaluées </a:t>
          </a:r>
          <a:endParaRPr lang="en-US" dirty="0">
            <a:solidFill>
              <a:srgbClr val="13526C"/>
            </a:solidFill>
          </a:endParaRPr>
        </a:p>
      </dgm:t>
    </dgm:pt>
    <dgm:pt modelId="{0CA41E32-1645-4E6B-AEE4-A56503E8DBEC}" type="parTrans" cxnId="{986225B1-914C-43BA-8877-CEA79FA84F40}">
      <dgm:prSet/>
      <dgm:spPr/>
      <dgm:t>
        <a:bodyPr/>
        <a:lstStyle/>
        <a:p>
          <a:endParaRPr lang="en-US"/>
        </a:p>
      </dgm:t>
    </dgm:pt>
    <dgm:pt modelId="{D2EE876A-0943-4435-AB26-1D4E5848033C}" type="sibTrans" cxnId="{986225B1-914C-43BA-8877-CEA79FA84F40}">
      <dgm:prSet/>
      <dgm:spPr/>
      <dgm:t>
        <a:bodyPr/>
        <a:lstStyle/>
        <a:p>
          <a:endParaRPr lang="en-US"/>
        </a:p>
      </dgm:t>
    </dgm:pt>
    <dgm:pt modelId="{8DA0FF99-E02E-46CE-8BCD-4EB0A8B543D7}">
      <dgm:prSet/>
      <dgm:spPr/>
      <dgm:t>
        <a:bodyPr/>
        <a:lstStyle/>
        <a:p>
          <a:pPr>
            <a:lnSpc>
              <a:spcPct val="100000"/>
            </a:lnSpc>
          </a:pPr>
          <a:r>
            <a:rPr lang="fr-FR" dirty="0">
              <a:solidFill>
                <a:srgbClr val="13526C"/>
              </a:solidFill>
            </a:rPr>
            <a:t>Création et organisation de parcours de santé,</a:t>
          </a:r>
          <a:endParaRPr lang="en-US" dirty="0">
            <a:solidFill>
              <a:srgbClr val="13526C"/>
            </a:solidFill>
          </a:endParaRPr>
        </a:p>
      </dgm:t>
    </dgm:pt>
    <dgm:pt modelId="{E165FF39-D785-419E-B6D7-D1473D146A60}" type="parTrans" cxnId="{364A1455-0B9D-4465-A298-46012C9D5D47}">
      <dgm:prSet/>
      <dgm:spPr/>
      <dgm:t>
        <a:bodyPr/>
        <a:lstStyle/>
        <a:p>
          <a:endParaRPr lang="en-US"/>
        </a:p>
      </dgm:t>
    </dgm:pt>
    <dgm:pt modelId="{7492F98D-2CCE-4E36-BC4E-49D06F256C47}" type="sibTrans" cxnId="{364A1455-0B9D-4465-A298-46012C9D5D47}">
      <dgm:prSet/>
      <dgm:spPr/>
      <dgm:t>
        <a:bodyPr/>
        <a:lstStyle/>
        <a:p>
          <a:endParaRPr lang="en-US"/>
        </a:p>
      </dgm:t>
    </dgm:pt>
    <dgm:pt modelId="{30479FD7-8EFA-4171-A893-9F8F2CF0B011}">
      <dgm:prSet/>
      <dgm:spPr/>
      <dgm:t>
        <a:bodyPr/>
        <a:lstStyle/>
        <a:p>
          <a:pPr>
            <a:lnSpc>
              <a:spcPct val="100000"/>
            </a:lnSpc>
          </a:pPr>
          <a:r>
            <a:rPr lang="fr-FR" dirty="0">
              <a:solidFill>
                <a:srgbClr val="13526C"/>
              </a:solidFill>
            </a:rPr>
            <a:t>Formation aux techniques et pratiques, à la Santé Intégrative, à la création de parcours, à la consultation en Santé Intégrative, au leadership</a:t>
          </a:r>
          <a:endParaRPr lang="en-US" dirty="0">
            <a:solidFill>
              <a:srgbClr val="13526C"/>
            </a:solidFill>
          </a:endParaRPr>
        </a:p>
      </dgm:t>
    </dgm:pt>
    <dgm:pt modelId="{C3A5DF81-5472-4775-874A-96AD733ED2A1}" type="parTrans" cxnId="{CD6AF254-03FF-4A59-BC7E-4A7763EF3E6D}">
      <dgm:prSet/>
      <dgm:spPr/>
      <dgm:t>
        <a:bodyPr/>
        <a:lstStyle/>
        <a:p>
          <a:endParaRPr lang="en-US"/>
        </a:p>
      </dgm:t>
    </dgm:pt>
    <dgm:pt modelId="{1059AA4A-328F-4A2D-AFF8-387B487D4CFD}" type="sibTrans" cxnId="{CD6AF254-03FF-4A59-BC7E-4A7763EF3E6D}">
      <dgm:prSet/>
      <dgm:spPr/>
      <dgm:t>
        <a:bodyPr/>
        <a:lstStyle/>
        <a:p>
          <a:endParaRPr lang="en-US"/>
        </a:p>
      </dgm:t>
    </dgm:pt>
    <dgm:pt modelId="{2A19CDC4-261C-4936-9D16-7F20774CA69A}">
      <dgm:prSet/>
      <dgm:spPr/>
      <dgm:t>
        <a:bodyPr/>
        <a:lstStyle/>
        <a:p>
          <a:pPr>
            <a:lnSpc>
              <a:spcPct val="100000"/>
            </a:lnSpc>
          </a:pPr>
          <a:r>
            <a:rPr lang="fr-FR" dirty="0">
              <a:solidFill>
                <a:srgbClr val="13526C"/>
              </a:solidFill>
            </a:rPr>
            <a:t>Supervision,</a:t>
          </a:r>
          <a:endParaRPr lang="en-US" dirty="0">
            <a:solidFill>
              <a:srgbClr val="13526C"/>
            </a:solidFill>
          </a:endParaRPr>
        </a:p>
      </dgm:t>
    </dgm:pt>
    <dgm:pt modelId="{CA86BB5E-EFB7-426E-9B20-5ACBC3EB23FE}" type="parTrans" cxnId="{5728B99A-0794-4883-86D9-EB3FDD953CE8}">
      <dgm:prSet/>
      <dgm:spPr/>
      <dgm:t>
        <a:bodyPr/>
        <a:lstStyle/>
        <a:p>
          <a:endParaRPr lang="en-US"/>
        </a:p>
      </dgm:t>
    </dgm:pt>
    <dgm:pt modelId="{391C27FC-B3D4-41B8-873F-BB1ABF50712F}" type="sibTrans" cxnId="{5728B99A-0794-4883-86D9-EB3FDD953CE8}">
      <dgm:prSet/>
      <dgm:spPr/>
      <dgm:t>
        <a:bodyPr/>
        <a:lstStyle/>
        <a:p>
          <a:endParaRPr lang="en-US"/>
        </a:p>
      </dgm:t>
    </dgm:pt>
    <dgm:pt modelId="{F378D2FA-44E4-4826-97C6-E64112370101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fr-FR" dirty="0">
              <a:solidFill>
                <a:srgbClr val="13526C"/>
              </a:solidFill>
            </a:rPr>
            <a:t>Organisation</a:t>
          </a:r>
          <a:endParaRPr lang="en-US" dirty="0">
            <a:solidFill>
              <a:srgbClr val="13526C"/>
            </a:solidFill>
          </a:endParaRPr>
        </a:p>
      </dgm:t>
    </dgm:pt>
    <dgm:pt modelId="{2723441E-DF87-403B-9DFB-F6D7F7D1BC64}" type="parTrans" cxnId="{903D915C-B534-4466-BA18-E420419849AD}">
      <dgm:prSet/>
      <dgm:spPr/>
      <dgm:t>
        <a:bodyPr/>
        <a:lstStyle/>
        <a:p>
          <a:endParaRPr lang="en-US"/>
        </a:p>
      </dgm:t>
    </dgm:pt>
    <dgm:pt modelId="{2482C396-061E-4C3F-80E2-93BFDC4FDE63}" type="sibTrans" cxnId="{903D915C-B534-4466-BA18-E420419849AD}">
      <dgm:prSet/>
      <dgm:spPr/>
      <dgm:t>
        <a:bodyPr/>
        <a:lstStyle/>
        <a:p>
          <a:endParaRPr lang="en-US"/>
        </a:p>
      </dgm:t>
    </dgm:pt>
    <dgm:pt modelId="{2827FE92-C27E-45F0-B377-AA1DF4E28C4C}">
      <dgm:prSet/>
      <dgm:spPr/>
      <dgm:t>
        <a:bodyPr/>
        <a:lstStyle/>
        <a:p>
          <a:pPr>
            <a:lnSpc>
              <a:spcPct val="100000"/>
            </a:lnSpc>
          </a:pPr>
          <a:r>
            <a:rPr lang="fr-FR" dirty="0">
              <a:solidFill>
                <a:srgbClr val="13526C"/>
              </a:solidFill>
            </a:rPr>
            <a:t>Coordination de parcours de Santé</a:t>
          </a:r>
          <a:endParaRPr lang="en-US" dirty="0">
            <a:solidFill>
              <a:srgbClr val="13526C"/>
            </a:solidFill>
          </a:endParaRPr>
        </a:p>
      </dgm:t>
    </dgm:pt>
    <dgm:pt modelId="{B3728414-ECBD-4239-90F2-6CFD37B7046D}" type="parTrans" cxnId="{DAE1D7C6-AAAE-4D23-B2D7-D0CDBF2A23E5}">
      <dgm:prSet/>
      <dgm:spPr/>
      <dgm:t>
        <a:bodyPr/>
        <a:lstStyle/>
        <a:p>
          <a:endParaRPr lang="en-US"/>
        </a:p>
      </dgm:t>
    </dgm:pt>
    <dgm:pt modelId="{4FB1FB44-4C14-402F-BB73-42DDE9E645B6}" type="sibTrans" cxnId="{DAE1D7C6-AAAE-4D23-B2D7-D0CDBF2A23E5}">
      <dgm:prSet/>
      <dgm:spPr/>
      <dgm:t>
        <a:bodyPr/>
        <a:lstStyle/>
        <a:p>
          <a:endParaRPr lang="en-US"/>
        </a:p>
      </dgm:t>
    </dgm:pt>
    <dgm:pt modelId="{95472FF3-A256-4E85-8844-D7598ACAB21E}">
      <dgm:prSet/>
      <dgm:spPr/>
      <dgm:t>
        <a:bodyPr/>
        <a:lstStyle/>
        <a:p>
          <a:pPr>
            <a:lnSpc>
              <a:spcPct val="100000"/>
            </a:lnSpc>
          </a:pPr>
          <a:r>
            <a:rPr lang="fr-FR" dirty="0">
              <a:solidFill>
                <a:srgbClr val="13526C"/>
              </a:solidFill>
            </a:rPr>
            <a:t>RH : </a:t>
          </a:r>
        </a:p>
        <a:p>
          <a:pPr>
            <a:lnSpc>
              <a:spcPct val="100000"/>
            </a:lnSpc>
          </a:pPr>
          <a:r>
            <a:rPr lang="fr-FR" dirty="0">
              <a:solidFill>
                <a:srgbClr val="13526C"/>
              </a:solidFill>
            </a:rPr>
            <a:t>+ Redonner du sens, </a:t>
          </a:r>
        </a:p>
        <a:p>
          <a:pPr>
            <a:lnSpc>
              <a:spcPct val="100000"/>
            </a:lnSpc>
          </a:pPr>
          <a:r>
            <a:rPr lang="fr-FR" dirty="0">
              <a:solidFill>
                <a:srgbClr val="13526C"/>
              </a:solidFill>
            </a:rPr>
            <a:t>+ Travailler sur la motivation, </a:t>
          </a:r>
        </a:p>
        <a:p>
          <a:pPr>
            <a:lnSpc>
              <a:spcPct val="100000"/>
            </a:lnSpc>
          </a:pPr>
          <a:r>
            <a:rPr lang="fr-FR" dirty="0">
              <a:solidFill>
                <a:srgbClr val="13526C"/>
              </a:solidFill>
            </a:rPr>
            <a:t>+ Prendre soin des professionnels : </a:t>
          </a:r>
          <a:r>
            <a:rPr lang="fr-FR" u="sng" dirty="0">
              <a:solidFill>
                <a:srgbClr val="13526C"/>
              </a:solidFill>
            </a:rPr>
            <a:t>ressourcement.</a:t>
          </a:r>
          <a:endParaRPr lang="en-US" u="sng" dirty="0">
            <a:solidFill>
              <a:srgbClr val="13526C"/>
            </a:solidFill>
          </a:endParaRPr>
        </a:p>
      </dgm:t>
    </dgm:pt>
    <dgm:pt modelId="{0164B5F0-9C8D-413E-9F64-5DACD8CDBBC2}" type="parTrans" cxnId="{3471008A-9031-4249-A928-41C65A1F3061}">
      <dgm:prSet/>
      <dgm:spPr/>
      <dgm:t>
        <a:bodyPr/>
        <a:lstStyle/>
        <a:p>
          <a:endParaRPr lang="en-US"/>
        </a:p>
      </dgm:t>
    </dgm:pt>
    <dgm:pt modelId="{FE58EAC6-6A18-4A2D-9004-C7EBC0E4E255}" type="sibTrans" cxnId="{3471008A-9031-4249-A928-41C65A1F3061}">
      <dgm:prSet/>
      <dgm:spPr/>
      <dgm:t>
        <a:bodyPr/>
        <a:lstStyle/>
        <a:p>
          <a:endParaRPr lang="en-US"/>
        </a:p>
      </dgm:t>
    </dgm:pt>
    <dgm:pt modelId="{93FB7725-E391-45AD-BB55-6E45983D67EF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fr-FR" dirty="0">
              <a:solidFill>
                <a:srgbClr val="13526C"/>
              </a:solidFill>
            </a:rPr>
            <a:t>Stratégie</a:t>
          </a:r>
          <a:endParaRPr lang="en-US" dirty="0">
            <a:solidFill>
              <a:srgbClr val="13526C"/>
            </a:solidFill>
          </a:endParaRPr>
        </a:p>
      </dgm:t>
    </dgm:pt>
    <dgm:pt modelId="{2E4C55BD-ED7A-49D8-8979-A58506BD7776}" type="parTrans" cxnId="{C807B29B-DE38-4426-80CA-B1ED53B963C8}">
      <dgm:prSet/>
      <dgm:spPr/>
      <dgm:t>
        <a:bodyPr/>
        <a:lstStyle/>
        <a:p>
          <a:endParaRPr lang="en-US"/>
        </a:p>
      </dgm:t>
    </dgm:pt>
    <dgm:pt modelId="{7B2F1B3C-DA7B-412C-B0F1-9D38A296F760}" type="sibTrans" cxnId="{C807B29B-DE38-4426-80CA-B1ED53B963C8}">
      <dgm:prSet/>
      <dgm:spPr/>
      <dgm:t>
        <a:bodyPr/>
        <a:lstStyle/>
        <a:p>
          <a:endParaRPr lang="en-US"/>
        </a:p>
      </dgm:t>
    </dgm:pt>
    <dgm:pt modelId="{43ECF221-EF2C-4B32-881B-73AB5402EDDA}">
      <dgm:prSet/>
      <dgm:spPr/>
      <dgm:t>
        <a:bodyPr/>
        <a:lstStyle/>
        <a:p>
          <a:pPr>
            <a:lnSpc>
              <a:spcPct val="100000"/>
            </a:lnSpc>
          </a:pPr>
          <a:r>
            <a:rPr lang="fr-FR" dirty="0">
              <a:solidFill>
                <a:srgbClr val="13526C"/>
              </a:solidFill>
            </a:rPr>
            <a:t>Consulting systémique</a:t>
          </a:r>
          <a:endParaRPr lang="en-US" dirty="0">
            <a:solidFill>
              <a:srgbClr val="13526C"/>
            </a:solidFill>
          </a:endParaRPr>
        </a:p>
      </dgm:t>
    </dgm:pt>
    <dgm:pt modelId="{F5649B59-3140-48D4-8651-7A8279B713DE}" type="parTrans" cxnId="{CEFFEF90-0E1B-40DD-81B4-AF21EB0CC1E0}">
      <dgm:prSet/>
      <dgm:spPr/>
      <dgm:t>
        <a:bodyPr/>
        <a:lstStyle/>
        <a:p>
          <a:endParaRPr lang="en-US"/>
        </a:p>
      </dgm:t>
    </dgm:pt>
    <dgm:pt modelId="{6FB8FEF7-0F80-4612-8B09-4636F9448D8F}" type="sibTrans" cxnId="{CEFFEF90-0E1B-40DD-81B4-AF21EB0CC1E0}">
      <dgm:prSet/>
      <dgm:spPr/>
      <dgm:t>
        <a:bodyPr/>
        <a:lstStyle/>
        <a:p>
          <a:endParaRPr lang="en-US"/>
        </a:p>
      </dgm:t>
    </dgm:pt>
    <dgm:pt modelId="{B65B3431-A060-4907-A35C-E4A86A6FFC2D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fr-FR" dirty="0">
              <a:solidFill>
                <a:srgbClr val="13526C"/>
              </a:solidFill>
            </a:rPr>
            <a:t>Transverse</a:t>
          </a:r>
          <a:endParaRPr lang="en-US" dirty="0">
            <a:solidFill>
              <a:srgbClr val="13526C"/>
            </a:solidFill>
          </a:endParaRPr>
        </a:p>
      </dgm:t>
    </dgm:pt>
    <dgm:pt modelId="{A5EBC1C8-7D67-4CD7-9E37-474A9013F5CD}" type="parTrans" cxnId="{E5B3E191-44D6-425E-A096-D59CABDECA0F}">
      <dgm:prSet/>
      <dgm:spPr/>
      <dgm:t>
        <a:bodyPr/>
        <a:lstStyle/>
        <a:p>
          <a:endParaRPr lang="en-US"/>
        </a:p>
      </dgm:t>
    </dgm:pt>
    <dgm:pt modelId="{0CD5A769-22EC-4E87-A8BB-1AB618CCA908}" type="sibTrans" cxnId="{E5B3E191-44D6-425E-A096-D59CABDECA0F}">
      <dgm:prSet/>
      <dgm:spPr/>
      <dgm:t>
        <a:bodyPr/>
        <a:lstStyle/>
        <a:p>
          <a:endParaRPr lang="en-US"/>
        </a:p>
      </dgm:t>
    </dgm:pt>
    <dgm:pt modelId="{28482DA0-6BBE-4927-8465-71D020D32A6D}">
      <dgm:prSet/>
      <dgm:spPr/>
      <dgm:t>
        <a:bodyPr/>
        <a:lstStyle/>
        <a:p>
          <a:pPr>
            <a:lnSpc>
              <a:spcPct val="100000"/>
            </a:lnSpc>
          </a:pPr>
          <a:r>
            <a:rPr lang="fr-FR" dirty="0">
              <a:solidFill>
                <a:srgbClr val="13526C"/>
              </a:solidFill>
            </a:rPr>
            <a:t>Labélisation indépendante,</a:t>
          </a:r>
          <a:endParaRPr lang="en-US" dirty="0">
            <a:solidFill>
              <a:srgbClr val="13526C"/>
            </a:solidFill>
          </a:endParaRPr>
        </a:p>
      </dgm:t>
    </dgm:pt>
    <dgm:pt modelId="{133BFF4C-29D5-448F-90FB-7F934D24C470}" type="parTrans" cxnId="{8DCDA21E-10FE-4C24-8304-073D47732DAF}">
      <dgm:prSet/>
      <dgm:spPr/>
      <dgm:t>
        <a:bodyPr/>
        <a:lstStyle/>
        <a:p>
          <a:endParaRPr lang="en-US"/>
        </a:p>
      </dgm:t>
    </dgm:pt>
    <dgm:pt modelId="{B726C147-76BB-4B73-B38C-32FAE6AE877C}" type="sibTrans" cxnId="{8DCDA21E-10FE-4C24-8304-073D47732DAF}">
      <dgm:prSet/>
      <dgm:spPr/>
      <dgm:t>
        <a:bodyPr/>
        <a:lstStyle/>
        <a:p>
          <a:endParaRPr lang="en-US"/>
        </a:p>
      </dgm:t>
    </dgm:pt>
    <dgm:pt modelId="{ABDDED63-2FA3-4050-99C2-EC8FFA5969F7}">
      <dgm:prSet/>
      <dgm:spPr/>
      <dgm:t>
        <a:bodyPr/>
        <a:lstStyle/>
        <a:p>
          <a:pPr>
            <a:lnSpc>
              <a:spcPct val="100000"/>
            </a:lnSpc>
          </a:pPr>
          <a:r>
            <a:rPr lang="fr-FR" dirty="0">
              <a:solidFill>
                <a:srgbClr val="13526C"/>
              </a:solidFill>
            </a:rPr>
            <a:t>Sécurisation de vos process,</a:t>
          </a:r>
          <a:endParaRPr lang="en-US" dirty="0">
            <a:solidFill>
              <a:srgbClr val="13526C"/>
            </a:solidFill>
          </a:endParaRPr>
        </a:p>
      </dgm:t>
    </dgm:pt>
    <dgm:pt modelId="{AD0DA971-EC58-449F-BB93-6DC1F1E0D991}" type="parTrans" cxnId="{D26A790F-635F-4CCE-B24C-A229CED28178}">
      <dgm:prSet/>
      <dgm:spPr/>
      <dgm:t>
        <a:bodyPr/>
        <a:lstStyle/>
        <a:p>
          <a:endParaRPr lang="en-US"/>
        </a:p>
      </dgm:t>
    </dgm:pt>
    <dgm:pt modelId="{DD7AA5C7-33CA-4DF1-A59A-C611BC0C0768}" type="sibTrans" cxnId="{D26A790F-635F-4CCE-B24C-A229CED28178}">
      <dgm:prSet/>
      <dgm:spPr/>
      <dgm:t>
        <a:bodyPr/>
        <a:lstStyle/>
        <a:p>
          <a:endParaRPr lang="en-US"/>
        </a:p>
      </dgm:t>
    </dgm:pt>
    <dgm:pt modelId="{DCFF7DF1-222F-479D-B311-7578E76DD702}">
      <dgm:prSet/>
      <dgm:spPr/>
      <dgm:t>
        <a:bodyPr/>
        <a:lstStyle/>
        <a:p>
          <a:pPr>
            <a:lnSpc>
              <a:spcPct val="100000"/>
            </a:lnSpc>
          </a:pPr>
          <a:r>
            <a:rPr lang="fr-FR" dirty="0">
              <a:solidFill>
                <a:srgbClr val="13526C"/>
              </a:solidFill>
            </a:rPr>
            <a:t>Conseil/Assistance à maitrise d’ouvrage</a:t>
          </a:r>
          <a:endParaRPr lang="en-US" dirty="0">
            <a:solidFill>
              <a:srgbClr val="13526C"/>
            </a:solidFill>
          </a:endParaRPr>
        </a:p>
      </dgm:t>
    </dgm:pt>
    <dgm:pt modelId="{BA3B07F2-6311-4B33-B2AB-07162EBC5DF8}" type="parTrans" cxnId="{9F4E8F82-4555-4D3E-955E-26CCEC1AE19E}">
      <dgm:prSet/>
      <dgm:spPr/>
      <dgm:t>
        <a:bodyPr/>
        <a:lstStyle/>
        <a:p>
          <a:endParaRPr lang="en-US"/>
        </a:p>
      </dgm:t>
    </dgm:pt>
    <dgm:pt modelId="{7B93E1D6-2FB4-4F0C-8F59-4DE331AE8E5F}" type="sibTrans" cxnId="{9F4E8F82-4555-4D3E-955E-26CCEC1AE19E}">
      <dgm:prSet/>
      <dgm:spPr/>
      <dgm:t>
        <a:bodyPr/>
        <a:lstStyle/>
        <a:p>
          <a:endParaRPr lang="en-US"/>
        </a:p>
      </dgm:t>
    </dgm:pt>
    <dgm:pt modelId="{8BAD9FC4-F0F1-454E-A866-B37D8C7E938D}">
      <dgm:prSet/>
      <dgm:spPr/>
      <dgm:t>
        <a:bodyPr/>
        <a:lstStyle/>
        <a:p>
          <a:pPr>
            <a:lnSpc>
              <a:spcPct val="100000"/>
            </a:lnSpc>
          </a:pPr>
          <a:r>
            <a:rPr lang="fr-FR" dirty="0">
              <a:solidFill>
                <a:srgbClr val="13526C"/>
              </a:solidFill>
            </a:rPr>
            <a:t>Analyse de la situation initiale</a:t>
          </a:r>
        </a:p>
      </dgm:t>
    </dgm:pt>
    <dgm:pt modelId="{F18886DC-4289-46D8-BD8A-688A003574F2}" type="parTrans" cxnId="{E4B43546-8AD6-4C07-8E10-5D34E88AE8D3}">
      <dgm:prSet/>
      <dgm:spPr/>
      <dgm:t>
        <a:bodyPr/>
        <a:lstStyle/>
        <a:p>
          <a:endParaRPr lang="fr-FR"/>
        </a:p>
      </dgm:t>
    </dgm:pt>
    <dgm:pt modelId="{EB9CDD74-0816-4897-8EB2-99736F12D09D}" type="sibTrans" cxnId="{E4B43546-8AD6-4C07-8E10-5D34E88AE8D3}">
      <dgm:prSet/>
      <dgm:spPr/>
      <dgm:t>
        <a:bodyPr/>
        <a:lstStyle/>
        <a:p>
          <a:endParaRPr lang="fr-FR"/>
        </a:p>
      </dgm:t>
    </dgm:pt>
    <dgm:pt modelId="{4A256067-B332-4EAF-A144-210986D6FC0A}">
      <dgm:prSet/>
      <dgm:spPr/>
      <dgm:t>
        <a:bodyPr/>
        <a:lstStyle/>
        <a:p>
          <a:pPr>
            <a:lnSpc>
              <a:spcPct val="100000"/>
            </a:lnSpc>
          </a:pPr>
          <a:r>
            <a:rPr lang="fr-FR" dirty="0">
              <a:solidFill>
                <a:srgbClr val="13526C"/>
              </a:solidFill>
            </a:rPr>
            <a:t>Comparaison avec les best practices</a:t>
          </a:r>
        </a:p>
      </dgm:t>
    </dgm:pt>
    <dgm:pt modelId="{C12D5C9F-87CF-48A2-8AAD-34D91713F104}" type="parTrans" cxnId="{508918C6-9264-4D2F-A094-C31CBF2D16EC}">
      <dgm:prSet/>
      <dgm:spPr/>
      <dgm:t>
        <a:bodyPr/>
        <a:lstStyle/>
        <a:p>
          <a:endParaRPr lang="fr-FR"/>
        </a:p>
      </dgm:t>
    </dgm:pt>
    <dgm:pt modelId="{1C6AD771-F1EA-449B-BE03-B8CA8010F496}" type="sibTrans" cxnId="{508918C6-9264-4D2F-A094-C31CBF2D16EC}">
      <dgm:prSet/>
      <dgm:spPr/>
      <dgm:t>
        <a:bodyPr/>
        <a:lstStyle/>
        <a:p>
          <a:endParaRPr lang="fr-FR"/>
        </a:p>
      </dgm:t>
    </dgm:pt>
    <dgm:pt modelId="{92279252-BB0B-4327-A8EF-26D5DA7D1A02}">
      <dgm:prSet/>
      <dgm:spPr/>
      <dgm:t>
        <a:bodyPr/>
        <a:lstStyle/>
        <a:p>
          <a:pPr>
            <a:lnSpc>
              <a:spcPct val="100000"/>
            </a:lnSpc>
          </a:pPr>
          <a:r>
            <a:rPr lang="fr-FR" dirty="0">
              <a:solidFill>
                <a:srgbClr val="13526C"/>
              </a:solidFill>
            </a:rPr>
            <a:t>Accompagnement au changement des organisations</a:t>
          </a:r>
        </a:p>
      </dgm:t>
    </dgm:pt>
    <dgm:pt modelId="{01CC1B89-7A0F-4FF2-8180-ECF78B6E3B67}" type="parTrans" cxnId="{47E5527F-58C0-41E9-9AE5-A824C913A98E}">
      <dgm:prSet/>
      <dgm:spPr/>
      <dgm:t>
        <a:bodyPr/>
        <a:lstStyle/>
        <a:p>
          <a:endParaRPr lang="fr-FR"/>
        </a:p>
      </dgm:t>
    </dgm:pt>
    <dgm:pt modelId="{914424B2-E320-4B8D-AD62-9068FD1196F7}" type="sibTrans" cxnId="{47E5527F-58C0-41E9-9AE5-A824C913A98E}">
      <dgm:prSet/>
      <dgm:spPr/>
      <dgm:t>
        <a:bodyPr/>
        <a:lstStyle/>
        <a:p>
          <a:endParaRPr lang="fr-FR"/>
        </a:p>
      </dgm:t>
    </dgm:pt>
    <dgm:pt modelId="{2A9CEEC0-5C9E-45A1-A774-1C5118499D8C}">
      <dgm:prSet/>
      <dgm:spPr/>
      <dgm:t>
        <a:bodyPr/>
        <a:lstStyle/>
        <a:p>
          <a:pPr>
            <a:lnSpc>
              <a:spcPct val="100000"/>
            </a:lnSpc>
          </a:pPr>
          <a:r>
            <a:rPr lang="fr-FR" dirty="0">
              <a:solidFill>
                <a:srgbClr val="13526C"/>
              </a:solidFill>
            </a:rPr>
            <a:t>Communication interne et externe</a:t>
          </a:r>
        </a:p>
      </dgm:t>
    </dgm:pt>
    <dgm:pt modelId="{22BE1E9E-1E08-40F9-B62E-190338DE6A06}" type="parTrans" cxnId="{4C7B98FD-B131-4AF0-B9E6-E2AB77176BB2}">
      <dgm:prSet/>
      <dgm:spPr/>
      <dgm:t>
        <a:bodyPr/>
        <a:lstStyle/>
        <a:p>
          <a:endParaRPr lang="fr-FR"/>
        </a:p>
      </dgm:t>
    </dgm:pt>
    <dgm:pt modelId="{6517E683-4772-4ED3-8003-E722352EDD13}" type="sibTrans" cxnId="{4C7B98FD-B131-4AF0-B9E6-E2AB77176BB2}">
      <dgm:prSet/>
      <dgm:spPr/>
      <dgm:t>
        <a:bodyPr/>
        <a:lstStyle/>
        <a:p>
          <a:endParaRPr lang="fr-FR"/>
        </a:p>
      </dgm:t>
    </dgm:pt>
    <dgm:pt modelId="{B5EAD9E0-F982-446C-89CF-976574D32B10}">
      <dgm:prSet/>
      <dgm:spPr/>
      <dgm:t>
        <a:bodyPr/>
        <a:lstStyle/>
        <a:p>
          <a:pPr>
            <a:lnSpc>
              <a:spcPct val="100000"/>
            </a:lnSpc>
          </a:pPr>
          <a:r>
            <a:rPr lang="fr-FR" dirty="0">
              <a:solidFill>
                <a:srgbClr val="13526C"/>
              </a:solidFill>
            </a:rPr>
            <a:t>Amélioration continue à tous les niveaux</a:t>
          </a:r>
        </a:p>
      </dgm:t>
    </dgm:pt>
    <dgm:pt modelId="{323E5EF6-61AC-4A33-8FDB-52248EE4B4EA}" type="parTrans" cxnId="{37D42A63-92A6-41DE-B41C-B3F84CD5012F}">
      <dgm:prSet/>
      <dgm:spPr/>
      <dgm:t>
        <a:bodyPr/>
        <a:lstStyle/>
        <a:p>
          <a:endParaRPr lang="fr-FR"/>
        </a:p>
      </dgm:t>
    </dgm:pt>
    <dgm:pt modelId="{DA50AD26-A785-49BF-8A7A-E3923D88DD61}" type="sibTrans" cxnId="{37D42A63-92A6-41DE-B41C-B3F84CD5012F}">
      <dgm:prSet/>
      <dgm:spPr/>
      <dgm:t>
        <a:bodyPr/>
        <a:lstStyle/>
        <a:p>
          <a:endParaRPr lang="fr-FR"/>
        </a:p>
      </dgm:t>
    </dgm:pt>
    <dgm:pt modelId="{E709617E-ABF8-4B90-8AD6-83CE55E34761}" type="pres">
      <dgm:prSet presAssocID="{EA8BF5F3-E3AF-41AA-A611-311141AB06C1}" presName="root" presStyleCnt="0">
        <dgm:presLayoutVars>
          <dgm:dir/>
          <dgm:resizeHandles val="exact"/>
        </dgm:presLayoutVars>
      </dgm:prSet>
      <dgm:spPr/>
    </dgm:pt>
    <dgm:pt modelId="{171F32A2-39F5-46B6-9797-CDA2C189DAC7}" type="pres">
      <dgm:prSet presAssocID="{5C176B9F-E66F-4AF8-820A-54B0DC0CF85C}" presName="compNode" presStyleCnt="0"/>
      <dgm:spPr/>
    </dgm:pt>
    <dgm:pt modelId="{C403E7FF-B30A-4265-9854-76B9D18C12C8}" type="pres">
      <dgm:prSet presAssocID="{5C176B9F-E66F-4AF8-820A-54B0DC0CF85C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éunion"/>
        </a:ext>
      </dgm:extLst>
    </dgm:pt>
    <dgm:pt modelId="{33A21DF3-9E7F-4A23-A537-FF6DE8D54CDE}" type="pres">
      <dgm:prSet presAssocID="{5C176B9F-E66F-4AF8-820A-54B0DC0CF85C}" presName="iconSpace" presStyleCnt="0"/>
      <dgm:spPr/>
    </dgm:pt>
    <dgm:pt modelId="{13666AD5-2B4F-408C-A426-A30BB3265BA2}" type="pres">
      <dgm:prSet presAssocID="{5C176B9F-E66F-4AF8-820A-54B0DC0CF85C}" presName="parTx" presStyleLbl="revTx" presStyleIdx="0" presStyleCnt="8">
        <dgm:presLayoutVars>
          <dgm:chMax val="0"/>
          <dgm:chPref val="0"/>
        </dgm:presLayoutVars>
      </dgm:prSet>
      <dgm:spPr/>
    </dgm:pt>
    <dgm:pt modelId="{A6545B96-881D-4D8B-84BB-75363FA6A746}" type="pres">
      <dgm:prSet presAssocID="{5C176B9F-E66F-4AF8-820A-54B0DC0CF85C}" presName="txSpace" presStyleCnt="0"/>
      <dgm:spPr/>
    </dgm:pt>
    <dgm:pt modelId="{05D33E48-5D04-4E0E-A5C6-0FD4A6182EF6}" type="pres">
      <dgm:prSet presAssocID="{5C176B9F-E66F-4AF8-820A-54B0DC0CF85C}" presName="desTx" presStyleLbl="revTx" presStyleIdx="1" presStyleCnt="8">
        <dgm:presLayoutVars/>
      </dgm:prSet>
      <dgm:spPr/>
    </dgm:pt>
    <dgm:pt modelId="{0D478F82-20D5-4290-BB30-83A0F8198312}" type="pres">
      <dgm:prSet presAssocID="{80D674A6-C545-4A71-B95A-D39C238A006E}" presName="sibTrans" presStyleCnt="0"/>
      <dgm:spPr/>
    </dgm:pt>
    <dgm:pt modelId="{65D3BFE6-494F-40E2-8FA5-C96B3B58E6E1}" type="pres">
      <dgm:prSet presAssocID="{F378D2FA-44E4-4826-97C6-E64112370101}" presName="compNode" presStyleCnt="0"/>
      <dgm:spPr/>
    </dgm:pt>
    <dgm:pt modelId="{C04F96CF-6B33-4C3A-A4EC-EFD3644288D1}" type="pres">
      <dgm:prSet presAssocID="{F378D2FA-44E4-4826-97C6-E64112370101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er Network"/>
        </a:ext>
      </dgm:extLst>
    </dgm:pt>
    <dgm:pt modelId="{34E3504E-52F5-49C2-A465-E8FC7420BDDD}" type="pres">
      <dgm:prSet presAssocID="{F378D2FA-44E4-4826-97C6-E64112370101}" presName="iconSpace" presStyleCnt="0"/>
      <dgm:spPr/>
    </dgm:pt>
    <dgm:pt modelId="{9A15C248-9FBE-4CD3-A8BA-BB5421C7C15D}" type="pres">
      <dgm:prSet presAssocID="{F378D2FA-44E4-4826-97C6-E64112370101}" presName="parTx" presStyleLbl="revTx" presStyleIdx="2" presStyleCnt="8">
        <dgm:presLayoutVars>
          <dgm:chMax val="0"/>
          <dgm:chPref val="0"/>
        </dgm:presLayoutVars>
      </dgm:prSet>
      <dgm:spPr/>
    </dgm:pt>
    <dgm:pt modelId="{B6A0830A-F30B-4D12-A07F-312C5E9EFD0B}" type="pres">
      <dgm:prSet presAssocID="{F378D2FA-44E4-4826-97C6-E64112370101}" presName="txSpace" presStyleCnt="0"/>
      <dgm:spPr/>
    </dgm:pt>
    <dgm:pt modelId="{A86F3B02-AE42-485E-931D-E33AB79233A8}" type="pres">
      <dgm:prSet presAssocID="{F378D2FA-44E4-4826-97C6-E64112370101}" presName="desTx" presStyleLbl="revTx" presStyleIdx="3" presStyleCnt="8" custScaleX="127877">
        <dgm:presLayoutVars/>
      </dgm:prSet>
      <dgm:spPr/>
    </dgm:pt>
    <dgm:pt modelId="{25808835-B118-4EB9-8519-056539CC57FE}" type="pres">
      <dgm:prSet presAssocID="{2482C396-061E-4C3F-80E2-93BFDC4FDE63}" presName="sibTrans" presStyleCnt="0"/>
      <dgm:spPr/>
    </dgm:pt>
    <dgm:pt modelId="{C5F1E61E-1026-42B0-96DF-888EFB4CC1AB}" type="pres">
      <dgm:prSet presAssocID="{93FB7725-E391-45AD-BB55-6E45983D67EF}" presName="compNode" presStyleCnt="0"/>
      <dgm:spPr/>
    </dgm:pt>
    <dgm:pt modelId="{F56ADABF-3558-42BC-A46A-97D5597AD882}" type="pres">
      <dgm:prSet presAssocID="{93FB7725-E391-45AD-BB55-6E45983D67EF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p compass"/>
        </a:ext>
      </dgm:extLst>
    </dgm:pt>
    <dgm:pt modelId="{D6A5C1F2-3523-4FFD-ABF1-18D52C7193F9}" type="pres">
      <dgm:prSet presAssocID="{93FB7725-E391-45AD-BB55-6E45983D67EF}" presName="iconSpace" presStyleCnt="0"/>
      <dgm:spPr/>
    </dgm:pt>
    <dgm:pt modelId="{7B7B7E86-2213-41B4-BFFE-FAA11520C84E}" type="pres">
      <dgm:prSet presAssocID="{93FB7725-E391-45AD-BB55-6E45983D67EF}" presName="parTx" presStyleLbl="revTx" presStyleIdx="4" presStyleCnt="8">
        <dgm:presLayoutVars>
          <dgm:chMax val="0"/>
          <dgm:chPref val="0"/>
        </dgm:presLayoutVars>
      </dgm:prSet>
      <dgm:spPr/>
    </dgm:pt>
    <dgm:pt modelId="{D771288B-F3B9-4720-954C-F3293525305B}" type="pres">
      <dgm:prSet presAssocID="{93FB7725-E391-45AD-BB55-6E45983D67EF}" presName="txSpace" presStyleCnt="0"/>
      <dgm:spPr/>
    </dgm:pt>
    <dgm:pt modelId="{714ED1D3-D0C7-4B07-82BB-847783AAA9C3}" type="pres">
      <dgm:prSet presAssocID="{93FB7725-E391-45AD-BB55-6E45983D67EF}" presName="desTx" presStyleLbl="revTx" presStyleIdx="5" presStyleCnt="8">
        <dgm:presLayoutVars/>
      </dgm:prSet>
      <dgm:spPr/>
    </dgm:pt>
    <dgm:pt modelId="{082D7F18-38A3-4272-AD4E-6625F906D735}" type="pres">
      <dgm:prSet presAssocID="{7B2F1B3C-DA7B-412C-B0F1-9D38A296F760}" presName="sibTrans" presStyleCnt="0"/>
      <dgm:spPr/>
    </dgm:pt>
    <dgm:pt modelId="{6BD5D8DD-55A4-469B-8127-67AB8D30D248}" type="pres">
      <dgm:prSet presAssocID="{B65B3431-A060-4907-A35C-E4A86A6FFC2D}" presName="compNode" presStyleCnt="0"/>
      <dgm:spPr/>
    </dgm:pt>
    <dgm:pt modelId="{37D3450B-62CC-4AD1-83A0-B06B156FF60C}" type="pres">
      <dgm:prSet presAssocID="{B65B3431-A060-4907-A35C-E4A86A6FFC2D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ègle avec un remplissage uni"/>
        </a:ext>
      </dgm:extLst>
    </dgm:pt>
    <dgm:pt modelId="{E2A7B0C6-FFE6-49B9-9F78-54B73177ADC7}" type="pres">
      <dgm:prSet presAssocID="{B65B3431-A060-4907-A35C-E4A86A6FFC2D}" presName="iconSpace" presStyleCnt="0"/>
      <dgm:spPr/>
    </dgm:pt>
    <dgm:pt modelId="{197DE6B1-3532-4B1F-8AA2-683C7D3EE557}" type="pres">
      <dgm:prSet presAssocID="{B65B3431-A060-4907-A35C-E4A86A6FFC2D}" presName="parTx" presStyleLbl="revTx" presStyleIdx="6" presStyleCnt="8">
        <dgm:presLayoutVars>
          <dgm:chMax val="0"/>
          <dgm:chPref val="0"/>
        </dgm:presLayoutVars>
      </dgm:prSet>
      <dgm:spPr/>
    </dgm:pt>
    <dgm:pt modelId="{7F1D2B6E-1913-4AD8-BC31-64C92646DA93}" type="pres">
      <dgm:prSet presAssocID="{B65B3431-A060-4907-A35C-E4A86A6FFC2D}" presName="txSpace" presStyleCnt="0"/>
      <dgm:spPr/>
    </dgm:pt>
    <dgm:pt modelId="{4289B996-02AE-4D3F-AC67-359457F79454}" type="pres">
      <dgm:prSet presAssocID="{B65B3431-A060-4907-A35C-E4A86A6FFC2D}" presName="desTx" presStyleLbl="revTx" presStyleIdx="7" presStyleCnt="8">
        <dgm:presLayoutVars/>
      </dgm:prSet>
      <dgm:spPr/>
    </dgm:pt>
  </dgm:ptLst>
  <dgm:cxnLst>
    <dgm:cxn modelId="{45262506-2932-4CAA-8F97-953D5B64B249}" type="presOf" srcId="{92279252-BB0B-4327-A8EF-26D5DA7D1A02}" destId="{714ED1D3-D0C7-4B07-82BB-847783AAA9C3}" srcOrd="0" destOrd="3" presId="urn:microsoft.com/office/officeart/2018/2/layout/IconLabelDescriptionList"/>
    <dgm:cxn modelId="{A3F3100F-5DCA-4676-8A00-89FCAA0683ED}" type="presOf" srcId="{B5EAD9E0-F982-446C-89CF-976574D32B10}" destId="{714ED1D3-D0C7-4B07-82BB-847783AAA9C3}" srcOrd="0" destOrd="5" presId="urn:microsoft.com/office/officeart/2018/2/layout/IconLabelDescriptionList"/>
    <dgm:cxn modelId="{D26A790F-635F-4CCE-B24C-A229CED28178}" srcId="{B65B3431-A060-4907-A35C-E4A86A6FFC2D}" destId="{ABDDED63-2FA3-4050-99C2-EC8FFA5969F7}" srcOrd="1" destOrd="0" parTransId="{AD0DA971-EC58-449F-BB93-6DC1F1E0D991}" sibTransId="{DD7AA5C7-33CA-4DF1-A59A-C611BC0C0768}"/>
    <dgm:cxn modelId="{B386C80F-85CA-4305-B7C8-92D6BF4C17E7}" type="presOf" srcId="{28482DA0-6BBE-4927-8465-71D020D32A6D}" destId="{4289B996-02AE-4D3F-AC67-359457F79454}" srcOrd="0" destOrd="0" presId="urn:microsoft.com/office/officeart/2018/2/layout/IconLabelDescriptionList"/>
    <dgm:cxn modelId="{8DCDA21E-10FE-4C24-8304-073D47732DAF}" srcId="{B65B3431-A060-4907-A35C-E4A86A6FFC2D}" destId="{28482DA0-6BBE-4927-8465-71D020D32A6D}" srcOrd="0" destOrd="0" parTransId="{133BFF4C-29D5-448F-90FB-7F934D24C470}" sibTransId="{B726C147-76BB-4B73-B38C-32FAE6AE877C}"/>
    <dgm:cxn modelId="{1D6FC024-A9D7-4A03-B4EB-22F686EAAF01}" type="presOf" srcId="{8DA0FF99-E02E-46CE-8BCD-4EB0A8B543D7}" destId="{05D33E48-5D04-4E0E-A5C6-0FD4A6182EF6}" srcOrd="0" destOrd="1" presId="urn:microsoft.com/office/officeart/2018/2/layout/IconLabelDescriptionList"/>
    <dgm:cxn modelId="{7B8A7427-A525-451F-A8E1-899E6457665D}" type="presOf" srcId="{2A9CEEC0-5C9E-45A1-A774-1C5118499D8C}" destId="{714ED1D3-D0C7-4B07-82BB-847783AAA9C3}" srcOrd="0" destOrd="4" presId="urn:microsoft.com/office/officeart/2018/2/layout/IconLabelDescriptionList"/>
    <dgm:cxn modelId="{E4B43546-8AD6-4C07-8E10-5D34E88AE8D3}" srcId="{93FB7725-E391-45AD-BB55-6E45983D67EF}" destId="{8BAD9FC4-F0F1-454E-A866-B37D8C7E938D}" srcOrd="1" destOrd="0" parTransId="{F18886DC-4289-46D8-BD8A-688A003574F2}" sibTransId="{EB9CDD74-0816-4897-8EB2-99736F12D09D}"/>
    <dgm:cxn modelId="{CCC50853-2369-4A9E-89AB-F1E8F742F605}" type="presOf" srcId="{93FB7725-E391-45AD-BB55-6E45983D67EF}" destId="{7B7B7E86-2213-41B4-BFFE-FAA11520C84E}" srcOrd="0" destOrd="0" presId="urn:microsoft.com/office/officeart/2018/2/layout/IconLabelDescriptionList"/>
    <dgm:cxn modelId="{B7C12354-9AC8-4CEB-A075-2A4653419583}" srcId="{EA8BF5F3-E3AF-41AA-A611-311141AB06C1}" destId="{5C176B9F-E66F-4AF8-820A-54B0DC0CF85C}" srcOrd="0" destOrd="0" parTransId="{E4DADF36-0A6C-437D-B3D2-9D094FF06B4D}" sibTransId="{80D674A6-C545-4A71-B95A-D39C238A006E}"/>
    <dgm:cxn modelId="{CD6AF254-03FF-4A59-BC7E-4A7763EF3E6D}" srcId="{5C176B9F-E66F-4AF8-820A-54B0DC0CF85C}" destId="{30479FD7-8EFA-4171-A893-9F8F2CF0B011}" srcOrd="2" destOrd="0" parTransId="{C3A5DF81-5472-4775-874A-96AD733ED2A1}" sibTransId="{1059AA4A-328F-4A2D-AFF8-387B487D4CFD}"/>
    <dgm:cxn modelId="{364A1455-0B9D-4465-A298-46012C9D5D47}" srcId="{5C176B9F-E66F-4AF8-820A-54B0DC0CF85C}" destId="{8DA0FF99-E02E-46CE-8BCD-4EB0A8B543D7}" srcOrd="1" destOrd="0" parTransId="{E165FF39-D785-419E-B6D7-D1473D146A60}" sibTransId="{7492F98D-2CCE-4E36-BC4E-49D06F256C47}"/>
    <dgm:cxn modelId="{0EDF5658-A211-416E-9475-6EB022B3536B}" type="presOf" srcId="{8BAD9FC4-F0F1-454E-A866-B37D8C7E938D}" destId="{714ED1D3-D0C7-4B07-82BB-847783AAA9C3}" srcOrd="0" destOrd="1" presId="urn:microsoft.com/office/officeart/2018/2/layout/IconLabelDescriptionList"/>
    <dgm:cxn modelId="{903D915C-B534-4466-BA18-E420419849AD}" srcId="{EA8BF5F3-E3AF-41AA-A611-311141AB06C1}" destId="{F378D2FA-44E4-4826-97C6-E64112370101}" srcOrd="1" destOrd="0" parTransId="{2723441E-DF87-403B-9DFB-F6D7F7D1BC64}" sibTransId="{2482C396-061E-4C3F-80E2-93BFDC4FDE63}"/>
    <dgm:cxn modelId="{37D42A63-92A6-41DE-B41C-B3F84CD5012F}" srcId="{93FB7725-E391-45AD-BB55-6E45983D67EF}" destId="{B5EAD9E0-F982-446C-89CF-976574D32B10}" srcOrd="5" destOrd="0" parTransId="{323E5EF6-61AC-4A33-8FDB-52248EE4B4EA}" sibTransId="{DA50AD26-A785-49BF-8A7A-E3923D88DD61}"/>
    <dgm:cxn modelId="{C763A867-FE00-4D88-86AE-7DD02E79C0FE}" type="presOf" srcId="{EA8BF5F3-E3AF-41AA-A611-311141AB06C1}" destId="{E709617E-ABF8-4B90-8AD6-83CE55E34761}" srcOrd="0" destOrd="0" presId="urn:microsoft.com/office/officeart/2018/2/layout/IconLabelDescriptionList"/>
    <dgm:cxn modelId="{DFFD217A-C5A8-473A-A499-E7E8F2E7A576}" type="presOf" srcId="{2827FE92-C27E-45F0-B377-AA1DF4E28C4C}" destId="{A86F3B02-AE42-485E-931D-E33AB79233A8}" srcOrd="0" destOrd="0" presId="urn:microsoft.com/office/officeart/2018/2/layout/IconLabelDescriptionList"/>
    <dgm:cxn modelId="{47E5527F-58C0-41E9-9AE5-A824C913A98E}" srcId="{93FB7725-E391-45AD-BB55-6E45983D67EF}" destId="{92279252-BB0B-4327-A8EF-26D5DA7D1A02}" srcOrd="3" destOrd="0" parTransId="{01CC1B89-7A0F-4FF2-8180-ECF78B6E3B67}" sibTransId="{914424B2-E320-4B8D-AD62-9068FD1196F7}"/>
    <dgm:cxn modelId="{9F4E8F82-4555-4D3E-955E-26CCEC1AE19E}" srcId="{B65B3431-A060-4907-A35C-E4A86A6FFC2D}" destId="{DCFF7DF1-222F-479D-B311-7578E76DD702}" srcOrd="2" destOrd="0" parTransId="{BA3B07F2-6311-4B33-B2AB-07162EBC5DF8}" sibTransId="{7B93E1D6-2FB4-4F0C-8F59-4DE331AE8E5F}"/>
    <dgm:cxn modelId="{3471008A-9031-4249-A928-41C65A1F3061}" srcId="{F378D2FA-44E4-4826-97C6-E64112370101}" destId="{95472FF3-A256-4E85-8844-D7598ACAB21E}" srcOrd="1" destOrd="0" parTransId="{0164B5F0-9C8D-413E-9F64-5DACD8CDBBC2}" sibTransId="{FE58EAC6-6A18-4A2D-9004-C7EBC0E4E255}"/>
    <dgm:cxn modelId="{CEFFEF90-0E1B-40DD-81B4-AF21EB0CC1E0}" srcId="{93FB7725-E391-45AD-BB55-6E45983D67EF}" destId="{43ECF221-EF2C-4B32-881B-73AB5402EDDA}" srcOrd="0" destOrd="0" parTransId="{F5649B59-3140-48D4-8651-7A8279B713DE}" sibTransId="{6FB8FEF7-0F80-4612-8B09-4636F9448D8F}"/>
    <dgm:cxn modelId="{E5B3E191-44D6-425E-A096-D59CABDECA0F}" srcId="{EA8BF5F3-E3AF-41AA-A611-311141AB06C1}" destId="{B65B3431-A060-4907-A35C-E4A86A6FFC2D}" srcOrd="3" destOrd="0" parTransId="{A5EBC1C8-7D67-4CD7-9E37-474A9013F5CD}" sibTransId="{0CD5A769-22EC-4E87-A8BB-1AB618CCA908}"/>
    <dgm:cxn modelId="{6722D194-FF0E-4448-A349-EDE70E10064F}" type="presOf" srcId="{ABDDED63-2FA3-4050-99C2-EC8FFA5969F7}" destId="{4289B996-02AE-4D3F-AC67-359457F79454}" srcOrd="0" destOrd="1" presId="urn:microsoft.com/office/officeart/2018/2/layout/IconLabelDescriptionList"/>
    <dgm:cxn modelId="{4BDCA69A-6BC0-4260-9F2F-2F0527B3391A}" type="presOf" srcId="{5C176B9F-E66F-4AF8-820A-54B0DC0CF85C}" destId="{13666AD5-2B4F-408C-A426-A30BB3265BA2}" srcOrd="0" destOrd="0" presId="urn:microsoft.com/office/officeart/2018/2/layout/IconLabelDescriptionList"/>
    <dgm:cxn modelId="{5728B99A-0794-4883-86D9-EB3FDD953CE8}" srcId="{5C176B9F-E66F-4AF8-820A-54B0DC0CF85C}" destId="{2A19CDC4-261C-4936-9D16-7F20774CA69A}" srcOrd="3" destOrd="0" parTransId="{CA86BB5E-EFB7-426E-9B20-5ACBC3EB23FE}" sibTransId="{391C27FC-B3D4-41B8-873F-BB1ABF50712F}"/>
    <dgm:cxn modelId="{C807B29B-DE38-4426-80CA-B1ED53B963C8}" srcId="{EA8BF5F3-E3AF-41AA-A611-311141AB06C1}" destId="{93FB7725-E391-45AD-BB55-6E45983D67EF}" srcOrd="2" destOrd="0" parTransId="{2E4C55BD-ED7A-49D8-8979-A58506BD7776}" sibTransId="{7B2F1B3C-DA7B-412C-B0F1-9D38A296F760}"/>
    <dgm:cxn modelId="{62EAB59B-7166-4E2C-86ED-245BB158BACE}" type="presOf" srcId="{4A256067-B332-4EAF-A144-210986D6FC0A}" destId="{714ED1D3-D0C7-4B07-82BB-847783AAA9C3}" srcOrd="0" destOrd="2" presId="urn:microsoft.com/office/officeart/2018/2/layout/IconLabelDescriptionList"/>
    <dgm:cxn modelId="{021B32A1-BBFF-40F3-91AD-C8D42D039C71}" type="presOf" srcId="{43ECF221-EF2C-4B32-881B-73AB5402EDDA}" destId="{714ED1D3-D0C7-4B07-82BB-847783AAA9C3}" srcOrd="0" destOrd="0" presId="urn:microsoft.com/office/officeart/2018/2/layout/IconLabelDescriptionList"/>
    <dgm:cxn modelId="{986225B1-914C-43BA-8877-CEA79FA84F40}" srcId="{5C176B9F-E66F-4AF8-820A-54B0DC0CF85C}" destId="{CFAD5358-CF43-404E-AC64-87E59D2498BB}" srcOrd="0" destOrd="0" parTransId="{0CA41E32-1645-4E6B-AEE4-A56503E8DBEC}" sibTransId="{D2EE876A-0943-4435-AB26-1D4E5848033C}"/>
    <dgm:cxn modelId="{B02589B1-C4FD-4CAA-8565-4E956FC6D810}" type="presOf" srcId="{CFAD5358-CF43-404E-AC64-87E59D2498BB}" destId="{05D33E48-5D04-4E0E-A5C6-0FD4A6182EF6}" srcOrd="0" destOrd="0" presId="urn:microsoft.com/office/officeart/2018/2/layout/IconLabelDescriptionList"/>
    <dgm:cxn modelId="{3BE71EC3-A761-4D1E-893D-31A51A698A56}" type="presOf" srcId="{F378D2FA-44E4-4826-97C6-E64112370101}" destId="{9A15C248-9FBE-4CD3-A8BA-BB5421C7C15D}" srcOrd="0" destOrd="0" presId="urn:microsoft.com/office/officeart/2018/2/layout/IconLabelDescriptionList"/>
    <dgm:cxn modelId="{508918C6-9264-4D2F-A094-C31CBF2D16EC}" srcId="{93FB7725-E391-45AD-BB55-6E45983D67EF}" destId="{4A256067-B332-4EAF-A144-210986D6FC0A}" srcOrd="2" destOrd="0" parTransId="{C12D5C9F-87CF-48A2-8AAD-34D91713F104}" sibTransId="{1C6AD771-F1EA-449B-BE03-B8CA8010F496}"/>
    <dgm:cxn modelId="{DAE1D7C6-AAAE-4D23-B2D7-D0CDBF2A23E5}" srcId="{F378D2FA-44E4-4826-97C6-E64112370101}" destId="{2827FE92-C27E-45F0-B377-AA1DF4E28C4C}" srcOrd="0" destOrd="0" parTransId="{B3728414-ECBD-4239-90F2-6CFD37B7046D}" sibTransId="{4FB1FB44-4C14-402F-BB73-42DDE9E645B6}"/>
    <dgm:cxn modelId="{8D92C9CA-420C-49A1-99C8-4993A6F40C86}" type="presOf" srcId="{30479FD7-8EFA-4171-A893-9F8F2CF0B011}" destId="{05D33E48-5D04-4E0E-A5C6-0FD4A6182EF6}" srcOrd="0" destOrd="2" presId="urn:microsoft.com/office/officeart/2018/2/layout/IconLabelDescriptionList"/>
    <dgm:cxn modelId="{5FACADD9-ABE0-4982-8ACB-2302CAA80B8E}" type="presOf" srcId="{95472FF3-A256-4E85-8844-D7598ACAB21E}" destId="{A86F3B02-AE42-485E-931D-E33AB79233A8}" srcOrd="0" destOrd="1" presId="urn:microsoft.com/office/officeart/2018/2/layout/IconLabelDescriptionList"/>
    <dgm:cxn modelId="{03AEE2E4-F214-4950-BBD5-9EF873AFCD2B}" type="presOf" srcId="{DCFF7DF1-222F-479D-B311-7578E76DD702}" destId="{4289B996-02AE-4D3F-AC67-359457F79454}" srcOrd="0" destOrd="2" presId="urn:microsoft.com/office/officeart/2018/2/layout/IconLabelDescriptionList"/>
    <dgm:cxn modelId="{E797C2F1-9B95-41FF-B189-3173028694A4}" type="presOf" srcId="{2A19CDC4-261C-4936-9D16-7F20774CA69A}" destId="{05D33E48-5D04-4E0E-A5C6-0FD4A6182EF6}" srcOrd="0" destOrd="3" presId="urn:microsoft.com/office/officeart/2018/2/layout/IconLabelDescriptionList"/>
    <dgm:cxn modelId="{C92D37F4-A76F-49DF-B68E-8FC8D192158F}" type="presOf" srcId="{B65B3431-A060-4907-A35C-E4A86A6FFC2D}" destId="{197DE6B1-3532-4B1F-8AA2-683C7D3EE557}" srcOrd="0" destOrd="0" presId="urn:microsoft.com/office/officeart/2018/2/layout/IconLabelDescriptionList"/>
    <dgm:cxn modelId="{4C7B98FD-B131-4AF0-B9E6-E2AB77176BB2}" srcId="{93FB7725-E391-45AD-BB55-6E45983D67EF}" destId="{2A9CEEC0-5C9E-45A1-A774-1C5118499D8C}" srcOrd="4" destOrd="0" parTransId="{22BE1E9E-1E08-40F9-B62E-190338DE6A06}" sibTransId="{6517E683-4772-4ED3-8003-E722352EDD13}"/>
    <dgm:cxn modelId="{5415E638-3C98-400F-B387-4A59EC260A90}" type="presParOf" srcId="{E709617E-ABF8-4B90-8AD6-83CE55E34761}" destId="{171F32A2-39F5-46B6-9797-CDA2C189DAC7}" srcOrd="0" destOrd="0" presId="urn:microsoft.com/office/officeart/2018/2/layout/IconLabelDescriptionList"/>
    <dgm:cxn modelId="{7B9B5A65-9FAC-4249-B20E-B7B8870A8CC9}" type="presParOf" srcId="{171F32A2-39F5-46B6-9797-CDA2C189DAC7}" destId="{C403E7FF-B30A-4265-9854-76B9D18C12C8}" srcOrd="0" destOrd="0" presId="urn:microsoft.com/office/officeart/2018/2/layout/IconLabelDescriptionList"/>
    <dgm:cxn modelId="{0C8719EB-8B36-4DC9-A9DD-A0D7BA0C2068}" type="presParOf" srcId="{171F32A2-39F5-46B6-9797-CDA2C189DAC7}" destId="{33A21DF3-9E7F-4A23-A537-FF6DE8D54CDE}" srcOrd="1" destOrd="0" presId="urn:microsoft.com/office/officeart/2018/2/layout/IconLabelDescriptionList"/>
    <dgm:cxn modelId="{007057D9-6E95-4D2F-B010-39E4A1DF6C53}" type="presParOf" srcId="{171F32A2-39F5-46B6-9797-CDA2C189DAC7}" destId="{13666AD5-2B4F-408C-A426-A30BB3265BA2}" srcOrd="2" destOrd="0" presId="urn:microsoft.com/office/officeart/2018/2/layout/IconLabelDescriptionList"/>
    <dgm:cxn modelId="{576C856A-A2C9-4F2E-BEEA-269B273D1467}" type="presParOf" srcId="{171F32A2-39F5-46B6-9797-CDA2C189DAC7}" destId="{A6545B96-881D-4D8B-84BB-75363FA6A746}" srcOrd="3" destOrd="0" presId="urn:microsoft.com/office/officeart/2018/2/layout/IconLabelDescriptionList"/>
    <dgm:cxn modelId="{6E68705E-7151-44A1-9289-0085BB2CD9AB}" type="presParOf" srcId="{171F32A2-39F5-46B6-9797-CDA2C189DAC7}" destId="{05D33E48-5D04-4E0E-A5C6-0FD4A6182EF6}" srcOrd="4" destOrd="0" presId="urn:microsoft.com/office/officeart/2018/2/layout/IconLabelDescriptionList"/>
    <dgm:cxn modelId="{71BD3D6D-E3B7-4C25-AAFF-02F7EFA8516B}" type="presParOf" srcId="{E709617E-ABF8-4B90-8AD6-83CE55E34761}" destId="{0D478F82-20D5-4290-BB30-83A0F8198312}" srcOrd="1" destOrd="0" presId="urn:microsoft.com/office/officeart/2018/2/layout/IconLabelDescriptionList"/>
    <dgm:cxn modelId="{DF0AB1F3-FB77-4505-82FE-5F5B373ED068}" type="presParOf" srcId="{E709617E-ABF8-4B90-8AD6-83CE55E34761}" destId="{65D3BFE6-494F-40E2-8FA5-C96B3B58E6E1}" srcOrd="2" destOrd="0" presId="urn:microsoft.com/office/officeart/2018/2/layout/IconLabelDescriptionList"/>
    <dgm:cxn modelId="{B2CB4E53-0E0D-4F2D-B094-77270DFBC884}" type="presParOf" srcId="{65D3BFE6-494F-40E2-8FA5-C96B3B58E6E1}" destId="{C04F96CF-6B33-4C3A-A4EC-EFD3644288D1}" srcOrd="0" destOrd="0" presId="urn:microsoft.com/office/officeart/2018/2/layout/IconLabelDescriptionList"/>
    <dgm:cxn modelId="{B8B32B3B-3794-4F59-BA3D-B44733A24AD8}" type="presParOf" srcId="{65D3BFE6-494F-40E2-8FA5-C96B3B58E6E1}" destId="{34E3504E-52F5-49C2-A465-E8FC7420BDDD}" srcOrd="1" destOrd="0" presId="urn:microsoft.com/office/officeart/2018/2/layout/IconLabelDescriptionList"/>
    <dgm:cxn modelId="{B16EF335-934B-47A2-9898-44E95EEBFBDE}" type="presParOf" srcId="{65D3BFE6-494F-40E2-8FA5-C96B3B58E6E1}" destId="{9A15C248-9FBE-4CD3-A8BA-BB5421C7C15D}" srcOrd="2" destOrd="0" presId="urn:microsoft.com/office/officeart/2018/2/layout/IconLabelDescriptionList"/>
    <dgm:cxn modelId="{32005373-7FBF-48C6-AF8B-5E06BE8D4AE2}" type="presParOf" srcId="{65D3BFE6-494F-40E2-8FA5-C96B3B58E6E1}" destId="{B6A0830A-F30B-4D12-A07F-312C5E9EFD0B}" srcOrd="3" destOrd="0" presId="urn:microsoft.com/office/officeart/2018/2/layout/IconLabelDescriptionList"/>
    <dgm:cxn modelId="{AE82CCCE-3380-40EA-839F-57EA80FB42F2}" type="presParOf" srcId="{65D3BFE6-494F-40E2-8FA5-C96B3B58E6E1}" destId="{A86F3B02-AE42-485E-931D-E33AB79233A8}" srcOrd="4" destOrd="0" presId="urn:microsoft.com/office/officeart/2018/2/layout/IconLabelDescriptionList"/>
    <dgm:cxn modelId="{92FDEBF9-A43B-436E-9C02-7524E6E4F838}" type="presParOf" srcId="{E709617E-ABF8-4B90-8AD6-83CE55E34761}" destId="{25808835-B118-4EB9-8519-056539CC57FE}" srcOrd="3" destOrd="0" presId="urn:microsoft.com/office/officeart/2018/2/layout/IconLabelDescriptionList"/>
    <dgm:cxn modelId="{928F9951-42E0-4AEB-960A-6313EC58FF66}" type="presParOf" srcId="{E709617E-ABF8-4B90-8AD6-83CE55E34761}" destId="{C5F1E61E-1026-42B0-96DF-888EFB4CC1AB}" srcOrd="4" destOrd="0" presId="urn:microsoft.com/office/officeart/2018/2/layout/IconLabelDescriptionList"/>
    <dgm:cxn modelId="{127F4BF7-0953-4E83-BD80-CB931BDE1079}" type="presParOf" srcId="{C5F1E61E-1026-42B0-96DF-888EFB4CC1AB}" destId="{F56ADABF-3558-42BC-A46A-97D5597AD882}" srcOrd="0" destOrd="0" presId="urn:microsoft.com/office/officeart/2018/2/layout/IconLabelDescriptionList"/>
    <dgm:cxn modelId="{90A93BFC-1977-4D23-B576-6768346C97C3}" type="presParOf" srcId="{C5F1E61E-1026-42B0-96DF-888EFB4CC1AB}" destId="{D6A5C1F2-3523-4FFD-ABF1-18D52C7193F9}" srcOrd="1" destOrd="0" presId="urn:microsoft.com/office/officeart/2018/2/layout/IconLabelDescriptionList"/>
    <dgm:cxn modelId="{4AB66322-3554-4521-85BE-02379449AA8B}" type="presParOf" srcId="{C5F1E61E-1026-42B0-96DF-888EFB4CC1AB}" destId="{7B7B7E86-2213-41B4-BFFE-FAA11520C84E}" srcOrd="2" destOrd="0" presId="urn:microsoft.com/office/officeart/2018/2/layout/IconLabelDescriptionList"/>
    <dgm:cxn modelId="{1B2F7E38-DA9D-41DF-A721-890FFD95B8C4}" type="presParOf" srcId="{C5F1E61E-1026-42B0-96DF-888EFB4CC1AB}" destId="{D771288B-F3B9-4720-954C-F3293525305B}" srcOrd="3" destOrd="0" presId="urn:microsoft.com/office/officeart/2018/2/layout/IconLabelDescriptionList"/>
    <dgm:cxn modelId="{73698701-9B59-46C5-B9DF-BD0817B817EC}" type="presParOf" srcId="{C5F1E61E-1026-42B0-96DF-888EFB4CC1AB}" destId="{714ED1D3-D0C7-4B07-82BB-847783AAA9C3}" srcOrd="4" destOrd="0" presId="urn:microsoft.com/office/officeart/2018/2/layout/IconLabelDescriptionList"/>
    <dgm:cxn modelId="{A2C943EA-A29B-4174-B8B2-0EB9B4D5735C}" type="presParOf" srcId="{E709617E-ABF8-4B90-8AD6-83CE55E34761}" destId="{082D7F18-38A3-4272-AD4E-6625F906D735}" srcOrd="5" destOrd="0" presId="urn:microsoft.com/office/officeart/2018/2/layout/IconLabelDescriptionList"/>
    <dgm:cxn modelId="{1215A998-DF18-47E2-A161-EB0A8FD9BD87}" type="presParOf" srcId="{E709617E-ABF8-4B90-8AD6-83CE55E34761}" destId="{6BD5D8DD-55A4-469B-8127-67AB8D30D248}" srcOrd="6" destOrd="0" presId="urn:microsoft.com/office/officeart/2018/2/layout/IconLabelDescriptionList"/>
    <dgm:cxn modelId="{7AE7D5CE-C1F3-4707-8F5D-DB1E793111D0}" type="presParOf" srcId="{6BD5D8DD-55A4-469B-8127-67AB8D30D248}" destId="{37D3450B-62CC-4AD1-83A0-B06B156FF60C}" srcOrd="0" destOrd="0" presId="urn:microsoft.com/office/officeart/2018/2/layout/IconLabelDescriptionList"/>
    <dgm:cxn modelId="{006A15BE-2107-4B60-9D17-28BA5DBC9BDB}" type="presParOf" srcId="{6BD5D8DD-55A4-469B-8127-67AB8D30D248}" destId="{E2A7B0C6-FFE6-49B9-9F78-54B73177ADC7}" srcOrd="1" destOrd="0" presId="urn:microsoft.com/office/officeart/2018/2/layout/IconLabelDescriptionList"/>
    <dgm:cxn modelId="{385FA142-A3D6-4A58-97D7-1134AB7BF34E}" type="presParOf" srcId="{6BD5D8DD-55A4-469B-8127-67AB8D30D248}" destId="{197DE6B1-3532-4B1F-8AA2-683C7D3EE557}" srcOrd="2" destOrd="0" presId="urn:microsoft.com/office/officeart/2018/2/layout/IconLabelDescriptionList"/>
    <dgm:cxn modelId="{D3D239C9-3498-4761-BC20-FE6A648FDA96}" type="presParOf" srcId="{6BD5D8DD-55A4-469B-8127-67AB8D30D248}" destId="{7F1D2B6E-1913-4AD8-BC31-64C92646DA93}" srcOrd="3" destOrd="0" presId="urn:microsoft.com/office/officeart/2018/2/layout/IconLabelDescriptionList"/>
    <dgm:cxn modelId="{0AD63E23-D622-4562-B506-DDB2ECD1562B}" type="presParOf" srcId="{6BD5D8DD-55A4-469B-8127-67AB8D30D248}" destId="{4289B996-02AE-4D3F-AC67-359457F79454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088F21-4D77-4C1F-983E-232138E10418}">
      <dsp:nvSpPr>
        <dsp:cNvPr id="0" name=""/>
        <dsp:cNvSpPr/>
      </dsp:nvSpPr>
      <dsp:spPr>
        <a:xfrm>
          <a:off x="3217640" y="108894"/>
          <a:ext cx="2938860" cy="176331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 dirty="0"/>
            <a:t>Proposition thérapeutique intégrative et parcours</a:t>
          </a:r>
        </a:p>
      </dsp:txBody>
      <dsp:txXfrm>
        <a:off x="3217640" y="108894"/>
        <a:ext cx="2938860" cy="1763315"/>
      </dsp:txXfrm>
    </dsp:sp>
    <dsp:sp modelId="{25C22251-4980-4684-82BD-7C67CAA34D0A}">
      <dsp:nvSpPr>
        <dsp:cNvPr id="0" name=""/>
        <dsp:cNvSpPr/>
      </dsp:nvSpPr>
      <dsp:spPr>
        <a:xfrm>
          <a:off x="1201405" y="2225014"/>
          <a:ext cx="2938860" cy="176331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/>
            <a:t>Différentes pratiques complémentaires</a:t>
          </a:r>
        </a:p>
      </dsp:txBody>
      <dsp:txXfrm>
        <a:off x="1201405" y="2225014"/>
        <a:ext cx="2938860" cy="1763315"/>
      </dsp:txXfrm>
    </dsp:sp>
    <dsp:sp modelId="{74CD7846-AE0F-4976-9932-84122776B4E8}">
      <dsp:nvSpPr>
        <dsp:cNvPr id="0" name=""/>
        <dsp:cNvSpPr/>
      </dsp:nvSpPr>
      <dsp:spPr>
        <a:xfrm>
          <a:off x="4585797" y="2225014"/>
          <a:ext cx="2938860" cy="176331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 dirty="0"/>
            <a:t>Des ingrédients communs</a:t>
          </a:r>
        </a:p>
      </dsp:txBody>
      <dsp:txXfrm>
        <a:off x="4585797" y="2225014"/>
        <a:ext cx="2938860" cy="1763315"/>
      </dsp:txXfrm>
    </dsp:sp>
    <dsp:sp modelId="{7A53CA0A-41E2-41DE-97A4-84F9B903AF15}">
      <dsp:nvSpPr>
        <dsp:cNvPr id="0" name=""/>
        <dsp:cNvSpPr/>
      </dsp:nvSpPr>
      <dsp:spPr>
        <a:xfrm>
          <a:off x="49284" y="108888"/>
          <a:ext cx="2938860" cy="176331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 dirty="0"/>
            <a:t>Consultation et bilan intégratif</a:t>
          </a:r>
        </a:p>
      </dsp:txBody>
      <dsp:txXfrm>
        <a:off x="49284" y="108888"/>
        <a:ext cx="2938860" cy="1763315"/>
      </dsp:txXfrm>
    </dsp:sp>
    <dsp:sp modelId="{D02AEBCE-26C6-43C0-876E-32D57A8BFC6C}">
      <dsp:nvSpPr>
        <dsp:cNvPr id="0" name=""/>
        <dsp:cNvSpPr/>
      </dsp:nvSpPr>
      <dsp:spPr>
        <a:xfrm>
          <a:off x="6457997" y="108888"/>
          <a:ext cx="2938860" cy="176331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/>
            <a:t>Coordination</a:t>
          </a:r>
        </a:p>
      </dsp:txBody>
      <dsp:txXfrm>
        <a:off x="6457997" y="108888"/>
        <a:ext cx="2938860" cy="17633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CC2BBA-8468-488B-9B38-0E8593DC7DEE}">
      <dsp:nvSpPr>
        <dsp:cNvPr id="0" name=""/>
        <dsp:cNvSpPr/>
      </dsp:nvSpPr>
      <dsp:spPr>
        <a:xfrm>
          <a:off x="0" y="377418"/>
          <a:ext cx="4827586" cy="241312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 dirty="0"/>
            <a:t>Les différentes pratiques en SI</a:t>
          </a:r>
          <a:endParaRPr lang="en-US" sz="2500" kern="1200" dirty="0"/>
        </a:p>
      </dsp:txBody>
      <dsp:txXfrm>
        <a:off x="117799" y="495217"/>
        <a:ext cx="4591988" cy="2177527"/>
      </dsp:txXfrm>
    </dsp:sp>
    <dsp:sp modelId="{CBDED2EB-312E-435E-8198-DA5CE1ADDA14}">
      <dsp:nvSpPr>
        <dsp:cNvPr id="0" name=""/>
        <dsp:cNvSpPr/>
      </dsp:nvSpPr>
      <dsp:spPr>
        <a:xfrm>
          <a:off x="0" y="2862543"/>
          <a:ext cx="4827586" cy="2413125"/>
        </a:xfrm>
        <a:prstGeom prst="roundRect">
          <a:avLst/>
        </a:prstGeom>
        <a:solidFill>
          <a:schemeClr val="accent5">
            <a:hueOff val="-3114866"/>
            <a:satOff val="-9807"/>
            <a:lumOff val="1588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 dirty="0">
              <a:solidFill>
                <a:schemeClr val="tx1"/>
              </a:solidFill>
            </a:rPr>
            <a:t>Les ingrédients communs: respiration, tenir droit, prendre en compte les émotions, se relier à l’environnement,  se remettre dans le mouvement de la vie…</a:t>
          </a:r>
          <a:endParaRPr lang="en-US" sz="2500" kern="1200" dirty="0">
            <a:solidFill>
              <a:schemeClr val="tx1"/>
            </a:solidFill>
          </a:endParaRPr>
        </a:p>
      </dsp:txBody>
      <dsp:txXfrm>
        <a:off x="117799" y="2980342"/>
        <a:ext cx="4591988" cy="217752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03E7FF-B30A-4265-9854-76B9D18C12C8}">
      <dsp:nvSpPr>
        <dsp:cNvPr id="0" name=""/>
        <dsp:cNvSpPr/>
      </dsp:nvSpPr>
      <dsp:spPr>
        <a:xfrm>
          <a:off x="5480" y="316045"/>
          <a:ext cx="573821" cy="57382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666AD5-2B4F-408C-A426-A30BB3265BA2}">
      <dsp:nvSpPr>
        <dsp:cNvPr id="0" name=""/>
        <dsp:cNvSpPr/>
      </dsp:nvSpPr>
      <dsp:spPr>
        <a:xfrm>
          <a:off x="5480" y="1049795"/>
          <a:ext cx="1639491" cy="2459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fr-FR" sz="1600" kern="1200" dirty="0">
              <a:solidFill>
                <a:srgbClr val="13526C"/>
              </a:solidFill>
            </a:rPr>
            <a:t>Clinique</a:t>
          </a:r>
          <a:endParaRPr lang="en-US" sz="1600" kern="1200" dirty="0">
            <a:solidFill>
              <a:srgbClr val="13526C"/>
            </a:solidFill>
          </a:endParaRPr>
        </a:p>
      </dsp:txBody>
      <dsp:txXfrm>
        <a:off x="5480" y="1049795"/>
        <a:ext cx="1639491" cy="245923"/>
      </dsp:txXfrm>
    </dsp:sp>
    <dsp:sp modelId="{05D33E48-5D04-4E0E-A5C6-0FD4A6182EF6}">
      <dsp:nvSpPr>
        <dsp:cNvPr id="0" name=""/>
        <dsp:cNvSpPr/>
      </dsp:nvSpPr>
      <dsp:spPr>
        <a:xfrm>
          <a:off x="5480" y="1370103"/>
          <a:ext cx="1639491" cy="26651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>
              <a:solidFill>
                <a:srgbClr val="13526C"/>
              </a:solidFill>
            </a:rPr>
            <a:t>Sélection des techniques scientifiquement évaluées </a:t>
          </a:r>
          <a:endParaRPr lang="en-US" sz="1200" kern="1200" dirty="0">
            <a:solidFill>
              <a:srgbClr val="13526C"/>
            </a:solidFill>
          </a:endParaRPr>
        </a:p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>
              <a:solidFill>
                <a:srgbClr val="13526C"/>
              </a:solidFill>
            </a:rPr>
            <a:t>Création et organisation de parcours de santé,</a:t>
          </a:r>
          <a:endParaRPr lang="en-US" sz="1200" kern="1200" dirty="0">
            <a:solidFill>
              <a:srgbClr val="13526C"/>
            </a:solidFill>
          </a:endParaRPr>
        </a:p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>
              <a:solidFill>
                <a:srgbClr val="13526C"/>
              </a:solidFill>
            </a:rPr>
            <a:t>Formation aux techniques et pratiques, à la Santé Intégrative, à la création de parcours, à la consultation en Santé Intégrative, au leadership</a:t>
          </a:r>
          <a:endParaRPr lang="en-US" sz="1200" kern="1200" dirty="0">
            <a:solidFill>
              <a:srgbClr val="13526C"/>
            </a:solidFill>
          </a:endParaRPr>
        </a:p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>
              <a:solidFill>
                <a:srgbClr val="13526C"/>
              </a:solidFill>
            </a:rPr>
            <a:t>Supervision,</a:t>
          </a:r>
          <a:endParaRPr lang="en-US" sz="1200" kern="1200" dirty="0">
            <a:solidFill>
              <a:srgbClr val="13526C"/>
            </a:solidFill>
          </a:endParaRPr>
        </a:p>
      </dsp:txBody>
      <dsp:txXfrm>
        <a:off x="5480" y="1370103"/>
        <a:ext cx="1639491" cy="2665188"/>
      </dsp:txXfrm>
    </dsp:sp>
    <dsp:sp modelId="{C04F96CF-6B33-4C3A-A4EC-EFD3644288D1}">
      <dsp:nvSpPr>
        <dsp:cNvPr id="0" name=""/>
        <dsp:cNvSpPr/>
      </dsp:nvSpPr>
      <dsp:spPr>
        <a:xfrm>
          <a:off x="2160403" y="316045"/>
          <a:ext cx="573821" cy="57382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15C248-9FBE-4CD3-A8BA-BB5421C7C15D}">
      <dsp:nvSpPr>
        <dsp:cNvPr id="0" name=""/>
        <dsp:cNvSpPr/>
      </dsp:nvSpPr>
      <dsp:spPr>
        <a:xfrm>
          <a:off x="2160403" y="1049795"/>
          <a:ext cx="1639491" cy="2459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fr-FR" sz="1600" kern="1200" dirty="0">
              <a:solidFill>
                <a:srgbClr val="13526C"/>
              </a:solidFill>
            </a:rPr>
            <a:t>Organisation</a:t>
          </a:r>
          <a:endParaRPr lang="en-US" sz="1600" kern="1200" dirty="0">
            <a:solidFill>
              <a:srgbClr val="13526C"/>
            </a:solidFill>
          </a:endParaRPr>
        </a:p>
      </dsp:txBody>
      <dsp:txXfrm>
        <a:off x="2160403" y="1049795"/>
        <a:ext cx="1639491" cy="245923"/>
      </dsp:txXfrm>
    </dsp:sp>
    <dsp:sp modelId="{A86F3B02-AE42-485E-931D-E33AB79233A8}">
      <dsp:nvSpPr>
        <dsp:cNvPr id="0" name=""/>
        <dsp:cNvSpPr/>
      </dsp:nvSpPr>
      <dsp:spPr>
        <a:xfrm>
          <a:off x="1931882" y="1370103"/>
          <a:ext cx="2096532" cy="26651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>
              <a:solidFill>
                <a:srgbClr val="13526C"/>
              </a:solidFill>
            </a:rPr>
            <a:t>Coordination de parcours de Santé</a:t>
          </a:r>
          <a:endParaRPr lang="en-US" sz="1200" kern="1200" dirty="0">
            <a:solidFill>
              <a:srgbClr val="13526C"/>
            </a:solidFill>
          </a:endParaRPr>
        </a:p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>
              <a:solidFill>
                <a:srgbClr val="13526C"/>
              </a:solidFill>
            </a:rPr>
            <a:t>RH : </a:t>
          </a:r>
        </a:p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>
              <a:solidFill>
                <a:srgbClr val="13526C"/>
              </a:solidFill>
            </a:rPr>
            <a:t>+ Redonner du sens, </a:t>
          </a:r>
        </a:p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>
              <a:solidFill>
                <a:srgbClr val="13526C"/>
              </a:solidFill>
            </a:rPr>
            <a:t>+ Travailler sur la motivation, </a:t>
          </a:r>
        </a:p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>
              <a:solidFill>
                <a:srgbClr val="13526C"/>
              </a:solidFill>
            </a:rPr>
            <a:t>+ Prendre soin des professionnels : </a:t>
          </a:r>
          <a:r>
            <a:rPr lang="fr-FR" sz="1200" u="sng" kern="1200" dirty="0">
              <a:solidFill>
                <a:srgbClr val="13526C"/>
              </a:solidFill>
            </a:rPr>
            <a:t>ressourcement.</a:t>
          </a:r>
          <a:endParaRPr lang="en-US" sz="1200" u="sng" kern="1200" dirty="0">
            <a:solidFill>
              <a:srgbClr val="13526C"/>
            </a:solidFill>
          </a:endParaRPr>
        </a:p>
      </dsp:txBody>
      <dsp:txXfrm>
        <a:off x="1931882" y="1370103"/>
        <a:ext cx="2096532" cy="2665188"/>
      </dsp:txXfrm>
    </dsp:sp>
    <dsp:sp modelId="{F56ADABF-3558-42BC-A46A-97D5597AD882}">
      <dsp:nvSpPr>
        <dsp:cNvPr id="0" name=""/>
        <dsp:cNvSpPr/>
      </dsp:nvSpPr>
      <dsp:spPr>
        <a:xfrm>
          <a:off x="4315325" y="316045"/>
          <a:ext cx="573821" cy="57382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7B7E86-2213-41B4-BFFE-FAA11520C84E}">
      <dsp:nvSpPr>
        <dsp:cNvPr id="0" name=""/>
        <dsp:cNvSpPr/>
      </dsp:nvSpPr>
      <dsp:spPr>
        <a:xfrm>
          <a:off x="4315325" y="1049795"/>
          <a:ext cx="1639491" cy="2459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fr-FR" sz="1600" kern="1200" dirty="0">
              <a:solidFill>
                <a:srgbClr val="13526C"/>
              </a:solidFill>
            </a:rPr>
            <a:t>Stratégie</a:t>
          </a:r>
          <a:endParaRPr lang="en-US" sz="1600" kern="1200" dirty="0">
            <a:solidFill>
              <a:srgbClr val="13526C"/>
            </a:solidFill>
          </a:endParaRPr>
        </a:p>
      </dsp:txBody>
      <dsp:txXfrm>
        <a:off x="4315325" y="1049795"/>
        <a:ext cx="1639491" cy="245923"/>
      </dsp:txXfrm>
    </dsp:sp>
    <dsp:sp modelId="{714ED1D3-D0C7-4B07-82BB-847783AAA9C3}">
      <dsp:nvSpPr>
        <dsp:cNvPr id="0" name=""/>
        <dsp:cNvSpPr/>
      </dsp:nvSpPr>
      <dsp:spPr>
        <a:xfrm>
          <a:off x="4315325" y="1370103"/>
          <a:ext cx="1639491" cy="26651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>
              <a:solidFill>
                <a:srgbClr val="13526C"/>
              </a:solidFill>
            </a:rPr>
            <a:t>Consulting systémique</a:t>
          </a:r>
          <a:endParaRPr lang="en-US" sz="1200" kern="1200" dirty="0">
            <a:solidFill>
              <a:srgbClr val="13526C"/>
            </a:solidFill>
          </a:endParaRPr>
        </a:p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>
              <a:solidFill>
                <a:srgbClr val="13526C"/>
              </a:solidFill>
            </a:rPr>
            <a:t>Analyse de la situation initiale</a:t>
          </a:r>
        </a:p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>
              <a:solidFill>
                <a:srgbClr val="13526C"/>
              </a:solidFill>
            </a:rPr>
            <a:t>Comparaison avec les best practices</a:t>
          </a:r>
        </a:p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>
              <a:solidFill>
                <a:srgbClr val="13526C"/>
              </a:solidFill>
            </a:rPr>
            <a:t>Accompagnement au changement des organisations</a:t>
          </a:r>
        </a:p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>
              <a:solidFill>
                <a:srgbClr val="13526C"/>
              </a:solidFill>
            </a:rPr>
            <a:t>Communication interne et externe</a:t>
          </a:r>
        </a:p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>
              <a:solidFill>
                <a:srgbClr val="13526C"/>
              </a:solidFill>
            </a:rPr>
            <a:t>Amélioration continue à tous les niveaux</a:t>
          </a:r>
        </a:p>
      </dsp:txBody>
      <dsp:txXfrm>
        <a:off x="4315325" y="1370103"/>
        <a:ext cx="1639491" cy="2665188"/>
      </dsp:txXfrm>
    </dsp:sp>
    <dsp:sp modelId="{37D3450B-62CC-4AD1-83A0-B06B156FF60C}">
      <dsp:nvSpPr>
        <dsp:cNvPr id="0" name=""/>
        <dsp:cNvSpPr/>
      </dsp:nvSpPr>
      <dsp:spPr>
        <a:xfrm>
          <a:off x="6241728" y="316045"/>
          <a:ext cx="573821" cy="57382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7DE6B1-3532-4B1F-8AA2-683C7D3EE557}">
      <dsp:nvSpPr>
        <dsp:cNvPr id="0" name=""/>
        <dsp:cNvSpPr/>
      </dsp:nvSpPr>
      <dsp:spPr>
        <a:xfrm>
          <a:off x="6241728" y="1049795"/>
          <a:ext cx="1639491" cy="2459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fr-FR" sz="1600" kern="1200" dirty="0">
              <a:solidFill>
                <a:srgbClr val="13526C"/>
              </a:solidFill>
            </a:rPr>
            <a:t>Transverse</a:t>
          </a:r>
          <a:endParaRPr lang="en-US" sz="1600" kern="1200" dirty="0">
            <a:solidFill>
              <a:srgbClr val="13526C"/>
            </a:solidFill>
          </a:endParaRPr>
        </a:p>
      </dsp:txBody>
      <dsp:txXfrm>
        <a:off x="6241728" y="1049795"/>
        <a:ext cx="1639491" cy="245923"/>
      </dsp:txXfrm>
    </dsp:sp>
    <dsp:sp modelId="{4289B996-02AE-4D3F-AC67-359457F79454}">
      <dsp:nvSpPr>
        <dsp:cNvPr id="0" name=""/>
        <dsp:cNvSpPr/>
      </dsp:nvSpPr>
      <dsp:spPr>
        <a:xfrm>
          <a:off x="6241728" y="1370103"/>
          <a:ext cx="1639491" cy="26651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>
              <a:solidFill>
                <a:srgbClr val="13526C"/>
              </a:solidFill>
            </a:rPr>
            <a:t>Labélisation indépendante,</a:t>
          </a:r>
          <a:endParaRPr lang="en-US" sz="1200" kern="1200" dirty="0">
            <a:solidFill>
              <a:srgbClr val="13526C"/>
            </a:solidFill>
          </a:endParaRPr>
        </a:p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>
              <a:solidFill>
                <a:srgbClr val="13526C"/>
              </a:solidFill>
            </a:rPr>
            <a:t>Sécurisation de vos process,</a:t>
          </a:r>
          <a:endParaRPr lang="en-US" sz="1200" kern="1200" dirty="0">
            <a:solidFill>
              <a:srgbClr val="13526C"/>
            </a:solidFill>
          </a:endParaRPr>
        </a:p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>
              <a:solidFill>
                <a:srgbClr val="13526C"/>
              </a:solidFill>
            </a:rPr>
            <a:t>Conseil/Assistance à maitrise d’ouvrage</a:t>
          </a:r>
          <a:endParaRPr lang="en-US" sz="1200" kern="1200" dirty="0">
            <a:solidFill>
              <a:srgbClr val="13526C"/>
            </a:solidFill>
          </a:endParaRPr>
        </a:p>
      </dsp:txBody>
      <dsp:txXfrm>
        <a:off x="6241728" y="1370103"/>
        <a:ext cx="1639491" cy="26651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8AEBFD-8958-47EA-9040-9787E01FE741}" type="datetimeFigureOut">
              <a:rPr lang="fr-FR" smtClean="0"/>
              <a:t>07/10/2024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DC8C16-46D9-4842-B9ED-943507D8EA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9939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39B901-8AA0-4B85-B327-8E47B4B88C09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6729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 and body" userDrawn="1">
  <p:cSld name="Title and body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 bwMode="auto">
          <a:xfrm flipH="1">
            <a:off x="4776800" y="2067599"/>
            <a:ext cx="7415200" cy="4790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2400"/>
          </a:p>
        </p:txBody>
      </p:sp>
      <p:sp>
        <p:nvSpPr>
          <p:cNvPr id="51" name="Google Shape;51;p4"/>
          <p:cNvSpPr/>
          <p:nvPr/>
        </p:nvSpPr>
        <p:spPr bwMode="auto">
          <a:xfrm>
            <a:off x="0" y="3766000"/>
            <a:ext cx="9827200" cy="3092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2400"/>
          </a:p>
        </p:txBody>
      </p:sp>
      <p:sp>
        <p:nvSpPr>
          <p:cNvPr id="2" name="Google Shape;51;p4"/>
          <p:cNvSpPr/>
          <p:nvPr userDrawn="1"/>
        </p:nvSpPr>
        <p:spPr bwMode="auto">
          <a:xfrm rot="10800000">
            <a:off x="6358070" y="-1"/>
            <a:ext cx="5833929" cy="2615013"/>
          </a:xfrm>
          <a:prstGeom prst="rtTriangle">
            <a:avLst/>
          </a:prstGeom>
          <a:solidFill>
            <a:srgbClr val="41868B"/>
          </a:solidFill>
          <a:ln>
            <a:solidFill>
              <a:srgbClr val="41868B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2400"/>
          </a:p>
        </p:txBody>
      </p:sp>
      <p:sp>
        <p:nvSpPr>
          <p:cNvPr id="5" name="Google Shape;67;p6"/>
          <p:cNvSpPr/>
          <p:nvPr userDrawn="1"/>
        </p:nvSpPr>
        <p:spPr bwMode="auto">
          <a:xfrm>
            <a:off x="271000" y="275000"/>
            <a:ext cx="11650000" cy="6308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fr-FR" sz="2400"/>
              <a:t>6ÈME ÉDITION</a:t>
            </a:r>
          </a:p>
          <a:p>
            <a:r>
              <a:rPr lang="fr-FR" sz="2400"/>
              <a:t>JOURNÉES NATIONALES DES CPTS</a:t>
            </a: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483532" y="5899389"/>
            <a:ext cx="4357653" cy="58205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0BA4335-7E6C-5C2A-214A-568EEEAD36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1533" y="548680"/>
            <a:ext cx="1645856" cy="120844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userDrawn="1">
  <p:cSld name="V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P.Marissal ACB 2012</a:t>
            </a:r>
            <a:endParaRPr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5DE57938-5CF9-C04D-AF5D-40D0878D74A3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FA2B7D-87C0-EA40-9A16-AA4583DDAD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84D2059-A9DA-A24F-9762-43A58BD5B0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72D7953-2C5A-6E43-A806-36022292A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E09A1-47C3-D648-85C2-1BF47D93086C}" type="datetimeFigureOut">
              <a:rPr lang="fr-FR" smtClean="0"/>
              <a:t>07/10/2024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DEF181A-DB37-C743-AA7B-6BC135294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F03B8A9-A5CF-8347-8379-90CCC751E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516EE-59C4-2E48-BFC3-B9B4851FC8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2173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 bwMode="auto"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 bwMode="auto">
          <a:xfrm>
            <a:off x="415600" y="1536633"/>
            <a:ext cx="11360800" cy="45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</a:defRPr>
            </a:lvl1pPr>
            <a:lvl2pPr marL="914400" lvl="1" indent="-29845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</a:defRPr>
            </a:lvl2pPr>
            <a:lvl3pPr marL="1371600" lvl="2" indent="-29845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</a:defRPr>
            </a:lvl3pPr>
            <a:lvl4pPr marL="1828800" lvl="3" indent="-29845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</a:defRPr>
            </a:lvl4pPr>
            <a:lvl5pPr marL="2286000" lvl="4" indent="-29845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</a:defRPr>
            </a:lvl5pPr>
            <a:lvl6pPr marL="2743200" lvl="5" indent="-29845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</a:defRPr>
            </a:lvl6pPr>
            <a:lvl7pPr marL="3200400" lvl="6" indent="-29845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</a:defRPr>
            </a:lvl7pPr>
            <a:lvl8pPr marL="3657600" lvl="7" indent="-29845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</a:defRPr>
            </a:lvl8pPr>
            <a:lvl9pPr marL="4114800" lvl="8" indent="-29845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 bwMode="auto">
          <a:xfrm>
            <a:off x="11187645" y="6058224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50">
                <a:solidFill>
                  <a:schemeClr val="dk2"/>
                </a:solidFill>
                <a:latin typeface="Nunito"/>
                <a:ea typeface="Nunito"/>
                <a:cs typeface="Nunito"/>
              </a:defRPr>
            </a:lvl1pPr>
            <a:lvl2pPr lvl="1" algn="r">
              <a:buNone/>
              <a:defRPr sz="1350">
                <a:solidFill>
                  <a:schemeClr val="dk2"/>
                </a:solidFill>
                <a:latin typeface="Nunito"/>
                <a:ea typeface="Nunito"/>
                <a:cs typeface="Nunito"/>
              </a:defRPr>
            </a:lvl2pPr>
            <a:lvl3pPr lvl="2" algn="r">
              <a:buNone/>
              <a:defRPr sz="1350">
                <a:solidFill>
                  <a:schemeClr val="dk2"/>
                </a:solidFill>
                <a:latin typeface="Nunito"/>
                <a:ea typeface="Nunito"/>
                <a:cs typeface="Nunito"/>
              </a:defRPr>
            </a:lvl3pPr>
            <a:lvl4pPr lvl="3" algn="r">
              <a:buNone/>
              <a:defRPr sz="1350">
                <a:solidFill>
                  <a:schemeClr val="dk2"/>
                </a:solidFill>
                <a:latin typeface="Nunito"/>
                <a:ea typeface="Nunito"/>
                <a:cs typeface="Nunito"/>
              </a:defRPr>
            </a:lvl4pPr>
            <a:lvl5pPr lvl="4" algn="r">
              <a:buNone/>
              <a:defRPr sz="1350">
                <a:solidFill>
                  <a:schemeClr val="dk2"/>
                </a:solidFill>
                <a:latin typeface="Nunito"/>
                <a:ea typeface="Nunito"/>
                <a:cs typeface="Nunito"/>
              </a:defRPr>
            </a:lvl5pPr>
            <a:lvl6pPr lvl="5" algn="r">
              <a:buNone/>
              <a:defRPr sz="1350">
                <a:solidFill>
                  <a:schemeClr val="dk2"/>
                </a:solidFill>
                <a:latin typeface="Nunito"/>
                <a:ea typeface="Nunito"/>
                <a:cs typeface="Nunito"/>
              </a:defRPr>
            </a:lvl6pPr>
            <a:lvl7pPr lvl="6" algn="r">
              <a:buNone/>
              <a:defRPr sz="1350">
                <a:solidFill>
                  <a:schemeClr val="dk2"/>
                </a:solidFill>
                <a:latin typeface="Nunito"/>
                <a:ea typeface="Nunito"/>
                <a:cs typeface="Nunito"/>
              </a:defRPr>
            </a:lvl7pPr>
            <a:lvl8pPr lvl="7" algn="r">
              <a:buNone/>
              <a:defRPr sz="1350">
                <a:solidFill>
                  <a:schemeClr val="dk2"/>
                </a:solidFill>
                <a:latin typeface="Nunito"/>
                <a:ea typeface="Nunito"/>
                <a:cs typeface="Nunito"/>
              </a:defRPr>
            </a:lvl8pPr>
            <a:lvl9pPr lvl="8" algn="r">
              <a:buNone/>
              <a:defRPr sz="1350">
                <a:solidFill>
                  <a:schemeClr val="dk2"/>
                </a:solidFill>
                <a:latin typeface="Nunito"/>
                <a:ea typeface="Nunito"/>
                <a:cs typeface="Nunito"/>
              </a:defRPr>
            </a:lvl9pPr>
          </a:lstStyle>
          <a:p>
            <a:pPr>
              <a:defRPr/>
            </a:pPr>
            <a:fld id="{00000000-1234-1234-1234-123412341234}" type="slidenum">
              <a:rPr lang="fr-FR"/>
              <a:t>‹N°›</a:t>
            </a:fld>
            <a:endParaRPr lang="fr-FR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</p:sldLayoutIdLst>
  <p:hf sldNum="0" hdr="0" ftr="0" dt="0"/>
  <p:txStyles>
    <p:title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titleStyle>
    <p:body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bodyStyle>
    <p:other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0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ppc.eu/" TargetMode="External"/><Relationship Id="rId2" Type="http://schemas.openxmlformats.org/officeDocument/2006/relationships/hyperlink" Target="http://www.healthunited.care/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 bwMode="auto">
          <a:xfrm>
            <a:off x="2122745" y="2708920"/>
            <a:ext cx="7946511" cy="1200329"/>
          </a:xfrm>
          <a:prstGeom prst="rect">
            <a:avLst/>
          </a:prstGeom>
          <a:noFill/>
          <a:ln w="38100">
            <a:solidFill>
              <a:srgbClr val="21356A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3600" b="1" dirty="0">
                <a:solidFill>
                  <a:srgbClr val="213469"/>
                </a:solidFill>
                <a:latin typeface="Yu Gothic UI"/>
                <a:ea typeface="Yu Gothic UI"/>
                <a:cs typeface="Arial"/>
              </a:rPr>
              <a:t>6</a:t>
            </a:r>
            <a:r>
              <a:rPr lang="fr-FR" sz="3600" b="1" baseline="30000" dirty="0">
                <a:solidFill>
                  <a:srgbClr val="213469"/>
                </a:solidFill>
                <a:latin typeface="Yu Gothic UI"/>
                <a:ea typeface="Yu Gothic UI"/>
                <a:cs typeface="Arial"/>
              </a:rPr>
              <a:t>ème</a:t>
            </a:r>
            <a:r>
              <a:rPr lang="fr-FR" sz="3600" b="1" dirty="0">
                <a:solidFill>
                  <a:srgbClr val="213469"/>
                </a:solidFill>
                <a:latin typeface="Yu Gothic UI"/>
                <a:ea typeface="Yu Gothic UI"/>
                <a:cs typeface="Arial"/>
              </a:rPr>
              <a:t> édition </a:t>
            </a:r>
            <a:br>
              <a:rPr lang="fr-FR" sz="3600" b="1" dirty="0">
                <a:solidFill>
                  <a:srgbClr val="213469"/>
                </a:solidFill>
                <a:latin typeface="Yu Gothic UI"/>
                <a:ea typeface="Yu Gothic UI"/>
                <a:cs typeface="Arial"/>
              </a:rPr>
            </a:br>
            <a:r>
              <a:rPr lang="fr-FR" sz="3600" b="1" dirty="0">
                <a:solidFill>
                  <a:srgbClr val="213469"/>
                </a:solidFill>
                <a:latin typeface="Yu Gothic UI"/>
                <a:ea typeface="Yu Gothic UI"/>
                <a:cs typeface="Arial"/>
              </a:rPr>
              <a:t>des Journées Nationales des CPTS </a:t>
            </a:r>
            <a:endParaRPr dirty="0"/>
          </a:p>
        </p:txBody>
      </p:sp>
      <p:sp>
        <p:nvSpPr>
          <p:cNvPr id="4" name="ZoneTexte 3"/>
          <p:cNvSpPr txBox="1"/>
          <p:nvPr/>
        </p:nvSpPr>
        <p:spPr bwMode="auto">
          <a:xfrm>
            <a:off x="8832304" y="692696"/>
            <a:ext cx="2761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b="1" dirty="0">
                <a:solidFill>
                  <a:srgbClr val="27594B"/>
                </a:solidFill>
                <a:latin typeface="Aptos" panose="020B0004020202020204" pitchFamily="34" charset="0"/>
                <a:ea typeface="Yu Gothic UI"/>
              </a:rPr>
              <a:t>Les 9 et 10 octobre 2024</a:t>
            </a:r>
            <a:endParaRPr dirty="0">
              <a:solidFill>
                <a:srgbClr val="27594B"/>
              </a:solidFill>
              <a:latin typeface="Aptos" panose="020B00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Espace réservé du contenu 2">
            <a:extLst>
              <a:ext uri="{FF2B5EF4-FFF2-40B4-BE49-F238E27FC236}">
                <a16:creationId xmlns:a16="http://schemas.microsoft.com/office/drawing/2014/main" id="{C23C057B-3539-0518-BD58-02167BDE59C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495600" y="1556792"/>
            <a:ext cx="9289032" cy="425291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fr-FR" sz="2800" dirty="0">
                <a:solidFill>
                  <a:srgbClr val="13526C"/>
                </a:solidFill>
              </a:rPr>
              <a:t>Dans le domaine de la santé, l'innovation n'est pas simplement un atout, elle est synonyme de progrès vital et va au-delà de la simple créativité.</a:t>
            </a:r>
          </a:p>
          <a:p>
            <a:pPr marL="0" indent="0">
              <a:buNone/>
            </a:pPr>
            <a:r>
              <a:rPr lang="fr-FR" sz="2800" dirty="0">
                <a:solidFill>
                  <a:srgbClr val="13526C"/>
                </a:solidFill>
              </a:rPr>
              <a:t>Prérequis :</a:t>
            </a:r>
          </a:p>
          <a:p>
            <a:pPr lvl="1"/>
            <a:r>
              <a:rPr lang="fr-FR" sz="2400" dirty="0">
                <a:solidFill>
                  <a:srgbClr val="13526C"/>
                </a:solidFill>
              </a:rPr>
              <a:t>Une profonde compréhension des besoins des patients, des professionnels, des organisations et des systèmes nationaux et internationaux.</a:t>
            </a:r>
          </a:p>
          <a:p>
            <a:pPr lvl="1"/>
            <a:r>
              <a:rPr lang="fr-FR" sz="2400" dirty="0">
                <a:solidFill>
                  <a:srgbClr val="13526C"/>
                </a:solidFill>
              </a:rPr>
              <a:t>Une collaboration pluridisciplinaire</a:t>
            </a:r>
          </a:p>
          <a:p>
            <a:pPr lvl="1"/>
            <a:r>
              <a:rPr lang="fr-FR" sz="2400" dirty="0">
                <a:solidFill>
                  <a:srgbClr val="13526C"/>
                </a:solidFill>
              </a:rPr>
              <a:t>Une adaptation constante aux évolutions médicales, scientifiques, environnementales, sociales, politiques, organisationnelles, culturelles, ...</a:t>
            </a:r>
          </a:p>
          <a:p>
            <a:pPr lvl="1"/>
            <a:r>
              <a:rPr lang="fr-FR" sz="2400" dirty="0">
                <a:solidFill>
                  <a:srgbClr val="13526C"/>
                </a:solidFill>
              </a:rPr>
              <a:t>Un leadership adapté</a:t>
            </a:r>
          </a:p>
          <a:p>
            <a:pPr lvl="1"/>
            <a:r>
              <a:rPr lang="fr-FR" sz="2400" dirty="0">
                <a:solidFill>
                  <a:srgbClr val="13526C"/>
                </a:solidFill>
              </a:rPr>
              <a:t>Des outils d’accompagnement à la créativité et aux projets tels que l’intelligence collective et le design thinking.</a:t>
            </a:r>
          </a:p>
          <a:p>
            <a:pPr lvl="1"/>
            <a:r>
              <a:rPr lang="fr-FR" sz="2400" dirty="0">
                <a:solidFill>
                  <a:srgbClr val="13526C"/>
                </a:solidFill>
              </a:rPr>
              <a:t>Une formation adaptée des professionnels de la santé</a:t>
            </a:r>
          </a:p>
          <a:p>
            <a:pPr lvl="1"/>
            <a:r>
              <a:rPr lang="fr-FR" sz="2400" dirty="0">
                <a:solidFill>
                  <a:srgbClr val="13526C"/>
                </a:solidFill>
              </a:rPr>
              <a:t>Renforcer la relation au patient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0E9D82EF-55BE-FFC7-F7B9-3DA36C588DC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99757" y="332656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fr-FR" sz="4400" b="1" dirty="0">
                <a:solidFill>
                  <a:srgbClr val="A97622"/>
                </a:solidFill>
                <a:latin typeface="Lato" panose="020F0502020204030203" pitchFamily="34" charset="77"/>
              </a:rPr>
              <a:t>H</a:t>
            </a:r>
            <a:r>
              <a:rPr lang="fr-FR" sz="4400" b="1" dirty="0">
                <a:solidFill>
                  <a:srgbClr val="13526C"/>
                </a:solidFill>
                <a:latin typeface="Lato" panose="020F0502020204030203" pitchFamily="34" charset="77"/>
              </a:rPr>
              <a:t>EALTH</a:t>
            </a:r>
            <a:r>
              <a:rPr lang="fr-FR" sz="4400" b="1" dirty="0">
                <a:solidFill>
                  <a:srgbClr val="3A3D85"/>
                </a:solidFill>
                <a:latin typeface="Lato" panose="020F0502020204030203" pitchFamily="34" charset="77"/>
              </a:rPr>
              <a:t> </a:t>
            </a:r>
            <a:r>
              <a:rPr lang="fr-FR" sz="4400" b="1" dirty="0">
                <a:solidFill>
                  <a:srgbClr val="A97622"/>
                </a:solidFill>
                <a:latin typeface="Lato" panose="020F0502020204030203" pitchFamily="34" charset="77"/>
              </a:rPr>
              <a:t>U</a:t>
            </a:r>
            <a:r>
              <a:rPr lang="fr-FR" sz="4400" b="1" dirty="0">
                <a:solidFill>
                  <a:srgbClr val="13526C"/>
                </a:solidFill>
                <a:latin typeface="Lato" panose="020F0502020204030203" pitchFamily="34" charset="77"/>
              </a:rPr>
              <a:t>NITED </a:t>
            </a:r>
            <a:br>
              <a:rPr lang="fr-FR" sz="4400" b="1" dirty="0">
                <a:solidFill>
                  <a:srgbClr val="13526C"/>
                </a:solidFill>
                <a:latin typeface="Lato" panose="020F0502020204030203" pitchFamily="34" charset="77"/>
              </a:rPr>
            </a:br>
            <a:r>
              <a:rPr lang="fr-FR" sz="3600" b="1" dirty="0">
                <a:solidFill>
                  <a:srgbClr val="A97622"/>
                </a:solidFill>
                <a:latin typeface="Lato" panose="020F0502020204030203" pitchFamily="34" charset="77"/>
              </a:rPr>
              <a:t>L</a:t>
            </a:r>
            <a:r>
              <a:rPr lang="fr-FR" sz="3600" b="1" dirty="0">
                <a:solidFill>
                  <a:srgbClr val="13526C"/>
                </a:solidFill>
                <a:latin typeface="Lato" panose="020F0502020204030203" pitchFamily="34" charset="77"/>
              </a:rPr>
              <a:t>’</a:t>
            </a:r>
            <a:r>
              <a:rPr lang="fr-FR" sz="3600" b="1" dirty="0">
                <a:solidFill>
                  <a:srgbClr val="A97622"/>
                </a:solidFill>
                <a:latin typeface="Lato" panose="020F0502020204030203" pitchFamily="34" charset="77"/>
              </a:rPr>
              <a:t>I</a:t>
            </a:r>
            <a:r>
              <a:rPr lang="fr-FR" sz="3600" b="1" dirty="0">
                <a:solidFill>
                  <a:srgbClr val="13526C"/>
                </a:solidFill>
                <a:latin typeface="Lato" panose="020F0502020204030203" pitchFamily="34" charset="77"/>
              </a:rPr>
              <a:t>nnovation</a:t>
            </a:r>
            <a:r>
              <a:rPr lang="fr-FR" sz="3600" b="1" dirty="0">
                <a:solidFill>
                  <a:srgbClr val="A97622"/>
                </a:solidFill>
                <a:latin typeface="Lato" panose="020F0502020204030203" pitchFamily="34" charset="77"/>
              </a:rPr>
              <a:t> </a:t>
            </a:r>
            <a:r>
              <a:rPr lang="fr-FR" sz="3600" b="1" dirty="0">
                <a:solidFill>
                  <a:srgbClr val="13526C"/>
                </a:solidFill>
                <a:latin typeface="Lato" panose="020F0502020204030203" pitchFamily="34" charset="77"/>
              </a:rPr>
              <a:t>est</a:t>
            </a:r>
            <a:r>
              <a:rPr lang="fr-FR" sz="3600" b="1" dirty="0">
                <a:solidFill>
                  <a:srgbClr val="A97622"/>
                </a:solidFill>
                <a:latin typeface="Lato" panose="020F0502020204030203" pitchFamily="34" charset="77"/>
              </a:rPr>
              <a:t> V</a:t>
            </a:r>
            <a:r>
              <a:rPr lang="fr-FR" sz="3600" b="1" dirty="0">
                <a:solidFill>
                  <a:srgbClr val="13526C"/>
                </a:solidFill>
                <a:latin typeface="Lato" panose="020F0502020204030203" pitchFamily="34" charset="77"/>
              </a:rPr>
              <a:t>itale</a:t>
            </a:r>
            <a:endParaRPr lang="fr-FR" dirty="0"/>
          </a:p>
        </p:txBody>
      </p:sp>
      <p:pic>
        <p:nvPicPr>
          <p:cNvPr id="5" name="Image 4" descr="Une image contenant cercle, horloge&#10;&#10;Description générée automatiquement">
            <a:extLst>
              <a:ext uri="{FF2B5EF4-FFF2-40B4-BE49-F238E27FC236}">
                <a16:creationId xmlns:a16="http://schemas.microsoft.com/office/drawing/2014/main" id="{D9043D1E-5C85-38F2-CCDE-BC1BDD0C9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0456" y="4883628"/>
            <a:ext cx="1623701" cy="162370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CE789DA-B92A-C07C-0A10-DF63417F0588}"/>
              </a:ext>
            </a:extLst>
          </p:cNvPr>
          <p:cNvSpPr txBox="1"/>
          <p:nvPr/>
        </p:nvSpPr>
        <p:spPr>
          <a:xfrm>
            <a:off x="6000932" y="5809704"/>
            <a:ext cx="3890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13526C"/>
                </a:solidFill>
              </a:rPr>
              <a:t>INNOVONS ENSEMBLE !</a:t>
            </a:r>
          </a:p>
        </p:txBody>
      </p:sp>
    </p:spTree>
    <p:extLst>
      <p:ext uri="{BB962C8B-B14F-4D97-AF65-F5344CB8AC3E}">
        <p14:creationId xmlns:p14="http://schemas.microsoft.com/office/powerpoint/2010/main" val="8057399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E052E5-294D-43C0-8AD2-2FD22E9EF71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79576" y="980728"/>
            <a:ext cx="3590925" cy="1244600"/>
          </a:xfrm>
        </p:spPr>
        <p:txBody>
          <a:bodyPr spcFirstLastPara="1" vert="horz" wrap="square" lIns="91440" tIns="45720" rIns="91440" bIns="45720" rtlCol="0" anchor="b" anchorCtr="0">
            <a:normAutofit fontScale="90000"/>
          </a:bodyPr>
          <a:lstStyle/>
          <a:p>
            <a:pPr>
              <a:defRPr/>
            </a:pPr>
            <a:r>
              <a:rPr lang="fr-FR" sz="2600" dirty="0">
                <a:solidFill>
                  <a:srgbClr val="13526C"/>
                </a:solidFill>
                <a:latin typeface="Avenir Next LT Pro Light" panose="020B0304020202020204" pitchFamily="34" charset="0"/>
              </a:rPr>
              <a:t>Une Santé qui intègre</a:t>
            </a:r>
            <a:br>
              <a:rPr lang="fr-FR" sz="2600" dirty="0">
                <a:solidFill>
                  <a:srgbClr val="13526C"/>
                </a:solidFill>
                <a:latin typeface="Avenir Next LT Pro Light" panose="020B0304020202020204" pitchFamily="34" charset="0"/>
              </a:rPr>
            </a:br>
            <a:r>
              <a:rPr lang="fr-FR" sz="2600" dirty="0">
                <a:solidFill>
                  <a:srgbClr val="13526C"/>
                </a:solidFill>
                <a:latin typeface="Avenir Next LT Pro Light" panose="020B0304020202020204" pitchFamily="34" charset="0"/>
              </a:rPr>
              <a:t>tous les déterminants de la Santé</a:t>
            </a:r>
          </a:p>
        </p:txBody>
      </p:sp>
      <p:sp>
        <p:nvSpPr>
          <p:cNvPr id="5123" name="Espace réservé du contenu 2">
            <a:extLst>
              <a:ext uri="{FF2B5EF4-FFF2-40B4-BE49-F238E27FC236}">
                <a16:creationId xmlns:a16="http://schemas.microsoft.com/office/drawing/2014/main" id="{BF31C773-7C15-4CC5-AC71-9E6B59F931C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775520" y="2636913"/>
            <a:ext cx="5256584" cy="3543770"/>
          </a:xfrm>
        </p:spPr>
        <p:txBody>
          <a:bodyPr spcFirstLastPara="1" vert="horz" wrap="square" lIns="91440" tIns="45720" rIns="91440" bIns="45720" rtlCol="0" anchor="t" anchorCtr="0">
            <a:normAutofit lnSpcReduction="10000"/>
          </a:bodyPr>
          <a:lstStyle/>
          <a:p>
            <a:pPr indent="-228600">
              <a:buClr>
                <a:schemeClr val="bg2">
                  <a:lumMod val="40000"/>
                  <a:lumOff val="60000"/>
                </a:schemeClr>
              </a:buClr>
            </a:pPr>
            <a:r>
              <a:rPr lang="fr-FR" sz="1800" dirty="0">
                <a:solidFill>
                  <a:srgbClr val="13526C"/>
                </a:solidFill>
                <a:latin typeface="Avenir Next LT Pro Light" panose="020B0304020202020204" pitchFamily="34" charset="0"/>
              </a:rPr>
              <a:t>Somatiques, </a:t>
            </a:r>
          </a:p>
          <a:p>
            <a:pPr indent="-228600">
              <a:buClr>
                <a:schemeClr val="bg2">
                  <a:lumMod val="40000"/>
                  <a:lumOff val="60000"/>
                </a:schemeClr>
              </a:buClr>
            </a:pPr>
            <a:r>
              <a:rPr lang="fr-FR" sz="1800" dirty="0">
                <a:solidFill>
                  <a:srgbClr val="13526C"/>
                </a:solidFill>
                <a:latin typeface="Avenir Next LT Pro Light" panose="020B0304020202020204" pitchFamily="34" charset="0"/>
              </a:rPr>
              <a:t>Psychologiques, </a:t>
            </a:r>
          </a:p>
          <a:p>
            <a:pPr indent="-228600">
              <a:buClr>
                <a:schemeClr val="bg2">
                  <a:lumMod val="40000"/>
                  <a:lumOff val="60000"/>
                </a:schemeClr>
              </a:buClr>
            </a:pPr>
            <a:r>
              <a:rPr lang="fr-FR" sz="1800" dirty="0">
                <a:solidFill>
                  <a:srgbClr val="13526C"/>
                </a:solidFill>
                <a:latin typeface="Avenir Next LT Pro Light" panose="020B0304020202020204" pitchFamily="34" charset="0"/>
              </a:rPr>
              <a:t>Sociaux, </a:t>
            </a:r>
          </a:p>
          <a:p>
            <a:pPr indent="-228600">
              <a:buClr>
                <a:schemeClr val="bg2">
                  <a:lumMod val="40000"/>
                  <a:lumOff val="60000"/>
                </a:schemeClr>
              </a:buClr>
            </a:pPr>
            <a:r>
              <a:rPr lang="fr-FR" sz="1800" dirty="0">
                <a:solidFill>
                  <a:srgbClr val="13526C"/>
                </a:solidFill>
                <a:latin typeface="Avenir Next LT Pro Light" panose="020B0304020202020204" pitchFamily="34" charset="0"/>
              </a:rPr>
              <a:t>Environnementaux…</a:t>
            </a:r>
          </a:p>
          <a:p>
            <a:pPr marL="0" indent="0">
              <a:buClr>
                <a:schemeClr val="bg2">
                  <a:lumMod val="40000"/>
                  <a:lumOff val="60000"/>
                </a:schemeClr>
              </a:buClr>
              <a:buNone/>
            </a:pPr>
            <a:endParaRPr lang="fr-FR" sz="1800" dirty="0">
              <a:solidFill>
                <a:srgbClr val="13526C"/>
              </a:solidFill>
              <a:latin typeface="Avenir Next LT Pro Light" panose="020B0304020202020204" pitchFamily="34" charset="0"/>
            </a:endParaRPr>
          </a:p>
          <a:p>
            <a:pPr marL="541338" lvl="2" indent="-288000">
              <a:lnSpc>
                <a:spcPct val="120000"/>
              </a:lnSpc>
              <a:buClr>
                <a:schemeClr val="bg2">
                  <a:lumMod val="40000"/>
                  <a:lumOff val="60000"/>
                </a:schemeClr>
              </a:buClr>
            </a:pPr>
            <a:r>
              <a:rPr lang="fr-FR" sz="1800" dirty="0">
                <a:solidFill>
                  <a:srgbClr val="13526C"/>
                </a:solidFill>
                <a:latin typeface="Avenir Next LT Pro Light" panose="020B0304020202020204" pitchFamily="34" charset="0"/>
              </a:rPr>
              <a:t>Au cœur du soin</a:t>
            </a:r>
          </a:p>
          <a:p>
            <a:pPr marL="541338" lvl="2" indent="-288000">
              <a:lnSpc>
                <a:spcPct val="120000"/>
              </a:lnSpc>
              <a:buClr>
                <a:schemeClr val="bg2">
                  <a:lumMod val="40000"/>
                  <a:lumOff val="60000"/>
                </a:schemeClr>
              </a:buClr>
            </a:pPr>
            <a:r>
              <a:rPr lang="fr-FR" sz="1800" dirty="0">
                <a:solidFill>
                  <a:srgbClr val="13526C"/>
                </a:solidFill>
                <a:latin typeface="Avenir Next LT Pro Light" panose="020B0304020202020204" pitchFamily="34" charset="0"/>
              </a:rPr>
              <a:t>De la prévention</a:t>
            </a:r>
          </a:p>
          <a:p>
            <a:pPr marL="541338" lvl="2" indent="-288000">
              <a:lnSpc>
                <a:spcPct val="120000"/>
              </a:lnSpc>
              <a:buClr>
                <a:schemeClr val="bg2">
                  <a:lumMod val="40000"/>
                  <a:lumOff val="60000"/>
                </a:schemeClr>
              </a:buClr>
            </a:pPr>
            <a:r>
              <a:rPr lang="fr-FR" sz="1800" dirty="0">
                <a:solidFill>
                  <a:srgbClr val="13526C"/>
                </a:solidFill>
                <a:latin typeface="Avenir Next LT Pro Light" panose="020B0304020202020204" pitchFamily="34" charset="0"/>
              </a:rPr>
              <a:t>Pour apprendre à tenir droit en temps de crise</a:t>
            </a:r>
          </a:p>
          <a:p>
            <a:pPr marL="541338" lvl="2" indent="-288000">
              <a:lnSpc>
                <a:spcPct val="120000"/>
              </a:lnSpc>
              <a:buClr>
                <a:schemeClr val="bg2">
                  <a:lumMod val="40000"/>
                  <a:lumOff val="60000"/>
                </a:schemeClr>
              </a:buClr>
            </a:pPr>
            <a:r>
              <a:rPr lang="fr-FR" altLang="fr-FR" sz="1800" dirty="0">
                <a:solidFill>
                  <a:srgbClr val="13526C"/>
                </a:solidFill>
                <a:latin typeface="Avenir Next LT Pro Light" panose="020B0304020202020204" pitchFamily="34" charset="0"/>
              </a:rPr>
              <a:t>De l’importance de la relation et de la solidarité</a:t>
            </a:r>
          </a:p>
        </p:txBody>
      </p:sp>
      <p:pic>
        <p:nvPicPr>
          <p:cNvPr id="5124" name="Image 4">
            <a:extLst>
              <a:ext uri="{FF2B5EF4-FFF2-40B4-BE49-F238E27FC236}">
                <a16:creationId xmlns:a16="http://schemas.microsoft.com/office/drawing/2014/main" id="{B9034FA7-DADB-47D5-BFC1-4466FEAED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3341" r="3341"/>
          <a:stretch/>
        </p:blipFill>
        <p:spPr bwMode="auto">
          <a:xfrm>
            <a:off x="7176120" y="303524"/>
            <a:ext cx="4690074" cy="6234536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865B44FC-5BC1-20E8-D8B8-066883B9E3AE}"/>
              </a:ext>
            </a:extLst>
          </p:cNvPr>
          <p:cNvSpPr txBox="1">
            <a:spLocks/>
          </p:cNvSpPr>
          <p:nvPr/>
        </p:nvSpPr>
        <p:spPr>
          <a:xfrm>
            <a:off x="1775520" y="332656"/>
            <a:ext cx="7886700" cy="10789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>
                <a:solidFill>
                  <a:srgbClr val="A9762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</a:t>
            </a:r>
            <a:r>
              <a:rPr lang="fr-FR" sz="3600" b="1" dirty="0">
                <a:solidFill>
                  <a:srgbClr val="13526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EALTH</a:t>
            </a:r>
            <a:r>
              <a:rPr lang="fr-FR" sz="3600" b="1" dirty="0">
                <a:solidFill>
                  <a:srgbClr val="3A3D8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fr-FR" sz="3600" b="1" dirty="0">
                <a:solidFill>
                  <a:srgbClr val="A9762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</a:t>
            </a:r>
            <a:r>
              <a:rPr lang="fr-FR" sz="3600" b="1" dirty="0">
                <a:solidFill>
                  <a:srgbClr val="13526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NITED </a:t>
            </a:r>
            <a:br>
              <a:rPr lang="fr-FR" sz="3600" b="1" dirty="0">
                <a:solidFill>
                  <a:srgbClr val="13526C"/>
                </a:solidFill>
                <a:latin typeface="Avenir Next LT Pro Light" panose="020B0304020202020204" pitchFamily="34" charset="0"/>
              </a:rPr>
            </a:br>
            <a:endParaRPr lang="fr-FR" i="1" dirty="0">
              <a:latin typeface="Avenir Next LT Pro Light" panose="020B03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8"/>
          <p:cNvSpPr txBox="1">
            <a:spLocks noGrp="1"/>
          </p:cNvSpPr>
          <p:nvPr>
            <p:ph type="title" idx="4294967295"/>
          </p:nvPr>
        </p:nvSpPr>
        <p:spPr>
          <a:xfrm>
            <a:off x="2207568" y="908720"/>
            <a:ext cx="9691265" cy="1117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77140" tIns="38559" rIns="77140" bIns="38559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600" b="1" dirty="0">
                <a:solidFill>
                  <a:srgbClr val="13526C"/>
                </a:solidFill>
                <a:latin typeface="Lato" panose="020F0502020204030203" pitchFamily="34" charset="77"/>
              </a:rPr>
              <a:t>La Santé Intégrative :</a:t>
            </a:r>
            <a:br>
              <a:rPr lang="en-US" sz="3600" b="1" dirty="0">
                <a:solidFill>
                  <a:srgbClr val="13526C"/>
                </a:solidFill>
                <a:latin typeface="Lato" panose="020F0502020204030203" pitchFamily="34" charset="77"/>
              </a:rPr>
            </a:br>
            <a:r>
              <a:rPr lang="en-US" sz="3600" b="1" dirty="0" err="1">
                <a:solidFill>
                  <a:srgbClr val="13526C"/>
                </a:solidFill>
                <a:latin typeface="Lato" panose="020F0502020204030203" pitchFamily="34" charset="77"/>
              </a:rPr>
              <a:t>Organisation</a:t>
            </a:r>
            <a:r>
              <a:rPr lang="en-US" sz="3600" b="1" dirty="0">
                <a:solidFill>
                  <a:srgbClr val="13526C"/>
                </a:solidFill>
                <a:latin typeface="Lato" panose="020F0502020204030203" pitchFamily="34" charset="77"/>
              </a:rPr>
              <a:t> de la Santé </a:t>
            </a:r>
            <a:r>
              <a:rPr lang="en-US" sz="3600" b="1" dirty="0" err="1">
                <a:solidFill>
                  <a:srgbClr val="13526C"/>
                </a:solidFill>
                <a:latin typeface="Lato" panose="020F0502020204030203" pitchFamily="34" charset="77"/>
              </a:rPr>
              <a:t>intégrant</a:t>
            </a:r>
            <a:r>
              <a:rPr lang="en-US" sz="3600" b="1" dirty="0">
                <a:solidFill>
                  <a:srgbClr val="13526C"/>
                </a:solidFill>
                <a:latin typeface="Lato" panose="020F0502020204030203" pitchFamily="34" charset="77"/>
              </a:rPr>
              <a:t> les </a:t>
            </a:r>
            <a:r>
              <a:rPr lang="en-US" sz="3600" b="1" dirty="0" err="1">
                <a:solidFill>
                  <a:srgbClr val="13526C"/>
                </a:solidFill>
                <a:latin typeface="Lato" panose="020F0502020204030203" pitchFamily="34" charset="77"/>
              </a:rPr>
              <a:t>meilleurs</a:t>
            </a:r>
            <a:r>
              <a:rPr lang="en-US" sz="3600" b="1" dirty="0">
                <a:solidFill>
                  <a:srgbClr val="13526C"/>
                </a:solidFill>
                <a:latin typeface="Lato" panose="020F0502020204030203" pitchFamily="34" charset="77"/>
              </a:rPr>
              <a:t> </a:t>
            </a:r>
            <a:r>
              <a:rPr lang="en-US" sz="3600" b="1" dirty="0" err="1">
                <a:solidFill>
                  <a:srgbClr val="13526C"/>
                </a:solidFill>
                <a:latin typeface="Lato" panose="020F0502020204030203" pitchFamily="34" charset="77"/>
              </a:rPr>
              <a:t>soins</a:t>
            </a:r>
            <a:r>
              <a:rPr lang="en-US" sz="3600" b="1" dirty="0">
                <a:solidFill>
                  <a:srgbClr val="13526C"/>
                </a:solidFill>
                <a:latin typeface="Lato" panose="020F0502020204030203" pitchFamily="34" charset="77"/>
              </a:rPr>
              <a:t> de la </a:t>
            </a:r>
            <a:r>
              <a:rPr lang="en-US" sz="3600" b="1" dirty="0" err="1">
                <a:solidFill>
                  <a:srgbClr val="13526C"/>
                </a:solidFill>
                <a:latin typeface="Lato" panose="020F0502020204030203" pitchFamily="34" charset="77"/>
              </a:rPr>
              <a:t>médecine</a:t>
            </a:r>
            <a:r>
              <a:rPr lang="en-US" sz="3600" b="1" dirty="0">
                <a:solidFill>
                  <a:srgbClr val="13526C"/>
                </a:solidFill>
                <a:latin typeface="Lato" panose="020F0502020204030203" pitchFamily="34" charset="77"/>
              </a:rPr>
              <a:t> </a:t>
            </a:r>
            <a:r>
              <a:rPr lang="en-US" sz="3600" b="1" dirty="0" err="1">
                <a:solidFill>
                  <a:srgbClr val="13526C"/>
                </a:solidFill>
                <a:latin typeface="Lato" panose="020F0502020204030203" pitchFamily="34" charset="77"/>
              </a:rPr>
              <a:t>conventionnelle</a:t>
            </a:r>
            <a:r>
              <a:rPr lang="en-US" sz="3600" b="1" dirty="0">
                <a:solidFill>
                  <a:srgbClr val="13526C"/>
                </a:solidFill>
                <a:latin typeface="Lato" panose="020F0502020204030203" pitchFamily="34" charset="77"/>
              </a:rPr>
              <a:t> et </a:t>
            </a:r>
            <a:r>
              <a:rPr lang="en-US" sz="3600" b="1" dirty="0" err="1">
                <a:solidFill>
                  <a:srgbClr val="13526C"/>
                </a:solidFill>
                <a:latin typeface="Lato" panose="020F0502020204030203" pitchFamily="34" charset="77"/>
              </a:rPr>
              <a:t>ceux</a:t>
            </a:r>
            <a:r>
              <a:rPr lang="en-US" sz="3600" b="1" dirty="0">
                <a:solidFill>
                  <a:srgbClr val="13526C"/>
                </a:solidFill>
                <a:latin typeface="Lato" panose="020F0502020204030203" pitchFamily="34" charset="77"/>
              </a:rPr>
              <a:t> des </a:t>
            </a:r>
            <a:r>
              <a:rPr lang="en-US" sz="3600" b="1" dirty="0" err="1">
                <a:solidFill>
                  <a:srgbClr val="13526C"/>
                </a:solidFill>
                <a:latin typeface="Lato" panose="020F0502020204030203" pitchFamily="34" charset="77"/>
              </a:rPr>
              <a:t>thérapies</a:t>
            </a:r>
            <a:r>
              <a:rPr lang="en-US" sz="3600" b="1" dirty="0">
                <a:solidFill>
                  <a:srgbClr val="13526C"/>
                </a:solidFill>
                <a:latin typeface="Lato" panose="020F0502020204030203" pitchFamily="34" charset="77"/>
              </a:rPr>
              <a:t> </a:t>
            </a:r>
            <a:r>
              <a:rPr lang="en-US" sz="3600" b="1" dirty="0" err="1">
                <a:solidFill>
                  <a:srgbClr val="13526C"/>
                </a:solidFill>
                <a:latin typeface="Lato" panose="020F0502020204030203" pitchFamily="34" charset="77"/>
              </a:rPr>
              <a:t>complémentaires</a:t>
            </a:r>
            <a:r>
              <a:rPr lang="en-US" sz="3600" b="1" dirty="0">
                <a:solidFill>
                  <a:srgbClr val="13526C"/>
                </a:solidFill>
                <a:latin typeface="Lato" panose="020F0502020204030203" pitchFamily="34" charset="77"/>
              </a:rPr>
              <a:t>.</a:t>
            </a:r>
            <a:endParaRPr sz="36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23" name="Google Shape;223;p8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159896" y="2924944"/>
            <a:ext cx="6738937" cy="3440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90C5133-B8C9-47A9-8271-F7F41852B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576" y="293105"/>
            <a:ext cx="7444261" cy="627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7346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D5A897-C0E8-86AA-7FB9-24B7AA9BECB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35560" y="332656"/>
            <a:ext cx="9404350" cy="1400175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ACD433"/>
                </a:solidFill>
              </a:rPr>
              <a:t>LA SANTÉ INTÉGRATIVE</a:t>
            </a:r>
          </a:p>
        </p:txBody>
      </p:sp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8054A99B-DC51-B5DF-6A79-2F9CCD5F641D}"/>
              </a:ext>
            </a:extLst>
          </p:cNvPr>
          <p:cNvGraphicFramePr/>
          <p:nvPr/>
        </p:nvGraphicFramePr>
        <p:xfrm>
          <a:off x="2135558" y="1844824"/>
          <a:ext cx="9404352" cy="40564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924381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F7C4279-F6EA-EB3C-1F83-72C532FCE5D1}"/>
              </a:ext>
            </a:extLst>
          </p:cNvPr>
          <p:cNvSpPr txBox="1"/>
          <p:nvPr/>
        </p:nvSpPr>
        <p:spPr>
          <a:xfrm>
            <a:off x="2999656" y="2276872"/>
            <a:ext cx="8675015" cy="34191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Bef>
                <a:spcPts val="1500"/>
              </a:spcBef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CH" sz="1800" dirty="0">
                <a:solidFill>
                  <a:srgbClr val="21356A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Définition </a:t>
            </a:r>
            <a:br>
              <a:rPr lang="en-US" sz="1800" dirty="0">
                <a:solidFill>
                  <a:srgbClr val="21356A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CH" sz="1800" dirty="0">
                <a:solidFill>
                  <a:srgbClr val="21356A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coordination de parcours complexes de soin consiste à </a:t>
            </a:r>
            <a:r>
              <a:rPr lang="en-CH" sz="1800" b="1" dirty="0">
                <a:solidFill>
                  <a:srgbClr val="21356A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orchestrer </a:t>
            </a:r>
            <a:r>
              <a:rPr lang="en-CH" sz="1800" dirty="0">
                <a:solidFill>
                  <a:srgbClr val="21356A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l'ensemble des </a:t>
            </a:r>
            <a:r>
              <a:rPr lang="en-CH" sz="1800" b="1" dirty="0">
                <a:solidFill>
                  <a:srgbClr val="21356A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interventions médicales et paramédicales </a:t>
            </a:r>
            <a:r>
              <a:rPr lang="en-CH" sz="1800" dirty="0">
                <a:solidFill>
                  <a:srgbClr val="21356A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nécessaires pour assurer une </a:t>
            </a:r>
            <a:r>
              <a:rPr lang="en-CH" sz="1800" b="1" dirty="0">
                <a:solidFill>
                  <a:srgbClr val="21356A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prise en charge optimale </a:t>
            </a:r>
            <a:r>
              <a:rPr lang="en-CH" sz="1800" dirty="0">
                <a:solidFill>
                  <a:srgbClr val="21356A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 patients atteints de maladies graves, chroniques ou complexes.</a:t>
            </a:r>
            <a:endParaRPr lang="en-CH" sz="2000" dirty="0">
              <a:solidFill>
                <a:srgbClr val="21356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Bef>
                <a:spcPts val="1500"/>
              </a:spcBef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CH" sz="1800" dirty="0">
                <a:solidFill>
                  <a:srgbClr val="21356A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Objectifs </a:t>
            </a:r>
            <a:br>
              <a:rPr lang="en-US" sz="1800" dirty="0">
                <a:solidFill>
                  <a:srgbClr val="21356A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CH" sz="1800" dirty="0">
                <a:solidFill>
                  <a:srgbClr val="21356A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Éviter la fragmentation des soins. </a:t>
            </a:r>
            <a:br>
              <a:rPr lang="en-US" sz="1800" dirty="0">
                <a:solidFill>
                  <a:srgbClr val="21356A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CH" sz="1800" dirty="0">
                <a:solidFill>
                  <a:srgbClr val="21356A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Assurer une communication efficace entre les professionnels de santé. </a:t>
            </a:r>
            <a:br>
              <a:rPr lang="en-US" sz="1800" dirty="0">
                <a:solidFill>
                  <a:srgbClr val="21356A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CH" sz="1800" dirty="0">
                <a:solidFill>
                  <a:srgbClr val="21356A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Éviter les doublons et les erreurs médicales. </a:t>
            </a:r>
            <a:br>
              <a:rPr lang="en-US" sz="1800" dirty="0">
                <a:solidFill>
                  <a:srgbClr val="21356A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CH" sz="1800" dirty="0">
                <a:solidFill>
                  <a:srgbClr val="21356A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Améliorer la </a:t>
            </a:r>
            <a:r>
              <a:rPr lang="en-CH" sz="1800" b="1" dirty="0">
                <a:solidFill>
                  <a:srgbClr val="21356A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qualité de vie des patients</a:t>
            </a:r>
            <a:r>
              <a:rPr lang="en-CH" sz="1800" dirty="0">
                <a:solidFill>
                  <a:srgbClr val="21356A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fr-FR" sz="2400" b="0" strike="noStrike" spc="-1" dirty="0">
              <a:solidFill>
                <a:srgbClr val="21356A"/>
              </a:solidFill>
              <a:latin typeface="Arial"/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1A1DBDF6-9CD5-1439-227C-ADF5D71A3233}"/>
              </a:ext>
            </a:extLst>
          </p:cNvPr>
          <p:cNvSpPr txBox="1">
            <a:spLocks/>
          </p:cNvSpPr>
          <p:nvPr/>
        </p:nvSpPr>
        <p:spPr>
          <a:xfrm>
            <a:off x="2207568" y="476672"/>
            <a:ext cx="9014635" cy="10789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>
                <a:solidFill>
                  <a:srgbClr val="A97622"/>
                </a:solidFill>
                <a:latin typeface="Lato" panose="020F0502020204030203" pitchFamily="34" charset="77"/>
              </a:rPr>
              <a:t>H</a:t>
            </a:r>
            <a:r>
              <a:rPr lang="fr-FR" sz="3600" b="1" dirty="0">
                <a:solidFill>
                  <a:srgbClr val="13526C"/>
                </a:solidFill>
                <a:latin typeface="Lato" panose="020F0502020204030203" pitchFamily="34" charset="77"/>
              </a:rPr>
              <a:t>EALTH</a:t>
            </a:r>
            <a:r>
              <a:rPr lang="fr-FR" sz="3600" b="1" dirty="0">
                <a:solidFill>
                  <a:srgbClr val="3A3D85"/>
                </a:solidFill>
                <a:latin typeface="Lato" panose="020F0502020204030203" pitchFamily="34" charset="77"/>
              </a:rPr>
              <a:t> </a:t>
            </a:r>
            <a:r>
              <a:rPr lang="fr-FR" sz="3600" b="1" dirty="0">
                <a:solidFill>
                  <a:srgbClr val="A97622"/>
                </a:solidFill>
                <a:latin typeface="Lato" panose="020F0502020204030203" pitchFamily="34" charset="77"/>
              </a:rPr>
              <a:t>U</a:t>
            </a:r>
            <a:r>
              <a:rPr lang="fr-FR" sz="3600" b="1" dirty="0">
                <a:solidFill>
                  <a:srgbClr val="13526C"/>
                </a:solidFill>
                <a:latin typeface="Lato" panose="020F0502020204030203" pitchFamily="34" charset="77"/>
              </a:rPr>
              <a:t>NITED </a:t>
            </a:r>
            <a:br>
              <a:rPr lang="fr-FR" sz="3600" b="1" dirty="0">
                <a:solidFill>
                  <a:srgbClr val="13526C"/>
                </a:solidFill>
                <a:latin typeface="Lato" panose="020F0502020204030203" pitchFamily="34" charset="77"/>
              </a:rPr>
            </a:br>
            <a:r>
              <a:rPr lang="fr-FR" sz="3600" b="1" dirty="0">
                <a:solidFill>
                  <a:srgbClr val="13526C"/>
                </a:solidFill>
                <a:latin typeface="Lato" panose="020F0502020204030203" pitchFamily="34" charset="77"/>
              </a:rPr>
              <a:t>Un nouveau métier :</a:t>
            </a:r>
          </a:p>
          <a:p>
            <a:r>
              <a:rPr lang="fr-FR" sz="3600" b="1" dirty="0">
                <a:solidFill>
                  <a:srgbClr val="13526C"/>
                </a:solidFill>
                <a:latin typeface="Lato" panose="020F0502020204030203" pitchFamily="34" charset="77"/>
              </a:rPr>
              <a:t>DU de Coordination de parcours de Santé Intégrative </a:t>
            </a:r>
          </a:p>
        </p:txBody>
      </p:sp>
    </p:spTree>
    <p:extLst>
      <p:ext uri="{BB962C8B-B14F-4D97-AF65-F5344CB8AC3E}">
        <p14:creationId xmlns:p14="http://schemas.microsoft.com/office/powerpoint/2010/main" val="35748086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8AC5A3-CC5F-493A-B882-8EA6E00D6D9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7368" y="908720"/>
            <a:ext cx="5130800" cy="5340350"/>
          </a:xfrm>
        </p:spPr>
        <p:txBody>
          <a:bodyPr anchor="ctr">
            <a:normAutofit/>
          </a:bodyPr>
          <a:lstStyle/>
          <a:p>
            <a:r>
              <a:rPr lang="fr-FR" sz="4800" dirty="0">
                <a:solidFill>
                  <a:schemeClr val="bg1"/>
                </a:solidFill>
              </a:rPr>
              <a:t>La SI en pratique</a:t>
            </a:r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C4E0B340-19C6-D3EC-1117-F8A2525ABAFF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6957045" y="548680"/>
          <a:ext cx="4827587" cy="56530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513064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E82439-3120-BE20-B26C-6666B040386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11824" y="2066592"/>
            <a:ext cx="3527425" cy="382588"/>
          </a:xfrm>
        </p:spPr>
        <p:txBody>
          <a:bodyPr>
            <a:normAutofit fontScale="90000"/>
          </a:bodyPr>
          <a:lstStyle/>
          <a:p>
            <a:pPr algn="ctr"/>
            <a:r>
              <a:rPr lang="fr-FR" sz="4000" b="1" dirty="0">
                <a:solidFill>
                  <a:srgbClr val="A97622"/>
                </a:solidFill>
                <a:latin typeface="Lato" panose="020F0502020204030203" pitchFamily="34" charset="77"/>
              </a:rPr>
              <a:t>N</a:t>
            </a:r>
            <a:r>
              <a:rPr lang="fr-FR" sz="4000" b="1" dirty="0">
                <a:solidFill>
                  <a:srgbClr val="13526C"/>
                </a:solidFill>
                <a:latin typeface="Lato" panose="020F0502020204030203" pitchFamily="34" charset="77"/>
              </a:rPr>
              <a:t>otre </a:t>
            </a:r>
            <a:r>
              <a:rPr lang="fr-FR" sz="4000" b="1" dirty="0">
                <a:solidFill>
                  <a:srgbClr val="A97622"/>
                </a:solidFill>
                <a:latin typeface="Lato" panose="020F0502020204030203" pitchFamily="34" charset="77"/>
              </a:rPr>
              <a:t>V</a:t>
            </a:r>
            <a:r>
              <a:rPr lang="fr-FR" sz="4000" b="1" dirty="0">
                <a:solidFill>
                  <a:srgbClr val="13526C"/>
                </a:solidFill>
                <a:latin typeface="Lato" panose="020F0502020204030203" pitchFamily="34" charset="77"/>
              </a:rPr>
              <a:t>ision 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2646F99-C86A-DE76-7EA9-A784302DDBB9}"/>
              </a:ext>
            </a:extLst>
          </p:cNvPr>
          <p:cNvSpPr txBox="1"/>
          <p:nvPr/>
        </p:nvSpPr>
        <p:spPr>
          <a:xfrm>
            <a:off x="4718138" y="10396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6EFD1A36-173F-08D0-5176-C33FC13E7E7D}"/>
              </a:ext>
            </a:extLst>
          </p:cNvPr>
          <p:cNvSpPr txBox="1">
            <a:spLocks/>
          </p:cNvSpPr>
          <p:nvPr/>
        </p:nvSpPr>
        <p:spPr>
          <a:xfrm>
            <a:off x="1587217" y="2789336"/>
            <a:ext cx="9017566" cy="7824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800" b="1" i="1" dirty="0">
                <a:solidFill>
                  <a:srgbClr val="13526C"/>
                </a:solidFill>
                <a:latin typeface="Lato" panose="020F0502020204030203" pitchFamily="34" charset="77"/>
                <a:ea typeface="+mj-ea"/>
                <a:cs typeface="+mj-cs"/>
                <a:sym typeface="Lato Black"/>
              </a:rPr>
              <a:t>S’unir dans un monde où</a:t>
            </a:r>
          </a:p>
          <a:p>
            <a:pPr marL="0" indent="0" algn="ctr">
              <a:buNone/>
            </a:pPr>
            <a:r>
              <a:rPr lang="fr-FR" sz="2800" b="1" i="1" dirty="0">
                <a:solidFill>
                  <a:srgbClr val="13526C"/>
                </a:solidFill>
                <a:latin typeface="Lato" panose="020F0502020204030203" pitchFamily="34" charset="77"/>
                <a:ea typeface="+mj-ea"/>
                <a:cs typeface="+mj-cs"/>
                <a:sym typeface="Lato Black"/>
              </a:rPr>
              <a:t>chacun est acteur de sa santé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20D9C721-38F7-AC69-24A6-16F2AEF2EC74}"/>
              </a:ext>
            </a:extLst>
          </p:cNvPr>
          <p:cNvSpPr txBox="1">
            <a:spLocks/>
          </p:cNvSpPr>
          <p:nvPr/>
        </p:nvSpPr>
        <p:spPr>
          <a:xfrm>
            <a:off x="4306628" y="4103187"/>
            <a:ext cx="357874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b="1" dirty="0">
                <a:solidFill>
                  <a:srgbClr val="A97622"/>
                </a:solidFill>
                <a:latin typeface="Lato" panose="020F0502020204030203" pitchFamily="34" charset="77"/>
              </a:rPr>
              <a:t>N</a:t>
            </a:r>
            <a:r>
              <a:rPr lang="fr-FR" sz="4000" b="1" dirty="0">
                <a:solidFill>
                  <a:srgbClr val="13526C"/>
                </a:solidFill>
                <a:latin typeface="Lato" panose="020F0502020204030203" pitchFamily="34" charset="77"/>
              </a:rPr>
              <a:t>otre </a:t>
            </a:r>
            <a:r>
              <a:rPr lang="fr-FR" sz="4000" b="1" dirty="0">
                <a:solidFill>
                  <a:srgbClr val="A97622"/>
                </a:solidFill>
                <a:latin typeface="Lato" panose="020F0502020204030203" pitchFamily="34" charset="77"/>
              </a:rPr>
              <a:t>M</a:t>
            </a:r>
            <a:r>
              <a:rPr lang="fr-FR" sz="4000" b="1" dirty="0">
                <a:solidFill>
                  <a:srgbClr val="13526C"/>
                </a:solidFill>
                <a:latin typeface="Lato" panose="020F0502020204030203" pitchFamily="34" charset="77"/>
              </a:rPr>
              <a:t>ission </a:t>
            </a:r>
            <a:br>
              <a:rPr lang="fr-FR" sz="4000" b="1" dirty="0">
                <a:solidFill>
                  <a:srgbClr val="13526C"/>
                </a:solidFill>
                <a:latin typeface="Lato" panose="020F0502020204030203" pitchFamily="34" charset="77"/>
              </a:rPr>
            </a:br>
            <a:br>
              <a:rPr lang="fr-FR" sz="3600" b="1" i="1" spc="300" dirty="0">
                <a:solidFill>
                  <a:srgbClr val="A97622"/>
                </a:solidFill>
                <a:latin typeface="Lato" panose="020F0502020204030203" pitchFamily="34" charset="77"/>
                <a:ea typeface="Lato Black"/>
                <a:cs typeface="Lato Black"/>
                <a:sym typeface="Lato Black"/>
              </a:rPr>
            </a:br>
            <a:endParaRPr lang="fr-FR" dirty="0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E2000F05-EC0E-EFD5-EBCF-21CB3F02BE33}"/>
              </a:ext>
            </a:extLst>
          </p:cNvPr>
          <p:cNvSpPr txBox="1">
            <a:spLocks/>
          </p:cNvSpPr>
          <p:nvPr/>
        </p:nvSpPr>
        <p:spPr>
          <a:xfrm>
            <a:off x="1521903" y="4883619"/>
            <a:ext cx="9148194" cy="1738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800" b="1" i="1" dirty="0">
                <a:solidFill>
                  <a:srgbClr val="13526C"/>
                </a:solidFill>
                <a:latin typeface="Lato" panose="020F0502020204030203" pitchFamily="34" charset="77"/>
                <a:ea typeface="+mj-ea"/>
                <a:cs typeface="+mj-cs"/>
              </a:rPr>
              <a:t>Structurer, sécuriser et promouvoir</a:t>
            </a:r>
          </a:p>
          <a:p>
            <a:pPr marL="0" indent="0" algn="ctr">
              <a:buNone/>
            </a:pPr>
            <a:r>
              <a:rPr lang="fr-FR" sz="2800" b="1" i="1" dirty="0">
                <a:solidFill>
                  <a:srgbClr val="13526C"/>
                </a:solidFill>
                <a:latin typeface="Lato" panose="020F0502020204030203" pitchFamily="34" charset="77"/>
                <a:ea typeface="+mj-ea"/>
                <a:cs typeface="+mj-cs"/>
              </a:rPr>
              <a:t>la Santé Intégrative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C80E01CD-A9DB-624B-6EBF-5F8D11A94B10}"/>
              </a:ext>
            </a:extLst>
          </p:cNvPr>
          <p:cNvSpPr txBox="1">
            <a:spLocks/>
          </p:cNvSpPr>
          <p:nvPr/>
        </p:nvSpPr>
        <p:spPr>
          <a:xfrm>
            <a:off x="2152650" y="350340"/>
            <a:ext cx="7886700" cy="10789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>
                <a:solidFill>
                  <a:srgbClr val="A97622"/>
                </a:solidFill>
                <a:latin typeface="Lato" panose="020F0502020204030203" pitchFamily="34" charset="77"/>
              </a:rPr>
              <a:t>H</a:t>
            </a:r>
            <a:r>
              <a:rPr lang="fr-FR" sz="3600" b="1" dirty="0">
                <a:solidFill>
                  <a:srgbClr val="13526C"/>
                </a:solidFill>
                <a:latin typeface="Lato" panose="020F0502020204030203" pitchFamily="34" charset="77"/>
              </a:rPr>
              <a:t>EALTH</a:t>
            </a:r>
            <a:r>
              <a:rPr lang="fr-FR" sz="3600" b="1" dirty="0">
                <a:solidFill>
                  <a:srgbClr val="3A3D85"/>
                </a:solidFill>
                <a:latin typeface="Lato" panose="020F0502020204030203" pitchFamily="34" charset="77"/>
              </a:rPr>
              <a:t> </a:t>
            </a:r>
            <a:r>
              <a:rPr lang="fr-FR" sz="3600" b="1" dirty="0">
                <a:solidFill>
                  <a:srgbClr val="A97622"/>
                </a:solidFill>
                <a:latin typeface="Lato" panose="020F0502020204030203" pitchFamily="34" charset="77"/>
              </a:rPr>
              <a:t>U</a:t>
            </a:r>
            <a:r>
              <a:rPr lang="fr-FR" sz="3600" b="1" dirty="0">
                <a:solidFill>
                  <a:srgbClr val="13526C"/>
                </a:solidFill>
                <a:latin typeface="Lato" panose="020F0502020204030203" pitchFamily="34" charset="77"/>
              </a:rPr>
              <a:t>NITED </a:t>
            </a:r>
            <a:br>
              <a:rPr lang="fr-FR" sz="3600" b="1" dirty="0">
                <a:solidFill>
                  <a:srgbClr val="13526C"/>
                </a:solidFill>
                <a:latin typeface="Lato" panose="020F0502020204030203" pitchFamily="34" charset="77"/>
              </a:rPr>
            </a:br>
            <a:r>
              <a:rPr lang="fr-FR" sz="3600" b="1" dirty="0">
                <a:solidFill>
                  <a:srgbClr val="13526C"/>
                </a:solidFill>
                <a:latin typeface="Lato" panose="020F0502020204030203" pitchFamily="34" charset="77"/>
              </a:rPr>
              <a:t>Vision &amp; Mission</a:t>
            </a:r>
            <a:endParaRPr lang="fr-FR" i="1" dirty="0"/>
          </a:p>
        </p:txBody>
      </p:sp>
      <p:pic>
        <p:nvPicPr>
          <p:cNvPr id="3" name="Google Shape;223;p8">
            <a:extLst>
              <a:ext uri="{FF2B5EF4-FFF2-40B4-BE49-F238E27FC236}">
                <a16:creationId xmlns:a16="http://schemas.microsoft.com/office/drawing/2014/main" id="{71CB2F60-9ABF-B83B-164E-556168F54EC7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/>
          <a:srcRect l="1361" r="12805"/>
          <a:stretch/>
        </p:blipFill>
        <p:spPr>
          <a:xfrm>
            <a:off x="623392" y="2124555"/>
            <a:ext cx="2555862" cy="1664533"/>
          </a:xfrm>
          <a:prstGeom prst="rect">
            <a:avLst/>
          </a:prstGeom>
          <a:noFill/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91865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B2DE73A-889A-526B-2AF2-8B49D9A47D86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919536" y="1485434"/>
            <a:ext cx="4927600" cy="3063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1400" b="1" dirty="0">
                <a:solidFill>
                  <a:srgbClr val="13526C"/>
                </a:solidFill>
                <a:latin typeface="Lato" panose="020F0502020204030203" pitchFamily="34" charset="77"/>
                <a:ea typeface="+mj-ea"/>
                <a:cs typeface="+mj-cs"/>
              </a:rPr>
              <a:t>16 régions françaises – Métropole et Outre-Mer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045F685B-B696-997F-1848-871CD982D035}"/>
              </a:ext>
            </a:extLst>
          </p:cNvPr>
          <p:cNvSpPr txBox="1">
            <a:spLocks/>
          </p:cNvSpPr>
          <p:nvPr/>
        </p:nvSpPr>
        <p:spPr>
          <a:xfrm>
            <a:off x="1992024" y="1357309"/>
            <a:ext cx="3548374" cy="407011"/>
          </a:xfrm>
          <a:prstGeom prst="rect">
            <a:avLst/>
          </a:prstGeom>
        </p:spPr>
        <p:txBody>
          <a:bodyPr vert="horz" lIns="51435" tIns="25718" rIns="51435" bIns="25718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238" b="1" dirty="0">
                <a:solidFill>
                  <a:srgbClr val="A97622"/>
                </a:solidFill>
                <a:latin typeface="Lato" panose="020F0502020204030203" pitchFamily="34" charset="77"/>
                <a:ea typeface="+mj-ea"/>
                <a:cs typeface="+mj-cs"/>
              </a:rPr>
              <a:t>GROUPES TERRITORIAUX :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25CA62C5-D21F-D113-67D0-830AE255B442}"/>
              </a:ext>
            </a:extLst>
          </p:cNvPr>
          <p:cNvSpPr txBox="1">
            <a:spLocks/>
          </p:cNvSpPr>
          <p:nvPr/>
        </p:nvSpPr>
        <p:spPr>
          <a:xfrm>
            <a:off x="5717501" y="1323188"/>
            <a:ext cx="4673142" cy="4305317"/>
          </a:xfrm>
          <a:prstGeom prst="rect">
            <a:avLst/>
          </a:prstGeom>
        </p:spPr>
        <p:txBody>
          <a:bodyPr vert="horz" lIns="51435" tIns="25718" rIns="51435" bIns="25718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r-FR" sz="1240" b="1" dirty="0">
                <a:solidFill>
                  <a:srgbClr val="A97622"/>
                </a:solidFill>
                <a:latin typeface="Lato" panose="020F0502020204030203" pitchFamily="34" charset="77"/>
                <a:ea typeface="+mj-ea"/>
                <a:cs typeface="+mj-cs"/>
              </a:rPr>
              <a:t>GROUPES THEMATIQUES :</a:t>
            </a:r>
            <a:endParaRPr lang="fr-FR" sz="1240" b="1" dirty="0">
              <a:solidFill>
                <a:srgbClr val="13526C"/>
              </a:solidFill>
              <a:latin typeface="Lato" panose="020F0502020204030203" pitchFamily="34" charset="77"/>
              <a:ea typeface="+mj-ea"/>
              <a:cs typeface="+mj-cs"/>
            </a:endParaRPr>
          </a:p>
          <a:p>
            <a:pPr marL="0" indent="0" algn="r">
              <a:lnSpc>
                <a:spcPct val="100000"/>
              </a:lnSpc>
              <a:buNone/>
            </a:pPr>
            <a:r>
              <a:rPr lang="fr-FR" sz="1400" b="1" dirty="0">
                <a:solidFill>
                  <a:srgbClr val="13526C"/>
                </a:solidFill>
                <a:latin typeface="Lato" panose="020F0502020204030203" pitchFamily="34" charset="77"/>
                <a:ea typeface="+mj-ea"/>
                <a:cs typeface="+mj-cs"/>
              </a:rPr>
              <a:t>Consultation &amp; Parcours en Santé Intégrative</a:t>
            </a:r>
          </a:p>
          <a:p>
            <a:pPr marL="0" indent="0" algn="r">
              <a:lnSpc>
                <a:spcPct val="100000"/>
              </a:lnSpc>
              <a:buNone/>
            </a:pPr>
            <a:r>
              <a:rPr lang="fr-FR" sz="1400" b="1" dirty="0">
                <a:solidFill>
                  <a:srgbClr val="13526C"/>
                </a:solidFill>
                <a:latin typeface="Lato" panose="020F0502020204030203" pitchFamily="34" charset="77"/>
                <a:ea typeface="+mj-ea"/>
                <a:cs typeface="+mj-cs"/>
              </a:rPr>
              <a:t>Patients &amp; Santé Intégrative</a:t>
            </a:r>
          </a:p>
          <a:p>
            <a:pPr marL="0" indent="0" algn="r">
              <a:lnSpc>
                <a:spcPct val="100000"/>
              </a:lnSpc>
              <a:buNone/>
            </a:pPr>
            <a:r>
              <a:rPr lang="fr-FR" sz="1400" b="1" dirty="0">
                <a:solidFill>
                  <a:srgbClr val="13526C"/>
                </a:solidFill>
                <a:latin typeface="Lato" panose="020F0502020204030203" pitchFamily="34" charset="77"/>
                <a:ea typeface="+mj-ea"/>
                <a:cs typeface="+mj-cs"/>
              </a:rPr>
              <a:t>Psychiatrie, Psychologie &amp; Santé Intégrative</a:t>
            </a:r>
          </a:p>
          <a:p>
            <a:pPr marL="0" indent="0" algn="r">
              <a:lnSpc>
                <a:spcPct val="100000"/>
              </a:lnSpc>
              <a:buNone/>
            </a:pPr>
            <a:r>
              <a:rPr lang="fr-FR" sz="1400" b="1" dirty="0">
                <a:solidFill>
                  <a:srgbClr val="13526C"/>
                </a:solidFill>
                <a:latin typeface="Lato" panose="020F0502020204030203" pitchFamily="34" charset="77"/>
                <a:ea typeface="+mj-ea"/>
                <a:cs typeface="+mj-cs"/>
              </a:rPr>
              <a:t>Art et Santé Intégrative</a:t>
            </a:r>
          </a:p>
          <a:p>
            <a:pPr marL="0" indent="0" algn="r">
              <a:lnSpc>
                <a:spcPct val="100000"/>
              </a:lnSpc>
              <a:buNone/>
            </a:pPr>
            <a:r>
              <a:rPr lang="fr-FR" sz="1400" b="1" dirty="0">
                <a:solidFill>
                  <a:srgbClr val="13526C"/>
                </a:solidFill>
                <a:latin typeface="Lato" panose="020F0502020204030203" pitchFamily="34" charset="77"/>
                <a:ea typeface="+mj-ea"/>
                <a:cs typeface="+mj-cs"/>
              </a:rPr>
              <a:t>Centres de Santé Intégrative</a:t>
            </a:r>
          </a:p>
          <a:p>
            <a:pPr marL="0" indent="0" algn="r">
              <a:lnSpc>
                <a:spcPct val="100000"/>
              </a:lnSpc>
              <a:buNone/>
            </a:pPr>
            <a:r>
              <a:rPr lang="fr-FR" sz="1400" b="1" dirty="0">
                <a:solidFill>
                  <a:srgbClr val="13526C"/>
                </a:solidFill>
                <a:latin typeface="Lato" panose="020F0502020204030203" pitchFamily="34" charset="77"/>
                <a:ea typeface="+mj-ea"/>
                <a:cs typeface="+mj-cs"/>
              </a:rPr>
              <a:t>Pathologies Chroniques &amp; Santé Intégrative</a:t>
            </a:r>
          </a:p>
          <a:p>
            <a:pPr marL="0" indent="0" algn="r">
              <a:lnSpc>
                <a:spcPct val="100000"/>
              </a:lnSpc>
              <a:buNone/>
            </a:pPr>
            <a:r>
              <a:rPr lang="fr-FR" sz="1400" b="1" dirty="0">
                <a:solidFill>
                  <a:srgbClr val="13526C"/>
                </a:solidFill>
                <a:latin typeface="Lato" panose="020F0502020204030203" pitchFamily="34" charset="77"/>
                <a:ea typeface="+mj-ea"/>
                <a:cs typeface="+mj-cs"/>
              </a:rPr>
              <a:t>Recherche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766CA78F-3802-BB5D-6666-7A5109CC292A}"/>
              </a:ext>
            </a:extLst>
          </p:cNvPr>
          <p:cNvSpPr txBox="1">
            <a:spLocks/>
          </p:cNvSpPr>
          <p:nvPr/>
        </p:nvSpPr>
        <p:spPr>
          <a:xfrm rot="10800000" flipV="1">
            <a:off x="2022371" y="3846310"/>
            <a:ext cx="3548374" cy="307335"/>
          </a:xfrm>
          <a:prstGeom prst="rect">
            <a:avLst/>
          </a:prstGeom>
        </p:spPr>
        <p:txBody>
          <a:bodyPr vert="horz" lIns="51435" tIns="25718" rIns="51435" bIns="25718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238" b="1" dirty="0">
                <a:solidFill>
                  <a:srgbClr val="A97622"/>
                </a:solidFill>
                <a:latin typeface="Lato" panose="020F0502020204030203" pitchFamily="34" charset="77"/>
                <a:ea typeface="+mj-ea"/>
                <a:cs typeface="+mj-cs"/>
              </a:rPr>
              <a:t>GROUPES INTERNATIONAUX :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C498E8D-2E2A-B12E-A6D9-6E3A842C800B}"/>
              </a:ext>
            </a:extLst>
          </p:cNvPr>
          <p:cNvSpPr txBox="1"/>
          <p:nvPr/>
        </p:nvSpPr>
        <p:spPr>
          <a:xfrm>
            <a:off x="1716760" y="4001889"/>
            <a:ext cx="3192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13526C"/>
                </a:solidFill>
                <a:latin typeface="Lato" panose="020F0502020204030203" pitchFamily="34" charset="77"/>
                <a:ea typeface="+mj-ea"/>
                <a:cs typeface="+mj-cs"/>
                <a:sym typeface="Wingdings" panose="05000000000000000000" pitchFamily="2" charset="2"/>
              </a:rPr>
              <a:t> </a:t>
            </a:r>
            <a:r>
              <a:rPr lang="fr-FR" sz="1400" b="1" dirty="0">
                <a:solidFill>
                  <a:srgbClr val="13526C"/>
                </a:solidFill>
                <a:latin typeface="Lato" panose="020F0502020204030203" pitchFamily="34" charset="77"/>
                <a:ea typeface="+mj-ea"/>
                <a:cs typeface="+mj-cs"/>
              </a:rPr>
              <a:t>Groupe OMS résolution SI </a:t>
            </a:r>
            <a:r>
              <a:rPr lang="fr-FR" sz="1400" dirty="0">
                <a:solidFill>
                  <a:srgbClr val="13526C"/>
                </a:solidFill>
                <a:latin typeface="Lato" panose="020F0502020204030203" pitchFamily="34" charset="77"/>
                <a:ea typeface="+mj-ea"/>
                <a:cs typeface="+mj-cs"/>
              </a:rPr>
              <a:t>, 10 pays – HU Coordonnateur de 8 pays</a:t>
            </a:r>
            <a:endParaRPr lang="fr-FR" sz="14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253D565-E9DD-A673-E8B3-A3CB858394CC}"/>
              </a:ext>
            </a:extLst>
          </p:cNvPr>
          <p:cNvSpPr txBox="1"/>
          <p:nvPr/>
        </p:nvSpPr>
        <p:spPr>
          <a:xfrm>
            <a:off x="1744400" y="4921372"/>
            <a:ext cx="339797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13526C"/>
                </a:solidFill>
                <a:latin typeface="Lato" panose="020F0502020204030203" pitchFamily="34" charset="77"/>
                <a:ea typeface="+mj-ea"/>
                <a:cs typeface="+mj-cs"/>
                <a:sym typeface="Wingdings" panose="05000000000000000000" pitchFamily="2" charset="2"/>
              </a:rPr>
              <a:t> </a:t>
            </a:r>
            <a:r>
              <a:rPr lang="fr-FR" sz="1400" b="1" dirty="0">
                <a:solidFill>
                  <a:srgbClr val="13526C"/>
                </a:solidFill>
                <a:latin typeface="Lato" panose="020F0502020204030203" pitchFamily="34" charset="77"/>
                <a:ea typeface="+mj-ea"/>
                <a:cs typeface="+mj-cs"/>
              </a:rPr>
              <a:t>Groupes Maillages internationaux :</a:t>
            </a:r>
          </a:p>
          <a:p>
            <a:pPr marL="0" lvl="1"/>
            <a:r>
              <a:rPr lang="fr-FR" sz="1400" dirty="0">
                <a:solidFill>
                  <a:srgbClr val="13526C"/>
                </a:solidFill>
                <a:latin typeface="Lato" panose="020F0502020204030203" pitchFamily="34" charset="77"/>
                <a:ea typeface="+mj-ea"/>
                <a:cs typeface="+mj-cs"/>
              </a:rPr>
              <a:t>Espagne – Suisse – Ukraine – Belgique – Inde – USA - Maroc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9E81574-7266-53CB-D3E9-75D514A0E34B}"/>
              </a:ext>
            </a:extLst>
          </p:cNvPr>
          <p:cNvSpPr txBox="1"/>
          <p:nvPr/>
        </p:nvSpPr>
        <p:spPr>
          <a:xfrm>
            <a:off x="1726893" y="4460565"/>
            <a:ext cx="319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13526C"/>
                </a:solidFill>
                <a:latin typeface="Lato" panose="020F0502020204030203" pitchFamily="34" charset="77"/>
                <a:ea typeface="+mj-ea"/>
                <a:cs typeface="+mj-cs"/>
                <a:sym typeface="Wingdings" panose="05000000000000000000" pitchFamily="2" charset="2"/>
              </a:rPr>
              <a:t> </a:t>
            </a:r>
            <a:r>
              <a:rPr lang="fr-FR" sz="1400" b="1" dirty="0">
                <a:solidFill>
                  <a:srgbClr val="13526C"/>
                </a:solidFill>
                <a:latin typeface="Lato" panose="020F0502020204030203" pitchFamily="34" charset="77"/>
                <a:ea typeface="+mj-ea"/>
                <a:cs typeface="+mj-cs"/>
              </a:rPr>
              <a:t>Global Social </a:t>
            </a:r>
            <a:r>
              <a:rPr lang="fr-FR" sz="1400" b="1" dirty="0" err="1">
                <a:solidFill>
                  <a:srgbClr val="13526C"/>
                </a:solidFill>
                <a:latin typeface="Lato" panose="020F0502020204030203" pitchFamily="34" charset="77"/>
                <a:ea typeface="+mj-ea"/>
                <a:cs typeface="+mj-cs"/>
              </a:rPr>
              <a:t>Prescribing</a:t>
            </a:r>
            <a:r>
              <a:rPr lang="fr-FR" sz="1400" b="1" dirty="0">
                <a:solidFill>
                  <a:srgbClr val="13526C"/>
                </a:solidFill>
                <a:latin typeface="Lato" panose="020F0502020204030203" pitchFamily="34" charset="77"/>
                <a:ea typeface="+mj-ea"/>
                <a:cs typeface="+mj-cs"/>
              </a:rPr>
              <a:t> Alliance </a:t>
            </a:r>
            <a:r>
              <a:rPr lang="fr-FR" sz="1400" dirty="0">
                <a:solidFill>
                  <a:srgbClr val="13526C"/>
                </a:solidFill>
                <a:latin typeface="Lato" panose="020F0502020204030203" pitchFamily="34" charset="77"/>
                <a:ea typeface="+mj-ea"/>
                <a:cs typeface="+mj-cs"/>
              </a:rPr>
              <a:t>- Lead France</a:t>
            </a:r>
            <a:endParaRPr lang="fr-FR" sz="1400" dirty="0"/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980B4A60-68FD-3880-0757-89D8D5675F0C}"/>
              </a:ext>
            </a:extLst>
          </p:cNvPr>
          <p:cNvSpPr txBox="1">
            <a:spLocks/>
          </p:cNvSpPr>
          <p:nvPr/>
        </p:nvSpPr>
        <p:spPr>
          <a:xfrm>
            <a:off x="2121925" y="242930"/>
            <a:ext cx="7886700" cy="10789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>
                <a:solidFill>
                  <a:srgbClr val="A97622"/>
                </a:solidFill>
                <a:latin typeface="Lato" panose="020F0502020204030203" pitchFamily="34" charset="77"/>
              </a:rPr>
              <a:t>H</a:t>
            </a:r>
            <a:r>
              <a:rPr lang="fr-FR" sz="3600" b="1" dirty="0">
                <a:solidFill>
                  <a:srgbClr val="13526C"/>
                </a:solidFill>
                <a:latin typeface="Lato" panose="020F0502020204030203" pitchFamily="34" charset="77"/>
              </a:rPr>
              <a:t>EALTH</a:t>
            </a:r>
            <a:r>
              <a:rPr lang="fr-FR" sz="3600" b="1" dirty="0">
                <a:solidFill>
                  <a:srgbClr val="3A3D85"/>
                </a:solidFill>
                <a:latin typeface="Lato" panose="020F0502020204030203" pitchFamily="34" charset="77"/>
              </a:rPr>
              <a:t> </a:t>
            </a:r>
            <a:r>
              <a:rPr lang="fr-FR" sz="3600" b="1" dirty="0">
                <a:solidFill>
                  <a:srgbClr val="A97622"/>
                </a:solidFill>
                <a:latin typeface="Lato" panose="020F0502020204030203" pitchFamily="34" charset="77"/>
              </a:rPr>
              <a:t>U</a:t>
            </a:r>
            <a:r>
              <a:rPr lang="fr-FR" sz="3600" b="1" dirty="0">
                <a:solidFill>
                  <a:srgbClr val="13526C"/>
                </a:solidFill>
                <a:latin typeface="Lato" panose="020F0502020204030203" pitchFamily="34" charset="77"/>
              </a:rPr>
              <a:t>NITED </a:t>
            </a:r>
            <a:br>
              <a:rPr lang="fr-FR" sz="3600" b="1" dirty="0">
                <a:solidFill>
                  <a:srgbClr val="13526C"/>
                </a:solidFill>
                <a:latin typeface="Lato" panose="020F0502020204030203" pitchFamily="34" charset="77"/>
              </a:rPr>
            </a:br>
            <a:r>
              <a:rPr lang="fr-FR" sz="3600" dirty="0">
                <a:solidFill>
                  <a:srgbClr val="13526C"/>
                </a:solidFill>
                <a:latin typeface="Lato" panose="020F0502020204030203" pitchFamily="34" charset="77"/>
              </a:rPr>
              <a:t>Groupes &amp; Maillage</a:t>
            </a:r>
            <a:endParaRPr lang="fr-FR" i="1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0E86ECA-DF04-FC6B-4A2F-80BA89B4FDC6}"/>
              </a:ext>
            </a:extLst>
          </p:cNvPr>
          <p:cNvSpPr txBox="1"/>
          <p:nvPr/>
        </p:nvSpPr>
        <p:spPr>
          <a:xfrm>
            <a:off x="1744400" y="5563961"/>
            <a:ext cx="41448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13526C"/>
                </a:solidFill>
                <a:latin typeface="Lato" panose="020F0502020204030203" pitchFamily="34" charset="77"/>
                <a:ea typeface="+mj-ea"/>
                <a:cs typeface="+mj-cs"/>
                <a:sym typeface="Wingdings" panose="05000000000000000000" pitchFamily="2" charset="2"/>
              </a:rPr>
              <a:t> </a:t>
            </a:r>
            <a:r>
              <a:rPr lang="fr-FR" sz="1400" b="1" dirty="0">
                <a:solidFill>
                  <a:srgbClr val="13526C"/>
                </a:solidFill>
                <a:latin typeface="Lato" panose="020F0502020204030203" pitchFamily="34" charset="77"/>
                <a:ea typeface="+mj-ea"/>
                <a:cs typeface="+mj-cs"/>
              </a:rPr>
              <a:t>Learning trips :</a:t>
            </a:r>
          </a:p>
          <a:p>
            <a:pPr marL="0" lvl="1"/>
            <a:r>
              <a:rPr lang="fr-FR" sz="1400" dirty="0">
                <a:solidFill>
                  <a:srgbClr val="13526C"/>
                </a:solidFill>
                <a:latin typeface="Lato" panose="020F0502020204030203" pitchFamily="34" charset="77"/>
                <a:ea typeface="+mj-ea"/>
                <a:cs typeface="+mj-cs"/>
              </a:rPr>
              <a:t>Inde - UK – USA – France &amp; Inter-régionaux</a:t>
            </a:r>
          </a:p>
        </p:txBody>
      </p:sp>
      <p:pic>
        <p:nvPicPr>
          <p:cNvPr id="9" name="Image 8" descr="Une image contenant texte, capture d’écran, cercle, diagramme&#10;&#10;Description générée automatiquement">
            <a:extLst>
              <a:ext uri="{FF2B5EF4-FFF2-40B4-BE49-F238E27FC236}">
                <a16:creationId xmlns:a16="http://schemas.microsoft.com/office/drawing/2014/main" id="{070A440D-7679-CF9F-516B-1F1EE9FC1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5114" y="3717032"/>
            <a:ext cx="4108098" cy="2905012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AC610C5A-E5FC-0A8E-CDEC-A83E1717CCC8}"/>
              </a:ext>
            </a:extLst>
          </p:cNvPr>
          <p:cNvSpPr txBox="1"/>
          <p:nvPr/>
        </p:nvSpPr>
        <p:spPr>
          <a:xfrm>
            <a:off x="1737544" y="1732185"/>
            <a:ext cx="4927622" cy="1843124"/>
          </a:xfrm>
          <a:prstGeom prst="rect">
            <a:avLst/>
          </a:prstGeom>
          <a:noFill/>
        </p:spPr>
        <p:txBody>
          <a:bodyPr wrap="square" numCol="2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13526C"/>
                </a:solidFill>
                <a:latin typeface="Lato" panose="020F0502020204030203" pitchFamily="34" charset="77"/>
                <a:ea typeface="+mj-ea"/>
                <a:cs typeface="+mj-cs"/>
              </a:rPr>
              <a:t>Auvergne Rhône Alpes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13526C"/>
                </a:solidFill>
                <a:latin typeface="Lato" panose="020F0502020204030203" pitchFamily="34" charset="77"/>
                <a:ea typeface="+mj-ea"/>
                <a:cs typeface="+mj-cs"/>
              </a:rPr>
              <a:t>Centre Val de Loire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13526C"/>
                </a:solidFill>
                <a:latin typeface="Lato" panose="020F0502020204030203" pitchFamily="34" charset="77"/>
                <a:ea typeface="+mj-ea"/>
                <a:cs typeface="+mj-cs"/>
              </a:rPr>
              <a:t>Bourgogne Franche- Comté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13526C"/>
                </a:solidFill>
                <a:latin typeface="Lato" panose="020F0502020204030203" pitchFamily="34" charset="77"/>
                <a:ea typeface="+mj-ea"/>
                <a:cs typeface="+mj-cs"/>
              </a:rPr>
              <a:t>Grand 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13526C"/>
                </a:solidFill>
                <a:latin typeface="Lato" panose="020F0502020204030203" pitchFamily="34" charset="77"/>
                <a:ea typeface="+mj-ea"/>
                <a:cs typeface="+mj-cs"/>
              </a:rPr>
              <a:t>Hauts de France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13526C"/>
                </a:solidFill>
                <a:latin typeface="Lato" panose="020F0502020204030203" pitchFamily="34" charset="77"/>
                <a:ea typeface="+mj-ea"/>
                <a:cs typeface="+mj-cs"/>
              </a:rPr>
              <a:t>Île de France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13526C"/>
                </a:solidFill>
                <a:latin typeface="Lato" panose="020F0502020204030203" pitchFamily="34" charset="77"/>
                <a:ea typeface="+mj-ea"/>
                <a:cs typeface="+mj-cs"/>
              </a:rPr>
              <a:t>La Réunion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13526C"/>
                </a:solidFill>
                <a:latin typeface="Lato" panose="020F0502020204030203" pitchFamily="34" charset="77"/>
                <a:ea typeface="+mj-ea"/>
                <a:cs typeface="+mj-cs"/>
              </a:rPr>
              <a:t>Grand 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13526C"/>
                </a:solidFill>
                <a:latin typeface="Lato" panose="020F0502020204030203" pitchFamily="34" charset="77"/>
                <a:ea typeface="+mj-ea"/>
                <a:cs typeface="+mj-cs"/>
              </a:rPr>
              <a:t>Guadeloupe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13526C"/>
                </a:solidFill>
                <a:latin typeface="Lato" panose="020F0502020204030203" pitchFamily="34" charset="77"/>
                <a:ea typeface="+mj-ea"/>
                <a:cs typeface="+mj-cs"/>
              </a:rPr>
              <a:t>Nouvelle Aquitaine/Occitanie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13526C"/>
                </a:solidFill>
                <a:latin typeface="Lato" panose="020F0502020204030203" pitchFamily="34" charset="77"/>
                <a:ea typeface="+mj-ea"/>
                <a:cs typeface="+mj-cs"/>
              </a:rPr>
              <a:t>PACA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13526C"/>
                </a:solidFill>
                <a:latin typeface="Lato" panose="020F0502020204030203" pitchFamily="34" charset="77"/>
                <a:ea typeface="+mj-ea"/>
                <a:cs typeface="+mj-cs"/>
              </a:rPr>
              <a:t>Bretagne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13526C"/>
                </a:solidFill>
                <a:latin typeface="Lato" panose="020F0502020204030203" pitchFamily="34" charset="77"/>
                <a:ea typeface="+mj-ea"/>
                <a:cs typeface="+mj-cs"/>
              </a:rPr>
              <a:t>Normandie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13526C"/>
                </a:solidFill>
                <a:latin typeface="Lato" panose="020F0502020204030203" pitchFamily="34" charset="77"/>
                <a:ea typeface="+mj-ea"/>
                <a:cs typeface="+mj-cs"/>
              </a:rPr>
              <a:t>Pays de Loire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13526C"/>
                </a:solidFill>
                <a:latin typeface="Lato" panose="020F0502020204030203" pitchFamily="34" charset="77"/>
                <a:ea typeface="+mj-ea"/>
                <a:cs typeface="+mj-cs"/>
              </a:rPr>
              <a:t>Corse</a:t>
            </a:r>
          </a:p>
        </p:txBody>
      </p:sp>
    </p:spTree>
    <p:extLst>
      <p:ext uri="{BB962C8B-B14F-4D97-AF65-F5344CB8AC3E}">
        <p14:creationId xmlns:p14="http://schemas.microsoft.com/office/powerpoint/2010/main" val="21206477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5">
            <a:extLst>
              <a:ext uri="{FF2B5EF4-FFF2-40B4-BE49-F238E27FC236}">
                <a16:creationId xmlns:a16="http://schemas.microsoft.com/office/drawing/2014/main" id="{43FD7981-BE6B-FA7B-AF51-4D6DC54E4B02}"/>
              </a:ext>
            </a:extLst>
          </p:cNvPr>
          <p:cNvSpPr txBox="1"/>
          <p:nvPr/>
        </p:nvSpPr>
        <p:spPr>
          <a:xfrm>
            <a:off x="5780051" y="1148061"/>
            <a:ext cx="2295287" cy="528671"/>
          </a:xfrm>
          <a:prstGeom prst="rect">
            <a:avLst/>
          </a:prstGeom>
        </p:spPr>
        <p:txBody>
          <a:bodyPr vert="horz" wrap="square" lIns="0" tIns="4763" rIns="0" bIns="0" rtlCol="0">
            <a:spAutoFit/>
          </a:bodyPr>
          <a:lstStyle/>
          <a:p>
            <a:pPr marL="270000" marR="381257"/>
            <a:endParaRPr lang="fr-FR" sz="900" spc="-4" dirty="0">
              <a:solidFill>
                <a:srgbClr val="2B6E8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27218" marR="381257"/>
            <a:endParaRPr lang="fr-FR" sz="900" spc="-23" dirty="0">
              <a:solidFill>
                <a:srgbClr val="2B6E8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27218" marR="381257">
              <a:lnSpc>
                <a:spcPct val="116100"/>
              </a:lnSpc>
              <a:spcBef>
                <a:spcPts val="789"/>
              </a:spcBef>
            </a:pPr>
            <a:endParaRPr lang="fr-FR" sz="900" spc="-23" dirty="0">
              <a:solidFill>
                <a:srgbClr val="2B6E8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object 3">
            <a:extLst>
              <a:ext uri="{FF2B5EF4-FFF2-40B4-BE49-F238E27FC236}">
                <a16:creationId xmlns:a16="http://schemas.microsoft.com/office/drawing/2014/main" id="{E8279D0B-E609-5249-F828-8C2CA691933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5502965" y="2312724"/>
            <a:ext cx="956253" cy="703626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4117DC9B-D1B6-5FDB-40D9-A9288461F57B}"/>
              </a:ext>
            </a:extLst>
          </p:cNvPr>
          <p:cNvSpPr txBox="1"/>
          <p:nvPr/>
        </p:nvSpPr>
        <p:spPr>
          <a:xfrm>
            <a:off x="2543262" y="5346100"/>
            <a:ext cx="20686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spc="28" dirty="0">
                <a:solidFill>
                  <a:srgbClr val="11526B"/>
                </a:solidFill>
                <a:latin typeface="Tahoma"/>
                <a:cs typeface="Tahoma"/>
              </a:rPr>
              <a:t>Une Méthodologie professionnelle d’accompagnement au changement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2BA41CF-97EF-4CB4-B78B-28423B3DBC38}"/>
              </a:ext>
            </a:extLst>
          </p:cNvPr>
          <p:cNvSpPr txBox="1"/>
          <p:nvPr/>
        </p:nvSpPr>
        <p:spPr>
          <a:xfrm>
            <a:off x="4828452" y="5417327"/>
            <a:ext cx="44468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spc="-4" dirty="0">
                <a:solidFill>
                  <a:srgbClr val="2B6E8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Conseil, Assistance à Maitrise d’Ouvrage, visite de sites inspirants, acculturation, Consulting, Design thinking, …</a:t>
            </a:r>
          </a:p>
          <a:p>
            <a:r>
              <a:rPr lang="fr-FR" sz="1100" spc="-4" dirty="0">
                <a:solidFill>
                  <a:srgbClr val="2B6E8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Leadership.</a:t>
            </a:r>
          </a:p>
          <a:p>
            <a:r>
              <a:rPr lang="fr-FR" sz="1100" spc="-4" dirty="0">
                <a:solidFill>
                  <a:srgbClr val="2B6E8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Pour s’inscrire dans une amélioration systémique</a:t>
            </a:r>
          </a:p>
        </p:txBody>
      </p:sp>
      <p:pic>
        <p:nvPicPr>
          <p:cNvPr id="5" name="object 3">
            <a:extLst>
              <a:ext uri="{FF2B5EF4-FFF2-40B4-BE49-F238E27FC236}">
                <a16:creationId xmlns:a16="http://schemas.microsoft.com/office/drawing/2014/main" id="{9B6D273E-9893-C491-9E9E-CFE4201CEEB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5429531" y="146743"/>
            <a:ext cx="1103116" cy="7036266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540BA3B2-5538-224C-D3FD-FEA5BA7BFF3E}"/>
              </a:ext>
            </a:extLst>
          </p:cNvPr>
          <p:cNvSpPr txBox="1"/>
          <p:nvPr/>
        </p:nvSpPr>
        <p:spPr>
          <a:xfrm>
            <a:off x="2462958" y="3196483"/>
            <a:ext cx="2140314" cy="532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8818" marR="265999">
              <a:lnSpc>
                <a:spcPct val="107400"/>
              </a:lnSpc>
              <a:spcBef>
                <a:spcPts val="38"/>
              </a:spcBef>
            </a:pPr>
            <a:r>
              <a:rPr lang="fr-FR" sz="1400" spc="28" dirty="0">
                <a:solidFill>
                  <a:srgbClr val="11526B"/>
                </a:solidFill>
                <a:latin typeface="Tahoma"/>
                <a:cs typeface="Tahoma"/>
              </a:rPr>
              <a:t>La Science comme fil rouge</a:t>
            </a:r>
            <a:endParaRPr lang="fr-FR" sz="1400" spc="-2" dirty="0">
              <a:solidFill>
                <a:srgbClr val="2B6E8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EB76FB9-8034-8736-ABCB-7E0647456666}"/>
              </a:ext>
            </a:extLst>
          </p:cNvPr>
          <p:cNvSpPr txBox="1"/>
          <p:nvPr/>
        </p:nvSpPr>
        <p:spPr>
          <a:xfrm>
            <a:off x="4835762" y="3106734"/>
            <a:ext cx="44309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63" marR="1905"/>
            <a:r>
              <a:rPr lang="fr-FR" sz="1100" spc="-4" dirty="0">
                <a:solidFill>
                  <a:srgbClr val="2B6E8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Comité Scientifique international de Health United pour accompagner les actions de l’association</a:t>
            </a:r>
          </a:p>
          <a:p>
            <a:pPr marL="4763" marR="1905"/>
            <a:r>
              <a:rPr lang="fr-FR" sz="1100" spc="-4" dirty="0">
                <a:solidFill>
                  <a:srgbClr val="2B6E8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État des lieux de la recherche régulier avec une Veille documentaire</a:t>
            </a:r>
          </a:p>
          <a:p>
            <a:pPr marL="4763" marR="1905"/>
            <a:r>
              <a:rPr lang="fr-FR" sz="1100" spc="-4" dirty="0">
                <a:solidFill>
                  <a:srgbClr val="2B6E8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 focus sur l’association de la recherche quantitative et qualitative</a:t>
            </a:r>
          </a:p>
        </p:txBody>
      </p:sp>
      <p:pic>
        <p:nvPicPr>
          <p:cNvPr id="15" name="object 3">
            <a:extLst>
              <a:ext uri="{FF2B5EF4-FFF2-40B4-BE49-F238E27FC236}">
                <a16:creationId xmlns:a16="http://schemas.microsoft.com/office/drawing/2014/main" id="{0CFE3369-3665-5F51-E18B-5A89164057A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5277816" y="-1145592"/>
            <a:ext cx="1391621" cy="7036266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D83245A8-19E8-610B-6B47-E648C1DABC03}"/>
              </a:ext>
            </a:extLst>
          </p:cNvPr>
          <p:cNvSpPr txBox="1"/>
          <p:nvPr/>
        </p:nvSpPr>
        <p:spPr>
          <a:xfrm>
            <a:off x="2455492" y="1869208"/>
            <a:ext cx="2380270" cy="993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8818" marR="265999">
              <a:lnSpc>
                <a:spcPct val="107400"/>
              </a:lnSpc>
              <a:spcBef>
                <a:spcPts val="38"/>
              </a:spcBef>
            </a:pPr>
            <a:r>
              <a:rPr lang="fr-FR" sz="1400" spc="28" dirty="0">
                <a:solidFill>
                  <a:srgbClr val="11526B"/>
                </a:solidFill>
                <a:latin typeface="Tahoma"/>
                <a:cs typeface="Tahoma"/>
              </a:rPr>
              <a:t>Création et animation d’un Réseau Territorial</a:t>
            </a:r>
          </a:p>
          <a:p>
            <a:pPr marL="48818" marR="265999">
              <a:lnSpc>
                <a:spcPct val="107400"/>
              </a:lnSpc>
              <a:spcBef>
                <a:spcPts val="38"/>
              </a:spcBef>
            </a:pPr>
            <a:r>
              <a:rPr lang="fr-FR" sz="1400" spc="28" dirty="0">
                <a:solidFill>
                  <a:srgbClr val="11526B"/>
                </a:solidFill>
                <a:latin typeface="Tahoma"/>
                <a:cs typeface="Tahoma"/>
              </a:rPr>
              <a:t>(Régional, National et International) de  SI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D1996FC-5087-8951-4A40-527D9EC88A6C}"/>
              </a:ext>
            </a:extLst>
          </p:cNvPr>
          <p:cNvSpPr txBox="1"/>
          <p:nvPr/>
        </p:nvSpPr>
        <p:spPr>
          <a:xfrm>
            <a:off x="4835762" y="1758383"/>
            <a:ext cx="4430971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63" marR="1905"/>
            <a:r>
              <a:rPr lang="fr-FR" sz="1100" spc="-4" dirty="0">
                <a:solidFill>
                  <a:srgbClr val="2B6E8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Création d’une communauté, d’un maillage, pluridisciplinaire de la  santé, qui structure,  sécurise et promeut la  Santé Intégrative.</a:t>
            </a:r>
          </a:p>
          <a:p>
            <a:pPr marL="4763" marR="1905"/>
            <a:r>
              <a:rPr lang="fr-FR" sz="1100" spc="-4" dirty="0">
                <a:solidFill>
                  <a:srgbClr val="2B6E8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Identification des best practices et des structures inspirantes en Santé Intégrative</a:t>
            </a:r>
          </a:p>
          <a:p>
            <a:pPr marL="4763" marR="1905"/>
            <a:r>
              <a:rPr lang="fr-FR" sz="1100" spc="-4" dirty="0">
                <a:solidFill>
                  <a:srgbClr val="2B6E8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Acculturation et formations à la Santé intégrative</a:t>
            </a:r>
          </a:p>
          <a:p>
            <a:pPr marL="4763" marR="1905"/>
            <a:r>
              <a:rPr lang="fr-FR" sz="1100" spc="-4" dirty="0">
                <a:solidFill>
                  <a:srgbClr val="2B6E8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Création de parcours de soins intégrés</a:t>
            </a:r>
          </a:p>
          <a:p>
            <a:pPr marL="4763" marR="1905"/>
            <a:r>
              <a:rPr lang="fr-FR" sz="1100" spc="-4" dirty="0">
                <a:solidFill>
                  <a:srgbClr val="2B6E8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Learning trips</a:t>
            </a:r>
          </a:p>
        </p:txBody>
      </p:sp>
      <p:pic>
        <p:nvPicPr>
          <p:cNvPr id="21" name="object 3">
            <a:extLst>
              <a:ext uri="{FF2B5EF4-FFF2-40B4-BE49-F238E27FC236}">
                <a16:creationId xmlns:a16="http://schemas.microsoft.com/office/drawing/2014/main" id="{F8167C09-57AB-78C1-FC24-CD90A40A238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5457136" y="1258935"/>
            <a:ext cx="1047911" cy="7036265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1A5E6041-FD3F-9EDD-9ED7-E8BDE186B51C}"/>
              </a:ext>
            </a:extLst>
          </p:cNvPr>
          <p:cNvSpPr txBox="1"/>
          <p:nvPr/>
        </p:nvSpPr>
        <p:spPr>
          <a:xfrm>
            <a:off x="2462958" y="4336037"/>
            <a:ext cx="2148925" cy="993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8818" marR="265999">
              <a:lnSpc>
                <a:spcPct val="107400"/>
              </a:lnSpc>
              <a:spcBef>
                <a:spcPts val="38"/>
              </a:spcBef>
            </a:pPr>
            <a:r>
              <a:rPr lang="fr-FR" sz="1400" spc="28" dirty="0">
                <a:solidFill>
                  <a:srgbClr val="11526B"/>
                </a:solidFill>
                <a:latin typeface="Tahoma"/>
                <a:cs typeface="Tahoma"/>
              </a:rPr>
              <a:t>La Labellisation en Santé Intégrative pour structurer et sécuriser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F4857510-B8AB-A2FA-639C-5ABED05D7ED5}"/>
              </a:ext>
            </a:extLst>
          </p:cNvPr>
          <p:cNvSpPr txBox="1"/>
          <p:nvPr/>
        </p:nvSpPr>
        <p:spPr>
          <a:xfrm>
            <a:off x="4835763" y="4361847"/>
            <a:ext cx="41984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63" marR="1905"/>
            <a:r>
              <a:rPr lang="fr-FR" sz="1100" spc="-4" dirty="0">
                <a:solidFill>
                  <a:srgbClr val="2B6E8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Certification et Labellisation via notre partenaire en lien avec le Comité Scientifique : </a:t>
            </a:r>
          </a:p>
        </p:txBody>
      </p:sp>
      <p:pic>
        <p:nvPicPr>
          <p:cNvPr id="8" name="object 10">
            <a:extLst>
              <a:ext uri="{FF2B5EF4-FFF2-40B4-BE49-F238E27FC236}">
                <a16:creationId xmlns:a16="http://schemas.microsoft.com/office/drawing/2014/main" id="{D389EE05-9B4F-63E7-C657-A2DB16EC9CA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480278" y="4566682"/>
            <a:ext cx="795067" cy="708702"/>
          </a:xfrm>
          <a:prstGeom prst="rect">
            <a:avLst/>
          </a:prstGeom>
        </p:spPr>
      </p:pic>
      <p:sp>
        <p:nvSpPr>
          <p:cNvPr id="9" name="object 12">
            <a:extLst>
              <a:ext uri="{FF2B5EF4-FFF2-40B4-BE49-F238E27FC236}">
                <a16:creationId xmlns:a16="http://schemas.microsoft.com/office/drawing/2014/main" id="{5AB7FF78-90D4-5C96-73A2-2DC0F961E771}"/>
              </a:ext>
            </a:extLst>
          </p:cNvPr>
          <p:cNvSpPr txBox="1"/>
          <p:nvPr/>
        </p:nvSpPr>
        <p:spPr>
          <a:xfrm>
            <a:off x="6262520" y="4566683"/>
            <a:ext cx="1812817" cy="220253"/>
          </a:xfrm>
          <a:prstGeom prst="rect">
            <a:avLst/>
          </a:prstGeom>
        </p:spPr>
        <p:txBody>
          <a:bodyPr vert="horz" wrap="square" lIns="0" tIns="4763" rIns="0" bIns="0" rtlCol="0">
            <a:spAutoFit/>
          </a:bodyPr>
          <a:lstStyle/>
          <a:p>
            <a:pPr marL="4763">
              <a:spcBef>
                <a:spcPts val="38"/>
              </a:spcBef>
            </a:pPr>
            <a:r>
              <a:rPr sz="1400" spc="-15" dirty="0">
                <a:solidFill>
                  <a:srgbClr val="11526B"/>
                </a:solidFill>
                <a:latin typeface="Tahoma"/>
                <a:cs typeface="Tahoma"/>
              </a:rPr>
              <a:t>Le</a:t>
            </a:r>
            <a:r>
              <a:rPr sz="1400" spc="13" dirty="0">
                <a:solidFill>
                  <a:srgbClr val="11526B"/>
                </a:solidFill>
                <a:latin typeface="Tahoma"/>
                <a:cs typeface="Tahoma"/>
              </a:rPr>
              <a:t> </a:t>
            </a:r>
            <a:r>
              <a:rPr sz="1400" spc="19" dirty="0">
                <a:solidFill>
                  <a:srgbClr val="11526B"/>
                </a:solidFill>
                <a:latin typeface="Tahoma"/>
                <a:cs typeface="Tahoma"/>
              </a:rPr>
              <a:t>Label</a:t>
            </a:r>
            <a:r>
              <a:rPr sz="1400" spc="13" dirty="0">
                <a:solidFill>
                  <a:srgbClr val="11526B"/>
                </a:solidFill>
                <a:latin typeface="Tahoma"/>
                <a:cs typeface="Tahoma"/>
              </a:rPr>
              <a:t> </a:t>
            </a:r>
            <a:r>
              <a:rPr sz="1400" spc="21" dirty="0">
                <a:solidFill>
                  <a:srgbClr val="F29C2F"/>
                </a:solidFill>
                <a:latin typeface="Tahoma"/>
                <a:cs typeface="Tahoma"/>
              </a:rPr>
              <a:t>H</a:t>
            </a:r>
            <a:r>
              <a:rPr sz="1400" spc="21" dirty="0">
                <a:solidFill>
                  <a:srgbClr val="373C91"/>
                </a:solidFill>
                <a:latin typeface="Tahoma"/>
                <a:cs typeface="Tahoma"/>
              </a:rPr>
              <a:t>uman</a:t>
            </a:r>
            <a:r>
              <a:rPr sz="1400" spc="11" dirty="0">
                <a:solidFill>
                  <a:srgbClr val="373C91"/>
                </a:solidFill>
                <a:latin typeface="Tahoma"/>
                <a:cs typeface="Tahoma"/>
              </a:rPr>
              <a:t> </a:t>
            </a:r>
            <a:r>
              <a:rPr sz="1400" spc="24" dirty="0">
                <a:solidFill>
                  <a:srgbClr val="F29C2F"/>
                </a:solidFill>
                <a:latin typeface="Tahoma"/>
                <a:cs typeface="Tahoma"/>
              </a:rPr>
              <a:t>F</a:t>
            </a:r>
            <a:r>
              <a:rPr sz="1400" spc="24" dirty="0">
                <a:solidFill>
                  <a:srgbClr val="373C91"/>
                </a:solidFill>
                <a:latin typeface="Tahoma"/>
                <a:cs typeface="Tahoma"/>
              </a:rPr>
              <a:t>irst</a:t>
            </a:r>
            <a:endParaRPr sz="1400" dirty="0">
              <a:latin typeface="Tahoma"/>
              <a:cs typeface="Tahoma"/>
            </a:endParaRPr>
          </a:p>
        </p:txBody>
      </p:sp>
      <p:sp>
        <p:nvSpPr>
          <p:cNvPr id="3" name="Google Shape;79;p26">
            <a:extLst>
              <a:ext uri="{FF2B5EF4-FFF2-40B4-BE49-F238E27FC236}">
                <a16:creationId xmlns:a16="http://schemas.microsoft.com/office/drawing/2014/main" id="{8BCDEE16-2B93-7C08-7C47-81A6D85E3E32}"/>
              </a:ext>
            </a:extLst>
          </p:cNvPr>
          <p:cNvSpPr txBox="1"/>
          <p:nvPr/>
        </p:nvSpPr>
        <p:spPr>
          <a:xfrm>
            <a:off x="2198781" y="170930"/>
            <a:ext cx="7162539" cy="1300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fr-FR" sz="3200" b="1" dirty="0">
                <a:solidFill>
                  <a:srgbClr val="A97622"/>
                </a:solidFill>
                <a:latin typeface="Lato" panose="020F0502020204030203" pitchFamily="34" charset="77"/>
              </a:rPr>
              <a:t>H</a:t>
            </a:r>
            <a:r>
              <a:rPr lang="fr-FR" sz="3200" b="1" dirty="0">
                <a:solidFill>
                  <a:srgbClr val="13526C"/>
                </a:solidFill>
                <a:latin typeface="Lato" panose="020F0502020204030203" pitchFamily="34" charset="77"/>
              </a:rPr>
              <a:t>EALTH</a:t>
            </a:r>
            <a:r>
              <a:rPr lang="fr-FR" sz="3200" b="1" dirty="0">
                <a:solidFill>
                  <a:srgbClr val="3A3D85"/>
                </a:solidFill>
                <a:latin typeface="Lato" panose="020F0502020204030203" pitchFamily="34" charset="77"/>
              </a:rPr>
              <a:t> </a:t>
            </a:r>
            <a:r>
              <a:rPr lang="fr-FR" sz="3200" b="1" dirty="0">
                <a:solidFill>
                  <a:srgbClr val="A97622"/>
                </a:solidFill>
                <a:latin typeface="Lato" panose="020F0502020204030203" pitchFamily="34" charset="77"/>
              </a:rPr>
              <a:t>U</a:t>
            </a:r>
            <a:r>
              <a:rPr lang="fr-FR" sz="3200" b="1" dirty="0">
                <a:solidFill>
                  <a:srgbClr val="13526C"/>
                </a:solidFill>
                <a:latin typeface="Lato" panose="020F0502020204030203" pitchFamily="34" charset="77"/>
              </a:rPr>
              <a:t>NITED </a:t>
            </a:r>
          </a:p>
          <a:p>
            <a:r>
              <a:rPr lang="fr-FR" sz="2400" b="1" dirty="0">
                <a:solidFill>
                  <a:srgbClr val="A97622"/>
                </a:solidFill>
                <a:latin typeface="Lato" panose="020F0502020204030203" pitchFamily="34" charset="77"/>
              </a:rPr>
              <a:t>N</a:t>
            </a:r>
            <a:r>
              <a:rPr lang="fr-FR" sz="2400" b="1" dirty="0">
                <a:solidFill>
                  <a:srgbClr val="13526C"/>
                </a:solidFill>
                <a:latin typeface="Lato" panose="020F0502020204030203" pitchFamily="34" charset="77"/>
              </a:rPr>
              <a:t>os actions pour </a:t>
            </a:r>
            <a:r>
              <a:rPr lang="fr-FR" sz="2400" b="1" dirty="0">
                <a:solidFill>
                  <a:srgbClr val="A97622"/>
                </a:solidFill>
                <a:latin typeface="Lato" panose="020F0502020204030203" pitchFamily="34" charset="77"/>
              </a:rPr>
              <a:t>S</a:t>
            </a:r>
            <a:r>
              <a:rPr lang="fr-FR" sz="2400" b="1" dirty="0">
                <a:solidFill>
                  <a:srgbClr val="13526C"/>
                </a:solidFill>
                <a:latin typeface="Lato" panose="020F0502020204030203" pitchFamily="34" charset="77"/>
              </a:rPr>
              <a:t>tructurer, </a:t>
            </a:r>
            <a:r>
              <a:rPr lang="fr-FR" sz="2400" b="1" dirty="0">
                <a:solidFill>
                  <a:srgbClr val="A97622"/>
                </a:solidFill>
                <a:latin typeface="Lato" panose="020F0502020204030203" pitchFamily="34" charset="77"/>
              </a:rPr>
              <a:t>S</a:t>
            </a:r>
            <a:r>
              <a:rPr lang="fr-FR" sz="2400" b="1" dirty="0">
                <a:solidFill>
                  <a:srgbClr val="13526C"/>
                </a:solidFill>
                <a:latin typeface="Lato" panose="020F0502020204030203" pitchFamily="34" charset="77"/>
              </a:rPr>
              <a:t>écuriser et </a:t>
            </a:r>
            <a:r>
              <a:rPr lang="fr-FR" sz="2400" b="1" dirty="0">
                <a:solidFill>
                  <a:srgbClr val="A97622"/>
                </a:solidFill>
                <a:latin typeface="Lato" panose="020F0502020204030203" pitchFamily="34" charset="77"/>
              </a:rPr>
              <a:t>P</a:t>
            </a:r>
            <a:r>
              <a:rPr lang="fr-FR" sz="2400" b="1" dirty="0">
                <a:solidFill>
                  <a:srgbClr val="13526C"/>
                </a:solidFill>
                <a:latin typeface="Lato" panose="020F0502020204030203" pitchFamily="34" charset="77"/>
              </a:rPr>
              <a:t>romouvoir la </a:t>
            </a:r>
            <a:r>
              <a:rPr lang="fr-FR" sz="2400" b="1" dirty="0">
                <a:solidFill>
                  <a:srgbClr val="A97622"/>
                </a:solidFill>
                <a:latin typeface="Lato" panose="020F0502020204030203" pitchFamily="34" charset="77"/>
              </a:rPr>
              <a:t>S</a:t>
            </a:r>
            <a:r>
              <a:rPr lang="fr-FR" sz="2400" b="1" dirty="0">
                <a:solidFill>
                  <a:srgbClr val="13526C"/>
                </a:solidFill>
                <a:latin typeface="Lato" panose="020F0502020204030203" pitchFamily="34" charset="77"/>
              </a:rPr>
              <a:t>anté</a:t>
            </a:r>
            <a:r>
              <a:rPr lang="fr-FR" sz="2400" b="1" dirty="0">
                <a:solidFill>
                  <a:srgbClr val="A97622"/>
                </a:solidFill>
                <a:latin typeface="Lato" panose="020F0502020204030203" pitchFamily="34" charset="77"/>
              </a:rPr>
              <a:t> I</a:t>
            </a:r>
            <a:r>
              <a:rPr lang="fr-FR" sz="2400" b="1" dirty="0">
                <a:solidFill>
                  <a:srgbClr val="13526C"/>
                </a:solidFill>
                <a:latin typeface="Lato" panose="020F0502020204030203" pitchFamily="34" charset="77"/>
              </a:rPr>
              <a:t>ntégrative</a:t>
            </a:r>
          </a:p>
        </p:txBody>
      </p:sp>
    </p:spTree>
    <p:extLst>
      <p:ext uri="{BB962C8B-B14F-4D97-AF65-F5344CB8AC3E}">
        <p14:creationId xmlns:p14="http://schemas.microsoft.com/office/powerpoint/2010/main" val="204859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 bwMode="auto">
          <a:xfrm>
            <a:off x="1727465" y="2156604"/>
            <a:ext cx="873707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4400" b="1" dirty="0">
                <a:solidFill>
                  <a:srgbClr val="213469"/>
                </a:solidFill>
                <a:latin typeface="Yu Gothic UI"/>
                <a:ea typeface="Yu Gothic UI"/>
                <a:cs typeface="Arial"/>
              </a:rPr>
              <a:t>Atelier 18</a:t>
            </a:r>
            <a:endParaRPr dirty="0"/>
          </a:p>
          <a:p>
            <a:pPr algn="ctr">
              <a:defRPr/>
            </a:pPr>
            <a:endParaRPr lang="fr-FR" sz="2800" b="1" dirty="0">
              <a:solidFill>
                <a:srgbClr val="213469"/>
              </a:solidFill>
              <a:latin typeface="Yu Gothic UI"/>
              <a:ea typeface="Yu Gothic UI"/>
              <a:cs typeface="Arial"/>
            </a:endParaRPr>
          </a:p>
          <a:p>
            <a:pPr algn="ctr">
              <a:defRPr/>
            </a:pPr>
            <a:r>
              <a:rPr lang="fr-FR" sz="4400" b="1" dirty="0">
                <a:solidFill>
                  <a:srgbClr val="213469"/>
                </a:solidFill>
                <a:latin typeface="Yu Gothic UI"/>
                <a:ea typeface="Yu Gothic UI"/>
                <a:cs typeface="Arial"/>
              </a:rPr>
              <a:t>CPTS et santé intégrative : état des lieux, perspectives et limites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1FEE2B79-6C8C-C15C-EDE7-3DE9274FE2ED}"/>
              </a:ext>
            </a:extLst>
          </p:cNvPr>
          <p:cNvSpPr txBox="1">
            <a:spLocks/>
          </p:cNvSpPr>
          <p:nvPr/>
        </p:nvSpPr>
        <p:spPr>
          <a:xfrm>
            <a:off x="2063552" y="214283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fr-FR" sz="3600" b="1" dirty="0">
                <a:solidFill>
                  <a:srgbClr val="A97622"/>
                </a:solidFill>
                <a:latin typeface="Lato" panose="020F0502020204030203" pitchFamily="34" charset="77"/>
              </a:rPr>
              <a:t>H</a:t>
            </a:r>
            <a:r>
              <a:rPr lang="fr-FR" sz="3600" b="1" dirty="0">
                <a:solidFill>
                  <a:srgbClr val="13526C"/>
                </a:solidFill>
                <a:latin typeface="Lato" panose="020F0502020204030203" pitchFamily="34" charset="77"/>
              </a:rPr>
              <a:t>EALTH</a:t>
            </a:r>
            <a:r>
              <a:rPr lang="fr-FR" sz="3600" b="1" dirty="0">
                <a:solidFill>
                  <a:srgbClr val="3A3D85"/>
                </a:solidFill>
                <a:latin typeface="Lato" panose="020F0502020204030203" pitchFamily="34" charset="77"/>
              </a:rPr>
              <a:t> </a:t>
            </a:r>
            <a:r>
              <a:rPr lang="fr-FR" sz="3600" b="1" dirty="0">
                <a:solidFill>
                  <a:srgbClr val="A97622"/>
                </a:solidFill>
                <a:latin typeface="Lato" panose="020F0502020204030203" pitchFamily="34" charset="77"/>
              </a:rPr>
              <a:t>U</a:t>
            </a:r>
            <a:r>
              <a:rPr lang="fr-FR" sz="3600" b="1" dirty="0">
                <a:solidFill>
                  <a:srgbClr val="13526C"/>
                </a:solidFill>
                <a:latin typeface="Lato" panose="020F0502020204030203" pitchFamily="34" charset="77"/>
              </a:rPr>
              <a:t>NITED </a:t>
            </a:r>
            <a:br>
              <a:rPr lang="fr-FR" sz="3600" b="1" dirty="0">
                <a:solidFill>
                  <a:srgbClr val="13526C"/>
                </a:solidFill>
                <a:latin typeface="Lato" panose="020F0502020204030203" pitchFamily="34" charset="77"/>
              </a:rPr>
            </a:br>
            <a:r>
              <a:rPr lang="fr-FR" sz="3600" dirty="0">
                <a:solidFill>
                  <a:srgbClr val="13526C"/>
                </a:solidFill>
                <a:latin typeface="Lato" panose="020F0502020204030203" pitchFamily="34" charset="77"/>
              </a:rPr>
              <a:t>Du terrain à la stratégie</a:t>
            </a:r>
            <a:endParaRPr lang="fr-FR" dirty="0"/>
          </a:p>
        </p:txBody>
      </p:sp>
      <p:graphicFrame>
        <p:nvGraphicFramePr>
          <p:cNvPr id="4" name="Espace réservé du contenu 2">
            <a:extLst>
              <a:ext uri="{FF2B5EF4-FFF2-40B4-BE49-F238E27FC236}">
                <a16:creationId xmlns:a16="http://schemas.microsoft.com/office/drawing/2014/main" id="{60EC5613-CB8A-8A68-A823-19031F8B52E1}"/>
              </a:ext>
            </a:extLst>
          </p:cNvPr>
          <p:cNvGraphicFramePr>
            <a:graphicFrameLocks/>
          </p:cNvGraphicFramePr>
          <p:nvPr/>
        </p:nvGraphicFramePr>
        <p:xfrm>
          <a:off x="1775520" y="1758464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11">
            <a:extLst>
              <a:ext uri="{FF2B5EF4-FFF2-40B4-BE49-F238E27FC236}">
                <a16:creationId xmlns:a16="http://schemas.microsoft.com/office/drawing/2014/main" id="{8D8461E7-969B-3C58-29D4-0A9D925A1ED1}"/>
              </a:ext>
            </a:extLst>
          </p:cNvPr>
          <p:cNvSpPr txBox="1"/>
          <p:nvPr/>
        </p:nvSpPr>
        <p:spPr>
          <a:xfrm>
            <a:off x="3539790" y="5659424"/>
            <a:ext cx="605042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350" b="1" dirty="0">
                <a:solidFill>
                  <a:srgbClr val="13526C"/>
                </a:solidFill>
                <a:latin typeface="Avenir Next LT Pro Light" panose="020B0304020202020204" pitchFamily="34" charset="0"/>
                <a:ea typeface="+mj-ea"/>
                <a:cs typeface="+mj-cs"/>
              </a:rPr>
              <a:t>Passer de l’intention à l’action : </a:t>
            </a:r>
            <a:r>
              <a:rPr lang="fr-FR" sz="1350" b="1" dirty="0">
                <a:solidFill>
                  <a:srgbClr val="A97622"/>
                </a:solidFill>
                <a:latin typeface="Avenir Next LT Pro Light" panose="020B0304020202020204" pitchFamily="34" charset="0"/>
                <a:ea typeface="+mj-ea"/>
                <a:cs typeface="+mj-cs"/>
              </a:rPr>
              <a:t>H</a:t>
            </a:r>
            <a:r>
              <a:rPr lang="fr-FR" sz="1350" b="1" dirty="0">
                <a:solidFill>
                  <a:srgbClr val="13526C"/>
                </a:solidFill>
                <a:latin typeface="Avenir Next LT Pro Light" panose="020B0304020202020204" pitchFamily="34" charset="0"/>
                <a:ea typeface="+mj-ea"/>
                <a:cs typeface="+mj-cs"/>
              </a:rPr>
              <a:t>EALTH</a:t>
            </a:r>
            <a:r>
              <a:rPr lang="fr-FR" sz="1350" b="1" dirty="0">
                <a:solidFill>
                  <a:srgbClr val="A97622"/>
                </a:solidFill>
                <a:latin typeface="Avenir Next LT Pro Light" panose="020B0304020202020204" pitchFamily="34" charset="0"/>
                <a:ea typeface="+mj-ea"/>
                <a:cs typeface="+mj-cs"/>
              </a:rPr>
              <a:t> U</a:t>
            </a:r>
            <a:r>
              <a:rPr lang="fr-FR" sz="1350" b="1" dirty="0">
                <a:solidFill>
                  <a:srgbClr val="13526C"/>
                </a:solidFill>
                <a:latin typeface="Avenir Next LT Pro Light" panose="020B0304020202020204" pitchFamily="34" charset="0"/>
                <a:ea typeface="+mj-ea"/>
                <a:cs typeface="+mj-cs"/>
              </a:rPr>
              <a:t>NITED</a:t>
            </a:r>
            <a:r>
              <a:rPr lang="fr-FR" sz="1350" b="1" dirty="0">
                <a:solidFill>
                  <a:srgbClr val="A97622"/>
                </a:solidFill>
                <a:latin typeface="Avenir Next LT Pro Light" panose="020B0304020202020204" pitchFamily="34" charset="0"/>
                <a:ea typeface="+mj-ea"/>
                <a:cs typeface="+mj-cs"/>
              </a:rPr>
              <a:t> </a:t>
            </a:r>
            <a:r>
              <a:rPr lang="fr-FR" sz="1350" b="1" dirty="0" err="1">
                <a:solidFill>
                  <a:srgbClr val="A97622"/>
                </a:solidFill>
                <a:latin typeface="Avenir Next LT Pro Light" panose="020B0304020202020204" pitchFamily="34" charset="0"/>
                <a:ea typeface="+mj-ea"/>
                <a:cs typeface="+mj-cs"/>
              </a:rPr>
              <a:t>B</a:t>
            </a:r>
            <a:r>
              <a:rPr lang="fr-FR" sz="1350" b="1" dirty="0" err="1">
                <a:solidFill>
                  <a:srgbClr val="13526C"/>
                </a:solidFill>
                <a:latin typeface="Avenir Next LT Pro Light" panose="020B0304020202020204" pitchFamily="34" charset="0"/>
                <a:ea typeface="+mj-ea"/>
                <a:cs typeface="+mj-cs"/>
              </a:rPr>
              <a:t>LUEPRINT</a:t>
            </a:r>
            <a:endParaRPr lang="fr-FR" sz="1350" b="1" dirty="0">
              <a:solidFill>
                <a:srgbClr val="A97622"/>
              </a:solidFill>
              <a:latin typeface="Avenir Next LT Pro Light" panose="020B0304020202020204" pitchFamily="34" charset="0"/>
              <a:ea typeface="+mj-ea"/>
              <a:cs typeface="+mj-cs"/>
            </a:endParaRPr>
          </a:p>
          <a:p>
            <a:r>
              <a:rPr lang="fr-FR" sz="1350" b="1" u="sng" dirty="0">
                <a:solidFill>
                  <a:srgbClr val="13526C"/>
                </a:solidFill>
                <a:latin typeface="Avenir Next LT Pro Light" panose="020B0304020202020204" pitchFamily="34" charset="0"/>
                <a:ea typeface="+mj-ea"/>
                <a:cs typeface="+mj-cs"/>
              </a:rPr>
              <a:t>LE HUB DE LA SANTE INTÉGRATIVE</a:t>
            </a:r>
            <a:r>
              <a:rPr lang="fr-FR" sz="1350" b="1" u="sng" dirty="0">
                <a:solidFill>
                  <a:srgbClr val="A97622"/>
                </a:solidFill>
                <a:latin typeface="Avenir Next LT Pro Light" panose="020B0304020202020204" pitchFamily="34" charset="0"/>
                <a:ea typeface="+mj-ea"/>
                <a:cs typeface="+mj-cs"/>
              </a:rPr>
              <a:t> </a:t>
            </a:r>
            <a:r>
              <a:rPr lang="fr-FR" sz="1350" b="1" u="sng" dirty="0">
                <a:solidFill>
                  <a:srgbClr val="13526C"/>
                </a:solidFill>
                <a:latin typeface="Avenir Next LT Pro Light" panose="020B0304020202020204" pitchFamily="34" charset="0"/>
                <a:ea typeface="+mj-ea"/>
                <a:cs typeface="+mj-cs"/>
              </a:rPr>
              <a:t>- </a:t>
            </a:r>
            <a:r>
              <a:rPr lang="fr-FR" sz="1350" b="1" dirty="0">
                <a:solidFill>
                  <a:srgbClr val="13526C"/>
                </a:solidFill>
                <a:latin typeface="Avenir Next LT Pro Light" panose="020B0304020202020204" pitchFamily="34" charset="0"/>
                <a:ea typeface="+mj-ea"/>
                <a:cs typeface="+mj-cs"/>
              </a:rPr>
              <a:t>Scannez-moi pour en savoir plus =&gt;</a:t>
            </a:r>
            <a:endParaRPr lang="en-CH" sz="1350" b="1" dirty="0">
              <a:solidFill>
                <a:srgbClr val="13526C"/>
              </a:solidFill>
              <a:latin typeface="Avenir Next LT Pro Light" panose="020B0304020202020204" pitchFamily="34" charset="0"/>
              <a:ea typeface="+mj-ea"/>
              <a:cs typeface="+mj-cs"/>
            </a:endParaRPr>
          </a:p>
        </p:txBody>
      </p:sp>
      <p:pic>
        <p:nvPicPr>
          <p:cNvPr id="6" name="Image 5" descr="Une image contenant motif, Symétrie, carré, Bleu Majorelle&#10;&#10;Description générée automatiquement">
            <a:extLst>
              <a:ext uri="{FF2B5EF4-FFF2-40B4-BE49-F238E27FC236}">
                <a16:creationId xmlns:a16="http://schemas.microsoft.com/office/drawing/2014/main" id="{634D36B9-2E23-5DAA-0CB6-98128935A8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80376" y="4120258"/>
            <a:ext cx="2372615" cy="2372615"/>
          </a:xfrm>
          <a:prstGeom prst="rect">
            <a:avLst/>
          </a:prstGeom>
        </p:spPr>
      </p:pic>
      <p:sp>
        <p:nvSpPr>
          <p:cNvPr id="7" name="TextBox 11">
            <a:extLst>
              <a:ext uri="{FF2B5EF4-FFF2-40B4-BE49-F238E27FC236}">
                <a16:creationId xmlns:a16="http://schemas.microsoft.com/office/drawing/2014/main" id="{2368AA97-0461-30DC-46F5-84D6E97E80F2}"/>
              </a:ext>
            </a:extLst>
          </p:cNvPr>
          <p:cNvSpPr txBox="1"/>
          <p:nvPr/>
        </p:nvSpPr>
        <p:spPr>
          <a:xfrm>
            <a:off x="2093431" y="1307787"/>
            <a:ext cx="63891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1" dirty="0">
                <a:solidFill>
                  <a:srgbClr val="A97622"/>
                </a:solidFill>
                <a:latin typeface="Avenir Next LT Pro Light" panose="020B0304020202020204" pitchFamily="34" charset="0"/>
                <a:ea typeface="+mj-ea"/>
                <a:cs typeface="+mj-cs"/>
              </a:rPr>
              <a:t>Objectif : Adapter les organisations pour mieux accueillir et soutenir les patients et les aidants et remettre le patient dans la ronde avec tous les membres des équipes constituant l’écosystème de santé – redevenir acteur de sa santé.</a:t>
            </a:r>
            <a:endParaRPr lang="en-CH" sz="1200" b="1" dirty="0">
              <a:solidFill>
                <a:srgbClr val="A97622"/>
              </a:solidFill>
              <a:latin typeface="Avenir Next LT Pro Light" panose="020B0304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375291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7D604F2-C8E0-5825-CEFA-FC5E630176FE}"/>
              </a:ext>
            </a:extLst>
          </p:cNvPr>
          <p:cNvSpPr txBox="1"/>
          <p:nvPr/>
        </p:nvSpPr>
        <p:spPr>
          <a:xfrm>
            <a:off x="2639617" y="1700808"/>
            <a:ext cx="885698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21356A"/>
                </a:solidFill>
              </a:rPr>
              <a:t>Exemple des actions HU déployées en Santé Intégrative avec la CPTS Sud 28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21356A"/>
                </a:solidFill>
              </a:rPr>
              <a:t>Création d’un groupe de travail HU CPTS Sud 28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21356A"/>
                </a:solidFill>
              </a:rPr>
              <a:t>Identification des praticiens en SI sur le territoire et des institutions proposant de la 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21356A"/>
                </a:solidFill>
              </a:rPr>
              <a:t>Une personne du réseau est diplômée du </a:t>
            </a:r>
            <a:r>
              <a:rPr lang="fr-FR" dirty="0" err="1">
                <a:solidFill>
                  <a:srgbClr val="21356A"/>
                </a:solidFill>
              </a:rPr>
              <a:t>DU</a:t>
            </a:r>
            <a:r>
              <a:rPr lang="fr-FR" dirty="0">
                <a:solidFill>
                  <a:srgbClr val="21356A"/>
                </a:solidFill>
              </a:rPr>
              <a:t> de coordination de parcours en 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21356A"/>
                </a:solidFill>
              </a:rPr>
              <a:t>Labélisation Human First de la CPTS Sud 28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21356A"/>
              </a:solidFill>
            </a:endParaRPr>
          </a:p>
          <a:p>
            <a:r>
              <a:rPr lang="fr-FR" dirty="0">
                <a:solidFill>
                  <a:srgbClr val="21356A"/>
                </a:solidFill>
              </a:rPr>
              <a:t>Projet de déploiement de parcours en SI pour des patients présentant des pathologies chroniques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21356A"/>
                </a:solidFill>
              </a:rPr>
              <a:t>Mise en place d’une coordination en SI pour ces parcours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21356A"/>
                </a:solidFill>
              </a:rPr>
              <a:t>Evaluation clinique et économique de l’impact de ces parcours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21356A"/>
                </a:solidFill>
              </a:rPr>
              <a:t>Etude multicentrique avec les Hauts de France, Pays Basque, Grand-Est,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21356A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FC809E46-7011-BE36-4FAD-56045C5635F6}"/>
              </a:ext>
            </a:extLst>
          </p:cNvPr>
          <p:cNvSpPr txBox="1">
            <a:spLocks/>
          </p:cNvSpPr>
          <p:nvPr/>
        </p:nvSpPr>
        <p:spPr>
          <a:xfrm>
            <a:off x="2063552" y="214283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fr-FR" sz="3600" b="1" dirty="0">
                <a:solidFill>
                  <a:srgbClr val="A97622"/>
                </a:solidFill>
                <a:latin typeface="Lato" panose="020F0502020204030203" pitchFamily="34" charset="77"/>
              </a:rPr>
              <a:t>H</a:t>
            </a:r>
            <a:r>
              <a:rPr lang="fr-FR" sz="3600" b="1" dirty="0">
                <a:solidFill>
                  <a:srgbClr val="13526C"/>
                </a:solidFill>
                <a:latin typeface="Lato" panose="020F0502020204030203" pitchFamily="34" charset="77"/>
              </a:rPr>
              <a:t>EALTH</a:t>
            </a:r>
            <a:r>
              <a:rPr lang="fr-FR" sz="3600" b="1" dirty="0">
                <a:solidFill>
                  <a:srgbClr val="3A3D85"/>
                </a:solidFill>
                <a:latin typeface="Lato" panose="020F0502020204030203" pitchFamily="34" charset="77"/>
              </a:rPr>
              <a:t> </a:t>
            </a:r>
            <a:r>
              <a:rPr lang="fr-FR" sz="3600" b="1" dirty="0">
                <a:solidFill>
                  <a:srgbClr val="A97622"/>
                </a:solidFill>
                <a:latin typeface="Lato" panose="020F0502020204030203" pitchFamily="34" charset="77"/>
              </a:rPr>
              <a:t>U</a:t>
            </a:r>
            <a:r>
              <a:rPr lang="fr-FR" sz="3600" b="1" dirty="0">
                <a:solidFill>
                  <a:srgbClr val="13526C"/>
                </a:solidFill>
                <a:latin typeface="Lato" panose="020F0502020204030203" pitchFamily="34" charset="77"/>
              </a:rPr>
              <a:t>NITED </a:t>
            </a:r>
            <a:br>
              <a:rPr lang="fr-FR" sz="3600" b="1" dirty="0">
                <a:solidFill>
                  <a:srgbClr val="13526C"/>
                </a:solidFill>
                <a:latin typeface="Lato" panose="020F0502020204030203" pitchFamily="34" charset="77"/>
              </a:rPr>
            </a:br>
            <a:r>
              <a:rPr lang="fr-FR" sz="3600" b="1" dirty="0">
                <a:solidFill>
                  <a:srgbClr val="13526C"/>
                </a:solidFill>
                <a:latin typeface="Lato" panose="020F0502020204030203" pitchFamily="34" charset="77"/>
              </a:rPr>
              <a:t>Et CPTS</a:t>
            </a:r>
          </a:p>
        </p:txBody>
      </p:sp>
    </p:spTree>
    <p:extLst>
      <p:ext uri="{BB962C8B-B14F-4D97-AF65-F5344CB8AC3E}">
        <p14:creationId xmlns:p14="http://schemas.microsoft.com/office/powerpoint/2010/main" val="36867251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A935D3-A866-8953-5789-CD31E227D34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264150" y="550726"/>
            <a:ext cx="7631113" cy="584200"/>
          </a:xfrm>
        </p:spPr>
        <p:txBody>
          <a:bodyPr>
            <a:normAutofit fontScale="90000"/>
          </a:bodyPr>
          <a:lstStyle/>
          <a:p>
            <a:r>
              <a:rPr lang="fr-FR" sz="3600" dirty="0">
                <a:solidFill>
                  <a:srgbClr val="13526C"/>
                </a:solidFill>
                <a:latin typeface="Lato" panose="020F0502020204030203" pitchFamily="34" charset="77"/>
              </a:rPr>
              <a:t>Exemple </a:t>
            </a:r>
            <a:r>
              <a:rPr lang="fr-FR" sz="3600" dirty="0">
                <a:solidFill>
                  <a:srgbClr val="A97622"/>
                </a:solidFill>
                <a:latin typeface="Lato" panose="020F0502020204030203" pitchFamily="34" charset="77"/>
              </a:rPr>
              <a:t>E</a:t>
            </a:r>
            <a:r>
              <a:rPr lang="fr-FR" sz="3600" dirty="0">
                <a:solidFill>
                  <a:srgbClr val="13526C"/>
                </a:solidFill>
                <a:latin typeface="Lato" panose="020F0502020204030203" pitchFamily="34" charset="77"/>
              </a:rPr>
              <a:t>ure et </a:t>
            </a:r>
            <a:r>
              <a:rPr lang="fr-FR" sz="3600" dirty="0">
                <a:solidFill>
                  <a:srgbClr val="A97622"/>
                </a:solidFill>
                <a:latin typeface="Lato" panose="020F0502020204030203" pitchFamily="34" charset="77"/>
              </a:rPr>
              <a:t>L</a:t>
            </a:r>
            <a:r>
              <a:rPr lang="fr-FR" sz="3600" dirty="0">
                <a:solidFill>
                  <a:srgbClr val="13526C"/>
                </a:solidFill>
                <a:latin typeface="Lato" panose="020F0502020204030203" pitchFamily="34" charset="77"/>
              </a:rPr>
              <a:t>oir : </a:t>
            </a:r>
            <a:r>
              <a:rPr lang="fr-FR" sz="3600" dirty="0">
                <a:solidFill>
                  <a:srgbClr val="A97622"/>
                </a:solidFill>
                <a:latin typeface="Lato" panose="020F0502020204030203" pitchFamily="34" charset="77"/>
              </a:rPr>
              <a:t>CPTS Sud 28</a:t>
            </a:r>
          </a:p>
        </p:txBody>
      </p:sp>
      <p:pic>
        <p:nvPicPr>
          <p:cNvPr id="5" name="Espace réservé du contenu 4" descr="Une image contenant texte, carte, capture d’écran&#10;&#10;Description générée automatiquement">
            <a:extLst>
              <a:ext uri="{FF2B5EF4-FFF2-40B4-BE49-F238E27FC236}">
                <a16:creationId xmlns:a16="http://schemas.microsoft.com/office/drawing/2014/main" id="{1CAC3F7C-E9AF-BB63-5D95-271F8AD4212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584200"/>
            <a:ext cx="5264150" cy="3722688"/>
          </a:xfrm>
        </p:spPr>
      </p:pic>
      <p:pic>
        <p:nvPicPr>
          <p:cNvPr id="7" name="Image 6" descr="Une image contenant texte, capture d’écran, menu&#10;&#10;Description générée automatiquement">
            <a:extLst>
              <a:ext uri="{FF2B5EF4-FFF2-40B4-BE49-F238E27FC236}">
                <a16:creationId xmlns:a16="http://schemas.microsoft.com/office/drawing/2014/main" id="{BA1343EF-B845-4BE0-3377-AE8C93C8D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7928" y="2006793"/>
            <a:ext cx="6501415" cy="4600189"/>
          </a:xfrm>
          <a:prstGeom prst="rect">
            <a:avLst/>
          </a:prstGeom>
        </p:spPr>
      </p:pic>
      <p:pic>
        <p:nvPicPr>
          <p:cNvPr id="9" name="Image 8" descr="Une image contenant texte, capture d’écran, Police, document&#10;&#10;Description générée automatiquement">
            <a:extLst>
              <a:ext uri="{FF2B5EF4-FFF2-40B4-BE49-F238E27FC236}">
                <a16:creationId xmlns:a16="http://schemas.microsoft.com/office/drawing/2014/main" id="{1C3EBCC1-0EAF-0559-555A-E1396D9E8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6849" y="4412732"/>
            <a:ext cx="6286418" cy="444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0160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0BDA3C3-4B0D-43A1-B2C7-583CA755AEC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5" r="16668"/>
          <a:stretch/>
        </p:blipFill>
        <p:spPr>
          <a:xfrm>
            <a:off x="2855640" y="0"/>
            <a:ext cx="9092233" cy="6858000"/>
          </a:xfr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74114A89-6D9A-B30D-D149-4964329A86E4}"/>
              </a:ext>
            </a:extLst>
          </p:cNvPr>
          <p:cNvSpPr txBox="1">
            <a:spLocks/>
          </p:cNvSpPr>
          <p:nvPr/>
        </p:nvSpPr>
        <p:spPr bwMode="auto">
          <a:xfrm>
            <a:off x="407369" y="1844824"/>
            <a:ext cx="2448272" cy="3456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</a:defRPr>
            </a:lvl9pPr>
          </a:lstStyle>
          <a:p>
            <a:r>
              <a:rPr lang="fr-FR" sz="3600" dirty="0">
                <a:solidFill>
                  <a:srgbClr val="13526C"/>
                </a:solidFill>
                <a:latin typeface="Lato" panose="020F0502020204030203" pitchFamily="34" charset="77"/>
              </a:rPr>
              <a:t>Mise en pratique </a:t>
            </a:r>
          </a:p>
          <a:p>
            <a:r>
              <a:rPr lang="fr-FR" sz="3600" dirty="0">
                <a:solidFill>
                  <a:srgbClr val="13526C"/>
                </a:solidFill>
                <a:latin typeface="Lato" panose="020F0502020204030203" pitchFamily="34" charset="77"/>
              </a:rPr>
              <a:t>en EHPAD</a:t>
            </a:r>
            <a:endParaRPr lang="fr-FR" sz="3600" dirty="0">
              <a:solidFill>
                <a:srgbClr val="A97622"/>
              </a:solidFill>
              <a:latin typeface="Lato" panose="020F0502020204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136533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BECCF16-D769-38CB-4CEC-384AC3590D19}"/>
              </a:ext>
            </a:extLst>
          </p:cNvPr>
          <p:cNvSpPr txBox="1"/>
          <p:nvPr/>
        </p:nvSpPr>
        <p:spPr>
          <a:xfrm>
            <a:off x="2315580" y="1484784"/>
            <a:ext cx="8352928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400" dirty="0">
              <a:solidFill>
                <a:schemeClr val="bg2"/>
              </a:solidFill>
            </a:endParaRPr>
          </a:p>
          <a:p>
            <a:endParaRPr lang="fr-FR" sz="1400" dirty="0">
              <a:solidFill>
                <a:schemeClr val="bg2"/>
              </a:solidFill>
            </a:endParaRPr>
          </a:p>
          <a:p>
            <a:r>
              <a:rPr lang="fr-FR" dirty="0">
                <a:solidFill>
                  <a:schemeClr val="bg2"/>
                </a:solidFill>
              </a:rPr>
              <a:t>Période de crise de la médecine conventionnelle avec difficulté de l’accès aux soins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2"/>
                </a:solidFill>
              </a:rPr>
              <a:t>Vieillissement de la population 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2"/>
                </a:solidFill>
              </a:rPr>
              <a:t>2020 : 6,5 millions personnes ont plus de 75 ans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2"/>
                </a:solidFill>
              </a:rPr>
              <a:t>2040 : 11 millions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2"/>
                </a:solidFill>
              </a:rPr>
              <a:t>Explosion des affections longues durées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2"/>
                </a:solidFill>
              </a:rPr>
              <a:t>1994 : 3,7 millions de français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2"/>
                </a:solidFill>
              </a:rPr>
              <a:t>2018 : 11 millions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2"/>
                </a:solidFill>
              </a:rPr>
              <a:t>2023 : 20 millions</a:t>
            </a:r>
          </a:p>
          <a:p>
            <a:r>
              <a:rPr lang="fr-FR" dirty="0">
                <a:solidFill>
                  <a:schemeClr val="bg2"/>
                </a:solidFill>
              </a:rPr>
              <a:t>•  Diminution de l’offre de soins</a:t>
            </a:r>
          </a:p>
          <a:p>
            <a:endParaRPr lang="fr-FR" sz="1800" dirty="0">
              <a:solidFill>
                <a:schemeClr val="bg2"/>
              </a:solidFill>
            </a:endParaRPr>
          </a:p>
          <a:p>
            <a:r>
              <a:rPr lang="fr-FR" sz="1800" dirty="0">
                <a:solidFill>
                  <a:schemeClr val="bg2"/>
                </a:solidFill>
              </a:rPr>
              <a:t>Espérance de vie a bien augmentée (85,9 pour les femmes, 79,7 pour les hommes)</a:t>
            </a:r>
          </a:p>
          <a:p>
            <a:r>
              <a:rPr lang="fr-FR" sz="1800" dirty="0">
                <a:solidFill>
                  <a:schemeClr val="bg2"/>
                </a:solidFill>
              </a:rPr>
              <a:t>Espérance de vie en bonne santé (64,5 ans pour les femmes, 63,4 ans pour les hommes)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9EDDCE7-3E43-7A2F-65D2-1FB1A1A1E785}"/>
              </a:ext>
            </a:extLst>
          </p:cNvPr>
          <p:cNvSpPr txBox="1"/>
          <p:nvPr/>
        </p:nvSpPr>
        <p:spPr>
          <a:xfrm>
            <a:off x="4799856" y="620688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bg2"/>
                </a:solidFill>
              </a:rPr>
              <a:t>Constat (DREES)</a:t>
            </a:r>
          </a:p>
        </p:txBody>
      </p:sp>
    </p:spTree>
    <p:extLst>
      <p:ext uri="{BB962C8B-B14F-4D97-AF65-F5344CB8AC3E}">
        <p14:creationId xmlns:p14="http://schemas.microsoft.com/office/powerpoint/2010/main" val="39955622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BECCF16-D769-38CB-4CEC-384AC3590D19}"/>
              </a:ext>
            </a:extLst>
          </p:cNvPr>
          <p:cNvSpPr txBox="1"/>
          <p:nvPr/>
        </p:nvSpPr>
        <p:spPr>
          <a:xfrm>
            <a:off x="2063552" y="1326148"/>
            <a:ext cx="9505056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2"/>
                </a:solidFill>
              </a:rPr>
              <a:t>Explosion de maladies chroniques (32%), diabète (25%), cancers (20%) tr psychiatriques chroniques (14%)</a:t>
            </a:r>
          </a:p>
          <a:p>
            <a:r>
              <a:rPr lang="fr-FR" sz="1600" dirty="0">
                <a:solidFill>
                  <a:schemeClr val="bg2"/>
                </a:solidFill>
              </a:rPr>
              <a:t>Les maladies chroniques sont responsables de l’écrasante majorité des morts dans le monde (71% des 59 millions de décès annuels)</a:t>
            </a:r>
          </a:p>
          <a:p>
            <a:r>
              <a:rPr lang="fr-FR" sz="1600" dirty="0">
                <a:solidFill>
                  <a:schemeClr val="bg2"/>
                </a:solidFill>
              </a:rPr>
              <a:t>Chaque année 150 000 patients font un AVC chaque année, ¾ s’en sortent avec un handicap</a:t>
            </a:r>
          </a:p>
          <a:p>
            <a:r>
              <a:rPr lang="fr-FR" sz="1600" dirty="0">
                <a:solidFill>
                  <a:schemeClr val="bg2"/>
                </a:solidFill>
              </a:rPr>
              <a:t>1,2 millions de patients sont en </a:t>
            </a:r>
            <a:r>
              <a:rPr lang="fr-FR" sz="1600" dirty="0" err="1">
                <a:solidFill>
                  <a:schemeClr val="bg2"/>
                </a:solidFill>
              </a:rPr>
              <a:t>insuf</a:t>
            </a:r>
            <a:r>
              <a:rPr lang="fr-FR" sz="1600" dirty="0">
                <a:solidFill>
                  <a:schemeClr val="bg2"/>
                </a:solidFill>
              </a:rPr>
              <a:t> rénale terminale et subissent 12h de dialyse hebdomadaires</a:t>
            </a:r>
          </a:p>
          <a:p>
            <a:r>
              <a:rPr lang="fr-FR" sz="1600" dirty="0">
                <a:solidFill>
                  <a:schemeClr val="bg2"/>
                </a:solidFill>
              </a:rPr>
              <a:t>200 000 personnes souffrent de troubles du transit dus à une maladie inflammatoire intestinal</a:t>
            </a:r>
          </a:p>
          <a:p>
            <a:r>
              <a:rPr lang="fr-FR" sz="1600" dirty="0">
                <a:solidFill>
                  <a:schemeClr val="bg2"/>
                </a:solidFill>
              </a:rPr>
              <a:t>2 millions de femmes souffrent d’endométrioses</a:t>
            </a:r>
          </a:p>
          <a:p>
            <a:r>
              <a:rPr lang="fr-FR" sz="1600" dirty="0">
                <a:solidFill>
                  <a:schemeClr val="bg2"/>
                </a:solidFill>
              </a:rPr>
              <a:t>1 million de personnes sont atteintes d’insuffisance cardiaque</a:t>
            </a:r>
          </a:p>
          <a:p>
            <a:endParaRPr lang="fr-FR" sz="1600" dirty="0">
              <a:solidFill>
                <a:schemeClr val="bg2"/>
              </a:solidFill>
            </a:endParaRPr>
          </a:p>
          <a:p>
            <a:r>
              <a:rPr lang="fr-FR" sz="1600" dirty="0">
                <a:solidFill>
                  <a:schemeClr val="bg2"/>
                </a:solidFill>
              </a:rPr>
              <a:t>•  Une consultation médicale =&gt; prescription de médicaments dans 93% (40% au Pays Bas et on ne meurt pas plus)</a:t>
            </a:r>
          </a:p>
          <a:p>
            <a:r>
              <a:rPr lang="fr-FR" sz="1600" dirty="0">
                <a:solidFill>
                  <a:schemeClr val="bg2"/>
                </a:solidFill>
              </a:rPr>
              <a:t>• La moitié des 400 millions de consultations annuelles servent à gérer des </a:t>
            </a:r>
            <a:r>
              <a:rPr lang="fr-FR" sz="1600" dirty="0" err="1">
                <a:solidFill>
                  <a:schemeClr val="bg2"/>
                </a:solidFill>
              </a:rPr>
              <a:t>symptomes</a:t>
            </a:r>
            <a:r>
              <a:rPr lang="fr-FR" sz="1600" dirty="0">
                <a:solidFill>
                  <a:schemeClr val="bg2"/>
                </a:solidFill>
              </a:rPr>
              <a:t> de maladies chroniques</a:t>
            </a:r>
          </a:p>
          <a:p>
            <a:r>
              <a:rPr lang="fr-FR" sz="1600" dirty="0">
                <a:solidFill>
                  <a:schemeClr val="bg2"/>
                </a:solidFill>
              </a:rPr>
              <a:t>• 1 boite de médicaments sur 2 n’est pas utilisée soit 7 milliards d’Euros par an jetés par les fenêtres</a:t>
            </a:r>
          </a:p>
          <a:p>
            <a:endParaRPr lang="fr-FR" sz="1600" dirty="0">
              <a:solidFill>
                <a:schemeClr val="bg2"/>
              </a:solidFill>
            </a:endParaRPr>
          </a:p>
          <a:p>
            <a:r>
              <a:rPr lang="fr-FR" sz="1600" dirty="0">
                <a:solidFill>
                  <a:schemeClr val="bg2"/>
                </a:solidFill>
              </a:rPr>
              <a:t>80% des maladies cardio vasculaires et 40 % des cancers  sont évitables</a:t>
            </a:r>
          </a:p>
          <a:p>
            <a:r>
              <a:rPr lang="fr-FR" sz="1600" dirty="0">
                <a:solidFill>
                  <a:schemeClr val="bg2"/>
                </a:solidFill>
              </a:rPr>
              <a:t>1 personne sur 2 atteinte de maladie chronique ne suit pas son traitement</a:t>
            </a:r>
          </a:p>
          <a:p>
            <a:endParaRPr lang="fr-FR" sz="1600" dirty="0">
              <a:solidFill>
                <a:schemeClr val="bg2"/>
              </a:solidFill>
            </a:endParaRPr>
          </a:p>
          <a:p>
            <a:endParaRPr lang="fr-FR" sz="1400" dirty="0">
              <a:solidFill>
                <a:schemeClr val="bg2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6EF273C-76FD-01C9-26B9-F9EB4DACA50F}"/>
              </a:ext>
            </a:extLst>
          </p:cNvPr>
          <p:cNvSpPr txBox="1"/>
          <p:nvPr/>
        </p:nvSpPr>
        <p:spPr>
          <a:xfrm>
            <a:off x="5159896" y="530097"/>
            <a:ext cx="252028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2"/>
                </a:solidFill>
              </a:rPr>
              <a:t>Les chiffres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424784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BECCF16-D769-38CB-4CEC-384AC3590D19}"/>
              </a:ext>
            </a:extLst>
          </p:cNvPr>
          <p:cNvSpPr txBox="1"/>
          <p:nvPr/>
        </p:nvSpPr>
        <p:spPr>
          <a:xfrm>
            <a:off x="2207568" y="1412776"/>
            <a:ext cx="835292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400" dirty="0">
              <a:solidFill>
                <a:schemeClr val="bg2"/>
              </a:solidFill>
            </a:endParaRPr>
          </a:p>
          <a:p>
            <a:r>
              <a:rPr lang="fr-FR" dirty="0">
                <a:solidFill>
                  <a:schemeClr val="bg2"/>
                </a:solidFill>
              </a:rPr>
              <a:t>• Aide sur le terrain par IPA, </a:t>
            </a:r>
            <a:r>
              <a:rPr lang="fr-FR" dirty="0" err="1">
                <a:solidFill>
                  <a:schemeClr val="bg2"/>
                </a:solidFill>
              </a:rPr>
              <a:t>Asalée</a:t>
            </a:r>
            <a:r>
              <a:rPr lang="fr-FR" dirty="0">
                <a:solidFill>
                  <a:schemeClr val="bg2"/>
                </a:solidFill>
              </a:rPr>
              <a:t>, assistants médicaux</a:t>
            </a:r>
          </a:p>
          <a:p>
            <a:r>
              <a:rPr lang="fr-FR" dirty="0">
                <a:solidFill>
                  <a:schemeClr val="bg2"/>
                </a:solidFill>
              </a:rPr>
              <a:t>• Politique de prévention plus forte</a:t>
            </a:r>
          </a:p>
          <a:p>
            <a:r>
              <a:rPr lang="fr-FR" dirty="0">
                <a:solidFill>
                  <a:schemeClr val="bg2"/>
                </a:solidFill>
              </a:rPr>
              <a:t>	assurance maladie / assurance santé</a:t>
            </a:r>
          </a:p>
          <a:p>
            <a:r>
              <a:rPr lang="fr-FR" dirty="0">
                <a:solidFill>
                  <a:schemeClr val="bg2"/>
                </a:solidFill>
              </a:rPr>
              <a:t>	Favoriser la prévention (alimentation stress, activité physique…)</a:t>
            </a:r>
          </a:p>
          <a:p>
            <a:r>
              <a:rPr lang="fr-FR" dirty="0">
                <a:solidFill>
                  <a:schemeClr val="bg2"/>
                </a:solidFill>
              </a:rPr>
              <a:t>• Avoir une vue intégrative de la prise en charge de la santé du patient et non de la maladie ou de l’organe qui souffre, négligeant tout le coté socio-économique et psychologique du patient</a:t>
            </a:r>
          </a:p>
          <a:p>
            <a:r>
              <a:rPr lang="fr-FR" dirty="0">
                <a:solidFill>
                  <a:schemeClr val="bg2"/>
                </a:solidFill>
              </a:rPr>
              <a:t>• Interagir avec toutes les dimensions sanitaires, médico sociales et sociales pour accompagner nos patients de façon pertinente et efficace ?</a:t>
            </a:r>
          </a:p>
          <a:p>
            <a:endParaRPr lang="fr-FR" dirty="0">
              <a:solidFill>
                <a:schemeClr val="bg2"/>
              </a:solidFill>
            </a:endParaRPr>
          </a:p>
          <a:p>
            <a:r>
              <a:rPr lang="fr-FR" dirty="0">
                <a:solidFill>
                  <a:schemeClr val="bg2"/>
                </a:solidFill>
              </a:rPr>
              <a:t>Pour tous ces patients, si on pouvait apaiser leur souffrance en plus de leur médicament par un accompagnement vers le bien être et leur équilibre physique et mental</a:t>
            </a:r>
          </a:p>
          <a:p>
            <a:endParaRPr lang="fr-FR" dirty="0">
              <a:solidFill>
                <a:schemeClr val="bg2"/>
              </a:solidFill>
            </a:endParaRPr>
          </a:p>
          <a:p>
            <a:endParaRPr lang="fr-FR" sz="1400" dirty="0">
              <a:solidFill>
                <a:schemeClr val="bg2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0CA3ED0-553F-CB9B-B6FD-EA48A321C7B9}"/>
              </a:ext>
            </a:extLst>
          </p:cNvPr>
          <p:cNvSpPr txBox="1"/>
          <p:nvPr/>
        </p:nvSpPr>
        <p:spPr>
          <a:xfrm>
            <a:off x="4367808" y="548680"/>
            <a:ext cx="345638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bg2"/>
                </a:solidFill>
              </a:rPr>
              <a:t>Les leviers</a:t>
            </a:r>
          </a:p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133723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BECCF16-D769-38CB-4CEC-384AC3590D19}"/>
              </a:ext>
            </a:extLst>
          </p:cNvPr>
          <p:cNvSpPr txBox="1"/>
          <p:nvPr/>
        </p:nvSpPr>
        <p:spPr>
          <a:xfrm>
            <a:off x="2423592" y="789186"/>
            <a:ext cx="8064896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2"/>
                </a:solidFill>
              </a:rPr>
              <a:t>Le système s’essouffle, le constat et les chiffres sont là</a:t>
            </a:r>
          </a:p>
          <a:p>
            <a:r>
              <a:rPr lang="fr-FR" dirty="0">
                <a:solidFill>
                  <a:schemeClr val="bg2"/>
                </a:solidFill>
              </a:rPr>
              <a:t>On peut réfléchir et les CPTS ont la capacité d’expérimenter tout en respectant un cadre et aussi sont capables de coordonner l’ensemble des acteurs concernés</a:t>
            </a:r>
          </a:p>
          <a:p>
            <a:r>
              <a:rPr lang="fr-FR" dirty="0">
                <a:solidFill>
                  <a:schemeClr val="bg2"/>
                </a:solidFill>
              </a:rPr>
              <a:t>Le collectif va servir de garde-fou, on organise, on sécurise en balisant les parcours, on évite le nomadisme, on évite les dérives.</a:t>
            </a:r>
          </a:p>
          <a:p>
            <a:r>
              <a:rPr lang="fr-FR" dirty="0">
                <a:solidFill>
                  <a:schemeClr val="bg2"/>
                </a:solidFill>
              </a:rPr>
              <a:t>	Recenser les PDS exerçant des PC (</a:t>
            </a:r>
            <a:r>
              <a:rPr lang="fr-FR" dirty="0" err="1">
                <a:solidFill>
                  <a:schemeClr val="bg2"/>
                </a:solidFill>
              </a:rPr>
              <a:t>jamespot</a:t>
            </a:r>
            <a:r>
              <a:rPr lang="fr-FR" dirty="0">
                <a:solidFill>
                  <a:schemeClr val="bg2"/>
                </a:solidFill>
              </a:rPr>
              <a:t>) </a:t>
            </a:r>
          </a:p>
          <a:p>
            <a:r>
              <a:rPr lang="fr-FR" dirty="0">
                <a:solidFill>
                  <a:schemeClr val="bg2"/>
                </a:solidFill>
              </a:rPr>
              <a:t>	Lien autour d’une </a:t>
            </a:r>
            <a:r>
              <a:rPr lang="fr-FR" dirty="0" err="1">
                <a:solidFill>
                  <a:schemeClr val="bg2"/>
                </a:solidFill>
              </a:rPr>
              <a:t>Task</a:t>
            </a:r>
            <a:r>
              <a:rPr lang="fr-FR" dirty="0">
                <a:solidFill>
                  <a:schemeClr val="bg2"/>
                </a:solidFill>
              </a:rPr>
              <a:t> Force de 60 praticiens</a:t>
            </a:r>
          </a:p>
          <a:p>
            <a:r>
              <a:rPr lang="fr-FR" dirty="0">
                <a:solidFill>
                  <a:schemeClr val="bg2"/>
                </a:solidFill>
              </a:rPr>
              <a:t>	Labellisation (Stand Human First), long processus d’audit</a:t>
            </a:r>
          </a:p>
          <a:p>
            <a:r>
              <a:rPr lang="fr-FR" dirty="0">
                <a:solidFill>
                  <a:schemeClr val="bg2"/>
                </a:solidFill>
              </a:rPr>
              <a:t>	Évaluation</a:t>
            </a:r>
          </a:p>
          <a:p>
            <a:r>
              <a:rPr lang="fr-FR" dirty="0">
                <a:solidFill>
                  <a:schemeClr val="bg2"/>
                </a:solidFill>
              </a:rPr>
              <a:t>	Avec l’hôpital : 	-  formation en hypnose commune avec la CPTS</a:t>
            </a:r>
          </a:p>
          <a:p>
            <a:r>
              <a:rPr lang="fr-FR" dirty="0">
                <a:solidFill>
                  <a:schemeClr val="bg2"/>
                </a:solidFill>
              </a:rPr>
              <a:t>			-  parcours en SI sur la douleur et les pathologies chroniques</a:t>
            </a:r>
          </a:p>
          <a:p>
            <a:endParaRPr lang="fr-FR" b="1" dirty="0">
              <a:solidFill>
                <a:schemeClr val="bg2"/>
              </a:solidFill>
            </a:endParaRPr>
          </a:p>
          <a:p>
            <a:r>
              <a:rPr lang="fr-FR" b="1" dirty="0">
                <a:solidFill>
                  <a:schemeClr val="bg2"/>
                </a:solidFill>
              </a:rPr>
              <a:t>Enquête auprès de la CPTS </a:t>
            </a:r>
            <a:r>
              <a:rPr lang="fr-FR" dirty="0">
                <a:solidFill>
                  <a:schemeClr val="bg2"/>
                </a:solidFill>
              </a:rPr>
              <a:t>(Taille 2, 55 000hbts, 270 acteurs de santé) =&gt; 44 réponses sur 171 prof ont été interrogés</a:t>
            </a:r>
          </a:p>
          <a:p>
            <a:r>
              <a:rPr lang="fr-FR" dirty="0">
                <a:solidFill>
                  <a:schemeClr val="bg2"/>
                </a:solidFill>
              </a:rPr>
              <a:t>84% OK, 16% Non</a:t>
            </a:r>
          </a:p>
          <a:p>
            <a:r>
              <a:rPr lang="fr-FR" dirty="0">
                <a:solidFill>
                  <a:schemeClr val="bg2"/>
                </a:solidFill>
              </a:rPr>
              <a:t>Liste des pratiques par ordre de préférence décroissante (APA, Diététicien, Ostéopathe, Sophrologue)</a:t>
            </a:r>
          </a:p>
          <a:p>
            <a:endParaRPr lang="fr-FR" dirty="0">
              <a:solidFill>
                <a:schemeClr val="bg2"/>
              </a:solidFill>
            </a:endParaRPr>
          </a:p>
          <a:p>
            <a:endParaRPr lang="fr-FR" sz="1400" dirty="0">
              <a:solidFill>
                <a:schemeClr val="bg2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7BF3462-FE72-E68F-C01E-C2A49A2ABF85}"/>
              </a:ext>
            </a:extLst>
          </p:cNvPr>
          <p:cNvSpPr txBox="1"/>
          <p:nvPr/>
        </p:nvSpPr>
        <p:spPr>
          <a:xfrm>
            <a:off x="3215680" y="222048"/>
            <a:ext cx="648072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bg2"/>
                </a:solidFill>
              </a:rPr>
              <a:t>La démarche de la CPTS Sud28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33740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1EE61582-5425-9D44-BC52-C84B2DEB06D5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41DE2B9A-9762-9F53-0656-8D79B2076486}"/>
              </a:ext>
            </a:extLst>
          </p:cNvPr>
          <p:cNvSpPr txBox="1"/>
          <p:nvPr/>
        </p:nvSpPr>
        <p:spPr bwMode="auto">
          <a:xfrm>
            <a:off x="3215680" y="222048"/>
            <a:ext cx="648072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bg2"/>
                </a:solidFill>
              </a:rPr>
              <a:t>La démarche de la CPTS Sud28</a:t>
            </a:r>
          </a:p>
          <a:p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608CB97-D919-EDBF-8F11-6F0F6791586F}"/>
              </a:ext>
            </a:extLst>
          </p:cNvPr>
          <p:cNvSpPr txBox="1"/>
          <p:nvPr/>
        </p:nvSpPr>
        <p:spPr>
          <a:xfrm>
            <a:off x="2495600" y="1844824"/>
            <a:ext cx="88569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2"/>
                </a:solidFill>
              </a:rPr>
              <a:t>Objectifs</a:t>
            </a:r>
          </a:p>
          <a:p>
            <a:r>
              <a:rPr lang="fr-FR" sz="2400" dirty="0">
                <a:solidFill>
                  <a:schemeClr val="bg2"/>
                </a:solidFill>
              </a:rPr>
              <a:t> </a:t>
            </a:r>
          </a:p>
          <a:p>
            <a:pPr marL="342900" indent="-342900">
              <a:buFontTx/>
              <a:buChar char="-"/>
            </a:pPr>
            <a:r>
              <a:rPr lang="fr-FR" sz="2400" dirty="0">
                <a:solidFill>
                  <a:schemeClr val="bg2"/>
                </a:solidFill>
              </a:rPr>
              <a:t>Prise en charge du patient dans sa globalité</a:t>
            </a:r>
          </a:p>
          <a:p>
            <a:pPr marL="342900" indent="-342900">
              <a:buFontTx/>
              <a:buChar char="-"/>
            </a:pPr>
            <a:r>
              <a:rPr lang="fr-FR" sz="2400" dirty="0">
                <a:solidFill>
                  <a:schemeClr val="bg2"/>
                </a:solidFill>
              </a:rPr>
              <a:t>Proposition d’un parcours pour 3 pathologies</a:t>
            </a:r>
          </a:p>
          <a:p>
            <a:pPr marL="800100" lvl="1" indent="-342900">
              <a:buFontTx/>
              <a:buChar char="-"/>
            </a:pPr>
            <a:r>
              <a:rPr lang="fr-FR" sz="2400" dirty="0">
                <a:solidFill>
                  <a:schemeClr val="bg2"/>
                </a:solidFill>
              </a:rPr>
              <a:t>Pathologies chroniques (cardiovasculaire, rhumatismales)</a:t>
            </a:r>
          </a:p>
          <a:p>
            <a:pPr marL="800100" lvl="1" indent="-342900">
              <a:buFontTx/>
              <a:buChar char="-"/>
            </a:pPr>
            <a:r>
              <a:rPr lang="fr-FR" sz="2400" dirty="0">
                <a:solidFill>
                  <a:schemeClr val="bg2"/>
                </a:solidFill>
              </a:rPr>
              <a:t>Maintien à domicile et soins palliatifs</a:t>
            </a:r>
          </a:p>
          <a:p>
            <a:pPr marL="800100" lvl="1" indent="-342900">
              <a:buFontTx/>
              <a:buChar char="-"/>
            </a:pPr>
            <a:r>
              <a:rPr lang="fr-FR" sz="2400" dirty="0">
                <a:solidFill>
                  <a:schemeClr val="bg2"/>
                </a:solidFill>
              </a:rPr>
              <a:t>Prévention</a:t>
            </a:r>
          </a:p>
        </p:txBody>
      </p:sp>
    </p:spTree>
    <p:extLst>
      <p:ext uri="{BB962C8B-B14F-4D97-AF65-F5344CB8AC3E}">
        <p14:creationId xmlns:p14="http://schemas.microsoft.com/office/powerpoint/2010/main" val="4647845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656E2890-5F43-9549-0F9F-F3687251CD2A}"/>
              </a:ext>
            </a:extLst>
          </p:cNvPr>
          <p:cNvSpPr txBox="1"/>
          <p:nvPr/>
        </p:nvSpPr>
        <p:spPr bwMode="auto">
          <a:xfrm>
            <a:off x="3215680" y="222048"/>
            <a:ext cx="648072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bg2"/>
                </a:solidFill>
              </a:rPr>
              <a:t>La démarche de la CPTS Sud28</a:t>
            </a:r>
          </a:p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F00D2A0-759A-D339-C72B-FCB6BAD3E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72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B55C49-1FDB-94E7-510C-B728FE43557D}"/>
              </a:ext>
            </a:extLst>
          </p:cNvPr>
          <p:cNvSpPr txBox="1"/>
          <p:nvPr/>
        </p:nvSpPr>
        <p:spPr>
          <a:xfrm>
            <a:off x="2423592" y="1773971"/>
            <a:ext cx="1000911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2"/>
                </a:solidFill>
              </a:rPr>
              <a:t>Quiz</a:t>
            </a:r>
          </a:p>
          <a:p>
            <a:r>
              <a:rPr lang="fr-FR" sz="2800" dirty="0">
                <a:solidFill>
                  <a:schemeClr val="bg2"/>
                </a:solidFill>
              </a:rPr>
              <a:t>Médecine Intégrative : Alain </a:t>
            </a:r>
            <a:r>
              <a:rPr lang="fr-FR" sz="2800" dirty="0" err="1">
                <a:solidFill>
                  <a:schemeClr val="bg2"/>
                </a:solidFill>
              </a:rPr>
              <a:t>Tolédano</a:t>
            </a:r>
            <a:r>
              <a:rPr lang="fr-FR" sz="2800" dirty="0">
                <a:solidFill>
                  <a:schemeClr val="bg2"/>
                </a:solidFill>
              </a:rPr>
              <a:t> </a:t>
            </a:r>
          </a:p>
          <a:p>
            <a:r>
              <a:rPr lang="fr-FR" sz="2800" dirty="0">
                <a:solidFill>
                  <a:schemeClr val="bg2"/>
                </a:solidFill>
              </a:rPr>
              <a:t>Santé Intégrative : Isabelle </a:t>
            </a:r>
            <a:r>
              <a:rPr lang="fr-FR" sz="2800" dirty="0" err="1">
                <a:solidFill>
                  <a:schemeClr val="bg2"/>
                </a:solidFill>
              </a:rPr>
              <a:t>Celestin</a:t>
            </a:r>
            <a:r>
              <a:rPr lang="fr-FR" sz="2800" dirty="0">
                <a:solidFill>
                  <a:schemeClr val="bg2"/>
                </a:solidFill>
              </a:rPr>
              <a:t> </a:t>
            </a:r>
          </a:p>
          <a:p>
            <a:r>
              <a:rPr lang="fr-FR" sz="2800" dirty="0">
                <a:solidFill>
                  <a:schemeClr val="bg2"/>
                </a:solidFill>
              </a:rPr>
              <a:t>Expérience de la CPTS Sud28 : Bertrand Joseph </a:t>
            </a:r>
          </a:p>
          <a:p>
            <a:r>
              <a:rPr lang="fr-FR" sz="2800" dirty="0">
                <a:solidFill>
                  <a:schemeClr val="bg2"/>
                </a:solidFill>
              </a:rPr>
              <a:t>Illustration par 3 Cas cliniques : </a:t>
            </a:r>
          </a:p>
          <a:p>
            <a:r>
              <a:rPr lang="fr-FR" sz="2800" dirty="0">
                <a:solidFill>
                  <a:schemeClr val="bg2"/>
                </a:solidFill>
              </a:rPr>
              <a:t>	• Lucie Barbier, IDE </a:t>
            </a:r>
            <a:r>
              <a:rPr lang="fr-FR" sz="2800" dirty="0" err="1">
                <a:solidFill>
                  <a:schemeClr val="bg2"/>
                </a:solidFill>
              </a:rPr>
              <a:t>Asalée</a:t>
            </a:r>
            <a:r>
              <a:rPr lang="fr-FR" sz="2800" dirty="0">
                <a:solidFill>
                  <a:schemeClr val="bg2"/>
                </a:solidFill>
              </a:rPr>
              <a:t> </a:t>
            </a:r>
          </a:p>
          <a:p>
            <a:r>
              <a:rPr lang="fr-FR" sz="2800" dirty="0">
                <a:solidFill>
                  <a:schemeClr val="bg2"/>
                </a:solidFill>
              </a:rPr>
              <a:t>	• Frédéric Lucas, Infirmier</a:t>
            </a:r>
          </a:p>
          <a:p>
            <a:r>
              <a:rPr lang="fr-FR" sz="2800" dirty="0">
                <a:solidFill>
                  <a:schemeClr val="bg2"/>
                </a:solidFill>
              </a:rPr>
              <a:t>	• Isabelle Célestin, Psychologue</a:t>
            </a:r>
          </a:p>
          <a:p>
            <a:r>
              <a:rPr lang="fr-FR" sz="2800" dirty="0">
                <a:solidFill>
                  <a:schemeClr val="bg2"/>
                </a:solidFill>
              </a:rPr>
              <a:t>Echanges</a:t>
            </a:r>
          </a:p>
          <a:p>
            <a:endParaRPr lang="fr-FR" dirty="0">
              <a:solidFill>
                <a:schemeClr val="bg2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C50DDD4-01FC-2C88-445F-CF61F1CB3332}"/>
              </a:ext>
            </a:extLst>
          </p:cNvPr>
          <p:cNvSpPr txBox="1"/>
          <p:nvPr/>
        </p:nvSpPr>
        <p:spPr>
          <a:xfrm>
            <a:off x="4439816" y="836712"/>
            <a:ext cx="432048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bg2"/>
                </a:solidFill>
              </a:rPr>
              <a:t>Déroulé de l’atelier</a:t>
            </a:r>
          </a:p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484099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E65AD89-2B9C-0B1C-4A73-8955E4D4A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484"/>
            <a:ext cx="12288688" cy="686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016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55ED68E-32F9-37BD-D6AB-B1FDE3723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32"/>
            <a:ext cx="12192000" cy="686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1858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2FF321C-B297-7D27-6E50-94D871FEA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0463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BFF5708-A62B-7AA9-C238-B0B4B07684D1}"/>
              </a:ext>
            </a:extLst>
          </p:cNvPr>
          <p:cNvSpPr txBox="1"/>
          <p:nvPr/>
        </p:nvSpPr>
        <p:spPr>
          <a:xfrm>
            <a:off x="4835860" y="316739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2"/>
                </a:solidFill>
              </a:rPr>
              <a:t>3 cas cliniques</a:t>
            </a:r>
          </a:p>
        </p:txBody>
      </p:sp>
    </p:spTree>
    <p:extLst>
      <p:ext uri="{BB962C8B-B14F-4D97-AF65-F5344CB8AC3E}">
        <p14:creationId xmlns:p14="http://schemas.microsoft.com/office/powerpoint/2010/main" val="27266911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3FA4700A-0DA3-3F73-471A-2CB9B1F6A33E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6E9903C-8BB6-047B-294B-37E2A4359D80}"/>
              </a:ext>
            </a:extLst>
          </p:cNvPr>
          <p:cNvSpPr txBox="1"/>
          <p:nvPr/>
        </p:nvSpPr>
        <p:spPr>
          <a:xfrm>
            <a:off x="3413702" y="2492896"/>
            <a:ext cx="53645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chemeClr val="bg2"/>
                </a:solidFill>
              </a:rPr>
              <a:t>Pathologie Chronique et Santé Intégrative</a:t>
            </a:r>
          </a:p>
        </p:txBody>
      </p:sp>
    </p:spTree>
    <p:extLst>
      <p:ext uri="{BB962C8B-B14F-4D97-AF65-F5344CB8AC3E}">
        <p14:creationId xmlns:p14="http://schemas.microsoft.com/office/powerpoint/2010/main" val="8010478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0AA0DDA5-9266-D95C-80AE-EAEED4CCD6AA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CB98FD1-216E-8D60-E740-1CD5ADCCBB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5053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09466353-CD30-5834-0893-04AA81EE088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13448" y="396875"/>
            <a:ext cx="3082925" cy="958850"/>
          </a:xfrm>
        </p:spPr>
        <p:txBody>
          <a:bodyPr anchor="b">
            <a:normAutofit fontScale="90000"/>
          </a:bodyPr>
          <a:lstStyle/>
          <a:p>
            <a:r>
              <a:rPr lang="fr-FR" b="1" dirty="0">
                <a:solidFill>
                  <a:srgbClr val="A97622"/>
                </a:solidFill>
                <a:latin typeface="Lato" panose="020F0502020204030203" pitchFamily="34" charset="77"/>
              </a:rPr>
              <a:t>H</a:t>
            </a:r>
            <a:r>
              <a:rPr lang="fr-FR" b="1" dirty="0">
                <a:solidFill>
                  <a:srgbClr val="13526C"/>
                </a:solidFill>
                <a:latin typeface="Lato" panose="020F0502020204030203" pitchFamily="34" charset="77"/>
              </a:rPr>
              <a:t>EALTH</a:t>
            </a:r>
            <a:r>
              <a:rPr lang="fr-FR" b="1" dirty="0">
                <a:solidFill>
                  <a:srgbClr val="3A3D85"/>
                </a:solidFill>
                <a:latin typeface="Lato" panose="020F0502020204030203" pitchFamily="34" charset="77"/>
              </a:rPr>
              <a:t> </a:t>
            </a:r>
            <a:r>
              <a:rPr lang="fr-FR" b="1" dirty="0">
                <a:solidFill>
                  <a:srgbClr val="A97622"/>
                </a:solidFill>
                <a:latin typeface="Lato" panose="020F0502020204030203" pitchFamily="34" charset="77"/>
              </a:rPr>
              <a:t>U</a:t>
            </a:r>
            <a:r>
              <a:rPr lang="fr-FR" b="1" dirty="0">
                <a:solidFill>
                  <a:srgbClr val="13526C"/>
                </a:solidFill>
                <a:latin typeface="Lato" panose="020F0502020204030203" pitchFamily="34" charset="77"/>
              </a:rPr>
              <a:t>NITED</a:t>
            </a:r>
            <a:br>
              <a:rPr lang="fr-FR" b="1" dirty="0">
                <a:latin typeface="Lato" panose="020F0502020204030203" pitchFamily="34" charset="77"/>
              </a:rPr>
            </a:br>
            <a:r>
              <a:rPr lang="fr-FR" dirty="0">
                <a:solidFill>
                  <a:srgbClr val="13526C"/>
                </a:solidFill>
                <a:latin typeface="Lato" panose="020F0502020204030203" pitchFamily="34" charset="77"/>
              </a:rPr>
              <a:t>Cas clinique</a:t>
            </a:r>
            <a:endParaRPr lang="fr-FR" dirty="0">
              <a:solidFill>
                <a:srgbClr val="13526C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44976C2-BE19-A196-3BEF-71E290C40A8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703512" y="1916832"/>
            <a:ext cx="2592388" cy="3448050"/>
          </a:xfrm>
        </p:spPr>
        <p:txBody>
          <a:bodyPr anchor="t">
            <a:normAutofit/>
          </a:bodyPr>
          <a:lstStyle/>
          <a:p>
            <a:r>
              <a:rPr lang="fr-FR" sz="1700" dirty="0">
                <a:solidFill>
                  <a:srgbClr val="13526C"/>
                </a:solidFill>
              </a:rPr>
              <a:t>Santé intégrative et douleur chronique </a:t>
            </a:r>
          </a:p>
          <a:p>
            <a:endParaRPr lang="fr-FR" sz="1700" dirty="0">
              <a:solidFill>
                <a:srgbClr val="13526C"/>
              </a:solidFill>
            </a:endParaRPr>
          </a:p>
          <a:p>
            <a:r>
              <a:rPr lang="fr-FR" sz="1700" dirty="0">
                <a:solidFill>
                  <a:srgbClr val="13526C"/>
                </a:solidFill>
              </a:rPr>
              <a:t>Maillage en Santé Intégrative</a:t>
            </a:r>
          </a:p>
        </p:txBody>
      </p:sp>
      <p:pic>
        <p:nvPicPr>
          <p:cNvPr id="2" name="Image 1" descr="Une image contenant habits, Équipement médical, personne, médical&#10;&#10;Description générée automatiquement">
            <a:extLst>
              <a:ext uri="{FF2B5EF4-FFF2-40B4-BE49-F238E27FC236}">
                <a16:creationId xmlns:a16="http://schemas.microsoft.com/office/drawing/2014/main" id="{C98F6978-A9A1-4449-9364-3FE8483D1F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670" r="-7" b="8317"/>
          <a:stretch/>
        </p:blipFill>
        <p:spPr>
          <a:xfrm>
            <a:off x="4669695" y="1556792"/>
            <a:ext cx="2938473" cy="2902016"/>
          </a:xfrm>
          <a:prstGeom prst="rect">
            <a:avLst/>
          </a:prstGeom>
        </p:spPr>
      </p:pic>
      <p:pic>
        <p:nvPicPr>
          <p:cNvPr id="6" name="Image 5" descr="Une image contenant Visage humain, personne, lèvre, fille&#10;&#10;Description générée automatiquement">
            <a:extLst>
              <a:ext uri="{FF2B5EF4-FFF2-40B4-BE49-F238E27FC236}">
                <a16:creationId xmlns:a16="http://schemas.microsoft.com/office/drawing/2014/main" id="{448E6EE0-1929-1FF4-8F8E-4CF0C63E13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168" y="476672"/>
            <a:ext cx="4155403" cy="277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08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BFF5708-A62B-7AA9-C238-B0B4B07684D1}"/>
              </a:ext>
            </a:extLst>
          </p:cNvPr>
          <p:cNvSpPr txBox="1"/>
          <p:nvPr/>
        </p:nvSpPr>
        <p:spPr>
          <a:xfrm>
            <a:off x="3647728" y="2564904"/>
            <a:ext cx="4824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chemeClr val="bg2"/>
                </a:solidFill>
              </a:rPr>
              <a:t>Sevrage Tabagique en Santé Intégrative</a:t>
            </a:r>
          </a:p>
        </p:txBody>
      </p:sp>
    </p:spTree>
    <p:extLst>
      <p:ext uri="{BB962C8B-B14F-4D97-AF65-F5344CB8AC3E}">
        <p14:creationId xmlns:p14="http://schemas.microsoft.com/office/powerpoint/2010/main" val="20851326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BFF5708-A62B-7AA9-C238-B0B4B07684D1}"/>
              </a:ext>
            </a:extLst>
          </p:cNvPr>
          <p:cNvSpPr txBox="1"/>
          <p:nvPr/>
        </p:nvSpPr>
        <p:spPr>
          <a:xfrm>
            <a:off x="2495600" y="764704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2"/>
                </a:solidFill>
              </a:rPr>
              <a:t>Sevrage Tabagique en Santé Intégrative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9BBC4C0-DD73-C045-AA5C-D7FBAE696439}"/>
              </a:ext>
            </a:extLst>
          </p:cNvPr>
          <p:cNvSpPr txBox="1"/>
          <p:nvPr/>
        </p:nvSpPr>
        <p:spPr>
          <a:xfrm>
            <a:off x="623392" y="1916832"/>
            <a:ext cx="388843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2"/>
                </a:solidFill>
              </a:rPr>
              <a:t>M. B fumait plus de 50 cigarettes roulées/j</a:t>
            </a:r>
          </a:p>
          <a:p>
            <a:endParaRPr lang="fr-FR" dirty="0">
              <a:solidFill>
                <a:schemeClr val="bg2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fr-FR" dirty="0">
                <a:solidFill>
                  <a:schemeClr val="bg2"/>
                </a:solidFill>
              </a:rPr>
              <a:t>Orienté par une consœur du dispositif « Lib’ Sans Tabac »</a:t>
            </a:r>
          </a:p>
          <a:p>
            <a:pPr marL="285750" indent="-285750">
              <a:buFont typeface="Wingdings" pitchFamily="2" charset="2"/>
              <a:buChar char="Ø"/>
            </a:pPr>
            <a:endParaRPr lang="fr-FR" dirty="0">
              <a:solidFill>
                <a:schemeClr val="bg2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fr-FR" dirty="0">
                <a:solidFill>
                  <a:schemeClr val="bg2"/>
                </a:solidFill>
              </a:rPr>
              <a:t>Projet d’extraction dentaire</a:t>
            </a:r>
          </a:p>
          <a:p>
            <a:pPr marL="285750" indent="-285750">
              <a:buFont typeface="Wingdings" pitchFamily="2" charset="2"/>
              <a:buChar char="Ø"/>
            </a:pPr>
            <a:endParaRPr lang="fr-FR" dirty="0">
              <a:solidFill>
                <a:schemeClr val="bg2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fr-FR" dirty="0">
                <a:solidFill>
                  <a:schemeClr val="bg2"/>
                </a:solidFill>
              </a:rPr>
              <a:t>Souhait de diminuer au maximum pour réduire les risques</a:t>
            </a:r>
          </a:p>
          <a:p>
            <a:pPr marL="285750" indent="-285750">
              <a:buFont typeface="Wingdings" pitchFamily="2" charset="2"/>
              <a:buChar char="Ø"/>
            </a:pPr>
            <a:endParaRPr lang="fr-FR" dirty="0">
              <a:solidFill>
                <a:schemeClr val="bg2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fr-FR" dirty="0">
                <a:solidFill>
                  <a:schemeClr val="bg2"/>
                </a:solidFill>
              </a:rPr>
              <a:t>Démarche de RDRD</a:t>
            </a:r>
          </a:p>
          <a:p>
            <a:pPr marL="285750" indent="-285750">
              <a:buFont typeface="Wingdings" pitchFamily="2" charset="2"/>
              <a:buChar char="Ø"/>
            </a:pPr>
            <a:endParaRPr lang="fr-FR" dirty="0">
              <a:solidFill>
                <a:schemeClr val="bg2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2FE6783-2C0F-AD49-A47B-942D7F87F8F6}"/>
              </a:ext>
            </a:extLst>
          </p:cNvPr>
          <p:cNvSpPr txBox="1"/>
          <p:nvPr/>
        </p:nvSpPr>
        <p:spPr>
          <a:xfrm>
            <a:off x="5375920" y="1484784"/>
            <a:ext cx="590465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fr-FR" dirty="0">
                <a:solidFill>
                  <a:schemeClr val="bg2"/>
                </a:solidFill>
              </a:rPr>
              <a:t>Prescription de patchs 3 x 21mg/24h par la consœur. </a:t>
            </a:r>
          </a:p>
          <a:p>
            <a:r>
              <a:rPr lang="fr-FR" dirty="0">
                <a:solidFill>
                  <a:schemeClr val="bg2"/>
                </a:solidFill>
              </a:rPr>
              <a:t>Pendant 2 mois, diminution rapide à une quinzaine de cigarettes puis stagnation. </a:t>
            </a:r>
          </a:p>
          <a:p>
            <a:endParaRPr lang="fr-FR" dirty="0">
              <a:solidFill>
                <a:schemeClr val="bg2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fr-FR" dirty="0">
                <a:solidFill>
                  <a:schemeClr val="bg2"/>
                </a:solidFill>
              </a:rPr>
              <a:t>Augmentation à 4 puis 5 patchs + séances d’hypnoses tous les 10/12 j sur les compétences Bio, Psycho et Sociales. </a:t>
            </a:r>
          </a:p>
          <a:p>
            <a:pPr marL="285750" indent="-285750">
              <a:buFont typeface="Wingdings" pitchFamily="2" charset="2"/>
              <a:buChar char="ü"/>
            </a:pPr>
            <a:endParaRPr lang="fr-FR" dirty="0">
              <a:solidFill>
                <a:schemeClr val="bg2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fr-FR" dirty="0">
                <a:solidFill>
                  <a:schemeClr val="bg2"/>
                </a:solidFill>
              </a:rPr>
              <a:t>Sevrage complet juste après les 3 mois (soit 15jours avant son extraction dentaire) avec réduction progressive des patchs. </a:t>
            </a:r>
          </a:p>
          <a:p>
            <a:pPr marL="285750" indent="-285750">
              <a:buFont typeface="Wingdings" pitchFamily="2" charset="2"/>
              <a:buChar char="ü"/>
            </a:pPr>
            <a:endParaRPr lang="fr-FR" dirty="0">
              <a:solidFill>
                <a:schemeClr val="bg2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fr-FR" dirty="0">
                <a:solidFill>
                  <a:schemeClr val="bg2"/>
                </a:solidFill>
              </a:rPr>
              <a:t>A continué les séances d’hypnose pour ancrage et renforcement (au total 5 séances)</a:t>
            </a:r>
          </a:p>
          <a:p>
            <a:pPr marL="285750" indent="-285750">
              <a:buFont typeface="Wingdings" pitchFamily="2" charset="2"/>
              <a:buChar char="ü"/>
            </a:pPr>
            <a:endParaRPr lang="fr-FR" dirty="0">
              <a:solidFill>
                <a:schemeClr val="bg2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fr-FR" dirty="0">
                <a:solidFill>
                  <a:schemeClr val="bg2"/>
                </a:solidFill>
              </a:rPr>
              <a:t>Un an après est à 2 patchs de 21mg/24h</a:t>
            </a:r>
          </a:p>
          <a:p>
            <a:pPr marL="285750" indent="-285750">
              <a:buFont typeface="Wingdings" pitchFamily="2" charset="2"/>
              <a:buChar char="ü"/>
            </a:pPr>
            <a:endParaRPr lang="fr-FR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104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2F03692-0C5C-1F3D-01A6-00F0EBFC39C6}"/>
              </a:ext>
            </a:extLst>
          </p:cNvPr>
          <p:cNvSpPr txBox="1"/>
          <p:nvPr/>
        </p:nvSpPr>
        <p:spPr>
          <a:xfrm>
            <a:off x="5267908" y="3198167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2"/>
                </a:solidFill>
              </a:rPr>
              <a:t>Echanges</a:t>
            </a:r>
          </a:p>
        </p:txBody>
      </p:sp>
    </p:spTree>
    <p:extLst>
      <p:ext uri="{BB962C8B-B14F-4D97-AF65-F5344CB8AC3E}">
        <p14:creationId xmlns:p14="http://schemas.microsoft.com/office/powerpoint/2010/main" val="3030737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7B68C3B-A580-E6D0-E9D2-BE966DF522DD}"/>
              </a:ext>
            </a:extLst>
          </p:cNvPr>
          <p:cNvSpPr txBox="1"/>
          <p:nvPr/>
        </p:nvSpPr>
        <p:spPr>
          <a:xfrm>
            <a:off x="5087888" y="548680"/>
            <a:ext cx="1440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solidFill>
                  <a:schemeClr val="bg2"/>
                </a:solidFill>
              </a:rPr>
              <a:t>Quiz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8A48A32-714B-AC44-9103-52269AAF7D56}"/>
              </a:ext>
            </a:extLst>
          </p:cNvPr>
          <p:cNvSpPr txBox="1"/>
          <p:nvPr/>
        </p:nvSpPr>
        <p:spPr>
          <a:xfrm>
            <a:off x="8030468" y="3479065"/>
            <a:ext cx="3924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2"/>
                </a:solidFill>
              </a:rPr>
              <a:t>https://</a:t>
            </a:r>
            <a:r>
              <a:rPr lang="fr-FR" sz="2400" dirty="0" err="1">
                <a:solidFill>
                  <a:schemeClr val="bg2"/>
                </a:solidFill>
              </a:rPr>
              <a:t>qruiz.net</a:t>
            </a:r>
            <a:r>
              <a:rPr lang="fr-FR" sz="2400" dirty="0">
                <a:solidFill>
                  <a:schemeClr val="bg2"/>
                </a:solidFill>
              </a:rPr>
              <a:t>/Q/?1vbnya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4007EC5-233B-2C4D-91BD-B0E5A029B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468" y="1487398"/>
            <a:ext cx="44450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9330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36FF44C-1024-6F33-696E-92D875D1F8F3}"/>
              </a:ext>
            </a:extLst>
          </p:cNvPr>
          <p:cNvSpPr txBox="1"/>
          <p:nvPr/>
        </p:nvSpPr>
        <p:spPr>
          <a:xfrm>
            <a:off x="2783632" y="2132856"/>
            <a:ext cx="662473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2"/>
                </a:solidFill>
              </a:rPr>
              <a:t>Enregistrement du</a:t>
            </a:r>
            <a:r>
              <a:rPr lang="fr-FR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 </a:t>
            </a:r>
            <a:r>
              <a:rPr lang="fr-FR" sz="2400" b="0" i="0" u="none" strike="noStrike" dirty="0">
                <a:solidFill>
                  <a:schemeClr val="bg2"/>
                </a:solidFill>
                <a:effectLst/>
                <a:latin typeface="Helvetica" pitchFamily="2" charset="0"/>
              </a:rPr>
              <a:t>Docteur Alain TOLEDANO</a:t>
            </a:r>
          </a:p>
          <a:p>
            <a:endParaRPr lang="fr-FR" sz="2400" b="0" i="0" u="none" strike="noStrike" dirty="0">
              <a:solidFill>
                <a:schemeClr val="bg2"/>
              </a:solidFill>
              <a:effectLst/>
              <a:latin typeface="Helvetica" pitchFamily="2" charset="0"/>
            </a:endParaRPr>
          </a:p>
          <a:p>
            <a:pPr algn="ctr"/>
            <a:r>
              <a:rPr lang="fr-FR" sz="2400" b="0" i="0" u="none" strike="noStrike" dirty="0">
                <a:solidFill>
                  <a:schemeClr val="bg2"/>
                </a:solidFill>
                <a:effectLst/>
                <a:latin typeface="Helvetica" pitchFamily="2" charset="0"/>
              </a:rPr>
              <a:t>    Cancérologue Radiothérapeute, centre Hartmann</a:t>
            </a:r>
          </a:p>
          <a:p>
            <a:pPr algn="ctr"/>
            <a:r>
              <a:rPr lang="fr-FR" sz="2400" b="0" i="0" u="none" strike="noStrike" dirty="0">
                <a:solidFill>
                  <a:schemeClr val="bg2"/>
                </a:solidFill>
                <a:effectLst/>
                <a:latin typeface="Helvetica" pitchFamily="2" charset="0"/>
              </a:rPr>
              <a:t>Président de l'Institut Rafael</a:t>
            </a:r>
            <a:br>
              <a:rPr lang="fr-FR" sz="2400" b="0" i="0" u="none" strike="noStrike" dirty="0">
                <a:solidFill>
                  <a:schemeClr val="bg2"/>
                </a:solidFill>
                <a:effectLst/>
                <a:latin typeface="Helvetica" pitchFamily="2" charset="0"/>
              </a:rPr>
            </a:br>
            <a:endParaRPr lang="fr-FR" sz="2400" b="0" i="0" u="none" strike="noStrike" dirty="0">
              <a:solidFill>
                <a:schemeClr val="bg2"/>
              </a:solidFill>
              <a:effectLst/>
              <a:latin typeface="Helvetica" pitchFamily="2" charset="0"/>
            </a:endParaRPr>
          </a:p>
          <a:p>
            <a:pPr algn="ctr"/>
            <a:r>
              <a:rPr lang="fr-FR" sz="2400" b="0" i="0" u="none" strike="noStrike" dirty="0">
                <a:solidFill>
                  <a:schemeClr val="bg2"/>
                </a:solidFill>
                <a:effectLst/>
                <a:latin typeface="Helvetica" pitchFamily="2" charset="0"/>
              </a:rPr>
              <a:t>Directeur chaire Santé Intégrative, Conservatoire National Arts &amp; Métiers</a:t>
            </a:r>
          </a:p>
          <a:p>
            <a:endParaRPr lang="fr-FR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45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A3C6C1C-1676-EBB4-8F76-D3CA2CFD5D18}"/>
              </a:ext>
            </a:extLst>
          </p:cNvPr>
          <p:cNvSpPr txBox="1"/>
          <p:nvPr/>
        </p:nvSpPr>
        <p:spPr>
          <a:xfrm>
            <a:off x="2279576" y="980728"/>
            <a:ext cx="9217024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0" i="0" u="none" strike="noStrike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Isabelle CELESTIN-LHOPITEAU</a:t>
            </a:r>
            <a:endParaRPr lang="fr-FR" sz="2400" b="0" i="0" u="none" strike="noStrike" dirty="0">
              <a:solidFill>
                <a:schemeClr val="bg2"/>
              </a:solidFill>
              <a:effectLst/>
              <a:latin typeface="Aptos" panose="020B0004020202020204" pitchFamily="34" charset="0"/>
            </a:endParaRPr>
          </a:p>
          <a:p>
            <a:pPr algn="ctr"/>
            <a:endParaRPr lang="fr-FR" sz="1800" b="0" i="0" u="none" strike="noStrike" dirty="0">
              <a:solidFill>
                <a:srgbClr val="00008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fr-FR" sz="1800" b="0" i="0" u="none" strike="noStrike" dirty="0">
                <a:solidFill>
                  <a:srgbClr val="000080"/>
                </a:solidFill>
                <a:effectLst/>
                <a:latin typeface="Arial" panose="020B0604020202020204" pitchFamily="34" charset="0"/>
              </a:rPr>
              <a:t> </a:t>
            </a:r>
            <a:endParaRPr lang="fr-FR" sz="1800" b="0" i="0" u="none" strike="noStrike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ctr"/>
            <a:r>
              <a:rPr lang="fr-FR" sz="2000" b="0" i="0" u="none" strike="noStrike" dirty="0">
                <a:solidFill>
                  <a:srgbClr val="000080"/>
                </a:solidFill>
                <a:effectLst/>
                <a:latin typeface="Arial" panose="020B0604020202020204" pitchFamily="34" charset="0"/>
              </a:rPr>
              <a:t>Présidente de l’association </a:t>
            </a:r>
            <a:r>
              <a:rPr lang="fr-FR" sz="2000" b="0" i="0" u="none" strike="noStrike" dirty="0" err="1">
                <a:solidFill>
                  <a:srgbClr val="000080"/>
                </a:solidFill>
                <a:effectLst/>
                <a:latin typeface="Arial" panose="020B0604020202020204" pitchFamily="34" charset="0"/>
              </a:rPr>
              <a:t>Health</a:t>
            </a:r>
            <a:r>
              <a:rPr lang="fr-FR" sz="2000" b="0" i="0" u="none" strike="noStrike" dirty="0">
                <a:solidFill>
                  <a:srgbClr val="000080"/>
                </a:solidFill>
                <a:effectLst/>
                <a:latin typeface="Arial" panose="020B0604020202020204" pitchFamily="34" charset="0"/>
              </a:rPr>
              <a:t> United (</a:t>
            </a:r>
            <a:r>
              <a:rPr lang="fr-FR" sz="2000" b="0" i="0" u="sng" strike="noStrike" dirty="0">
                <a:solidFill>
                  <a:srgbClr val="0563C1"/>
                </a:solidFill>
                <a:effectLst/>
                <a:latin typeface="Arial" panose="020B0604020202020204" pitchFamily="34" charset="0"/>
                <a:hlinkClick r:id="rId2"/>
              </a:rPr>
              <a:t>www.healthunited.care</a:t>
            </a:r>
            <a:r>
              <a:rPr lang="fr-FR" sz="2000" b="0" i="0" u="none" strike="noStrike" dirty="0">
                <a:solidFill>
                  <a:srgbClr val="000080"/>
                </a:solidFill>
                <a:effectLst/>
                <a:latin typeface="Arial" panose="020B0604020202020204" pitchFamily="34" charset="0"/>
              </a:rPr>
              <a:t>)</a:t>
            </a:r>
            <a:endParaRPr lang="fr-FR" sz="2000" b="0" i="0" u="none" strike="noStrike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ctr"/>
            <a:r>
              <a:rPr lang="fr-FR" sz="2000" b="0" i="0" u="none" strike="noStrike" dirty="0">
                <a:solidFill>
                  <a:srgbClr val="000080"/>
                </a:solidFill>
                <a:effectLst/>
                <a:latin typeface="Arial" panose="020B0604020202020204" pitchFamily="34" charset="0"/>
              </a:rPr>
              <a:t>Directrice de l’IFPPC, Institut Français des Pratiques </a:t>
            </a:r>
            <a:r>
              <a:rPr lang="fr-FR" sz="2000" b="0" i="0" u="none" strike="noStrike" dirty="0" err="1">
                <a:solidFill>
                  <a:srgbClr val="000080"/>
                </a:solidFill>
                <a:effectLst/>
                <a:latin typeface="Arial" panose="020B0604020202020204" pitchFamily="34" charset="0"/>
              </a:rPr>
              <a:t>PsychoCorporelles</a:t>
            </a:r>
            <a:r>
              <a:rPr lang="fr-FR" sz="2000" b="0" i="0" u="none" strike="noStrike" dirty="0">
                <a:solidFill>
                  <a:srgbClr val="000080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fr-FR" sz="2000" b="0" i="0" u="sng" strike="noStrike" dirty="0">
                <a:solidFill>
                  <a:srgbClr val="000080"/>
                </a:solidFill>
                <a:effectLst/>
                <a:latin typeface="Arial" panose="020B0604020202020204" pitchFamily="34" charset="0"/>
                <a:hlinkClick r:id="rId3"/>
              </a:rPr>
              <a:t>www.ifppc.eu</a:t>
            </a:r>
            <a:r>
              <a:rPr lang="fr-FR" sz="2000" b="0" i="0" u="none" strike="noStrike" dirty="0">
                <a:solidFill>
                  <a:srgbClr val="000080"/>
                </a:solidFill>
                <a:effectLst/>
                <a:latin typeface="Arial" panose="020B0604020202020204" pitchFamily="34" charset="0"/>
              </a:rPr>
              <a:t>)</a:t>
            </a:r>
            <a:endParaRPr lang="fr-FR" sz="2000" b="0" i="0" u="none" strike="noStrike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ctr"/>
            <a:r>
              <a:rPr lang="fr-FR" sz="2000" b="0" i="0" u="none" strike="noStrike" dirty="0">
                <a:solidFill>
                  <a:srgbClr val="000080"/>
                </a:solidFill>
                <a:effectLst/>
                <a:latin typeface="Arial" panose="020B0604020202020204" pitchFamily="34" charset="0"/>
              </a:rPr>
              <a:t>Responsable du DIU des pratiques psychocorporelles et de santé intégrative, Universités Paris Sud et Réunion</a:t>
            </a:r>
            <a:endParaRPr lang="fr-FR" sz="2000" b="0" i="0" u="none" strike="noStrike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ctr"/>
            <a:r>
              <a:rPr lang="fr-FR" sz="2000" b="0" i="0" u="none" strike="noStrike" dirty="0">
                <a:solidFill>
                  <a:srgbClr val="000080"/>
                </a:solidFill>
                <a:effectLst/>
                <a:latin typeface="Arial" panose="020B0604020202020204" pitchFamily="34" charset="0"/>
              </a:rPr>
              <a:t>Responsable du DU Hypnose et Anesthésie, Université Paris Sud</a:t>
            </a:r>
            <a:endParaRPr lang="fr-FR" sz="2000" b="0" i="0" u="none" strike="noStrike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ctr"/>
            <a:r>
              <a:rPr lang="fr-FR" sz="2000" b="0" i="0" u="none" strike="noStrike" dirty="0">
                <a:solidFill>
                  <a:srgbClr val="000080"/>
                </a:solidFill>
                <a:effectLst/>
                <a:latin typeface="Arial" panose="020B0604020202020204" pitchFamily="34" charset="0"/>
              </a:rPr>
              <a:t>Responsable pédagogique du DU de Coordonnateur de parcours de Santé au CNAM</a:t>
            </a:r>
            <a:endParaRPr lang="fr-FR" sz="2000" b="0" i="0" u="none" strike="noStrike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ctr"/>
            <a:r>
              <a:rPr lang="fr-FR" sz="2000" b="0" i="0" u="none" strike="noStrike" dirty="0">
                <a:solidFill>
                  <a:srgbClr val="000080"/>
                </a:solidFill>
                <a:effectLst/>
                <a:latin typeface="Arial" panose="020B0604020202020204" pitchFamily="34" charset="0"/>
              </a:rPr>
              <a:t>Secrétaire adj du Collège Universitaire de Médecines Intégratives et Complémentaires (CUMIC)</a:t>
            </a:r>
            <a:endParaRPr lang="fr-FR" sz="2000" b="0" i="0" u="none" strike="noStrike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92552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habits, Visage humain, art, femme&#10;&#10;Description générée automatiquement">
            <a:extLst>
              <a:ext uri="{FF2B5EF4-FFF2-40B4-BE49-F238E27FC236}">
                <a16:creationId xmlns:a16="http://schemas.microsoft.com/office/drawing/2014/main" id="{A7EEF2D3-27F9-01D4-47E4-B38CCADFD5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50"/>
          <a:stretch/>
        </p:blipFill>
        <p:spPr>
          <a:xfrm>
            <a:off x="5507777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8" name="object 8"/>
          <p:cNvSpPr txBox="1"/>
          <p:nvPr/>
        </p:nvSpPr>
        <p:spPr>
          <a:xfrm>
            <a:off x="3980737" y="6686242"/>
            <a:ext cx="2602588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fr-FR" sz="900" b="1" dirty="0">
                <a:solidFill>
                  <a:srgbClr val="13526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Vers une Société Créatrice de Santé</a:t>
            </a:r>
            <a:endParaRPr lang="fr-FR" sz="9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99945" y="6231011"/>
            <a:ext cx="2245786" cy="5488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fr-FR" sz="1700" b="1" i="1" dirty="0">
                <a:solidFill>
                  <a:srgbClr val="13526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Tours</a:t>
            </a:r>
          </a:p>
          <a:p>
            <a:pPr marL="12700">
              <a:spcBef>
                <a:spcPts val="100"/>
              </a:spcBef>
            </a:pPr>
            <a:r>
              <a:rPr lang="fr-FR" sz="1700" b="1" i="1" dirty="0">
                <a:solidFill>
                  <a:srgbClr val="13526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Octobre 2024</a:t>
            </a:r>
            <a:endParaRPr sz="1700" b="1" i="1" dirty="0">
              <a:solidFill>
                <a:srgbClr val="13526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24001" y="72692"/>
            <a:ext cx="1242059" cy="1024127"/>
          </a:xfrm>
          <a:prstGeom prst="rect">
            <a:avLst/>
          </a:prstGeom>
        </p:spPr>
      </p:pic>
      <p:sp>
        <p:nvSpPr>
          <p:cNvPr id="10" name="object 14"/>
          <p:cNvSpPr txBox="1">
            <a:spLocks/>
          </p:cNvSpPr>
          <p:nvPr/>
        </p:nvSpPr>
        <p:spPr>
          <a:xfrm>
            <a:off x="1604382" y="1125363"/>
            <a:ext cx="3399676" cy="505908"/>
          </a:xfrm>
          <a:prstGeom prst="rect">
            <a:avLst/>
          </a:prstGeom>
        </p:spPr>
        <p:txBody>
          <a:bodyPr vert="horz" wrap="square" lIns="0" tIns="13335" rIns="0" bIns="0" rtlCol="0" anchor="b">
            <a:sp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lang="fr-FR" sz="3200" spc="5" dirty="0">
                <a:solidFill>
                  <a:srgbClr val="A9762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</a:t>
            </a:r>
            <a:r>
              <a:rPr lang="fr-FR" sz="3200" spc="45" dirty="0">
                <a:solidFill>
                  <a:srgbClr val="13526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</a:t>
            </a:r>
            <a:r>
              <a:rPr lang="fr-FR" sz="3200" spc="-5" dirty="0">
                <a:solidFill>
                  <a:srgbClr val="13526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</a:t>
            </a:r>
            <a:r>
              <a:rPr lang="fr-FR" sz="3200" spc="-215" dirty="0">
                <a:solidFill>
                  <a:srgbClr val="13526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</a:t>
            </a:r>
            <a:r>
              <a:rPr lang="fr-FR" sz="3200" dirty="0">
                <a:solidFill>
                  <a:srgbClr val="13526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</a:t>
            </a:r>
            <a:r>
              <a:rPr lang="fr-FR" sz="3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fr-FR" sz="3200" spc="-5" dirty="0">
                <a:solidFill>
                  <a:srgbClr val="A9762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</a:t>
            </a:r>
            <a:r>
              <a:rPr lang="fr-FR" sz="3200" spc="-5" dirty="0">
                <a:solidFill>
                  <a:srgbClr val="13526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NITED</a:t>
            </a:r>
            <a:endParaRPr lang="fr-FR" sz="3200" dirty="0">
              <a:solidFill>
                <a:srgbClr val="13526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675981" y="1673214"/>
            <a:ext cx="4135264" cy="38023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165735">
              <a:spcBef>
                <a:spcPts val="105"/>
              </a:spcBef>
            </a:pPr>
            <a:r>
              <a:rPr sz="1100" b="1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L</a:t>
            </a:r>
            <a:r>
              <a:rPr sz="1100" b="1" spc="-160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 </a:t>
            </a:r>
            <a:r>
              <a:rPr sz="1100" b="1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’</a:t>
            </a:r>
            <a:r>
              <a:rPr sz="1100" b="1" spc="-175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 </a:t>
            </a:r>
            <a:r>
              <a:rPr sz="1100" b="1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A</a:t>
            </a:r>
            <a:r>
              <a:rPr sz="1100" b="1" spc="-95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 </a:t>
            </a:r>
            <a:r>
              <a:rPr sz="1100" b="1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S</a:t>
            </a:r>
            <a:r>
              <a:rPr sz="1100" b="1" spc="-85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 </a:t>
            </a:r>
            <a:r>
              <a:rPr sz="1100" b="1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S</a:t>
            </a:r>
            <a:r>
              <a:rPr sz="1100" b="1" spc="-85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 </a:t>
            </a:r>
            <a:r>
              <a:rPr sz="1100" b="1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O</a:t>
            </a:r>
            <a:r>
              <a:rPr sz="1100" b="1" spc="-85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 </a:t>
            </a:r>
            <a:r>
              <a:rPr sz="1100" b="1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C</a:t>
            </a:r>
            <a:r>
              <a:rPr sz="1100" b="1" spc="-90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 </a:t>
            </a:r>
            <a:r>
              <a:rPr sz="1100" b="1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I</a:t>
            </a:r>
            <a:r>
              <a:rPr sz="1100" b="1" spc="-90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 </a:t>
            </a:r>
            <a:r>
              <a:rPr sz="1100" b="1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A</a:t>
            </a:r>
            <a:r>
              <a:rPr sz="1100" b="1" spc="-190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 </a:t>
            </a:r>
            <a:r>
              <a:rPr sz="1100" b="1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T</a:t>
            </a:r>
            <a:r>
              <a:rPr sz="1100" b="1" spc="-85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 </a:t>
            </a:r>
            <a:r>
              <a:rPr sz="1100" b="1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I</a:t>
            </a:r>
            <a:r>
              <a:rPr sz="1100" b="1" spc="-90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 </a:t>
            </a:r>
            <a:r>
              <a:rPr sz="1100" b="1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O</a:t>
            </a:r>
            <a:r>
              <a:rPr sz="1100" b="1" spc="-100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 </a:t>
            </a:r>
            <a:r>
              <a:rPr sz="1100" b="1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N  P</a:t>
            </a:r>
            <a:r>
              <a:rPr sz="1100" b="1" spc="-90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 </a:t>
            </a:r>
            <a:r>
              <a:rPr sz="1100" b="1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O</a:t>
            </a:r>
            <a:r>
              <a:rPr sz="1100" b="1" spc="-85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 </a:t>
            </a:r>
            <a:r>
              <a:rPr sz="1100" b="1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U</a:t>
            </a:r>
            <a:r>
              <a:rPr sz="1100" b="1" spc="-85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 </a:t>
            </a:r>
            <a:r>
              <a:rPr sz="1100" b="1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R </a:t>
            </a:r>
            <a:r>
              <a:rPr sz="1100" b="1" spc="190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 </a:t>
            </a:r>
            <a:r>
              <a:rPr sz="1100" b="1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L</a:t>
            </a:r>
            <a:r>
              <a:rPr sz="1100" b="1" spc="-50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 </a:t>
            </a:r>
            <a:r>
              <a:rPr sz="1100" b="1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A  </a:t>
            </a:r>
            <a:r>
              <a:rPr sz="1100" b="1" spc="-185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 </a:t>
            </a:r>
            <a:r>
              <a:rPr sz="1100" b="1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S</a:t>
            </a:r>
            <a:r>
              <a:rPr sz="1100" b="1" spc="-85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 </a:t>
            </a:r>
            <a:r>
              <a:rPr sz="1100" b="1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A</a:t>
            </a:r>
            <a:r>
              <a:rPr sz="1100" b="1" spc="-95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 </a:t>
            </a:r>
            <a:r>
              <a:rPr sz="1100" b="1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N</a:t>
            </a:r>
            <a:r>
              <a:rPr sz="1100" b="1" spc="-95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 </a:t>
            </a:r>
            <a:r>
              <a:rPr sz="1100" b="1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T</a:t>
            </a:r>
            <a:r>
              <a:rPr sz="1100" b="1" spc="-85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 </a:t>
            </a:r>
            <a:r>
              <a:rPr sz="1100" b="1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É  I</a:t>
            </a:r>
            <a:r>
              <a:rPr sz="1100" b="1" spc="-90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 </a:t>
            </a:r>
            <a:r>
              <a:rPr sz="1100" b="1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N</a:t>
            </a:r>
            <a:r>
              <a:rPr sz="1100" b="1" spc="-95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 </a:t>
            </a:r>
            <a:r>
              <a:rPr sz="1100" b="1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T</a:t>
            </a:r>
            <a:r>
              <a:rPr sz="1100" b="1" spc="-85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 </a:t>
            </a:r>
            <a:r>
              <a:rPr sz="1100" b="1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É</a:t>
            </a:r>
            <a:r>
              <a:rPr sz="1100" b="1" spc="-95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 </a:t>
            </a:r>
            <a:r>
              <a:rPr sz="1100" b="1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G</a:t>
            </a:r>
            <a:r>
              <a:rPr sz="1100" b="1" spc="-90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 </a:t>
            </a:r>
            <a:r>
              <a:rPr sz="1100" b="1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R</a:t>
            </a:r>
            <a:r>
              <a:rPr sz="1100" b="1" spc="-95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 </a:t>
            </a:r>
            <a:r>
              <a:rPr sz="1100" b="1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A</a:t>
            </a:r>
            <a:r>
              <a:rPr sz="1100" b="1" spc="-190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 </a:t>
            </a:r>
            <a:r>
              <a:rPr sz="1100" b="1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T</a:t>
            </a:r>
            <a:r>
              <a:rPr sz="1100" b="1" spc="-85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 </a:t>
            </a:r>
            <a:r>
              <a:rPr sz="1100" b="1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I</a:t>
            </a:r>
            <a:r>
              <a:rPr sz="1100" b="1" spc="-90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 </a:t>
            </a:r>
            <a:r>
              <a:rPr sz="1100" b="1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V</a:t>
            </a:r>
            <a:r>
              <a:rPr sz="1100" b="1" spc="-90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 </a:t>
            </a:r>
            <a:r>
              <a:rPr sz="1100" b="1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E</a:t>
            </a:r>
            <a:endParaRPr lang="fr-FR" sz="1100" b="1" dirty="0">
              <a:latin typeface="Avenir Next LT Pro Light" panose="020B0304020202020204" pitchFamily="34" charset="0"/>
              <a:cs typeface="Segoe UI"/>
            </a:endParaRPr>
          </a:p>
          <a:p>
            <a:pPr marL="12700" marR="165735">
              <a:spcBef>
                <a:spcPts val="105"/>
              </a:spcBef>
            </a:pPr>
            <a:r>
              <a:rPr sz="1200" b="1" i="1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S</a:t>
            </a:r>
            <a:r>
              <a:rPr sz="1200" b="1" i="1" spc="-90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 </a:t>
            </a:r>
            <a:r>
              <a:rPr sz="1200" b="1" i="1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’</a:t>
            </a:r>
            <a:r>
              <a:rPr sz="1200" b="1" i="1" spc="-90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 </a:t>
            </a:r>
            <a:r>
              <a:rPr sz="1200" b="1" i="1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U</a:t>
            </a:r>
            <a:r>
              <a:rPr sz="1200" b="1" i="1" spc="-85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 </a:t>
            </a:r>
            <a:r>
              <a:rPr sz="1200" b="1" i="1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n</a:t>
            </a:r>
            <a:r>
              <a:rPr sz="1200" b="1" i="1" spc="-90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 </a:t>
            </a:r>
            <a:r>
              <a:rPr sz="1200" b="1" i="1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i</a:t>
            </a:r>
            <a:r>
              <a:rPr sz="1200" b="1" i="1" spc="-90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 </a:t>
            </a:r>
            <a:r>
              <a:rPr sz="1200" b="1" i="1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r</a:t>
            </a:r>
            <a:r>
              <a:rPr sz="1200" b="1" i="1" spc="585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 </a:t>
            </a:r>
            <a:r>
              <a:rPr sz="1200" b="1" i="1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p</a:t>
            </a:r>
            <a:r>
              <a:rPr sz="1200" b="1" i="1" spc="-95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 </a:t>
            </a:r>
            <a:r>
              <a:rPr sz="1200" b="1" i="1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o</a:t>
            </a:r>
            <a:r>
              <a:rPr sz="1200" b="1" i="1" spc="-95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 </a:t>
            </a:r>
            <a:r>
              <a:rPr sz="1200" b="1" i="1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u</a:t>
            </a:r>
            <a:r>
              <a:rPr sz="1200" b="1" i="1" spc="-90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 </a:t>
            </a:r>
            <a:r>
              <a:rPr sz="1200" b="1" i="1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r</a:t>
            </a:r>
            <a:r>
              <a:rPr sz="1200" b="1" i="1" spc="575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 </a:t>
            </a:r>
            <a:r>
              <a:rPr sz="1200" b="1" i="1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l</a:t>
            </a:r>
            <a:r>
              <a:rPr sz="1200" b="1" i="1" spc="-90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 </a:t>
            </a:r>
            <a:r>
              <a:rPr sz="1200" b="1" i="1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a</a:t>
            </a:r>
            <a:r>
              <a:rPr lang="fr-FR" sz="1200" b="1" dirty="0">
                <a:latin typeface="Avenir Next LT Pro Light" panose="020B0304020202020204" pitchFamily="34" charset="0"/>
                <a:cs typeface="Segoe UI"/>
              </a:rPr>
              <a:t> </a:t>
            </a:r>
            <a:r>
              <a:rPr sz="1200" b="1" i="1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S</a:t>
            </a:r>
            <a:r>
              <a:rPr sz="1200" b="1" i="1" spc="-85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 </a:t>
            </a:r>
            <a:r>
              <a:rPr sz="1200" b="1" i="1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a</a:t>
            </a:r>
            <a:r>
              <a:rPr sz="1200" b="1" i="1" spc="-95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 </a:t>
            </a:r>
            <a:r>
              <a:rPr sz="1200" b="1" i="1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n</a:t>
            </a:r>
            <a:r>
              <a:rPr sz="1200" b="1" i="1" spc="-90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 </a:t>
            </a:r>
            <a:r>
              <a:rPr sz="1200" b="1" i="1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t</a:t>
            </a:r>
            <a:r>
              <a:rPr sz="1200" b="1" i="1" spc="-85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 </a:t>
            </a:r>
            <a:r>
              <a:rPr sz="1200" b="1" i="1" dirty="0">
                <a:solidFill>
                  <a:srgbClr val="A97621"/>
                </a:solidFill>
                <a:latin typeface="Avenir Next LT Pro Light" panose="020B0304020202020204" pitchFamily="34" charset="0"/>
                <a:cs typeface="Segoe UI"/>
              </a:rPr>
              <a:t>é</a:t>
            </a:r>
            <a:endParaRPr sz="1200" b="1" dirty="0">
              <a:latin typeface="Avenir Next LT Pro Light" panose="020B0304020202020204" pitchFamily="34" charset="0"/>
              <a:cs typeface="Segoe UI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697DD76-FD4A-2323-C909-2E64D2626923}"/>
              </a:ext>
            </a:extLst>
          </p:cNvPr>
          <p:cNvSpPr txBox="1"/>
          <p:nvPr/>
        </p:nvSpPr>
        <p:spPr>
          <a:xfrm>
            <a:off x="1559676" y="2387199"/>
            <a:ext cx="41352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A9762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</a:t>
            </a:r>
            <a:r>
              <a:rPr lang="en-US" sz="2400" b="1" dirty="0">
                <a:solidFill>
                  <a:srgbClr val="13526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anté</a:t>
            </a:r>
            <a:r>
              <a:rPr lang="en-US" sz="2400" b="1" dirty="0">
                <a:solidFill>
                  <a:srgbClr val="A9762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>
                <a:solidFill>
                  <a:srgbClr val="13526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Intégrative et </a:t>
            </a:r>
            <a:r>
              <a:rPr lang="en-US" sz="2400" b="1" dirty="0">
                <a:solidFill>
                  <a:srgbClr val="A9762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CPTS</a:t>
            </a:r>
            <a:endParaRPr lang="fr-FR" sz="2400" b="1" dirty="0">
              <a:solidFill>
                <a:srgbClr val="13526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87E7C13-89D0-81B0-C3E3-C1D56F100118}"/>
              </a:ext>
            </a:extLst>
          </p:cNvPr>
          <p:cNvSpPr txBox="1"/>
          <p:nvPr/>
        </p:nvSpPr>
        <p:spPr>
          <a:xfrm>
            <a:off x="1614116" y="4831093"/>
            <a:ext cx="41352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13526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Isabelle CELESTIN-LHOPITEAU, Présidente de l’association Health United</a:t>
            </a:r>
          </a:p>
        </p:txBody>
      </p:sp>
    </p:spTree>
    <p:extLst>
      <p:ext uri="{BB962C8B-B14F-4D97-AF65-F5344CB8AC3E}">
        <p14:creationId xmlns:p14="http://schemas.microsoft.com/office/powerpoint/2010/main" val="7300910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A1BA84-D732-B795-012C-4D9A2994EF68}"/>
              </a:ext>
            </a:extLst>
          </p:cNvPr>
          <p:cNvSpPr txBox="1">
            <a:spLocks/>
          </p:cNvSpPr>
          <p:nvPr/>
        </p:nvSpPr>
        <p:spPr>
          <a:xfrm>
            <a:off x="2207568" y="260648"/>
            <a:ext cx="7886700" cy="10789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>
                <a:solidFill>
                  <a:srgbClr val="A97622"/>
                </a:solidFill>
                <a:latin typeface="Avenir Next LT Pro Light" panose="020B0304020202020204" pitchFamily="34" charset="0"/>
              </a:rPr>
              <a:t>H</a:t>
            </a:r>
            <a:r>
              <a:rPr lang="fr-FR" sz="3600" b="1" dirty="0">
                <a:solidFill>
                  <a:srgbClr val="13526C"/>
                </a:solidFill>
                <a:latin typeface="Avenir Next LT Pro Light" panose="020B0304020202020204" pitchFamily="34" charset="0"/>
              </a:rPr>
              <a:t>EALTH</a:t>
            </a:r>
            <a:r>
              <a:rPr lang="fr-FR" sz="3600" b="1" dirty="0">
                <a:solidFill>
                  <a:srgbClr val="3A3D85"/>
                </a:solidFill>
                <a:latin typeface="Avenir Next LT Pro Light" panose="020B0304020202020204" pitchFamily="34" charset="0"/>
              </a:rPr>
              <a:t> </a:t>
            </a:r>
            <a:r>
              <a:rPr lang="fr-FR" sz="3600" b="1" dirty="0">
                <a:solidFill>
                  <a:srgbClr val="A97622"/>
                </a:solidFill>
                <a:latin typeface="Avenir Next LT Pro Light" panose="020B0304020202020204" pitchFamily="34" charset="0"/>
              </a:rPr>
              <a:t>U</a:t>
            </a:r>
            <a:r>
              <a:rPr lang="fr-FR" sz="3600" b="1" dirty="0">
                <a:solidFill>
                  <a:srgbClr val="13526C"/>
                </a:solidFill>
                <a:latin typeface="Avenir Next LT Pro Light" panose="020B0304020202020204" pitchFamily="34" charset="0"/>
              </a:rPr>
              <a:t>NITED </a:t>
            </a:r>
          </a:p>
          <a:p>
            <a:r>
              <a:rPr lang="fr-FR" sz="3600" b="1" dirty="0">
                <a:solidFill>
                  <a:srgbClr val="A97622"/>
                </a:solidFill>
                <a:latin typeface="Avenir Next LT Pro Light" panose="020B0304020202020204" pitchFamily="34" charset="0"/>
              </a:rPr>
              <a:t>L</a:t>
            </a:r>
            <a:r>
              <a:rPr lang="fr-FR" sz="3600" b="1" dirty="0">
                <a:solidFill>
                  <a:srgbClr val="13526C"/>
                </a:solidFill>
                <a:latin typeface="Avenir Next LT Pro Light" panose="020B0304020202020204" pitchFamily="34" charset="0"/>
              </a:rPr>
              <a:t>a </a:t>
            </a:r>
            <a:r>
              <a:rPr lang="fr-FR" sz="3600" b="1" dirty="0">
                <a:solidFill>
                  <a:srgbClr val="A97622"/>
                </a:solidFill>
                <a:latin typeface="Avenir Next LT Pro Light" panose="020B0304020202020204" pitchFamily="34" charset="0"/>
              </a:rPr>
              <a:t>S</a:t>
            </a:r>
            <a:r>
              <a:rPr lang="fr-FR" sz="3600" b="1" dirty="0">
                <a:solidFill>
                  <a:srgbClr val="13526C"/>
                </a:solidFill>
                <a:latin typeface="Avenir Next LT Pro Light" panose="020B0304020202020204" pitchFamily="34" charset="0"/>
              </a:rPr>
              <a:t>ituation en </a:t>
            </a:r>
            <a:r>
              <a:rPr lang="fr-FR" sz="3600" b="1" dirty="0">
                <a:solidFill>
                  <a:srgbClr val="A97622"/>
                </a:solidFill>
                <a:latin typeface="Avenir Next LT Pro Light" panose="020B0304020202020204" pitchFamily="34" charset="0"/>
              </a:rPr>
              <a:t>F</a:t>
            </a:r>
            <a:r>
              <a:rPr lang="fr-FR" sz="3600" b="1" dirty="0">
                <a:solidFill>
                  <a:srgbClr val="13526C"/>
                </a:solidFill>
                <a:latin typeface="Avenir Next LT Pro Light" panose="020B0304020202020204" pitchFamily="34" charset="0"/>
              </a:rPr>
              <a:t>rance</a:t>
            </a:r>
            <a:endParaRPr lang="fr-FR" i="1" dirty="0">
              <a:latin typeface="Avenir Next LT Pro Light" panose="020B0304020202020204" pitchFamily="34" charset="0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1F44F3C6-B0B2-22DE-7DBF-04A781B1C7B0}"/>
              </a:ext>
            </a:extLst>
          </p:cNvPr>
          <p:cNvSpPr/>
          <p:nvPr/>
        </p:nvSpPr>
        <p:spPr>
          <a:xfrm>
            <a:off x="6180559" y="1305735"/>
            <a:ext cx="2303381" cy="1308630"/>
          </a:xfrm>
          <a:prstGeom prst="ellipse">
            <a:avLst/>
          </a:prstGeom>
          <a:gradFill flip="none" rotWithShape="1">
            <a:gsLst>
              <a:gs pos="0">
                <a:srgbClr val="A97622">
                  <a:alpha val="34000"/>
                  <a:lumMod val="25000"/>
                </a:srgbClr>
              </a:gs>
              <a:gs pos="74000">
                <a:srgbClr val="13526C"/>
              </a:gs>
              <a:gs pos="83000">
                <a:srgbClr val="13526C"/>
              </a:gs>
              <a:gs pos="100000">
                <a:srgbClr val="13526C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Crise des urgences, des hôpitaux et des EHPAD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A1500093-6F0E-13DC-C610-76C1F0A6A309}"/>
              </a:ext>
            </a:extLst>
          </p:cNvPr>
          <p:cNvSpPr/>
          <p:nvPr/>
        </p:nvSpPr>
        <p:spPr>
          <a:xfrm>
            <a:off x="8536879" y="373792"/>
            <a:ext cx="2400301" cy="2089760"/>
          </a:xfrm>
          <a:prstGeom prst="ellipse">
            <a:avLst/>
          </a:prstGeom>
          <a:gradFill flip="none" rotWithShape="1">
            <a:gsLst>
              <a:gs pos="0">
                <a:srgbClr val="A97622">
                  <a:alpha val="34000"/>
                  <a:lumMod val="25000"/>
                </a:srgbClr>
              </a:gs>
              <a:gs pos="74000">
                <a:srgbClr val="13526C"/>
              </a:gs>
              <a:gs pos="83000">
                <a:srgbClr val="13526C"/>
              </a:gs>
              <a:gs pos="100000">
                <a:srgbClr val="13526C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Désengagement des soignants (médecins, infirmières, </a:t>
            </a:r>
            <a:r>
              <a:rPr lang="fr-FR" dirty="0" err="1">
                <a:solidFill>
                  <a:schemeClr val="tx1"/>
                </a:solidFill>
              </a:rPr>
              <a:t>etc</a:t>
            </a:r>
            <a:r>
              <a:rPr lang="fr-FR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633EA0BE-F61E-7AF5-38B3-ACB96ADCD58F}"/>
              </a:ext>
            </a:extLst>
          </p:cNvPr>
          <p:cNvSpPr/>
          <p:nvPr/>
        </p:nvSpPr>
        <p:spPr>
          <a:xfrm>
            <a:off x="1977877" y="3496031"/>
            <a:ext cx="2188692" cy="1806382"/>
          </a:xfrm>
          <a:prstGeom prst="ellipse">
            <a:avLst/>
          </a:prstGeom>
          <a:gradFill flip="none" rotWithShape="1">
            <a:gsLst>
              <a:gs pos="0">
                <a:srgbClr val="A97622">
                  <a:alpha val="34000"/>
                  <a:lumMod val="25000"/>
                </a:srgbClr>
              </a:gs>
              <a:gs pos="74000">
                <a:srgbClr val="13526C"/>
              </a:gs>
              <a:gs pos="83000">
                <a:srgbClr val="13526C"/>
              </a:gs>
              <a:gs pos="100000">
                <a:srgbClr val="13526C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Souffrances des professionnels de santé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D7626DC3-EB0E-8017-127D-A6E3F50C7E53}"/>
              </a:ext>
            </a:extLst>
          </p:cNvPr>
          <p:cNvSpPr/>
          <p:nvPr/>
        </p:nvSpPr>
        <p:spPr>
          <a:xfrm>
            <a:off x="7332249" y="4729674"/>
            <a:ext cx="2188692" cy="1806382"/>
          </a:xfrm>
          <a:prstGeom prst="ellipse">
            <a:avLst/>
          </a:prstGeom>
          <a:gradFill flip="none" rotWithShape="1">
            <a:gsLst>
              <a:gs pos="0">
                <a:srgbClr val="A97622">
                  <a:alpha val="34000"/>
                  <a:lumMod val="25000"/>
                </a:srgbClr>
              </a:gs>
              <a:gs pos="74000">
                <a:srgbClr val="13526C"/>
              </a:gs>
              <a:gs pos="83000">
                <a:srgbClr val="13526C"/>
              </a:gs>
              <a:gs pos="100000">
                <a:srgbClr val="13526C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Problème d’accès aux soins intégratifs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B42539A-13A4-8DE3-59A6-5F80B47E6A6A}"/>
              </a:ext>
            </a:extLst>
          </p:cNvPr>
          <p:cNvSpPr/>
          <p:nvPr/>
        </p:nvSpPr>
        <p:spPr>
          <a:xfrm>
            <a:off x="10158807" y="2307892"/>
            <a:ext cx="1685927" cy="1480603"/>
          </a:xfrm>
          <a:prstGeom prst="ellipse">
            <a:avLst/>
          </a:prstGeom>
          <a:gradFill flip="none" rotWithShape="1">
            <a:gsLst>
              <a:gs pos="0">
                <a:srgbClr val="A97622">
                  <a:alpha val="34000"/>
                  <a:lumMod val="25000"/>
                </a:srgbClr>
              </a:gs>
              <a:gs pos="74000">
                <a:srgbClr val="13526C"/>
              </a:gs>
              <a:gs pos="83000">
                <a:srgbClr val="13526C"/>
              </a:gs>
              <a:gs pos="100000">
                <a:srgbClr val="13526C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Déserts médicaux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8E34402-844A-8931-8302-5CD0C7F5F5B8}"/>
              </a:ext>
            </a:extLst>
          </p:cNvPr>
          <p:cNvSpPr/>
          <p:nvPr/>
        </p:nvSpPr>
        <p:spPr>
          <a:xfrm>
            <a:off x="4799625" y="2807662"/>
            <a:ext cx="2779441" cy="2079393"/>
          </a:xfrm>
          <a:prstGeom prst="ellipse">
            <a:avLst/>
          </a:prstGeom>
          <a:gradFill flip="none" rotWithShape="1">
            <a:gsLst>
              <a:gs pos="0">
                <a:srgbClr val="A97622">
                  <a:alpha val="34000"/>
                  <a:lumMod val="25000"/>
                </a:srgbClr>
              </a:gs>
              <a:gs pos="74000">
                <a:srgbClr val="13526C"/>
              </a:gs>
              <a:gs pos="83000">
                <a:srgbClr val="13526C"/>
              </a:gs>
              <a:gs pos="100000">
                <a:srgbClr val="13526C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Pas de sécurisation dans l’intégration des pratiques complémentaires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DBFBC424-A643-7263-9E4B-1FE7C6EBD683}"/>
              </a:ext>
            </a:extLst>
          </p:cNvPr>
          <p:cNvSpPr/>
          <p:nvPr/>
        </p:nvSpPr>
        <p:spPr>
          <a:xfrm>
            <a:off x="3212041" y="1286705"/>
            <a:ext cx="2303382" cy="2089760"/>
          </a:xfrm>
          <a:prstGeom prst="ellipse">
            <a:avLst/>
          </a:prstGeom>
          <a:gradFill flip="none" rotWithShape="1">
            <a:gsLst>
              <a:gs pos="0">
                <a:srgbClr val="A97622">
                  <a:alpha val="34000"/>
                  <a:lumMod val="25000"/>
                </a:srgbClr>
              </a:gs>
              <a:gs pos="74000">
                <a:srgbClr val="13526C"/>
              </a:gs>
              <a:gs pos="83000">
                <a:srgbClr val="13526C"/>
              </a:gs>
              <a:gs pos="100000">
                <a:srgbClr val="13526C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En France, </a:t>
            </a:r>
            <a:r>
              <a:rPr lang="fr-FR" b="1" dirty="0">
                <a:solidFill>
                  <a:schemeClr val="tx1"/>
                </a:solidFill>
              </a:rPr>
              <a:t>700.000 malades </a:t>
            </a:r>
            <a:r>
              <a:rPr lang="fr-FR" dirty="0">
                <a:solidFill>
                  <a:schemeClr val="tx1"/>
                </a:solidFill>
              </a:rPr>
              <a:t>chroniques ne disposent pas d'un médecin traitant*</a:t>
            </a: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D5F5B284-7688-EC02-0E3D-150637BC0864}"/>
              </a:ext>
            </a:extLst>
          </p:cNvPr>
          <p:cNvSpPr txBox="1">
            <a:spLocks/>
          </p:cNvSpPr>
          <p:nvPr/>
        </p:nvSpPr>
        <p:spPr>
          <a:xfrm>
            <a:off x="2207568" y="6815697"/>
            <a:ext cx="9017566" cy="3408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200" b="1" i="1" dirty="0">
                <a:solidFill>
                  <a:schemeClr val="bg2">
                    <a:lumMod val="25000"/>
                  </a:schemeClr>
                </a:solidFill>
                <a:latin typeface="Lato" panose="020F0502020204030203" pitchFamily="34" charset="77"/>
                <a:ea typeface="+mj-ea"/>
                <a:cs typeface="+mj-cs"/>
                <a:sym typeface="Lato Black"/>
              </a:rPr>
              <a:t>*Selon la Caisse Nationale d’Assurance Maladie en avril 2023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FA92C537-E306-6778-3707-33A3CA5558A6}"/>
              </a:ext>
            </a:extLst>
          </p:cNvPr>
          <p:cNvSpPr/>
          <p:nvPr/>
        </p:nvSpPr>
        <p:spPr>
          <a:xfrm>
            <a:off x="7504652" y="2549864"/>
            <a:ext cx="2303382" cy="2089760"/>
          </a:xfrm>
          <a:prstGeom prst="ellipse">
            <a:avLst/>
          </a:prstGeom>
          <a:gradFill flip="none" rotWithShape="1">
            <a:gsLst>
              <a:gs pos="0">
                <a:srgbClr val="A97622">
                  <a:alpha val="34000"/>
                  <a:lumMod val="25000"/>
                </a:srgbClr>
              </a:gs>
              <a:gs pos="74000">
                <a:srgbClr val="13526C"/>
              </a:gs>
              <a:gs pos="83000">
                <a:srgbClr val="13526C"/>
              </a:gs>
              <a:gs pos="100000">
                <a:srgbClr val="13526C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En France, </a:t>
            </a:r>
            <a:r>
              <a:rPr lang="fr-FR" b="1" dirty="0">
                <a:solidFill>
                  <a:schemeClr val="tx1"/>
                </a:solidFill>
              </a:rPr>
              <a:t>20 millions</a:t>
            </a:r>
            <a:r>
              <a:rPr lang="fr-FR" dirty="0">
                <a:solidFill>
                  <a:schemeClr val="tx1"/>
                </a:solidFill>
              </a:rPr>
              <a:t>  de patients sont atteints de </a:t>
            </a:r>
            <a:r>
              <a:rPr lang="fr-FR" b="1" dirty="0">
                <a:solidFill>
                  <a:schemeClr val="tx1"/>
                </a:solidFill>
              </a:rPr>
              <a:t>maladies chroniques*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0A23357-3BA9-A7FF-A1E3-5821A5D465CA}"/>
              </a:ext>
            </a:extLst>
          </p:cNvPr>
          <p:cNvSpPr/>
          <p:nvPr/>
        </p:nvSpPr>
        <p:spPr>
          <a:xfrm>
            <a:off x="3503712" y="4958518"/>
            <a:ext cx="3371920" cy="1247072"/>
          </a:xfrm>
          <a:prstGeom prst="ellipse">
            <a:avLst/>
          </a:prstGeom>
          <a:gradFill flip="none" rotWithShape="1">
            <a:gsLst>
              <a:gs pos="0">
                <a:srgbClr val="A97622">
                  <a:alpha val="34000"/>
                  <a:lumMod val="25000"/>
                </a:srgbClr>
              </a:gs>
              <a:gs pos="74000">
                <a:srgbClr val="13526C"/>
              </a:gs>
              <a:gs pos="83000">
                <a:srgbClr val="13526C"/>
              </a:gs>
              <a:gs pos="100000">
                <a:srgbClr val="13526C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Difficultés d’approvisionnement et de recrutement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86AA8EF4-66A1-66C4-9A6B-AD5AF13E6669}"/>
              </a:ext>
            </a:extLst>
          </p:cNvPr>
          <p:cNvSpPr/>
          <p:nvPr/>
        </p:nvSpPr>
        <p:spPr>
          <a:xfrm>
            <a:off x="9521321" y="4041612"/>
            <a:ext cx="2228968" cy="1449142"/>
          </a:xfrm>
          <a:prstGeom prst="ellipse">
            <a:avLst/>
          </a:prstGeom>
          <a:gradFill flip="none" rotWithShape="1">
            <a:gsLst>
              <a:gs pos="0">
                <a:srgbClr val="A97622">
                  <a:alpha val="34000"/>
                  <a:lumMod val="25000"/>
                </a:srgbClr>
              </a:gs>
              <a:gs pos="74000">
                <a:srgbClr val="13526C"/>
              </a:gs>
              <a:gs pos="83000">
                <a:srgbClr val="13526C"/>
              </a:gs>
              <a:gs pos="100000">
                <a:srgbClr val="13526C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Difficultés financières des petites officines</a:t>
            </a:r>
          </a:p>
        </p:txBody>
      </p:sp>
    </p:spTree>
    <p:extLst>
      <p:ext uri="{BB962C8B-B14F-4D97-AF65-F5344CB8AC3E}">
        <p14:creationId xmlns:p14="http://schemas.microsoft.com/office/powerpoint/2010/main" val="1112734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A58EDB-0B55-7BA9-C3F7-581F395149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51584" y="476672"/>
            <a:ext cx="11360150" cy="763588"/>
          </a:xfrm>
        </p:spPr>
        <p:txBody>
          <a:bodyPr>
            <a:normAutofit fontScale="90000"/>
          </a:bodyPr>
          <a:lstStyle/>
          <a:p>
            <a:r>
              <a:rPr lang="fr-FR" sz="44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Les pratiques complémentaires</a:t>
            </a:r>
            <a:br>
              <a:rPr lang="fr-FR" sz="44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</a:br>
            <a:r>
              <a:rPr lang="fr-FR" sz="44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en </a:t>
            </a:r>
            <a:r>
              <a:rPr lang="fr-FR" sz="4400" dirty="0">
                <a:solidFill>
                  <a:srgbClr val="ACD433"/>
                </a:solidFill>
                <a:latin typeface="+mn-lt"/>
                <a:ea typeface="+mn-ea"/>
                <a:cs typeface="+mn-cs"/>
              </a:rPr>
              <a:t>France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057D247-A7C3-134B-5C3C-573798354F0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96490" y="1536700"/>
            <a:ext cx="11360150" cy="4521200"/>
          </a:xfrm>
        </p:spPr>
        <p:txBody>
          <a:bodyPr>
            <a:normAutofit fontScale="92500"/>
          </a:bodyPr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sz="2800" dirty="0"/>
              <a:t>Pourcentage de la population faisant appel aux pratiques complémentaires en France : 71 % (Harris Interactive 2019)</a:t>
            </a:r>
          </a:p>
          <a:p>
            <a:endParaRPr lang="fr-FR" sz="2800" dirty="0"/>
          </a:p>
          <a:p>
            <a:r>
              <a:rPr lang="fr-FR" sz="2800" dirty="0"/>
              <a:t>Ignorer le recours à ces pratiques implique d’encourager des comportements pouvant être dangereux pour la santé.</a:t>
            </a:r>
          </a:p>
          <a:p>
            <a:r>
              <a:rPr lang="fr-FR" sz="2800" dirty="0"/>
              <a:t>Il est important que les professionnels de santé et les patients soient informés des indications et des contre-indications, qu’ils soient accompagnés et qu’il y ait ainsi une sécurisation dans l’utilisation de ces pratiques.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55638457"/>
      </p:ext>
    </p:extLst>
  </p:cSld>
  <p:clrMapOvr>
    <a:masterClrMapping/>
  </p:clrMapOvr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13469"/>
      </a:dk2>
      <a:lt2>
        <a:srgbClr val="E2B129"/>
      </a:lt2>
      <a:accent1>
        <a:srgbClr val="213469"/>
      </a:accent1>
      <a:accent2>
        <a:srgbClr val="D9563F"/>
      </a:accent2>
      <a:accent3>
        <a:srgbClr val="94DCDC"/>
      </a:accent3>
      <a:accent4>
        <a:srgbClr val="14F597"/>
      </a:accent4>
      <a:accent5>
        <a:srgbClr val="3D4594"/>
      </a:accent5>
      <a:accent6>
        <a:srgbClr val="6EB1B4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</TotalTime>
  <Words>2223</Words>
  <Application>Microsoft Macintosh PowerPoint</Application>
  <DocSecurity>0</DocSecurity>
  <PresentationFormat>Grand écran</PresentationFormat>
  <Paragraphs>290</Paragraphs>
  <Slides>39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39</vt:i4>
      </vt:variant>
    </vt:vector>
  </HeadingPairs>
  <TitlesOfParts>
    <vt:vector size="52" baseType="lpstr">
      <vt:lpstr>Yu Gothic UI</vt:lpstr>
      <vt:lpstr>Aharoni</vt:lpstr>
      <vt:lpstr>Aptos</vt:lpstr>
      <vt:lpstr>Arial</vt:lpstr>
      <vt:lpstr>Avenir Next LT Pro Light</vt:lpstr>
      <vt:lpstr>Calibri</vt:lpstr>
      <vt:lpstr>Helvetica</vt:lpstr>
      <vt:lpstr>Lato</vt:lpstr>
      <vt:lpstr>Nunito</vt:lpstr>
      <vt:lpstr>Segoe UI</vt:lpstr>
      <vt:lpstr>Tahoma</vt:lpstr>
      <vt:lpstr>Wingdings</vt:lpstr>
      <vt:lpstr>Shift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pratiques complémentaires en France</vt:lpstr>
      <vt:lpstr>HEALTH UNITED  L’Innovation est Vitale</vt:lpstr>
      <vt:lpstr>Une Santé qui intègre tous les déterminants de la Santé</vt:lpstr>
      <vt:lpstr>La Santé Intégrative : Organisation de la Santé intégrant les meilleurs soins de la médecine conventionnelle et ceux des thérapies complémentaires.</vt:lpstr>
      <vt:lpstr>Présentation PowerPoint</vt:lpstr>
      <vt:lpstr>LA SANTÉ INTÉGRATIVE</vt:lpstr>
      <vt:lpstr>Présentation PowerPoint</vt:lpstr>
      <vt:lpstr>La SI en pratique</vt:lpstr>
      <vt:lpstr>Notre Vision </vt:lpstr>
      <vt:lpstr>Présentation PowerPoint</vt:lpstr>
      <vt:lpstr>Présentation PowerPoint</vt:lpstr>
      <vt:lpstr>Présentation PowerPoint</vt:lpstr>
      <vt:lpstr>Présentation PowerPoint</vt:lpstr>
      <vt:lpstr>Exemple Eure et Loir : CPTS Sud 28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HEALTH UNITED Cas clinique</vt:lpstr>
      <vt:lpstr>Présentation PowerPoint</vt:lpstr>
      <vt:lpstr>Présentation PowerPoint</vt:lpstr>
      <vt:lpstr>Présentation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Secrétariat FCPTS</dc:creator>
  <cp:keywords/>
  <dc:description/>
  <cp:lastModifiedBy>Bertrand JOSEPH</cp:lastModifiedBy>
  <cp:revision>151</cp:revision>
  <cp:lastPrinted>2024-10-07T15:29:02Z</cp:lastPrinted>
  <dcterms:created xsi:type="dcterms:W3CDTF">2023-01-12T08:34:55Z</dcterms:created>
  <dcterms:modified xsi:type="dcterms:W3CDTF">2024-10-07T18:02:06Z</dcterms:modified>
  <cp:category/>
  <dc:identifier/>
  <cp:contentStatus/>
  <dc:language/>
  <cp:version/>
</cp:coreProperties>
</file>