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63" r:id="rId3"/>
    <p:sldId id="257" r:id="rId4"/>
    <p:sldId id="258" r:id="rId5"/>
    <p:sldId id="259" r:id="rId6"/>
    <p:sldId id="264" r:id="rId7"/>
    <p:sldId id="347" r:id="rId8"/>
    <p:sldId id="348" r:id="rId9"/>
    <p:sldId id="349" r:id="rId10"/>
    <p:sldId id="350" r:id="rId11"/>
    <p:sldId id="351" r:id="rId12"/>
    <p:sldId id="355" r:id="rId13"/>
    <p:sldId id="357" r:id="rId14"/>
    <p:sldId id="358" r:id="rId15"/>
    <p:sldId id="365" r:id="rId16"/>
    <p:sldId id="366" r:id="rId17"/>
    <p:sldId id="368" r:id="rId18"/>
    <p:sldId id="367" r:id="rId19"/>
    <p:sldId id="372" r:id="rId20"/>
    <p:sldId id="373" r:id="rId21"/>
    <p:sldId id="379" r:id="rId22"/>
    <p:sldId id="380" r:id="rId23"/>
    <p:sldId id="381" r:id="rId24"/>
    <p:sldId id="382" r:id="rId25"/>
    <p:sldId id="383" r:id="rId26"/>
    <p:sldId id="384" r:id="rId27"/>
    <p:sldId id="385" r:id="rId28"/>
    <p:sldId id="386" r:id="rId29"/>
    <p:sldId id="387" r:id="rId30"/>
    <p:sldId id="388" r:id="rId31"/>
    <p:sldId id="401" r:id="rId32"/>
    <p:sldId id="403" r:id="rId33"/>
    <p:sldId id="404" r:id="rId34"/>
    <p:sldId id="391" r:id="rId35"/>
    <p:sldId id="392" r:id="rId36"/>
    <p:sldId id="394" r:id="rId37"/>
    <p:sldId id="395" r:id="rId38"/>
    <p:sldId id="396" r:id="rId39"/>
    <p:sldId id="397" r:id="rId40"/>
    <p:sldId id="325" r:id="rId41"/>
    <p:sldId id="260" r:id="rId42"/>
    <p:sldId id="405" r:id="rId43"/>
    <p:sldId id="406" r:id="rId44"/>
    <p:sldId id="407" r:id="rId45"/>
    <p:sldId id="408" r:id="rId46"/>
    <p:sldId id="409" r:id="rId47"/>
    <p:sldId id="410" r:id="rId48"/>
    <p:sldId id="266" r:id="rId49"/>
    <p:sldId id="268" r:id="rId50"/>
    <p:sldId id="267" r:id="rId51"/>
    <p:sldId id="269" r:id="rId52"/>
    <p:sldId id="411" r:id="rId53"/>
    <p:sldId id="271" r:id="rId54"/>
    <p:sldId id="261" r:id="rId55"/>
    <p:sldId id="412" r:id="rId56"/>
    <p:sldId id="413" r:id="rId57"/>
    <p:sldId id="414" r:id="rId58"/>
    <p:sldId id="415" r:id="rId59"/>
    <p:sldId id="416" r:id="rId60"/>
    <p:sldId id="262" r:id="rId61"/>
    <p:sldId id="417" r:id="rId62"/>
    <p:sldId id="418" r:id="rId63"/>
    <p:sldId id="420" r:id="rId64"/>
    <p:sldId id="421" r:id="rId65"/>
    <p:sldId id="422" r:id="rId66"/>
    <p:sldId id="423" r:id="rId67"/>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56A"/>
    <a:srgbClr val="2759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54"/>
    <p:restoredTop sz="94580"/>
  </p:normalViewPr>
  <p:slideViewPr>
    <p:cSldViewPr>
      <p:cViewPr varScale="1">
        <p:scale>
          <a:sx n="65" d="100"/>
          <a:sy n="65" d="100"/>
        </p:scale>
        <p:origin x="216" y="10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solidFill>
                  <a:schemeClr val="bg2"/>
                </a:solidFill>
              </a:rPr>
              <a:t>Interventions pour </a:t>
            </a:r>
            <a:r>
              <a:rPr lang="en-US" sz="2000" dirty="0" err="1">
                <a:solidFill>
                  <a:schemeClr val="bg2"/>
                </a:solidFill>
              </a:rPr>
              <a:t>relevages</a:t>
            </a:r>
            <a:r>
              <a:rPr lang="en-US" sz="2000" baseline="0" dirty="0">
                <a:solidFill>
                  <a:schemeClr val="bg2"/>
                </a:solidFill>
              </a:rPr>
              <a:t> SDIS 28</a:t>
            </a:r>
            <a:endParaRPr lang="en-US" sz="2000" dirty="0">
              <a:solidFill>
                <a:schemeClr val="bg2"/>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DEPARTEMENT!$A$2</c:f>
              <c:strCache>
                <c:ptCount val="1"/>
                <c:pt idx="0">
                  <c:v>Total général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DEPARTEMENT!$B$1:$F$1</c:f>
              <c:numCache>
                <c:formatCode>General</c:formatCode>
                <c:ptCount val="5"/>
                <c:pt idx="0">
                  <c:v>2018</c:v>
                </c:pt>
                <c:pt idx="1">
                  <c:v>2019</c:v>
                </c:pt>
                <c:pt idx="2">
                  <c:v>2020</c:v>
                </c:pt>
                <c:pt idx="3">
                  <c:v>2021</c:v>
                </c:pt>
                <c:pt idx="4">
                  <c:v>2022</c:v>
                </c:pt>
              </c:numCache>
            </c:numRef>
          </c:cat>
          <c:val>
            <c:numRef>
              <c:f>DEPARTEMENT!$B$2:$F$2</c:f>
              <c:numCache>
                <c:formatCode>General</c:formatCode>
                <c:ptCount val="5"/>
                <c:pt idx="0">
                  <c:v>1100</c:v>
                </c:pt>
                <c:pt idx="1">
                  <c:v>1212</c:v>
                </c:pt>
                <c:pt idx="2">
                  <c:v>1244</c:v>
                </c:pt>
                <c:pt idx="3">
                  <c:v>1219</c:v>
                </c:pt>
                <c:pt idx="4">
                  <c:v>1572</c:v>
                </c:pt>
              </c:numCache>
            </c:numRef>
          </c:val>
          <c:extLst>
            <c:ext xmlns:c16="http://schemas.microsoft.com/office/drawing/2014/chart" uri="{C3380CC4-5D6E-409C-BE32-E72D297353CC}">
              <c16:uniqueId val="{00000000-247E-4F06-BEDA-ED874C5E09E9}"/>
            </c:ext>
          </c:extLst>
        </c:ser>
        <c:dLbls>
          <c:dLblPos val="outEnd"/>
          <c:showLegendKey val="0"/>
          <c:showVal val="1"/>
          <c:showCatName val="0"/>
          <c:showSerName val="0"/>
          <c:showPercent val="0"/>
          <c:showBubbleSize val="0"/>
        </c:dLbls>
        <c:gapWidth val="219"/>
        <c:overlap val="-27"/>
        <c:axId val="1116033583"/>
        <c:axId val="1116034415"/>
      </c:barChart>
      <c:catAx>
        <c:axId val="1116033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fr-FR"/>
          </a:p>
        </c:txPr>
        <c:crossAx val="1116034415"/>
        <c:crosses val="autoZero"/>
        <c:auto val="1"/>
        <c:lblAlgn val="ctr"/>
        <c:lblOffset val="100"/>
        <c:noMultiLvlLbl val="0"/>
      </c:catAx>
      <c:valAx>
        <c:axId val="1116034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fr-FR"/>
          </a:p>
        </c:txPr>
        <c:crossAx val="11160335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1EA52-6390-432F-939C-7202CE992BDA}" type="doc">
      <dgm:prSet loTypeId="urn:microsoft.com/office/officeart/2005/8/layout/hChevron3" loCatId="process" qsTypeId="urn:microsoft.com/office/officeart/2005/8/quickstyle/simple5" qsCatId="simple" csTypeId="urn:microsoft.com/office/officeart/2005/8/colors/colorful5" csCatId="colorful" phldr="1"/>
      <dgm:spPr/>
    </dgm:pt>
    <dgm:pt modelId="{B0C827F3-8E68-4A25-9D30-8FDF64F1DB7F}">
      <dgm:prSet phldrT="[Texte]" custT="1"/>
      <dgm:spPr>
        <a:gradFill rotWithShape="0">
          <a:gsLst>
            <a:gs pos="100000">
              <a:srgbClr val="FF0000"/>
            </a:gs>
            <a:gs pos="100000">
              <a:schemeClr val="accent5">
                <a:hueOff val="0"/>
                <a:satOff val="0"/>
                <a:lumOff val="0"/>
                <a:alphaOff val="0"/>
                <a:lumMod val="99000"/>
                <a:satMod val="120000"/>
                <a:shade val="78000"/>
              </a:schemeClr>
            </a:gs>
          </a:gsLst>
        </a:gradFill>
      </dgm:spPr>
      <dgm:t>
        <a:bodyPr/>
        <a:lstStyle/>
        <a:p>
          <a:r>
            <a:rPr lang="fr-FR" sz="1000" dirty="0">
              <a:solidFill>
                <a:schemeClr val="tx1"/>
              </a:solidFill>
            </a:rPr>
            <a:t>Traitement de l’alerte</a:t>
          </a:r>
        </a:p>
      </dgm:t>
    </dgm:pt>
    <dgm:pt modelId="{44079353-F75E-47DD-84AC-C2C51F65261A}" type="parTrans" cxnId="{5D3EBAAD-A337-4368-A0C9-BFFFF0E7B5BF}">
      <dgm:prSet/>
      <dgm:spPr/>
      <dgm:t>
        <a:bodyPr/>
        <a:lstStyle/>
        <a:p>
          <a:endParaRPr lang="fr-FR" sz="2800"/>
        </a:p>
      </dgm:t>
    </dgm:pt>
    <dgm:pt modelId="{7EB15DFA-1940-4AA7-BF78-18D2161BB48B}" type="sibTrans" cxnId="{5D3EBAAD-A337-4368-A0C9-BFFFF0E7B5BF}">
      <dgm:prSet/>
      <dgm:spPr/>
      <dgm:t>
        <a:bodyPr/>
        <a:lstStyle/>
        <a:p>
          <a:endParaRPr lang="fr-FR" sz="2800"/>
        </a:p>
      </dgm:t>
    </dgm:pt>
    <dgm:pt modelId="{487E4944-E76F-4E34-BDCB-3F84BBE64081}">
      <dgm:prSet phldrT="[Texte]" custT="1"/>
      <dgm:spPr>
        <a:gradFill rotWithShape="0">
          <a:gsLst>
            <a:gs pos="0">
              <a:srgbClr val="00B0F0"/>
            </a:gs>
            <a:gs pos="100000">
              <a:schemeClr val="accent5">
                <a:hueOff val="-2100956"/>
                <a:satOff val="-2922"/>
                <a:lumOff val="-1121"/>
                <a:alphaOff val="0"/>
                <a:lumMod val="99000"/>
                <a:satMod val="120000"/>
                <a:shade val="78000"/>
              </a:schemeClr>
            </a:gs>
          </a:gsLst>
        </a:gradFill>
      </dgm:spPr>
      <dgm:t>
        <a:bodyPr/>
        <a:lstStyle/>
        <a:p>
          <a:r>
            <a:rPr lang="fr-FR" sz="1000">
              <a:solidFill>
                <a:schemeClr val="tx1"/>
              </a:solidFill>
            </a:rPr>
            <a:t>Transmission fiche de signalement</a:t>
          </a:r>
        </a:p>
      </dgm:t>
    </dgm:pt>
    <dgm:pt modelId="{34CE1514-281B-4B51-9CF3-8F5FF9171E2C}" type="parTrans" cxnId="{375158D4-2FFE-4CEB-813A-EAD060E6F3FB}">
      <dgm:prSet/>
      <dgm:spPr/>
      <dgm:t>
        <a:bodyPr/>
        <a:lstStyle/>
        <a:p>
          <a:endParaRPr lang="fr-FR" sz="2800"/>
        </a:p>
      </dgm:t>
    </dgm:pt>
    <dgm:pt modelId="{0FD57263-676E-45E4-AAE8-CC52F638EC74}" type="sibTrans" cxnId="{375158D4-2FFE-4CEB-813A-EAD060E6F3FB}">
      <dgm:prSet/>
      <dgm:spPr/>
      <dgm:t>
        <a:bodyPr/>
        <a:lstStyle/>
        <a:p>
          <a:endParaRPr lang="fr-FR" sz="2800"/>
        </a:p>
      </dgm:t>
    </dgm:pt>
    <dgm:pt modelId="{AFB41C04-F860-4925-9695-8451D66EBFF5}">
      <dgm:prSet phldrT="[Texte]" custT="1"/>
      <dgm:spPr>
        <a:gradFill rotWithShape="0">
          <a:gsLst>
            <a:gs pos="100000">
              <a:srgbClr val="FF0000"/>
            </a:gs>
            <a:gs pos="100000">
              <a:schemeClr val="accent5">
                <a:hueOff val="0"/>
                <a:satOff val="0"/>
                <a:lumOff val="0"/>
                <a:alphaOff val="0"/>
                <a:lumMod val="99000"/>
                <a:satMod val="120000"/>
                <a:shade val="78000"/>
              </a:schemeClr>
            </a:gs>
          </a:gsLst>
        </a:gradFill>
      </dgm:spPr>
      <dgm:t>
        <a:bodyPr/>
        <a:lstStyle/>
        <a:p>
          <a:r>
            <a:rPr lang="fr-FR" sz="1000">
              <a:solidFill>
                <a:schemeClr val="tx1"/>
              </a:solidFill>
            </a:rPr>
            <a:t>Envoi des secours</a:t>
          </a:r>
        </a:p>
      </dgm:t>
    </dgm:pt>
    <dgm:pt modelId="{A3AB5723-81F7-4B30-98FE-E2D7032CCD43}" type="parTrans" cxnId="{FD427F61-843F-439B-B528-480861BEF1C1}">
      <dgm:prSet/>
      <dgm:spPr/>
      <dgm:t>
        <a:bodyPr/>
        <a:lstStyle/>
        <a:p>
          <a:endParaRPr lang="fr-FR" sz="2800"/>
        </a:p>
      </dgm:t>
    </dgm:pt>
    <dgm:pt modelId="{20A72D14-6FCC-4CF3-AD8A-9D14AD9A90CB}" type="sibTrans" cxnId="{FD427F61-843F-439B-B528-480861BEF1C1}">
      <dgm:prSet/>
      <dgm:spPr/>
      <dgm:t>
        <a:bodyPr/>
        <a:lstStyle/>
        <a:p>
          <a:endParaRPr lang="fr-FR" sz="2800"/>
        </a:p>
      </dgm:t>
    </dgm:pt>
    <dgm:pt modelId="{7BE90020-1578-4473-93ED-A5DFD78AE2CC}">
      <dgm:prSet phldrT="[Texte]" custT="1"/>
      <dgm:spPr>
        <a:gradFill rotWithShape="0">
          <a:gsLst>
            <a:gs pos="0">
              <a:srgbClr val="00B0F0"/>
            </a:gs>
            <a:gs pos="100000">
              <a:schemeClr val="accent5">
                <a:hueOff val="-2100956"/>
                <a:satOff val="-2922"/>
                <a:lumOff val="-1121"/>
                <a:alphaOff val="0"/>
                <a:lumMod val="99000"/>
                <a:satMod val="120000"/>
                <a:shade val="78000"/>
              </a:schemeClr>
            </a:gs>
          </a:gsLst>
        </a:gradFill>
      </dgm:spPr>
      <dgm:t>
        <a:bodyPr/>
        <a:lstStyle/>
        <a:p>
          <a:r>
            <a:rPr lang="fr-FR" sz="1000" dirty="0">
              <a:solidFill>
                <a:schemeClr val="tx1"/>
              </a:solidFill>
            </a:rPr>
            <a:t>Relevage et bilan au SAMU</a:t>
          </a:r>
        </a:p>
      </dgm:t>
    </dgm:pt>
    <dgm:pt modelId="{4C6DA861-EDFC-4FB5-8A31-621B3BBAC524}" type="parTrans" cxnId="{DD3A5706-A321-45CF-A22F-4D440F756727}">
      <dgm:prSet/>
      <dgm:spPr/>
      <dgm:t>
        <a:bodyPr/>
        <a:lstStyle/>
        <a:p>
          <a:endParaRPr lang="fr-FR" sz="2800"/>
        </a:p>
      </dgm:t>
    </dgm:pt>
    <dgm:pt modelId="{38BCE14D-D74A-44D5-9ED7-514996FC1F62}" type="sibTrans" cxnId="{DD3A5706-A321-45CF-A22F-4D440F756727}">
      <dgm:prSet/>
      <dgm:spPr/>
      <dgm:t>
        <a:bodyPr/>
        <a:lstStyle/>
        <a:p>
          <a:endParaRPr lang="fr-FR" sz="2800"/>
        </a:p>
      </dgm:t>
    </dgm:pt>
    <dgm:pt modelId="{9DF5BCD7-5BC5-49B7-B8F8-1D6B01AB3FC6}">
      <dgm:prSet phldrT="[Texte]" custT="1"/>
      <dgm:spPr>
        <a:gradFill rotWithShape="0">
          <a:gsLst>
            <a:gs pos="0">
              <a:srgbClr val="00B0F0"/>
            </a:gs>
            <a:gs pos="100000">
              <a:schemeClr val="accent5">
                <a:hueOff val="-2100956"/>
                <a:satOff val="-2922"/>
                <a:lumOff val="-1121"/>
                <a:alphaOff val="0"/>
                <a:lumMod val="99000"/>
                <a:satMod val="120000"/>
                <a:shade val="78000"/>
              </a:schemeClr>
            </a:gs>
          </a:gsLst>
        </a:gradFill>
      </dgm:spPr>
      <dgm:t>
        <a:bodyPr/>
        <a:lstStyle/>
        <a:p>
          <a:r>
            <a:rPr lang="fr-FR" sz="1000">
              <a:solidFill>
                <a:schemeClr val="tx1"/>
              </a:solidFill>
            </a:rPr>
            <a:t>Recueils des informations à caractère social</a:t>
          </a:r>
        </a:p>
      </dgm:t>
    </dgm:pt>
    <dgm:pt modelId="{4B48792C-3ABC-4069-A62C-9E7D5E749B8B}" type="parTrans" cxnId="{FA75577F-92F1-457A-A28B-FBA15048F08C}">
      <dgm:prSet/>
      <dgm:spPr/>
      <dgm:t>
        <a:bodyPr/>
        <a:lstStyle/>
        <a:p>
          <a:endParaRPr lang="fr-FR" sz="2800"/>
        </a:p>
      </dgm:t>
    </dgm:pt>
    <dgm:pt modelId="{8AA97F84-14F8-4487-AB40-D595E02C8FB7}" type="sibTrans" cxnId="{FA75577F-92F1-457A-A28B-FBA15048F08C}">
      <dgm:prSet/>
      <dgm:spPr/>
      <dgm:t>
        <a:bodyPr/>
        <a:lstStyle/>
        <a:p>
          <a:endParaRPr lang="fr-FR" sz="2800"/>
        </a:p>
      </dgm:t>
    </dgm:pt>
    <dgm:pt modelId="{C6DECC09-AF30-4C51-923D-C0EA206C7938}">
      <dgm:prSet phldrT="[Texte]" custT="1"/>
      <dgm:spPr>
        <a:gradFill rotWithShape="0">
          <a:gsLst>
            <a:gs pos="0">
              <a:srgbClr val="00B0F0"/>
            </a:gs>
            <a:gs pos="100000">
              <a:schemeClr val="accent5">
                <a:hueOff val="-2100956"/>
                <a:satOff val="-2922"/>
                <a:lumOff val="-1121"/>
                <a:alphaOff val="0"/>
                <a:lumMod val="99000"/>
                <a:satMod val="120000"/>
                <a:shade val="78000"/>
              </a:schemeClr>
            </a:gs>
          </a:gsLst>
        </a:gradFill>
      </dgm:spPr>
      <dgm:t>
        <a:bodyPr/>
        <a:lstStyle/>
        <a:p>
          <a:r>
            <a:rPr lang="fr-FR" sz="1000">
              <a:solidFill>
                <a:schemeClr val="tx1"/>
              </a:solidFill>
            </a:rPr>
            <a:t>Information à la victime du dispositif</a:t>
          </a:r>
        </a:p>
      </dgm:t>
    </dgm:pt>
    <dgm:pt modelId="{463F8BEE-C730-4CB8-BE6F-7BB0ABBC27B0}" type="parTrans" cxnId="{1EBB1163-F328-412C-A397-7F81C076F8BC}">
      <dgm:prSet/>
      <dgm:spPr/>
      <dgm:t>
        <a:bodyPr/>
        <a:lstStyle/>
        <a:p>
          <a:endParaRPr lang="fr-FR" sz="2800"/>
        </a:p>
      </dgm:t>
    </dgm:pt>
    <dgm:pt modelId="{235CE855-F7B0-4A2C-8B22-CD9F3B6D47BF}" type="sibTrans" cxnId="{1EBB1163-F328-412C-A397-7F81C076F8BC}">
      <dgm:prSet/>
      <dgm:spPr/>
      <dgm:t>
        <a:bodyPr/>
        <a:lstStyle/>
        <a:p>
          <a:endParaRPr lang="fr-FR" sz="2800"/>
        </a:p>
      </dgm:t>
    </dgm:pt>
    <dgm:pt modelId="{FD5DCDED-732C-4A56-922B-FAD187B16D12}">
      <dgm:prSet phldrT="[Texte]" custT="1"/>
      <dgm:spPr/>
      <dgm:t>
        <a:bodyPr/>
        <a:lstStyle/>
        <a:p>
          <a:r>
            <a:rPr lang="fr-FR" sz="1000" dirty="0">
              <a:solidFill>
                <a:schemeClr val="tx1"/>
              </a:solidFill>
            </a:rPr>
            <a:t>Transmission sécurisé des informations</a:t>
          </a:r>
        </a:p>
      </dgm:t>
    </dgm:pt>
    <dgm:pt modelId="{085098C9-21E4-4893-BC21-99F558FE1BE5}" type="parTrans" cxnId="{AF7238CA-9985-4613-8A80-555E19C771AF}">
      <dgm:prSet/>
      <dgm:spPr/>
      <dgm:t>
        <a:bodyPr/>
        <a:lstStyle/>
        <a:p>
          <a:endParaRPr lang="fr-FR"/>
        </a:p>
      </dgm:t>
    </dgm:pt>
    <dgm:pt modelId="{9AC59E94-91E2-4605-A51D-30F0AD7797EB}" type="sibTrans" cxnId="{AF7238CA-9985-4613-8A80-555E19C771AF}">
      <dgm:prSet/>
      <dgm:spPr/>
      <dgm:t>
        <a:bodyPr/>
        <a:lstStyle/>
        <a:p>
          <a:endParaRPr lang="fr-FR"/>
        </a:p>
      </dgm:t>
    </dgm:pt>
    <dgm:pt modelId="{0EEED7ED-D8C9-42A1-ABD8-A77DF492C8B3}">
      <dgm:prSet phldrT="[Texte]" custT="1"/>
      <dgm:spPr/>
      <dgm:t>
        <a:bodyPr/>
        <a:lstStyle/>
        <a:p>
          <a:r>
            <a:rPr lang="fr-FR" sz="1000" dirty="0">
              <a:solidFill>
                <a:schemeClr val="tx1"/>
              </a:solidFill>
            </a:rPr>
            <a:t>Traitement des fiches de signalement et de la requête</a:t>
          </a:r>
        </a:p>
      </dgm:t>
    </dgm:pt>
    <dgm:pt modelId="{4BDEAF51-9320-4AFB-AB4F-FF9E9D2F5BD3}" type="parTrans" cxnId="{8FAA3FA0-32A1-4336-AEF2-80F4C10C402B}">
      <dgm:prSet/>
      <dgm:spPr/>
      <dgm:t>
        <a:bodyPr/>
        <a:lstStyle/>
        <a:p>
          <a:endParaRPr lang="fr-FR"/>
        </a:p>
      </dgm:t>
    </dgm:pt>
    <dgm:pt modelId="{FB3E828A-8F4A-45D5-B77A-7BD5E1676753}" type="sibTrans" cxnId="{8FAA3FA0-32A1-4336-AEF2-80F4C10C402B}">
      <dgm:prSet/>
      <dgm:spPr/>
      <dgm:t>
        <a:bodyPr/>
        <a:lstStyle/>
        <a:p>
          <a:endParaRPr lang="fr-FR"/>
        </a:p>
      </dgm:t>
    </dgm:pt>
    <dgm:pt modelId="{160F1D06-75A3-470D-B0D8-3CA74C7DA276}" type="pres">
      <dgm:prSet presAssocID="{0671EA52-6390-432F-939C-7202CE992BDA}" presName="Name0" presStyleCnt="0">
        <dgm:presLayoutVars>
          <dgm:dir/>
          <dgm:resizeHandles val="exact"/>
        </dgm:presLayoutVars>
      </dgm:prSet>
      <dgm:spPr/>
    </dgm:pt>
    <dgm:pt modelId="{1E1B610E-FA61-4CED-86B0-BA937B64F1DD}" type="pres">
      <dgm:prSet presAssocID="{B0C827F3-8E68-4A25-9D30-8FDF64F1DB7F}" presName="parTxOnly" presStyleLbl="node1" presStyleIdx="0" presStyleCnt="8">
        <dgm:presLayoutVars>
          <dgm:bulletEnabled val="1"/>
        </dgm:presLayoutVars>
      </dgm:prSet>
      <dgm:spPr/>
    </dgm:pt>
    <dgm:pt modelId="{EB8448B8-8ECF-4DEF-9B23-6CA75F36569B}" type="pres">
      <dgm:prSet presAssocID="{7EB15DFA-1940-4AA7-BF78-18D2161BB48B}" presName="parSpace" presStyleCnt="0"/>
      <dgm:spPr/>
    </dgm:pt>
    <dgm:pt modelId="{F5AA1EC5-915D-4ADD-B2F3-238C03EF9A8A}" type="pres">
      <dgm:prSet presAssocID="{AFB41C04-F860-4925-9695-8451D66EBFF5}" presName="parTxOnly" presStyleLbl="node1" presStyleIdx="1" presStyleCnt="8">
        <dgm:presLayoutVars>
          <dgm:bulletEnabled val="1"/>
        </dgm:presLayoutVars>
      </dgm:prSet>
      <dgm:spPr/>
    </dgm:pt>
    <dgm:pt modelId="{65826B13-452B-4760-9CB2-DED9CB82D912}" type="pres">
      <dgm:prSet presAssocID="{20A72D14-6FCC-4CF3-AD8A-9D14AD9A90CB}" presName="parSpace" presStyleCnt="0"/>
      <dgm:spPr/>
    </dgm:pt>
    <dgm:pt modelId="{BD8CD2D5-FB28-4A9C-90B9-257EBD7B9B6A}" type="pres">
      <dgm:prSet presAssocID="{7BE90020-1578-4473-93ED-A5DFD78AE2CC}" presName="parTxOnly" presStyleLbl="node1" presStyleIdx="2" presStyleCnt="8">
        <dgm:presLayoutVars>
          <dgm:bulletEnabled val="1"/>
        </dgm:presLayoutVars>
      </dgm:prSet>
      <dgm:spPr/>
    </dgm:pt>
    <dgm:pt modelId="{8389C5BE-BF80-4103-97E6-190F69DDDE65}" type="pres">
      <dgm:prSet presAssocID="{38BCE14D-D74A-44D5-9ED7-514996FC1F62}" presName="parSpace" presStyleCnt="0"/>
      <dgm:spPr/>
    </dgm:pt>
    <dgm:pt modelId="{FA0AFDC8-C21E-4E7A-92F0-D190D65EBC46}" type="pres">
      <dgm:prSet presAssocID="{9DF5BCD7-5BC5-49B7-B8F8-1D6B01AB3FC6}" presName="parTxOnly" presStyleLbl="node1" presStyleIdx="3" presStyleCnt="8">
        <dgm:presLayoutVars>
          <dgm:bulletEnabled val="1"/>
        </dgm:presLayoutVars>
      </dgm:prSet>
      <dgm:spPr/>
    </dgm:pt>
    <dgm:pt modelId="{3019D84B-3E51-4FCC-AE02-BA5155F44FAD}" type="pres">
      <dgm:prSet presAssocID="{8AA97F84-14F8-4487-AB40-D595E02C8FB7}" presName="parSpace" presStyleCnt="0"/>
      <dgm:spPr/>
    </dgm:pt>
    <dgm:pt modelId="{DFD3DDCF-0291-43B3-9A0C-E2567E08645B}" type="pres">
      <dgm:prSet presAssocID="{C6DECC09-AF30-4C51-923D-C0EA206C7938}" presName="parTxOnly" presStyleLbl="node1" presStyleIdx="4" presStyleCnt="8">
        <dgm:presLayoutVars>
          <dgm:bulletEnabled val="1"/>
        </dgm:presLayoutVars>
      </dgm:prSet>
      <dgm:spPr/>
    </dgm:pt>
    <dgm:pt modelId="{1623F99E-32A3-496E-A5D2-6766515C43BA}" type="pres">
      <dgm:prSet presAssocID="{235CE855-F7B0-4A2C-8B22-CD9F3B6D47BF}" presName="parSpace" presStyleCnt="0"/>
      <dgm:spPr/>
    </dgm:pt>
    <dgm:pt modelId="{803F6103-9D2C-492A-8B1F-1E2097CC3924}" type="pres">
      <dgm:prSet presAssocID="{487E4944-E76F-4E34-BDCB-3F84BBE64081}" presName="parTxOnly" presStyleLbl="node1" presStyleIdx="5" presStyleCnt="8">
        <dgm:presLayoutVars>
          <dgm:bulletEnabled val="1"/>
        </dgm:presLayoutVars>
      </dgm:prSet>
      <dgm:spPr/>
    </dgm:pt>
    <dgm:pt modelId="{6344D39F-2CA5-4D22-89AE-C844F80ECA22}" type="pres">
      <dgm:prSet presAssocID="{0FD57263-676E-45E4-AAE8-CC52F638EC74}" presName="parSpace" presStyleCnt="0"/>
      <dgm:spPr/>
    </dgm:pt>
    <dgm:pt modelId="{A2DF808A-4241-4086-A700-0591E4648E43}" type="pres">
      <dgm:prSet presAssocID="{0EEED7ED-D8C9-42A1-ABD8-A77DF492C8B3}" presName="parTxOnly" presStyleLbl="node1" presStyleIdx="6" presStyleCnt="8">
        <dgm:presLayoutVars>
          <dgm:bulletEnabled val="1"/>
        </dgm:presLayoutVars>
      </dgm:prSet>
      <dgm:spPr/>
    </dgm:pt>
    <dgm:pt modelId="{317B7851-F20D-4FF9-A97F-8D5F79D18D9F}" type="pres">
      <dgm:prSet presAssocID="{FB3E828A-8F4A-45D5-B77A-7BD5E1676753}" presName="parSpace" presStyleCnt="0"/>
      <dgm:spPr/>
    </dgm:pt>
    <dgm:pt modelId="{9F7837B0-03F9-4096-8087-2E8181473BA5}" type="pres">
      <dgm:prSet presAssocID="{FD5DCDED-732C-4A56-922B-FAD187B16D12}" presName="parTxOnly" presStyleLbl="node1" presStyleIdx="7" presStyleCnt="8">
        <dgm:presLayoutVars>
          <dgm:bulletEnabled val="1"/>
        </dgm:presLayoutVars>
      </dgm:prSet>
      <dgm:spPr/>
    </dgm:pt>
  </dgm:ptLst>
  <dgm:cxnLst>
    <dgm:cxn modelId="{DD3A5706-A321-45CF-A22F-4D440F756727}" srcId="{0671EA52-6390-432F-939C-7202CE992BDA}" destId="{7BE90020-1578-4473-93ED-A5DFD78AE2CC}" srcOrd="2" destOrd="0" parTransId="{4C6DA861-EDFC-4FB5-8A31-621B3BBAC524}" sibTransId="{38BCE14D-D74A-44D5-9ED7-514996FC1F62}"/>
    <dgm:cxn modelId="{834EC60F-450E-4482-9F98-428D7B6D4899}" type="presOf" srcId="{9DF5BCD7-5BC5-49B7-B8F8-1D6B01AB3FC6}" destId="{FA0AFDC8-C21E-4E7A-92F0-D190D65EBC46}" srcOrd="0" destOrd="0" presId="urn:microsoft.com/office/officeart/2005/8/layout/hChevron3"/>
    <dgm:cxn modelId="{7D31AF50-962A-44FE-998E-4E7AF9024CB7}" type="presOf" srcId="{B0C827F3-8E68-4A25-9D30-8FDF64F1DB7F}" destId="{1E1B610E-FA61-4CED-86B0-BA937B64F1DD}" srcOrd="0" destOrd="0" presId="urn:microsoft.com/office/officeart/2005/8/layout/hChevron3"/>
    <dgm:cxn modelId="{947A6E5E-C6E8-4637-B695-FBDF88445147}" type="presOf" srcId="{FD5DCDED-732C-4A56-922B-FAD187B16D12}" destId="{9F7837B0-03F9-4096-8087-2E8181473BA5}" srcOrd="0" destOrd="0" presId="urn:microsoft.com/office/officeart/2005/8/layout/hChevron3"/>
    <dgm:cxn modelId="{FD427F61-843F-439B-B528-480861BEF1C1}" srcId="{0671EA52-6390-432F-939C-7202CE992BDA}" destId="{AFB41C04-F860-4925-9695-8451D66EBFF5}" srcOrd="1" destOrd="0" parTransId="{A3AB5723-81F7-4B30-98FE-E2D7032CCD43}" sibTransId="{20A72D14-6FCC-4CF3-AD8A-9D14AD9A90CB}"/>
    <dgm:cxn modelId="{1EBB1163-F328-412C-A397-7F81C076F8BC}" srcId="{0671EA52-6390-432F-939C-7202CE992BDA}" destId="{C6DECC09-AF30-4C51-923D-C0EA206C7938}" srcOrd="4" destOrd="0" parTransId="{463F8BEE-C730-4CB8-BE6F-7BB0ABBC27B0}" sibTransId="{235CE855-F7B0-4A2C-8B22-CD9F3B6D47BF}"/>
    <dgm:cxn modelId="{1F35EB73-CA0E-40BF-B37E-5B0BF7DC4853}" type="presOf" srcId="{487E4944-E76F-4E34-BDCB-3F84BBE64081}" destId="{803F6103-9D2C-492A-8B1F-1E2097CC3924}" srcOrd="0" destOrd="0" presId="urn:microsoft.com/office/officeart/2005/8/layout/hChevron3"/>
    <dgm:cxn modelId="{FA75577F-92F1-457A-A28B-FBA15048F08C}" srcId="{0671EA52-6390-432F-939C-7202CE992BDA}" destId="{9DF5BCD7-5BC5-49B7-B8F8-1D6B01AB3FC6}" srcOrd="3" destOrd="0" parTransId="{4B48792C-3ABC-4069-A62C-9E7D5E749B8B}" sibTransId="{8AA97F84-14F8-4487-AB40-D595E02C8FB7}"/>
    <dgm:cxn modelId="{1CEAE182-FA8D-421A-BCE5-BA14A792F85F}" type="presOf" srcId="{7BE90020-1578-4473-93ED-A5DFD78AE2CC}" destId="{BD8CD2D5-FB28-4A9C-90B9-257EBD7B9B6A}" srcOrd="0" destOrd="0" presId="urn:microsoft.com/office/officeart/2005/8/layout/hChevron3"/>
    <dgm:cxn modelId="{8FAA3FA0-32A1-4336-AEF2-80F4C10C402B}" srcId="{0671EA52-6390-432F-939C-7202CE992BDA}" destId="{0EEED7ED-D8C9-42A1-ABD8-A77DF492C8B3}" srcOrd="6" destOrd="0" parTransId="{4BDEAF51-9320-4AFB-AB4F-FF9E9D2F5BD3}" sibTransId="{FB3E828A-8F4A-45D5-B77A-7BD5E1676753}"/>
    <dgm:cxn modelId="{2EED55A4-579C-424E-848D-8EA805781BC8}" type="presOf" srcId="{0EEED7ED-D8C9-42A1-ABD8-A77DF492C8B3}" destId="{A2DF808A-4241-4086-A700-0591E4648E43}" srcOrd="0" destOrd="0" presId="urn:microsoft.com/office/officeart/2005/8/layout/hChevron3"/>
    <dgm:cxn modelId="{C53835A7-4C7B-44BD-A1FA-A8E41788649A}" type="presOf" srcId="{AFB41C04-F860-4925-9695-8451D66EBFF5}" destId="{F5AA1EC5-915D-4ADD-B2F3-238C03EF9A8A}" srcOrd="0" destOrd="0" presId="urn:microsoft.com/office/officeart/2005/8/layout/hChevron3"/>
    <dgm:cxn modelId="{5D3EBAAD-A337-4368-A0C9-BFFFF0E7B5BF}" srcId="{0671EA52-6390-432F-939C-7202CE992BDA}" destId="{B0C827F3-8E68-4A25-9D30-8FDF64F1DB7F}" srcOrd="0" destOrd="0" parTransId="{44079353-F75E-47DD-84AC-C2C51F65261A}" sibTransId="{7EB15DFA-1940-4AA7-BF78-18D2161BB48B}"/>
    <dgm:cxn modelId="{AF7238CA-9985-4613-8A80-555E19C771AF}" srcId="{0671EA52-6390-432F-939C-7202CE992BDA}" destId="{FD5DCDED-732C-4A56-922B-FAD187B16D12}" srcOrd="7" destOrd="0" parTransId="{085098C9-21E4-4893-BC21-99F558FE1BE5}" sibTransId="{9AC59E94-91E2-4605-A51D-30F0AD7797EB}"/>
    <dgm:cxn modelId="{375158D4-2FFE-4CEB-813A-EAD060E6F3FB}" srcId="{0671EA52-6390-432F-939C-7202CE992BDA}" destId="{487E4944-E76F-4E34-BDCB-3F84BBE64081}" srcOrd="5" destOrd="0" parTransId="{34CE1514-281B-4B51-9CF3-8F5FF9171E2C}" sibTransId="{0FD57263-676E-45E4-AAE8-CC52F638EC74}"/>
    <dgm:cxn modelId="{574440DB-D0B8-4D67-A2AC-E900161469E7}" type="presOf" srcId="{C6DECC09-AF30-4C51-923D-C0EA206C7938}" destId="{DFD3DDCF-0291-43B3-9A0C-E2567E08645B}" srcOrd="0" destOrd="0" presId="urn:microsoft.com/office/officeart/2005/8/layout/hChevron3"/>
    <dgm:cxn modelId="{055237E7-444C-42BE-B768-0B48D5E5F3AC}" type="presOf" srcId="{0671EA52-6390-432F-939C-7202CE992BDA}" destId="{160F1D06-75A3-470D-B0D8-3CA74C7DA276}" srcOrd="0" destOrd="0" presId="urn:microsoft.com/office/officeart/2005/8/layout/hChevron3"/>
    <dgm:cxn modelId="{9C04F1FB-706E-45E6-8A9C-A2DFE7691DBE}" type="presParOf" srcId="{160F1D06-75A3-470D-B0D8-3CA74C7DA276}" destId="{1E1B610E-FA61-4CED-86B0-BA937B64F1DD}" srcOrd="0" destOrd="0" presId="urn:microsoft.com/office/officeart/2005/8/layout/hChevron3"/>
    <dgm:cxn modelId="{8ADDDCA9-E202-42B7-B2AE-539B3C5412FE}" type="presParOf" srcId="{160F1D06-75A3-470D-B0D8-3CA74C7DA276}" destId="{EB8448B8-8ECF-4DEF-9B23-6CA75F36569B}" srcOrd="1" destOrd="0" presId="urn:microsoft.com/office/officeart/2005/8/layout/hChevron3"/>
    <dgm:cxn modelId="{80602CA5-7C8B-4551-9890-074FB852A6F6}" type="presParOf" srcId="{160F1D06-75A3-470D-B0D8-3CA74C7DA276}" destId="{F5AA1EC5-915D-4ADD-B2F3-238C03EF9A8A}" srcOrd="2" destOrd="0" presId="urn:microsoft.com/office/officeart/2005/8/layout/hChevron3"/>
    <dgm:cxn modelId="{64F489C5-8966-41E2-B723-6E99EA4F811B}" type="presParOf" srcId="{160F1D06-75A3-470D-B0D8-3CA74C7DA276}" destId="{65826B13-452B-4760-9CB2-DED9CB82D912}" srcOrd="3" destOrd="0" presId="urn:microsoft.com/office/officeart/2005/8/layout/hChevron3"/>
    <dgm:cxn modelId="{AEAD6359-7E24-41F9-B851-22C3A79B088E}" type="presParOf" srcId="{160F1D06-75A3-470D-B0D8-3CA74C7DA276}" destId="{BD8CD2D5-FB28-4A9C-90B9-257EBD7B9B6A}" srcOrd="4" destOrd="0" presId="urn:microsoft.com/office/officeart/2005/8/layout/hChevron3"/>
    <dgm:cxn modelId="{12B0BB53-6D07-4378-B021-58F0E01C71AE}" type="presParOf" srcId="{160F1D06-75A3-470D-B0D8-3CA74C7DA276}" destId="{8389C5BE-BF80-4103-97E6-190F69DDDE65}" srcOrd="5" destOrd="0" presId="urn:microsoft.com/office/officeart/2005/8/layout/hChevron3"/>
    <dgm:cxn modelId="{64B3B0BE-DD82-40CE-B971-E49EB55D9449}" type="presParOf" srcId="{160F1D06-75A3-470D-B0D8-3CA74C7DA276}" destId="{FA0AFDC8-C21E-4E7A-92F0-D190D65EBC46}" srcOrd="6" destOrd="0" presId="urn:microsoft.com/office/officeart/2005/8/layout/hChevron3"/>
    <dgm:cxn modelId="{7BD4A4BB-61A9-43B8-B40C-47783153BC83}" type="presParOf" srcId="{160F1D06-75A3-470D-B0D8-3CA74C7DA276}" destId="{3019D84B-3E51-4FCC-AE02-BA5155F44FAD}" srcOrd="7" destOrd="0" presId="urn:microsoft.com/office/officeart/2005/8/layout/hChevron3"/>
    <dgm:cxn modelId="{EAC70388-073C-4DC0-B2E0-84571405CF3C}" type="presParOf" srcId="{160F1D06-75A3-470D-B0D8-3CA74C7DA276}" destId="{DFD3DDCF-0291-43B3-9A0C-E2567E08645B}" srcOrd="8" destOrd="0" presId="urn:microsoft.com/office/officeart/2005/8/layout/hChevron3"/>
    <dgm:cxn modelId="{570B3929-7529-44A3-9CBA-F44CB86BCBFD}" type="presParOf" srcId="{160F1D06-75A3-470D-B0D8-3CA74C7DA276}" destId="{1623F99E-32A3-496E-A5D2-6766515C43BA}" srcOrd="9" destOrd="0" presId="urn:microsoft.com/office/officeart/2005/8/layout/hChevron3"/>
    <dgm:cxn modelId="{1A2B606D-55E5-4F24-9A42-132FB5223F77}" type="presParOf" srcId="{160F1D06-75A3-470D-B0D8-3CA74C7DA276}" destId="{803F6103-9D2C-492A-8B1F-1E2097CC3924}" srcOrd="10" destOrd="0" presId="urn:microsoft.com/office/officeart/2005/8/layout/hChevron3"/>
    <dgm:cxn modelId="{FCA67267-2D54-4E96-8F69-6019A09D6A37}" type="presParOf" srcId="{160F1D06-75A3-470D-B0D8-3CA74C7DA276}" destId="{6344D39F-2CA5-4D22-89AE-C844F80ECA22}" srcOrd="11" destOrd="0" presId="urn:microsoft.com/office/officeart/2005/8/layout/hChevron3"/>
    <dgm:cxn modelId="{D27071B2-EC8A-4101-BE2C-F3CBD7777D2F}" type="presParOf" srcId="{160F1D06-75A3-470D-B0D8-3CA74C7DA276}" destId="{A2DF808A-4241-4086-A700-0591E4648E43}" srcOrd="12" destOrd="0" presId="urn:microsoft.com/office/officeart/2005/8/layout/hChevron3"/>
    <dgm:cxn modelId="{5014D7BF-DA8B-44E0-8217-C28E971EA665}" type="presParOf" srcId="{160F1D06-75A3-470D-B0D8-3CA74C7DA276}" destId="{317B7851-F20D-4FF9-A97F-8D5F79D18D9F}" srcOrd="13" destOrd="0" presId="urn:microsoft.com/office/officeart/2005/8/layout/hChevron3"/>
    <dgm:cxn modelId="{73AD6364-D8A9-49DE-BA7A-852A994B5172}" type="presParOf" srcId="{160F1D06-75A3-470D-B0D8-3CA74C7DA276}" destId="{9F7837B0-03F9-4096-8087-2E8181473BA5}" srcOrd="1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B610E-FA61-4CED-86B0-BA937B64F1DD}">
      <dsp:nvSpPr>
        <dsp:cNvPr id="0" name=""/>
        <dsp:cNvSpPr/>
      </dsp:nvSpPr>
      <dsp:spPr>
        <a:xfrm>
          <a:off x="4661" y="587717"/>
          <a:ext cx="1445120" cy="578048"/>
        </a:xfrm>
        <a:prstGeom prst="homePlate">
          <a:avLst/>
        </a:prstGeom>
        <a:gradFill rotWithShape="0">
          <a:gsLst>
            <a:gs pos="100000">
              <a:srgbClr val="FF0000"/>
            </a:gs>
            <a:gs pos="100000">
              <a:schemeClr val="accent5">
                <a:hueOff val="0"/>
                <a:satOff val="0"/>
                <a:lumOff val="0"/>
                <a:alphaOff val="0"/>
                <a:lumMod val="99000"/>
                <a:satMod val="120000"/>
                <a:shade val="78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Traitement de l’alerte</a:t>
          </a:r>
        </a:p>
      </dsp:txBody>
      <dsp:txXfrm>
        <a:off x="4661" y="587717"/>
        <a:ext cx="1300608" cy="578048"/>
      </dsp:txXfrm>
    </dsp:sp>
    <dsp:sp modelId="{F5AA1EC5-915D-4ADD-B2F3-238C03EF9A8A}">
      <dsp:nvSpPr>
        <dsp:cNvPr id="0" name=""/>
        <dsp:cNvSpPr/>
      </dsp:nvSpPr>
      <dsp:spPr>
        <a:xfrm>
          <a:off x="1160758" y="587717"/>
          <a:ext cx="1445120" cy="578048"/>
        </a:xfrm>
        <a:prstGeom prst="chevron">
          <a:avLst/>
        </a:prstGeom>
        <a:gradFill rotWithShape="0">
          <a:gsLst>
            <a:gs pos="100000">
              <a:srgbClr val="FF0000"/>
            </a:gs>
            <a:gs pos="100000">
              <a:schemeClr val="accent5">
                <a:hueOff val="0"/>
                <a:satOff val="0"/>
                <a:lumOff val="0"/>
                <a:alphaOff val="0"/>
                <a:lumMod val="99000"/>
                <a:satMod val="120000"/>
                <a:shade val="78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a:solidFill>
                <a:schemeClr val="tx1"/>
              </a:solidFill>
            </a:rPr>
            <a:t>Envoi des secours</a:t>
          </a:r>
        </a:p>
      </dsp:txBody>
      <dsp:txXfrm>
        <a:off x="1449782" y="587717"/>
        <a:ext cx="867072" cy="578048"/>
      </dsp:txXfrm>
    </dsp:sp>
    <dsp:sp modelId="{BD8CD2D5-FB28-4A9C-90B9-257EBD7B9B6A}">
      <dsp:nvSpPr>
        <dsp:cNvPr id="0" name=""/>
        <dsp:cNvSpPr/>
      </dsp:nvSpPr>
      <dsp:spPr>
        <a:xfrm>
          <a:off x="2316855" y="587717"/>
          <a:ext cx="1445120" cy="578048"/>
        </a:xfrm>
        <a:prstGeom prst="chevron">
          <a:avLst/>
        </a:prstGeom>
        <a:gradFill rotWithShape="0">
          <a:gsLst>
            <a:gs pos="0">
              <a:srgbClr val="00B0F0"/>
            </a:gs>
            <a:gs pos="100000">
              <a:schemeClr val="accent5">
                <a:hueOff val="-2100956"/>
                <a:satOff val="-2922"/>
                <a:lumOff val="-1121"/>
                <a:alphaOff val="0"/>
                <a:lumMod val="99000"/>
                <a:satMod val="120000"/>
                <a:shade val="78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Relevage et bilan au SAMU</a:t>
          </a:r>
        </a:p>
      </dsp:txBody>
      <dsp:txXfrm>
        <a:off x="2605879" y="587717"/>
        <a:ext cx="867072" cy="578048"/>
      </dsp:txXfrm>
    </dsp:sp>
    <dsp:sp modelId="{FA0AFDC8-C21E-4E7A-92F0-D190D65EBC46}">
      <dsp:nvSpPr>
        <dsp:cNvPr id="0" name=""/>
        <dsp:cNvSpPr/>
      </dsp:nvSpPr>
      <dsp:spPr>
        <a:xfrm>
          <a:off x="3472951" y="587717"/>
          <a:ext cx="1445120" cy="578048"/>
        </a:xfrm>
        <a:prstGeom prst="chevron">
          <a:avLst/>
        </a:prstGeom>
        <a:gradFill rotWithShape="0">
          <a:gsLst>
            <a:gs pos="0">
              <a:srgbClr val="00B0F0"/>
            </a:gs>
            <a:gs pos="100000">
              <a:schemeClr val="accent5">
                <a:hueOff val="-2100956"/>
                <a:satOff val="-2922"/>
                <a:lumOff val="-1121"/>
                <a:alphaOff val="0"/>
                <a:lumMod val="99000"/>
                <a:satMod val="120000"/>
                <a:shade val="78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a:solidFill>
                <a:schemeClr val="tx1"/>
              </a:solidFill>
            </a:rPr>
            <a:t>Recueils des informations à caractère social</a:t>
          </a:r>
        </a:p>
      </dsp:txBody>
      <dsp:txXfrm>
        <a:off x="3761975" y="587717"/>
        <a:ext cx="867072" cy="578048"/>
      </dsp:txXfrm>
    </dsp:sp>
    <dsp:sp modelId="{DFD3DDCF-0291-43B3-9A0C-E2567E08645B}">
      <dsp:nvSpPr>
        <dsp:cNvPr id="0" name=""/>
        <dsp:cNvSpPr/>
      </dsp:nvSpPr>
      <dsp:spPr>
        <a:xfrm>
          <a:off x="4629048" y="587717"/>
          <a:ext cx="1445120" cy="578048"/>
        </a:xfrm>
        <a:prstGeom prst="chevron">
          <a:avLst/>
        </a:prstGeom>
        <a:gradFill rotWithShape="0">
          <a:gsLst>
            <a:gs pos="0">
              <a:srgbClr val="00B0F0"/>
            </a:gs>
            <a:gs pos="100000">
              <a:schemeClr val="accent5">
                <a:hueOff val="-2100956"/>
                <a:satOff val="-2922"/>
                <a:lumOff val="-1121"/>
                <a:alphaOff val="0"/>
                <a:lumMod val="99000"/>
                <a:satMod val="120000"/>
                <a:shade val="78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a:solidFill>
                <a:schemeClr val="tx1"/>
              </a:solidFill>
            </a:rPr>
            <a:t>Information à la victime du dispositif</a:t>
          </a:r>
        </a:p>
      </dsp:txBody>
      <dsp:txXfrm>
        <a:off x="4918072" y="587717"/>
        <a:ext cx="867072" cy="578048"/>
      </dsp:txXfrm>
    </dsp:sp>
    <dsp:sp modelId="{803F6103-9D2C-492A-8B1F-1E2097CC3924}">
      <dsp:nvSpPr>
        <dsp:cNvPr id="0" name=""/>
        <dsp:cNvSpPr/>
      </dsp:nvSpPr>
      <dsp:spPr>
        <a:xfrm>
          <a:off x="5785145" y="587717"/>
          <a:ext cx="1445120" cy="578048"/>
        </a:xfrm>
        <a:prstGeom prst="chevron">
          <a:avLst/>
        </a:prstGeom>
        <a:gradFill rotWithShape="0">
          <a:gsLst>
            <a:gs pos="0">
              <a:srgbClr val="00B0F0"/>
            </a:gs>
            <a:gs pos="100000">
              <a:schemeClr val="accent5">
                <a:hueOff val="-2100956"/>
                <a:satOff val="-2922"/>
                <a:lumOff val="-1121"/>
                <a:alphaOff val="0"/>
                <a:lumMod val="99000"/>
                <a:satMod val="120000"/>
                <a:shade val="78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a:solidFill>
                <a:schemeClr val="tx1"/>
              </a:solidFill>
            </a:rPr>
            <a:t>Transmission fiche de signalement</a:t>
          </a:r>
        </a:p>
      </dsp:txBody>
      <dsp:txXfrm>
        <a:off x="6074169" y="587717"/>
        <a:ext cx="867072" cy="578048"/>
      </dsp:txXfrm>
    </dsp:sp>
    <dsp:sp modelId="{A2DF808A-4241-4086-A700-0591E4648E43}">
      <dsp:nvSpPr>
        <dsp:cNvPr id="0" name=""/>
        <dsp:cNvSpPr/>
      </dsp:nvSpPr>
      <dsp:spPr>
        <a:xfrm>
          <a:off x="6941241" y="587717"/>
          <a:ext cx="1445120" cy="578048"/>
        </a:xfrm>
        <a:prstGeom prst="chevron">
          <a:avLst/>
        </a:prstGeom>
        <a:gradFill rotWithShape="0">
          <a:gsLst>
            <a:gs pos="0">
              <a:schemeClr val="accent5">
                <a:hueOff val="-2669885"/>
                <a:satOff val="-8406"/>
                <a:lumOff val="13613"/>
                <a:alphaOff val="0"/>
                <a:tint val="100000"/>
                <a:shade val="100000"/>
                <a:satMod val="130000"/>
              </a:schemeClr>
            </a:gs>
            <a:gs pos="100000">
              <a:schemeClr val="accent5">
                <a:hueOff val="-2669885"/>
                <a:satOff val="-8406"/>
                <a:lumOff val="1361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Traitement des fiches de signalement et de la requête</a:t>
          </a:r>
        </a:p>
      </dsp:txBody>
      <dsp:txXfrm>
        <a:off x="7230265" y="587717"/>
        <a:ext cx="867072" cy="578048"/>
      </dsp:txXfrm>
    </dsp:sp>
    <dsp:sp modelId="{9F7837B0-03F9-4096-8087-2E8181473BA5}">
      <dsp:nvSpPr>
        <dsp:cNvPr id="0" name=""/>
        <dsp:cNvSpPr/>
      </dsp:nvSpPr>
      <dsp:spPr>
        <a:xfrm>
          <a:off x="8097338" y="587717"/>
          <a:ext cx="1445120" cy="578048"/>
        </a:xfrm>
        <a:prstGeom prst="chevron">
          <a:avLst/>
        </a:prstGeom>
        <a:gradFill rotWithShape="0">
          <a:gsLst>
            <a:gs pos="0">
              <a:schemeClr val="accent5">
                <a:hueOff val="-3114866"/>
                <a:satOff val="-9807"/>
                <a:lumOff val="15882"/>
                <a:alphaOff val="0"/>
                <a:tint val="100000"/>
                <a:shade val="100000"/>
                <a:satMod val="130000"/>
              </a:schemeClr>
            </a:gs>
            <a:gs pos="100000">
              <a:schemeClr val="accent5">
                <a:hueOff val="-3114866"/>
                <a:satOff val="-9807"/>
                <a:lumOff val="1588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Transmission sécurisé des informations</a:t>
          </a:r>
        </a:p>
      </dsp:txBody>
      <dsp:txXfrm>
        <a:off x="8386362" y="587717"/>
        <a:ext cx="867072" cy="57804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0.10952</cdr:x>
      <cdr:y>0.63347</cdr:y>
    </cdr:from>
    <cdr:to>
      <cdr:x>0.9552</cdr:x>
      <cdr:y>0.87997</cdr:y>
    </cdr:to>
    <cdr:cxnSp macro="">
      <cdr:nvCxnSpPr>
        <cdr:cNvPr id="3" name="Connecteur droit avec flèche 2">
          <a:extLst xmlns:a="http://schemas.openxmlformats.org/drawingml/2006/main">
            <a:ext uri="{FF2B5EF4-FFF2-40B4-BE49-F238E27FC236}">
              <a16:creationId xmlns:a16="http://schemas.microsoft.com/office/drawing/2014/main" id="{865565AB-8EBF-FE51-E007-1AE4E3111200}"/>
            </a:ext>
          </a:extLst>
        </cdr:cNvPr>
        <cdr:cNvCxnSpPr/>
      </cdr:nvCxnSpPr>
      <cdr:spPr>
        <a:xfrm xmlns:a="http://schemas.openxmlformats.org/drawingml/2006/main" flipV="1">
          <a:off x="670560" y="2731770"/>
          <a:ext cx="5177790" cy="1062990"/>
        </a:xfrm>
        <a:prstGeom xmlns:a="http://schemas.openxmlformats.org/drawingml/2006/main" prst="straightConnector1">
          <a:avLst/>
        </a:prstGeom>
        <a:ln xmlns:a="http://schemas.openxmlformats.org/drawingml/2006/main" w="762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99EA4FB-D561-054D-B447-351401BE3CDD}" type="datetimeFigureOut">
              <a:rPr lang="fr-FR" smtClean="0"/>
              <a:t>08/10/2024</a:t>
            </a:fld>
            <a:endParaRPr lang="fr-FR"/>
          </a:p>
        </p:txBody>
      </p:sp>
      <p:sp>
        <p:nvSpPr>
          <p:cNvPr id="4" name="Espace réservé de l'image des diapositives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5C70B5C-430A-8F4F-BC96-2CF53E90CECD}" type="slidenum">
              <a:rPr lang="fr-FR" smtClean="0"/>
              <a:t>‹N°›</a:t>
            </a:fld>
            <a:endParaRPr lang="fr-FR"/>
          </a:p>
        </p:txBody>
      </p:sp>
    </p:spTree>
    <p:extLst>
      <p:ext uri="{BB962C8B-B14F-4D97-AF65-F5344CB8AC3E}">
        <p14:creationId xmlns:p14="http://schemas.microsoft.com/office/powerpoint/2010/main" val="362270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15</a:t>
            </a:fld>
            <a:endParaRPr lang="fr-FR" altLang="fr-FR"/>
          </a:p>
        </p:txBody>
      </p:sp>
    </p:spTree>
    <p:extLst>
      <p:ext uri="{BB962C8B-B14F-4D97-AF65-F5344CB8AC3E}">
        <p14:creationId xmlns:p14="http://schemas.microsoft.com/office/powerpoint/2010/main" val="1197989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29</a:t>
            </a:fld>
            <a:endParaRPr lang="fr-FR" altLang="fr-FR"/>
          </a:p>
        </p:txBody>
      </p:sp>
    </p:spTree>
    <p:extLst>
      <p:ext uri="{BB962C8B-B14F-4D97-AF65-F5344CB8AC3E}">
        <p14:creationId xmlns:p14="http://schemas.microsoft.com/office/powerpoint/2010/main" val="119290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eaLnBrk="1" fontAlgn="auto" hangingPunct="1">
              <a:lnSpc>
                <a:spcPts val="2333"/>
              </a:lnSpc>
              <a:spcBef>
                <a:spcPts val="0"/>
              </a:spcBef>
              <a:spcAft>
                <a:spcPts val="0"/>
              </a:spcAft>
              <a:defRPr/>
            </a:pPr>
            <a:r>
              <a:rPr lang="en-US" sz="1200" b="1">
                <a:solidFill>
                  <a:srgbClr val="000000"/>
                </a:solidFill>
                <a:latin typeface="Open Sans 1 Bold"/>
                <a:ea typeface="Open Sans 1 Bold"/>
                <a:cs typeface="Open Sans 1 Bold"/>
                <a:sym typeface="Open Sans 1 Bold"/>
              </a:rPr>
              <a:t>Il </a:t>
            </a:r>
            <a:r>
              <a:rPr lang="en-US" sz="1200" b="1" err="1">
                <a:solidFill>
                  <a:srgbClr val="000000"/>
                </a:solidFill>
                <a:latin typeface="Open Sans 1 Bold"/>
                <a:ea typeface="Open Sans 1 Bold"/>
                <a:cs typeface="Open Sans 1 Bold"/>
                <a:sym typeface="Open Sans 1 Bold"/>
              </a:rPr>
              <a:t>est</a:t>
            </a:r>
            <a:r>
              <a:rPr lang="en-US" sz="1200" b="1">
                <a:solidFill>
                  <a:srgbClr val="000000"/>
                </a:solidFill>
                <a:latin typeface="Open Sans 1 Bold"/>
                <a:ea typeface="Open Sans 1 Bold"/>
                <a:cs typeface="Open Sans 1 Bold"/>
                <a:sym typeface="Open Sans 1 Bold"/>
              </a:rPr>
              <a:t> important de noter que dans le </a:t>
            </a:r>
            <a:r>
              <a:rPr lang="en-US" sz="1200" b="1" err="1">
                <a:solidFill>
                  <a:srgbClr val="000000"/>
                </a:solidFill>
                <a:latin typeface="Open Sans 1 Bold"/>
                <a:ea typeface="Open Sans 1 Bold"/>
                <a:cs typeface="Open Sans 1 Bold"/>
                <a:sym typeface="Open Sans 1 Bold"/>
              </a:rPr>
              <a:t>parcours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Maintien</a:t>
            </a:r>
            <a:r>
              <a:rPr lang="en-US" sz="1200" b="1">
                <a:solidFill>
                  <a:srgbClr val="000000"/>
                </a:solidFill>
                <a:latin typeface="Open Sans 1 Bold"/>
                <a:ea typeface="Open Sans 1 Bold"/>
                <a:cs typeface="Open Sans 1 Bold"/>
                <a:sym typeface="Open Sans 1 Bold"/>
              </a:rPr>
              <a:t> à Domicile, </a:t>
            </a:r>
            <a:r>
              <a:rPr lang="en-US" sz="1200" b="1" err="1">
                <a:solidFill>
                  <a:srgbClr val="000000"/>
                </a:solidFill>
                <a:latin typeface="Open Sans 1 Bold"/>
                <a:ea typeface="Open Sans 1 Bold"/>
                <a:cs typeface="Open Sans 1 Bold"/>
                <a:sym typeface="Open Sans 1 Bold"/>
              </a:rPr>
              <a:t>l’ensemble</a:t>
            </a:r>
            <a:r>
              <a:rPr lang="en-US" sz="1200" b="1">
                <a:solidFill>
                  <a:srgbClr val="000000"/>
                </a:solidFill>
                <a:latin typeface="Open Sans 1 Bold"/>
                <a:ea typeface="Open Sans 1 Bold"/>
                <a:cs typeface="Open Sans 1 Bold"/>
                <a:sym typeface="Open Sans 1 Bold"/>
              </a:rPr>
              <a:t> des </a:t>
            </a:r>
            <a:r>
              <a:rPr lang="en-US" sz="1200" b="1" err="1">
                <a:solidFill>
                  <a:srgbClr val="000000"/>
                </a:solidFill>
                <a:latin typeface="Open Sans 1 Bold"/>
                <a:ea typeface="Open Sans 1 Bold"/>
                <a:cs typeface="Open Sans 1 Bold"/>
                <a:sym typeface="Open Sans 1 Bold"/>
              </a:rPr>
              <a:t>professionnels</a:t>
            </a:r>
            <a:r>
              <a:rPr lang="en-US" sz="1200" b="1">
                <a:solidFill>
                  <a:srgbClr val="000000"/>
                </a:solidFill>
                <a:latin typeface="Open Sans 1 Bold"/>
                <a:ea typeface="Open Sans 1 Bold"/>
                <a:cs typeface="Open Sans 1 Bold"/>
                <a:sym typeface="Open Sans 1 Bold"/>
              </a:rPr>
              <a:t> de santé </a:t>
            </a:r>
            <a:r>
              <a:rPr lang="en-US" sz="1200" b="1" err="1">
                <a:solidFill>
                  <a:srgbClr val="000000"/>
                </a:solidFill>
                <a:latin typeface="Open Sans 1 Bold"/>
                <a:ea typeface="Open Sans 1 Bold"/>
                <a:cs typeface="Open Sans 1 Bold"/>
                <a:sym typeface="Open Sans 1 Bold"/>
              </a:rPr>
              <a:t>ont</a:t>
            </a:r>
            <a:r>
              <a:rPr lang="en-US" sz="1200" b="1">
                <a:solidFill>
                  <a:srgbClr val="000000"/>
                </a:solidFill>
                <a:latin typeface="Open Sans 1 Bold"/>
                <a:ea typeface="Open Sans 1 Bold"/>
                <a:cs typeface="Open Sans 1 Bold"/>
                <a:sym typeface="Open Sans 1 Bold"/>
              </a:rPr>
              <a:t> la </a:t>
            </a:r>
            <a:r>
              <a:rPr lang="en-US" sz="1200" b="1" err="1">
                <a:solidFill>
                  <a:srgbClr val="000000"/>
                </a:solidFill>
                <a:latin typeface="Open Sans 1 Bold"/>
                <a:ea typeface="Open Sans 1 Bold"/>
                <a:cs typeface="Open Sans 1 Bold"/>
                <a:sym typeface="Open Sans 1 Bold"/>
              </a:rPr>
              <a:t>possibilité</a:t>
            </a:r>
            <a:r>
              <a:rPr lang="en-US" sz="1200" b="1">
                <a:solidFill>
                  <a:srgbClr val="000000"/>
                </a:solidFill>
                <a:latin typeface="Open Sans 1 Bold"/>
                <a:ea typeface="Open Sans 1 Bold"/>
                <a:cs typeface="Open Sans 1 Bold"/>
                <a:sym typeface="Open Sans 1 Bold"/>
              </a:rPr>
              <a:t> d’ informer la CPTS Sud28 de la </a:t>
            </a:r>
            <a:r>
              <a:rPr lang="en-US" sz="1200" b="1" err="1">
                <a:solidFill>
                  <a:srgbClr val="000000"/>
                </a:solidFill>
                <a:latin typeface="Open Sans 1 Bold"/>
                <a:ea typeface="Open Sans 1 Bold"/>
                <a:cs typeface="Open Sans 1 Bold"/>
                <a:sym typeface="Open Sans 1 Bold"/>
              </a:rPr>
              <a:t>vulnérabilité</a:t>
            </a:r>
            <a:r>
              <a:rPr lang="en-US" sz="1200" b="1">
                <a:solidFill>
                  <a:srgbClr val="000000"/>
                </a:solidFill>
                <a:latin typeface="Open Sans 1 Bold"/>
                <a:ea typeface="Open Sans 1 Bold"/>
                <a:cs typeface="Open Sans 1 Bold"/>
                <a:sym typeface="Open Sans 1 Bold"/>
              </a:rPr>
              <a:t> de </a:t>
            </a:r>
            <a:r>
              <a:rPr lang="en-US" sz="1200" b="1" err="1">
                <a:solidFill>
                  <a:srgbClr val="000000"/>
                </a:solidFill>
                <a:latin typeface="Open Sans 1 Bold"/>
                <a:ea typeface="Open Sans 1 Bold"/>
                <a:cs typeface="Open Sans 1 Bold"/>
                <a:sym typeface="Open Sans 1 Bold"/>
              </a:rPr>
              <a:t>leus</a:t>
            </a:r>
            <a:r>
              <a:rPr lang="en-US" sz="1200" b="1">
                <a:solidFill>
                  <a:srgbClr val="000000"/>
                </a:solidFill>
                <a:latin typeface="Open Sans 1 Bold"/>
                <a:ea typeface="Open Sans 1 Bold"/>
                <a:cs typeface="Open Sans 1 Bold"/>
                <a:sym typeface="Open Sans 1 Bold"/>
              </a:rPr>
              <a:t> patients.</a:t>
            </a:r>
          </a:p>
          <a:p>
            <a:pPr algn="ctr" eaLnBrk="1" fontAlgn="auto" hangingPunct="1">
              <a:lnSpc>
                <a:spcPts val="2333"/>
              </a:lnSpc>
              <a:spcBef>
                <a:spcPts val="0"/>
              </a:spcBef>
              <a:spcAft>
                <a:spcPts val="0"/>
              </a:spcAft>
              <a:defRPr/>
            </a:pPr>
            <a:r>
              <a:rPr lang="en-US" sz="1200" b="1">
                <a:solidFill>
                  <a:srgbClr val="000000"/>
                </a:solidFill>
                <a:latin typeface="Open Sans 1 Bold"/>
                <a:ea typeface="Open Sans 1 Bold"/>
                <a:cs typeface="Open Sans 1 Bold"/>
                <a:sym typeface="Open Sans 1 Bold"/>
              </a:rPr>
              <a:t>Durant les 6 </a:t>
            </a:r>
            <a:r>
              <a:rPr lang="en-US" sz="1200" b="1" err="1">
                <a:solidFill>
                  <a:srgbClr val="000000"/>
                </a:solidFill>
                <a:latin typeface="Open Sans 1 Bold"/>
                <a:ea typeface="Open Sans 1 Bold"/>
                <a:cs typeface="Open Sans 1 Bold"/>
                <a:sym typeface="Open Sans 1 Bold"/>
              </a:rPr>
              <a:t>mois</a:t>
            </a:r>
            <a:r>
              <a:rPr lang="en-US" sz="1200" b="1">
                <a:solidFill>
                  <a:srgbClr val="000000"/>
                </a:solidFill>
                <a:latin typeface="Open Sans 1 Bold"/>
                <a:ea typeface="Open Sans 1 Bold"/>
                <a:cs typeface="Open Sans 1 Bold"/>
                <a:sym typeface="Open Sans 1 Bold"/>
              </a:rPr>
              <a:t> de </a:t>
            </a:r>
            <a:r>
              <a:rPr lang="en-US" sz="1200" b="1" err="1">
                <a:solidFill>
                  <a:srgbClr val="000000"/>
                </a:solidFill>
                <a:latin typeface="Open Sans 1 Bold"/>
                <a:ea typeface="Open Sans 1 Bold"/>
                <a:cs typeface="Open Sans 1 Bold"/>
                <a:sym typeface="Open Sans 1 Bold"/>
              </a:rPr>
              <a:t>l’expérimentation</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c’est</a:t>
            </a:r>
            <a:r>
              <a:rPr lang="en-US" sz="1200" b="1">
                <a:solidFill>
                  <a:srgbClr val="000000"/>
                </a:solidFill>
                <a:latin typeface="Open Sans 1 Bold"/>
                <a:ea typeface="Open Sans 1 Bold"/>
                <a:cs typeface="Open Sans 1 Bold"/>
                <a:sym typeface="Open Sans 1 Bold"/>
              </a:rPr>
              <a:t> en fait 213 patients qui </a:t>
            </a:r>
            <a:r>
              <a:rPr lang="en-US" sz="1200" b="1" err="1">
                <a:solidFill>
                  <a:srgbClr val="000000"/>
                </a:solidFill>
                <a:latin typeface="Open Sans 1 Bold"/>
                <a:ea typeface="Open Sans 1 Bold"/>
                <a:cs typeface="Open Sans 1 Bold"/>
                <a:sym typeface="Open Sans 1 Bold"/>
              </a:rPr>
              <a:t>ont</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été</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repérés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dont</a:t>
            </a:r>
            <a:r>
              <a:rPr lang="en-US" sz="1200" b="1">
                <a:solidFill>
                  <a:srgbClr val="000000"/>
                </a:solidFill>
                <a:latin typeface="Open Sans 1 Bold"/>
                <a:ea typeface="Open Sans 1 Bold"/>
                <a:cs typeface="Open Sans 1 Bold"/>
                <a:sym typeface="Open Sans 1 Bold"/>
              </a:rPr>
              <a:t> 81 </a:t>
            </a:r>
            <a:r>
              <a:rPr lang="en-US" sz="1200" b="1" err="1">
                <a:solidFill>
                  <a:srgbClr val="000000"/>
                </a:solidFill>
                <a:latin typeface="Open Sans 1 Bold"/>
                <a:ea typeface="Open Sans 1 Bold"/>
                <a:cs typeface="Open Sans 1 Bold"/>
                <a:sym typeface="Open Sans 1 Bold"/>
              </a:rPr>
              <a:t>relevés</a:t>
            </a:r>
            <a:r>
              <a:rPr lang="en-US" sz="1200" b="1">
                <a:solidFill>
                  <a:srgbClr val="000000"/>
                </a:solidFill>
                <a:latin typeface="Open Sans 1 Bold"/>
                <a:ea typeface="Open Sans 1 Bold"/>
                <a:cs typeface="Open Sans 1 Bold"/>
                <a:sym typeface="Open Sans 1 Bold"/>
              </a:rPr>
              <a:t> par le SDIS)</a:t>
            </a:r>
          </a:p>
          <a:p>
            <a:pPr algn="ctr" eaLnBrk="1" fontAlgn="auto" hangingPunct="1">
              <a:lnSpc>
                <a:spcPts val="2333"/>
              </a:lnSpc>
              <a:spcBef>
                <a:spcPts val="0"/>
              </a:spcBef>
              <a:spcAft>
                <a:spcPts val="0"/>
              </a:spcAft>
              <a:defRPr/>
            </a:pPr>
            <a:r>
              <a:rPr lang="en-US" sz="1200" b="1" err="1">
                <a:solidFill>
                  <a:srgbClr val="000000"/>
                </a:solidFill>
                <a:latin typeface="Open Sans 1 Bold"/>
                <a:ea typeface="Open Sans 1 Bold"/>
                <a:cs typeface="Open Sans 1 Bold"/>
                <a:sym typeface="Open Sans 1 Bold"/>
              </a:rPr>
              <a:t>C’est</a:t>
            </a:r>
            <a:r>
              <a:rPr lang="en-US" sz="1200" b="1">
                <a:solidFill>
                  <a:srgbClr val="000000"/>
                </a:solidFill>
                <a:latin typeface="Open Sans 1 Bold"/>
                <a:ea typeface="Open Sans 1 Bold"/>
                <a:cs typeface="Open Sans 1 Bold"/>
                <a:sym typeface="Open Sans 1 Bold"/>
              </a:rPr>
              <a:t> 132 patients qui </a:t>
            </a:r>
            <a:r>
              <a:rPr lang="en-US" sz="1200" b="1" err="1">
                <a:solidFill>
                  <a:srgbClr val="000000"/>
                </a:solidFill>
                <a:latin typeface="Open Sans 1 Bold"/>
                <a:ea typeface="Open Sans 1 Bold"/>
                <a:cs typeface="Open Sans 1 Bold"/>
                <a:sym typeface="Open Sans 1 Bold"/>
              </a:rPr>
              <a:t>ont</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été</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repérés</a:t>
            </a:r>
            <a:r>
              <a:rPr lang="en-US" sz="1200" b="1">
                <a:solidFill>
                  <a:srgbClr val="000000"/>
                </a:solidFill>
                <a:latin typeface="Open Sans 1 Bold"/>
                <a:ea typeface="Open Sans 1 Bold"/>
                <a:cs typeface="Open Sans 1 Bold"/>
                <a:sym typeface="Open Sans 1 Bold"/>
              </a:rPr>
              <a:t> par les </a:t>
            </a:r>
            <a:r>
              <a:rPr lang="en-US" sz="1200" b="1" err="1">
                <a:solidFill>
                  <a:srgbClr val="000000"/>
                </a:solidFill>
                <a:latin typeface="Open Sans 1 Bold"/>
                <a:ea typeface="Open Sans 1 Bold"/>
                <a:cs typeface="Open Sans 1 Bold"/>
                <a:sym typeface="Open Sans 1 Bold"/>
              </a:rPr>
              <a:t>infirmiers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pharmaciens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kiné</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psychologues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pédicure-podologues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soucieux</a:t>
            </a:r>
            <a:r>
              <a:rPr lang="en-US" sz="1200" b="1">
                <a:solidFill>
                  <a:srgbClr val="000000"/>
                </a:solidFill>
                <a:latin typeface="Open Sans 1 Bold"/>
                <a:ea typeface="Open Sans 1 Bold"/>
                <a:cs typeface="Open Sans 1 Bold"/>
                <a:sym typeface="Open Sans 1 Bold"/>
              </a:rPr>
              <a:t> de </a:t>
            </a:r>
            <a:r>
              <a:rPr lang="en-US" sz="1200" b="1" err="1">
                <a:solidFill>
                  <a:srgbClr val="000000"/>
                </a:solidFill>
                <a:latin typeface="Open Sans 1 Bold"/>
                <a:ea typeface="Open Sans 1 Bold"/>
                <a:cs typeface="Open Sans 1 Bold"/>
                <a:sym typeface="Open Sans 1 Bold"/>
              </a:rPr>
              <a:t>vouloir</a:t>
            </a:r>
            <a:r>
              <a:rPr lang="en-US" sz="1200" b="1">
                <a:solidFill>
                  <a:srgbClr val="000000"/>
                </a:solidFill>
                <a:latin typeface="Open Sans 1 Bold"/>
                <a:ea typeface="Open Sans 1 Bold"/>
                <a:cs typeface="Open Sans 1 Bold"/>
                <a:sym typeface="Open Sans 1 Bold"/>
              </a:rPr>
              <a:t> faire </a:t>
            </a:r>
            <a:r>
              <a:rPr lang="en-US" sz="1200" b="1" err="1">
                <a:solidFill>
                  <a:srgbClr val="000000"/>
                </a:solidFill>
                <a:latin typeface="Open Sans 1 Bold"/>
                <a:ea typeface="Open Sans 1 Bold"/>
                <a:cs typeface="Open Sans 1 Bold"/>
                <a:sym typeface="Open Sans 1 Bold"/>
              </a:rPr>
              <a:t>entrer</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leurs</a:t>
            </a:r>
            <a:r>
              <a:rPr lang="en-US" sz="1200" b="1">
                <a:solidFill>
                  <a:srgbClr val="000000"/>
                </a:solidFill>
                <a:latin typeface="Open Sans 1 Bold"/>
                <a:ea typeface="Open Sans 1 Bold"/>
                <a:cs typeface="Open Sans 1 Bold"/>
                <a:sym typeface="Open Sans 1 Bold"/>
              </a:rPr>
              <a:t> patients dans un </a:t>
            </a:r>
            <a:r>
              <a:rPr lang="en-US" sz="1200" b="1" err="1">
                <a:solidFill>
                  <a:srgbClr val="000000"/>
                </a:solidFill>
                <a:latin typeface="Open Sans 1 Bold"/>
                <a:ea typeface="Open Sans 1 Bold"/>
                <a:cs typeface="Open Sans 1 Bold"/>
                <a:sym typeface="Open Sans 1 Bold"/>
              </a:rPr>
              <a:t>parcour</a:t>
            </a:r>
            <a:r>
              <a:rPr lang="en-US" sz="1200" b="1">
                <a:solidFill>
                  <a:srgbClr val="000000"/>
                </a:solidFill>
                <a:latin typeface="Open Sans 1 Bold"/>
                <a:ea typeface="Open Sans 1 Bold"/>
                <a:cs typeface="Open Sans 1 Bold"/>
                <a:sym typeface="Open Sans 1 Bold"/>
              </a:rPr>
              <a:t> global </a:t>
            </a:r>
            <a:r>
              <a:rPr lang="en-US" sz="1200" b="1" err="1">
                <a:solidFill>
                  <a:srgbClr val="000000"/>
                </a:solidFill>
                <a:latin typeface="Open Sans 1 Bold"/>
                <a:ea typeface="Open Sans 1 Bold"/>
                <a:cs typeface="Open Sans 1 Bold"/>
                <a:sym typeface="Open Sans 1 Bold"/>
              </a:rPr>
              <a:t>leur</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permettant</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une</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prise</a:t>
            </a:r>
            <a:r>
              <a:rPr lang="en-US" sz="1200" b="1">
                <a:solidFill>
                  <a:srgbClr val="000000"/>
                </a:solidFill>
                <a:latin typeface="Open Sans 1 Bold"/>
                <a:ea typeface="Open Sans 1 Bold"/>
                <a:cs typeface="Open Sans 1 Bold"/>
                <a:sym typeface="Open Sans 1 Bold"/>
              </a:rPr>
              <a:t> en charge </a:t>
            </a:r>
            <a:r>
              <a:rPr lang="en-US" sz="1200" b="1" err="1">
                <a:solidFill>
                  <a:srgbClr val="000000"/>
                </a:solidFill>
                <a:latin typeface="Open Sans 1 Bold"/>
                <a:ea typeface="Open Sans 1 Bold"/>
                <a:cs typeface="Open Sans 1 Bold"/>
                <a:sym typeface="Open Sans 1 Bold"/>
              </a:rPr>
              <a:t>médico-sociale</a:t>
            </a:r>
            <a:r>
              <a:rPr lang="en-US" sz="1200" b="1">
                <a:solidFill>
                  <a:srgbClr val="000000"/>
                </a:solidFill>
                <a:latin typeface="Open Sans 1 Bold"/>
                <a:ea typeface="Open Sans 1 Bold"/>
                <a:cs typeface="Open Sans 1 Bold"/>
                <a:sym typeface="Open Sans 1 Bold"/>
              </a:rPr>
              <a:t>.</a:t>
            </a:r>
          </a:p>
          <a:p>
            <a:pPr algn="ctr" eaLnBrk="1" fontAlgn="auto" hangingPunct="1">
              <a:lnSpc>
                <a:spcPts val="2333"/>
              </a:lnSpc>
              <a:spcBef>
                <a:spcPts val="0"/>
              </a:spcBef>
              <a:spcAft>
                <a:spcPts val="0"/>
              </a:spcAft>
              <a:defRPr/>
            </a:pPr>
            <a:r>
              <a:rPr lang="en-US" sz="1200" b="1">
                <a:solidFill>
                  <a:srgbClr val="000000"/>
                </a:solidFill>
                <a:latin typeface="Open Sans 1 Bold"/>
                <a:ea typeface="Open Sans 1 Bold"/>
                <a:cs typeface="Open Sans 1 Bold"/>
                <a:sym typeface="Open Sans 1 Bold"/>
              </a:rPr>
              <a:t>Sur les 132 patients, nous </a:t>
            </a:r>
            <a:r>
              <a:rPr lang="en-US" sz="1200" b="1" err="1">
                <a:solidFill>
                  <a:srgbClr val="000000"/>
                </a:solidFill>
                <a:latin typeface="Open Sans 1 Bold"/>
                <a:ea typeface="Open Sans 1 Bold"/>
                <a:cs typeface="Open Sans 1 Bold"/>
                <a:sym typeface="Open Sans 1 Bold"/>
              </a:rPr>
              <a:t>pouvons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retenir</a:t>
            </a:r>
            <a:r>
              <a:rPr lang="en-US" sz="1200" b="1">
                <a:solidFill>
                  <a:srgbClr val="000000"/>
                </a:solidFill>
                <a:latin typeface="Open Sans 1 Bold"/>
                <a:ea typeface="Open Sans 1 Bold"/>
                <a:cs typeface="Open Sans 1 Bold"/>
                <a:sym typeface="Open Sans 1 Bold"/>
              </a:rPr>
              <a:t>: 15 patients en </a:t>
            </a:r>
            <a:r>
              <a:rPr lang="en-US" sz="1200" b="1" err="1">
                <a:solidFill>
                  <a:srgbClr val="000000"/>
                </a:solidFill>
                <a:latin typeface="Open Sans 1 Bold"/>
                <a:ea typeface="Open Sans 1 Bold"/>
                <a:cs typeface="Open Sans 1 Bold"/>
                <a:sym typeface="Open Sans 1 Bold"/>
              </a:rPr>
              <a:t>prévention</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secondaire</a:t>
            </a:r>
            <a:r>
              <a:rPr lang="en-US" sz="1200" b="1">
                <a:solidFill>
                  <a:srgbClr val="000000"/>
                </a:solidFill>
                <a:latin typeface="Open Sans 1 Bold"/>
                <a:ea typeface="Open Sans 1 Bold"/>
                <a:cs typeface="Open Sans 1 Bold"/>
                <a:sym typeface="Open Sans 1 Bold"/>
              </a:rPr>
              <a:t> ( </a:t>
            </a:r>
            <a:r>
              <a:rPr lang="en-US" sz="1200" b="1" err="1">
                <a:solidFill>
                  <a:srgbClr val="000000"/>
                </a:solidFill>
                <a:latin typeface="Open Sans 1 Bold"/>
                <a:ea typeface="Open Sans 1 Bold"/>
                <a:cs typeface="Open Sans 1 Bold"/>
                <a:sym typeface="Open Sans 1 Bold"/>
              </a:rPr>
              <a:t>relevés</a:t>
            </a:r>
            <a:r>
              <a:rPr lang="en-US" sz="1200" b="1">
                <a:solidFill>
                  <a:srgbClr val="000000"/>
                </a:solidFill>
                <a:latin typeface="Open Sans 1 Bold"/>
                <a:ea typeface="Open Sans 1 Bold"/>
                <a:cs typeface="Open Sans 1 Bold"/>
                <a:sym typeface="Open Sans 1 Bold"/>
              </a:rPr>
              <a:t> par un voisin, </a:t>
            </a:r>
            <a:r>
              <a:rPr lang="en-US" sz="1200" b="1" err="1">
                <a:solidFill>
                  <a:srgbClr val="000000"/>
                </a:solidFill>
                <a:latin typeface="Open Sans 1 Bold"/>
                <a:ea typeface="Open Sans 1 Bold"/>
                <a:cs typeface="Open Sans 1 Bold"/>
                <a:sym typeface="Open Sans 1 Bold"/>
              </a:rPr>
              <a:t>une</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auxiliaire</a:t>
            </a:r>
            <a:r>
              <a:rPr lang="en-US" sz="1200" b="1">
                <a:solidFill>
                  <a:srgbClr val="000000"/>
                </a:solidFill>
                <a:latin typeface="Open Sans 1 Bold"/>
                <a:ea typeface="Open Sans 1 Bold"/>
                <a:cs typeface="Open Sans 1 Bold"/>
                <a:sym typeface="Open Sans 1 Bold"/>
              </a:rPr>
              <a:t> de vis, un </a:t>
            </a:r>
            <a:r>
              <a:rPr lang="en-US" sz="1200" b="1" err="1">
                <a:solidFill>
                  <a:srgbClr val="000000"/>
                </a:solidFill>
                <a:latin typeface="Open Sans 1 Bold"/>
                <a:ea typeface="Open Sans 1 Bold"/>
                <a:cs typeface="Open Sans 1 Bold"/>
                <a:sym typeface="Open Sans 1 Bold"/>
              </a:rPr>
              <a:t>membre</a:t>
            </a:r>
            <a:r>
              <a:rPr lang="en-US" sz="1200" b="1">
                <a:solidFill>
                  <a:srgbClr val="000000"/>
                </a:solidFill>
                <a:latin typeface="Open Sans 1 Bold"/>
                <a:ea typeface="Open Sans 1 Bold"/>
                <a:cs typeface="Open Sans 1 Bold"/>
                <a:sym typeface="Open Sans 1 Bold"/>
              </a:rPr>
              <a:t> de la </a:t>
            </a:r>
            <a:r>
              <a:rPr lang="en-US" sz="1200" b="1" err="1">
                <a:solidFill>
                  <a:srgbClr val="000000"/>
                </a:solidFill>
                <a:latin typeface="Open Sans 1 Bold"/>
                <a:ea typeface="Open Sans 1 Bold"/>
                <a:cs typeface="Open Sans 1 Bold"/>
                <a:sym typeface="Open Sans 1 Bold"/>
              </a:rPr>
              <a:t>famille</a:t>
            </a:r>
            <a:r>
              <a:rPr lang="en-US" sz="1200" b="1">
                <a:solidFill>
                  <a:srgbClr val="000000"/>
                </a:solidFill>
                <a:latin typeface="Open Sans 1 Bold"/>
                <a:ea typeface="Open Sans 1 Bold"/>
                <a:cs typeface="Open Sans 1 Bold"/>
                <a:sym typeface="Open Sans 1 Bold"/>
              </a:rPr>
              <a:t>...) et 117 patients en </a:t>
            </a:r>
            <a:r>
              <a:rPr lang="en-US" sz="1200" b="1" err="1">
                <a:solidFill>
                  <a:srgbClr val="000000"/>
                </a:solidFill>
                <a:latin typeface="Open Sans 1 Bold"/>
                <a:ea typeface="Open Sans 1 Bold"/>
                <a:cs typeface="Open Sans 1 Bold"/>
                <a:sym typeface="Open Sans 1 Bold"/>
              </a:rPr>
              <a:t>prévention</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primaire</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c’est</a:t>
            </a:r>
            <a:r>
              <a:rPr lang="en-US" sz="1200" b="1">
                <a:solidFill>
                  <a:srgbClr val="000000"/>
                </a:solidFill>
                <a:latin typeface="Open Sans 1 Bold"/>
                <a:ea typeface="Open Sans 1 Bold"/>
                <a:cs typeface="Open Sans 1 Bold"/>
                <a:sym typeface="Open Sans 1 Bold"/>
              </a:rPr>
              <a:t> à dire, </a:t>
            </a:r>
            <a:r>
              <a:rPr lang="en-US" sz="1200" b="1" err="1">
                <a:solidFill>
                  <a:srgbClr val="000000"/>
                </a:solidFill>
                <a:latin typeface="Open Sans 1 Bold"/>
                <a:ea typeface="Open Sans 1 Bold"/>
                <a:cs typeface="Open Sans 1 Bold"/>
                <a:sym typeface="Open Sans 1 Bold"/>
              </a:rPr>
              <a:t>n’ayant</a:t>
            </a:r>
            <a:r>
              <a:rPr lang="en-US" sz="1200" b="1">
                <a:solidFill>
                  <a:srgbClr val="000000"/>
                </a:solidFill>
                <a:latin typeface="Open Sans 1 Bold"/>
                <a:ea typeface="Open Sans 1 Bold"/>
                <a:cs typeface="Open Sans 1 Bold"/>
                <a:sym typeface="Open Sans 1 Bold"/>
              </a:rPr>
              <a:t> pas </a:t>
            </a:r>
            <a:r>
              <a:rPr lang="en-US" sz="1200" b="1" err="1">
                <a:solidFill>
                  <a:srgbClr val="000000"/>
                </a:solidFill>
                <a:latin typeface="Open Sans 1 Bold"/>
                <a:ea typeface="Open Sans 1 Bold"/>
                <a:cs typeface="Open Sans 1 Bold"/>
                <a:sym typeface="Open Sans 1 Bold"/>
              </a:rPr>
              <a:t>chuté</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mais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présentant</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une</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fragilité</a:t>
            </a:r>
            <a:r>
              <a:rPr lang="en-US" sz="1200" b="1">
                <a:solidFill>
                  <a:srgbClr val="000000"/>
                </a:solidFill>
                <a:latin typeface="Open Sans 1 Bold"/>
                <a:ea typeface="Open Sans 1 Bold"/>
                <a:cs typeface="Open Sans 1 Bold"/>
                <a:sym typeface="Open Sans 1 Bold"/>
              </a:rPr>
              <a:t> à la </a:t>
            </a:r>
            <a:r>
              <a:rPr lang="en-US" sz="1200" b="1" err="1">
                <a:solidFill>
                  <a:srgbClr val="000000"/>
                </a:solidFill>
                <a:latin typeface="Open Sans 1 Bold"/>
                <a:ea typeface="Open Sans 1 Bold"/>
                <a:cs typeface="Open Sans 1 Bold"/>
                <a:sym typeface="Open Sans 1 Bold"/>
              </a:rPr>
              <a:t>marche</a:t>
            </a:r>
            <a:r>
              <a:rPr lang="en-US" sz="1200" b="1">
                <a:solidFill>
                  <a:srgbClr val="000000"/>
                </a:solidFill>
                <a:latin typeface="Open Sans 1 Bold"/>
                <a:ea typeface="Open Sans 1 Bold"/>
                <a:cs typeface="Open Sans 1 Bold"/>
                <a:sym typeface="Open Sans 1 Bold"/>
              </a:rPr>
              <a:t>...)</a:t>
            </a:r>
          </a:p>
          <a:p>
            <a:pPr algn="ctr" eaLnBrk="1" fontAlgn="auto" hangingPunct="1">
              <a:lnSpc>
                <a:spcPts val="2333"/>
              </a:lnSpc>
              <a:spcBef>
                <a:spcPts val="0"/>
              </a:spcBef>
              <a:spcAft>
                <a:spcPts val="0"/>
              </a:spcAft>
              <a:defRPr/>
            </a:pPr>
            <a:r>
              <a:rPr lang="en-US" sz="1200" b="1">
                <a:solidFill>
                  <a:srgbClr val="000000"/>
                </a:solidFill>
                <a:latin typeface="Open Sans 1 Bold"/>
                <a:ea typeface="Open Sans 1 Bold"/>
                <a:cs typeface="Open Sans 1 Bold"/>
                <a:sym typeface="Open Sans 1 Bold"/>
              </a:rPr>
              <a:t>A </a:t>
            </a:r>
            <a:r>
              <a:rPr lang="en-US" sz="1200" b="1" err="1">
                <a:solidFill>
                  <a:srgbClr val="000000"/>
                </a:solidFill>
                <a:latin typeface="Open Sans 1 Bold"/>
                <a:ea typeface="Open Sans 1 Bold"/>
                <a:cs typeface="Open Sans 1 Bold"/>
                <a:sym typeface="Open Sans 1 Bold"/>
              </a:rPr>
              <a:t>ce</a:t>
            </a:r>
            <a:r>
              <a:rPr lang="en-US" sz="1200" b="1">
                <a:solidFill>
                  <a:srgbClr val="000000"/>
                </a:solidFill>
                <a:latin typeface="Open Sans 1 Bold"/>
                <a:ea typeface="Open Sans 1 Bold"/>
                <a:cs typeface="Open Sans 1 Bold"/>
                <a:sym typeface="Open Sans 1 Bold"/>
              </a:rPr>
              <a:t> jour, pour les </a:t>
            </a:r>
            <a:r>
              <a:rPr lang="en-US" sz="1200" b="1" err="1">
                <a:solidFill>
                  <a:srgbClr val="000000"/>
                </a:solidFill>
                <a:latin typeface="Open Sans 1 Bold"/>
                <a:ea typeface="Open Sans 1 Bold"/>
                <a:cs typeface="Open Sans 1 Bold"/>
                <a:sym typeface="Open Sans 1 Bold"/>
              </a:rPr>
              <a:t>travailleurs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sociaux</a:t>
            </a:r>
            <a:r>
              <a:rPr lang="en-US" sz="1200" b="1">
                <a:solidFill>
                  <a:srgbClr val="000000"/>
                </a:solidFill>
                <a:latin typeface="Open Sans 1 Bold"/>
                <a:ea typeface="Open Sans 1 Bold"/>
                <a:cs typeface="Open Sans 1 Bold"/>
                <a:sym typeface="Open Sans 1 Bold"/>
              </a:rPr>
              <a:t>, la </a:t>
            </a:r>
            <a:r>
              <a:rPr lang="en-US" sz="1200" b="1" err="1">
                <a:solidFill>
                  <a:srgbClr val="000000"/>
                </a:solidFill>
                <a:latin typeface="Open Sans 1 Bold"/>
                <a:ea typeface="Open Sans 1 Bold"/>
                <a:cs typeface="Open Sans 1 Bold"/>
                <a:sym typeface="Open Sans 1 Bold"/>
              </a:rPr>
              <a:t>priorité</a:t>
            </a:r>
            <a:r>
              <a:rPr lang="en-US" sz="1200" b="1">
                <a:solidFill>
                  <a:srgbClr val="000000"/>
                </a:solidFill>
                <a:latin typeface="Open Sans 1 Bold"/>
                <a:ea typeface="Open Sans 1 Bold"/>
                <a:cs typeface="Open Sans 1 Bold"/>
                <a:sym typeface="Open Sans 1 Bold"/>
              </a:rPr>
              <a:t> de </a:t>
            </a:r>
            <a:r>
              <a:rPr lang="en-US" sz="1200" b="1" err="1">
                <a:solidFill>
                  <a:srgbClr val="000000"/>
                </a:solidFill>
                <a:latin typeface="Open Sans 1 Bold"/>
                <a:ea typeface="Open Sans 1 Bold"/>
                <a:cs typeface="Open Sans 1 Bold"/>
                <a:sym typeface="Open Sans 1 Bold"/>
              </a:rPr>
              <a:t>l’expérimentation</a:t>
            </a:r>
            <a:r>
              <a:rPr lang="en-US" sz="1200" b="1">
                <a:solidFill>
                  <a:srgbClr val="000000"/>
                </a:solidFill>
                <a:latin typeface="Open Sans 1 Bold"/>
                <a:ea typeface="Open Sans 1 Bold"/>
                <a:cs typeface="Open Sans 1 Bold"/>
                <a:sym typeface="Open Sans 1 Bold"/>
              </a:rPr>
              <a:t> a </a:t>
            </a:r>
            <a:r>
              <a:rPr lang="en-US" sz="1200" b="1" err="1">
                <a:solidFill>
                  <a:srgbClr val="000000"/>
                </a:solidFill>
                <a:latin typeface="Open Sans 1 Bold"/>
                <a:ea typeface="Open Sans 1 Bold"/>
                <a:cs typeface="Open Sans 1 Bold"/>
                <a:sym typeface="Open Sans 1 Bold"/>
              </a:rPr>
              <a:t>été</a:t>
            </a:r>
            <a:r>
              <a:rPr lang="en-US" sz="1200" b="1">
                <a:solidFill>
                  <a:srgbClr val="000000"/>
                </a:solidFill>
                <a:latin typeface="Open Sans 1 Bold"/>
                <a:ea typeface="Open Sans 1 Bold"/>
                <a:cs typeface="Open Sans 1 Bold"/>
                <a:sym typeface="Open Sans 1 Bold"/>
              </a:rPr>
              <a:t> donnée sur la </a:t>
            </a:r>
            <a:r>
              <a:rPr lang="en-US" sz="1200" b="1" err="1">
                <a:solidFill>
                  <a:srgbClr val="000000"/>
                </a:solidFill>
                <a:latin typeface="Open Sans 1 Bold"/>
                <a:ea typeface="Open Sans 1 Bold"/>
                <a:cs typeface="Open Sans 1 Bold"/>
                <a:sym typeface="Open Sans 1 Bold"/>
              </a:rPr>
              <a:t>prévention</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secondaire</a:t>
            </a:r>
            <a:r>
              <a:rPr lang="en-US" sz="1200" b="1">
                <a:solidFill>
                  <a:srgbClr val="000000"/>
                </a:solidFill>
                <a:latin typeface="Open Sans 1 Bold"/>
                <a:ea typeface="Open Sans 1 Bold"/>
                <a:cs typeface="Open Sans 1 Bold"/>
                <a:sym typeface="Open Sans 1 Bold"/>
              </a:rPr>
              <a:t> des patients </a:t>
            </a:r>
            <a:r>
              <a:rPr lang="en-US" sz="1200" b="1" err="1">
                <a:solidFill>
                  <a:srgbClr val="000000"/>
                </a:solidFill>
                <a:latin typeface="Open Sans 1 Bold"/>
                <a:ea typeface="Open Sans 1 Bold"/>
                <a:cs typeface="Open Sans 1 Bold"/>
                <a:sym typeface="Open Sans 1 Bold"/>
              </a:rPr>
              <a:t>relevés</a:t>
            </a:r>
            <a:r>
              <a:rPr lang="en-US" sz="1200" b="1">
                <a:solidFill>
                  <a:srgbClr val="000000"/>
                </a:solidFill>
                <a:latin typeface="Open Sans 1 Bold"/>
                <a:ea typeface="Open Sans 1 Bold"/>
                <a:cs typeface="Open Sans 1 Bold"/>
                <a:sym typeface="Open Sans 1 Bold"/>
              </a:rPr>
              <a:t> par le SDIS, </a:t>
            </a:r>
            <a:r>
              <a:rPr lang="en-US" sz="1200" b="1" err="1">
                <a:solidFill>
                  <a:srgbClr val="000000"/>
                </a:solidFill>
                <a:latin typeface="Open Sans 1 Bold"/>
                <a:ea typeface="Open Sans 1 Bold"/>
                <a:cs typeface="Open Sans 1 Bold"/>
                <a:sym typeface="Open Sans 1 Bold"/>
              </a:rPr>
              <a:t>puis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elles</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ont</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pu</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débuter</a:t>
            </a:r>
            <a:r>
              <a:rPr lang="en-US" sz="1200" b="1">
                <a:solidFill>
                  <a:srgbClr val="000000"/>
                </a:solidFill>
                <a:latin typeface="Open Sans 1 Bold"/>
                <a:ea typeface="Open Sans 1 Bold"/>
                <a:cs typeface="Open Sans 1 Bold"/>
                <a:sym typeface="Open Sans 1 Bold"/>
              </a:rPr>
              <a:t> la </a:t>
            </a:r>
            <a:r>
              <a:rPr lang="en-US" sz="1200" b="1" err="1">
                <a:solidFill>
                  <a:srgbClr val="000000"/>
                </a:solidFill>
                <a:latin typeface="Open Sans 1 Bold"/>
                <a:ea typeface="Open Sans 1 Bold"/>
                <a:cs typeface="Open Sans 1 Bold"/>
                <a:sym typeface="Open Sans 1 Bold"/>
              </a:rPr>
              <a:t>prise</a:t>
            </a:r>
            <a:r>
              <a:rPr lang="en-US" sz="1200" b="1">
                <a:solidFill>
                  <a:srgbClr val="000000"/>
                </a:solidFill>
                <a:latin typeface="Open Sans 1 Bold"/>
                <a:ea typeface="Open Sans 1 Bold"/>
                <a:cs typeface="Open Sans 1 Bold"/>
                <a:sym typeface="Open Sans 1 Bold"/>
              </a:rPr>
              <a:t> en charge des patients en prevention </a:t>
            </a:r>
            <a:r>
              <a:rPr lang="en-US" sz="1200" b="1" err="1">
                <a:solidFill>
                  <a:srgbClr val="000000"/>
                </a:solidFill>
                <a:latin typeface="Open Sans 1 Bold"/>
                <a:ea typeface="Open Sans 1 Bold"/>
                <a:cs typeface="Open Sans 1 Bold"/>
                <a:sym typeface="Open Sans 1 Bold"/>
              </a:rPr>
              <a:t>secondaire</a:t>
            </a:r>
            <a:r>
              <a:rPr lang="en-US" sz="1200" b="1">
                <a:solidFill>
                  <a:srgbClr val="000000"/>
                </a:solidFill>
                <a:latin typeface="Open Sans 1 Bold"/>
                <a:ea typeface="Open Sans 1 Bold"/>
                <a:cs typeface="Open Sans 1 Bold"/>
                <a:sym typeface="Open Sans 1 Bold"/>
              </a:rPr>
              <a:t> </a:t>
            </a:r>
            <a:r>
              <a:rPr lang="en-US" sz="1200" b="1" err="1">
                <a:solidFill>
                  <a:srgbClr val="000000"/>
                </a:solidFill>
                <a:latin typeface="Open Sans 1 Bold"/>
                <a:ea typeface="Open Sans 1 Bold"/>
                <a:cs typeface="Open Sans 1 Bold"/>
                <a:sym typeface="Open Sans 1 Bold"/>
              </a:rPr>
              <a:t>reperés</a:t>
            </a:r>
            <a:r>
              <a:rPr lang="en-US" sz="1200" b="1">
                <a:solidFill>
                  <a:srgbClr val="000000"/>
                </a:solidFill>
                <a:latin typeface="Open Sans 1 Bold"/>
                <a:ea typeface="Open Sans 1 Bold"/>
                <a:cs typeface="Open Sans 1 Bold"/>
                <a:sym typeface="Open Sans 1 Bold"/>
              </a:rPr>
              <a:t> par les </a:t>
            </a:r>
            <a:r>
              <a:rPr lang="en-US" sz="1200" b="1" err="1">
                <a:solidFill>
                  <a:srgbClr val="000000"/>
                </a:solidFill>
                <a:latin typeface="Open Sans 1 Bold"/>
                <a:ea typeface="Open Sans 1 Bold"/>
                <a:cs typeface="Open Sans 1 Bold"/>
                <a:sym typeface="Open Sans 1 Bold"/>
              </a:rPr>
              <a:t>professionnels</a:t>
            </a:r>
            <a:r>
              <a:rPr lang="en-US" sz="1200" b="1">
                <a:solidFill>
                  <a:srgbClr val="000000"/>
                </a:solidFill>
                <a:latin typeface="Open Sans 1 Bold"/>
                <a:ea typeface="Open Sans 1 Bold"/>
                <a:cs typeface="Open Sans 1 Bold"/>
                <a:sym typeface="Open Sans 1 Bold"/>
              </a:rPr>
              <a:t> de la CPTS.</a:t>
            </a:r>
          </a:p>
          <a:p>
            <a:pPr algn="ctr" eaLnBrk="1" fontAlgn="auto" hangingPunct="1">
              <a:lnSpc>
                <a:spcPts val="2333"/>
              </a:lnSpc>
              <a:spcBef>
                <a:spcPts val="0"/>
              </a:spcBef>
              <a:spcAft>
                <a:spcPts val="0"/>
              </a:spcAft>
              <a:defRPr/>
            </a:pPr>
            <a:endParaRPr lang="en-US" sz="1200" b="1">
              <a:solidFill>
                <a:srgbClr val="000000"/>
              </a:solidFill>
              <a:latin typeface="Open Sans 1 Bold"/>
              <a:ea typeface="Open Sans 1 Bold"/>
              <a:cs typeface="Open Sans 1 Bold"/>
              <a:sym typeface="Open Sans 1 Bold"/>
            </a:endParaRPr>
          </a:p>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30</a:t>
            </a:fld>
            <a:endParaRPr lang="fr-FR" altLang="fr-FR"/>
          </a:p>
        </p:txBody>
      </p:sp>
    </p:spTree>
    <p:extLst>
      <p:ext uri="{BB962C8B-B14F-4D97-AF65-F5344CB8AC3E}">
        <p14:creationId xmlns:p14="http://schemas.microsoft.com/office/powerpoint/2010/main" val="470225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31</a:t>
            </a:fld>
            <a:endParaRPr lang="fr-FR" altLang="fr-FR"/>
          </a:p>
        </p:txBody>
      </p:sp>
    </p:spTree>
    <p:extLst>
      <p:ext uri="{BB962C8B-B14F-4D97-AF65-F5344CB8AC3E}">
        <p14:creationId xmlns:p14="http://schemas.microsoft.com/office/powerpoint/2010/main" val="44832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32</a:t>
            </a:fld>
            <a:endParaRPr lang="fr-FR" altLang="fr-FR"/>
          </a:p>
        </p:txBody>
      </p:sp>
    </p:spTree>
    <p:extLst>
      <p:ext uri="{BB962C8B-B14F-4D97-AF65-F5344CB8AC3E}">
        <p14:creationId xmlns:p14="http://schemas.microsoft.com/office/powerpoint/2010/main" val="4132511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33</a:t>
            </a:fld>
            <a:endParaRPr lang="fr-FR" altLang="fr-FR"/>
          </a:p>
        </p:txBody>
      </p:sp>
    </p:spTree>
    <p:extLst>
      <p:ext uri="{BB962C8B-B14F-4D97-AF65-F5344CB8AC3E}">
        <p14:creationId xmlns:p14="http://schemas.microsoft.com/office/powerpoint/2010/main" val="360346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35</a:t>
            </a:fld>
            <a:endParaRPr lang="fr-FR" altLang="fr-FR"/>
          </a:p>
        </p:txBody>
      </p:sp>
    </p:spTree>
    <p:extLst>
      <p:ext uri="{BB962C8B-B14F-4D97-AF65-F5344CB8AC3E}">
        <p14:creationId xmlns:p14="http://schemas.microsoft.com/office/powerpoint/2010/main" val="1650006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36</a:t>
            </a:fld>
            <a:endParaRPr lang="fr-FR" altLang="fr-FR"/>
          </a:p>
        </p:txBody>
      </p:sp>
    </p:spTree>
    <p:extLst>
      <p:ext uri="{BB962C8B-B14F-4D97-AF65-F5344CB8AC3E}">
        <p14:creationId xmlns:p14="http://schemas.microsoft.com/office/powerpoint/2010/main" val="1748268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37</a:t>
            </a:fld>
            <a:endParaRPr lang="fr-FR" altLang="fr-FR"/>
          </a:p>
        </p:txBody>
      </p:sp>
    </p:spTree>
    <p:extLst>
      <p:ext uri="{BB962C8B-B14F-4D97-AF65-F5344CB8AC3E}">
        <p14:creationId xmlns:p14="http://schemas.microsoft.com/office/powerpoint/2010/main" val="1174938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38</a:t>
            </a:fld>
            <a:endParaRPr lang="fr-FR" altLang="fr-FR"/>
          </a:p>
        </p:txBody>
      </p:sp>
    </p:spTree>
    <p:extLst>
      <p:ext uri="{BB962C8B-B14F-4D97-AF65-F5344CB8AC3E}">
        <p14:creationId xmlns:p14="http://schemas.microsoft.com/office/powerpoint/2010/main" val="1415928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Ajouter logo de toutes les CPTS + SDIS+ CD+MDA</a:t>
            </a:r>
          </a:p>
        </p:txBody>
      </p:sp>
      <p:sp>
        <p:nvSpPr>
          <p:cNvPr id="4" name="Espace réservé du numéro de diapositive 3"/>
          <p:cNvSpPr>
            <a:spLocks noGrp="1"/>
          </p:cNvSpPr>
          <p:nvPr>
            <p:ph type="sldNum" sz="quarter" idx="10"/>
          </p:nvPr>
        </p:nvSpPr>
        <p:spPr/>
        <p:txBody>
          <a:bodyPr/>
          <a:lstStyle/>
          <a:p>
            <a:fld id="{CCEC4FB4-B347-8645-B12D-3E2EA6C58AEC}" type="slidenum">
              <a:rPr lang="fr-FR" altLang="fr-FR" smtClean="0"/>
              <a:pPr/>
              <a:t>40</a:t>
            </a:fld>
            <a:endParaRPr lang="fr-FR" altLang="fr-FR"/>
          </a:p>
        </p:txBody>
      </p:sp>
    </p:spTree>
    <p:extLst>
      <p:ext uri="{BB962C8B-B14F-4D97-AF65-F5344CB8AC3E}">
        <p14:creationId xmlns:p14="http://schemas.microsoft.com/office/powerpoint/2010/main" val="2080574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00100" lvl="1" indent="-342900" fontAlgn="auto">
              <a:lnSpc>
                <a:spcPts val="2706"/>
              </a:lnSpc>
              <a:spcBef>
                <a:spcPts val="0"/>
              </a:spcBef>
              <a:spcAft>
                <a:spcPts val="0"/>
              </a:spcAft>
              <a:buFontTx/>
              <a:buChar char="-"/>
              <a:defRPr/>
            </a:pPr>
            <a:r>
              <a:rPr lang="fr-FR" sz="1933">
                <a:solidFill>
                  <a:srgbClr val="26110F"/>
                </a:solidFill>
                <a:latin typeface="Open Sans 1"/>
                <a:ea typeface="Open Sans 1"/>
                <a:cs typeface="Open Sans 1"/>
                <a:sym typeface="Open Sans 1"/>
              </a:rPr>
              <a:t> le dispositif répond aux 5 axes du plan </a:t>
            </a:r>
            <a:r>
              <a:rPr lang="fr-FR" sz="1933" err="1">
                <a:solidFill>
                  <a:srgbClr val="26110F"/>
                </a:solidFill>
                <a:latin typeface="Open Sans 1"/>
                <a:ea typeface="Open Sans 1"/>
                <a:cs typeface="Open Sans 1"/>
                <a:sym typeface="Open Sans 1"/>
              </a:rPr>
              <a:t>anti-chute</a:t>
            </a:r>
            <a:r>
              <a:rPr lang="fr-FR" sz="1933">
                <a:solidFill>
                  <a:srgbClr val="26110F"/>
                </a:solidFill>
                <a:latin typeface="Open Sans 1"/>
                <a:ea typeface="Open Sans 1"/>
                <a:cs typeface="Open Sans 1"/>
                <a:sym typeface="Open Sans 1"/>
              </a:rPr>
              <a:t> 2022-2024 :</a:t>
            </a:r>
          </a:p>
          <a:p>
            <a:pPr marL="1257300" lvl="2" indent="-342900" fontAlgn="auto">
              <a:lnSpc>
                <a:spcPts val="2706"/>
              </a:lnSpc>
              <a:spcBef>
                <a:spcPts val="0"/>
              </a:spcBef>
              <a:spcAft>
                <a:spcPts val="0"/>
              </a:spcAft>
              <a:buFontTx/>
              <a:buChar char="-"/>
              <a:defRPr/>
            </a:pPr>
            <a:r>
              <a:rPr lang="fr-FR" sz="1933">
                <a:solidFill>
                  <a:srgbClr val="26110F"/>
                </a:solidFill>
                <a:latin typeface="Open Sans 1"/>
                <a:ea typeface="Open Sans 1"/>
                <a:cs typeface="Open Sans 1"/>
                <a:sym typeface="Open Sans 1"/>
              </a:rPr>
              <a:t>savoir repérer les risques de chute et alerter</a:t>
            </a:r>
          </a:p>
          <a:p>
            <a:pPr marL="1257300" lvl="2" indent="-342900" fontAlgn="auto">
              <a:lnSpc>
                <a:spcPts val="2706"/>
              </a:lnSpc>
              <a:spcBef>
                <a:spcPts val="0"/>
              </a:spcBef>
              <a:spcAft>
                <a:spcPts val="0"/>
              </a:spcAft>
              <a:buFontTx/>
              <a:buChar char="-"/>
              <a:defRPr/>
            </a:pPr>
            <a:r>
              <a:rPr lang="fr-FR" sz="1933">
                <a:solidFill>
                  <a:srgbClr val="26110F"/>
                </a:solidFill>
                <a:latin typeface="Open Sans 1"/>
                <a:ea typeface="Open Sans 1"/>
                <a:cs typeface="Open Sans 1"/>
                <a:sym typeface="Open Sans 1"/>
              </a:rPr>
              <a:t>aménager son logement</a:t>
            </a:r>
          </a:p>
          <a:p>
            <a:pPr marL="1257300" lvl="2" indent="-342900" fontAlgn="auto">
              <a:lnSpc>
                <a:spcPts val="2706"/>
              </a:lnSpc>
              <a:spcBef>
                <a:spcPts val="0"/>
              </a:spcBef>
              <a:spcAft>
                <a:spcPts val="0"/>
              </a:spcAft>
              <a:buFontTx/>
              <a:buChar char="-"/>
              <a:defRPr/>
            </a:pPr>
            <a:r>
              <a:rPr lang="fr-FR" sz="1933">
                <a:solidFill>
                  <a:srgbClr val="26110F"/>
                </a:solidFill>
                <a:latin typeface="Open Sans 1"/>
                <a:ea typeface="Open Sans 1"/>
                <a:cs typeface="Open Sans 1"/>
                <a:sym typeface="Open Sans 1"/>
              </a:rPr>
              <a:t>des aides techniques à la mobilité</a:t>
            </a:r>
          </a:p>
          <a:p>
            <a:pPr marL="1257300" lvl="2" indent="-342900" fontAlgn="auto">
              <a:lnSpc>
                <a:spcPts val="2706"/>
              </a:lnSpc>
              <a:spcBef>
                <a:spcPts val="0"/>
              </a:spcBef>
              <a:spcAft>
                <a:spcPts val="0"/>
              </a:spcAft>
              <a:buFontTx/>
              <a:buChar char="-"/>
              <a:defRPr/>
            </a:pPr>
            <a:r>
              <a:rPr lang="fr-FR" sz="1933">
                <a:solidFill>
                  <a:srgbClr val="26110F"/>
                </a:solidFill>
                <a:latin typeface="Open Sans 1"/>
                <a:ea typeface="Open Sans 1"/>
                <a:cs typeface="Open Sans 1"/>
                <a:sym typeface="Open Sans 1"/>
              </a:rPr>
              <a:t>activité physique, meilleure arme </a:t>
            </a:r>
            <a:r>
              <a:rPr lang="fr-FR" sz="1933" err="1">
                <a:solidFill>
                  <a:srgbClr val="26110F"/>
                </a:solidFill>
                <a:latin typeface="Open Sans 1"/>
                <a:ea typeface="Open Sans 1"/>
                <a:cs typeface="Open Sans 1"/>
                <a:sym typeface="Open Sans 1"/>
              </a:rPr>
              <a:t>anti-chute</a:t>
            </a:r>
            <a:endParaRPr lang="fr-FR" sz="1933">
              <a:solidFill>
                <a:srgbClr val="26110F"/>
              </a:solidFill>
              <a:latin typeface="Open Sans 1"/>
              <a:ea typeface="Open Sans 1"/>
              <a:cs typeface="Open Sans 1"/>
              <a:sym typeface="Open Sans 1"/>
            </a:endParaRPr>
          </a:p>
          <a:p>
            <a:pPr marL="1257300" lvl="2" indent="-342900" fontAlgn="auto">
              <a:lnSpc>
                <a:spcPts val="2706"/>
              </a:lnSpc>
              <a:spcBef>
                <a:spcPts val="0"/>
              </a:spcBef>
              <a:spcAft>
                <a:spcPts val="0"/>
              </a:spcAft>
              <a:buFontTx/>
              <a:buChar char="-"/>
              <a:defRPr/>
            </a:pPr>
            <a:r>
              <a:rPr lang="fr-FR" sz="1933">
                <a:solidFill>
                  <a:srgbClr val="26110F"/>
                </a:solidFill>
                <a:latin typeface="Open Sans 1"/>
                <a:ea typeface="Open Sans 1"/>
                <a:cs typeface="Open Sans 1"/>
                <a:sym typeface="Open Sans 1"/>
              </a:rPr>
              <a:t>télé assistance</a:t>
            </a:r>
          </a:p>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21</a:t>
            </a:fld>
            <a:endParaRPr lang="fr-FR" altLang="fr-FR"/>
          </a:p>
        </p:txBody>
      </p:sp>
    </p:spTree>
    <p:extLst>
      <p:ext uri="{BB962C8B-B14F-4D97-AF65-F5344CB8AC3E}">
        <p14:creationId xmlns:p14="http://schemas.microsoft.com/office/powerpoint/2010/main" val="2207808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F36403-4269-9948-8BF6-44B717848990}" type="slidenum">
              <a:rPr lang="fr-FR" smtClean="0"/>
              <a:t>52</a:t>
            </a:fld>
            <a:endParaRPr lang="fr-FR"/>
          </a:p>
        </p:txBody>
      </p:sp>
    </p:spTree>
    <p:extLst>
      <p:ext uri="{BB962C8B-B14F-4D97-AF65-F5344CB8AC3E}">
        <p14:creationId xmlns:p14="http://schemas.microsoft.com/office/powerpoint/2010/main" val="47951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ADB4B-00F0-7F76-28EA-FBBD36DF7B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2C8E43-F013-422C-2015-CE32AEA6D4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206020C-E8ED-6E13-0A07-8BA2497B85C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0F82380-FC9C-2B99-8E1E-EDB120A877A4}"/>
              </a:ext>
            </a:extLst>
          </p:cNvPr>
          <p:cNvSpPr>
            <a:spLocks noGrp="1"/>
          </p:cNvSpPr>
          <p:nvPr>
            <p:ph type="sldNum" sz="quarter" idx="5"/>
          </p:nvPr>
        </p:nvSpPr>
        <p:spPr/>
        <p:txBody>
          <a:bodyPr/>
          <a:lstStyle/>
          <a:p>
            <a:fld id="{58F36403-4269-9948-8BF6-44B717848990}" type="slidenum">
              <a:rPr lang="fr-FR" smtClean="0"/>
              <a:t>53</a:t>
            </a:fld>
            <a:endParaRPr lang="fr-FR"/>
          </a:p>
        </p:txBody>
      </p:sp>
    </p:spTree>
    <p:extLst>
      <p:ext uri="{BB962C8B-B14F-4D97-AF65-F5344CB8AC3E}">
        <p14:creationId xmlns:p14="http://schemas.microsoft.com/office/powerpoint/2010/main" val="138525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22</a:t>
            </a:fld>
            <a:endParaRPr lang="fr-FR" altLang="fr-FR"/>
          </a:p>
        </p:txBody>
      </p:sp>
    </p:spTree>
    <p:extLst>
      <p:ext uri="{BB962C8B-B14F-4D97-AF65-F5344CB8AC3E}">
        <p14:creationId xmlns:p14="http://schemas.microsoft.com/office/powerpoint/2010/main" val="50920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23</a:t>
            </a:fld>
            <a:endParaRPr lang="fr-FR" altLang="fr-FR"/>
          </a:p>
        </p:txBody>
      </p:sp>
    </p:spTree>
    <p:extLst>
      <p:ext uri="{BB962C8B-B14F-4D97-AF65-F5344CB8AC3E}">
        <p14:creationId xmlns:p14="http://schemas.microsoft.com/office/powerpoint/2010/main" val="110037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24</a:t>
            </a:fld>
            <a:endParaRPr lang="fr-FR" altLang="fr-FR"/>
          </a:p>
        </p:txBody>
      </p:sp>
    </p:spTree>
    <p:extLst>
      <p:ext uri="{BB962C8B-B14F-4D97-AF65-F5344CB8AC3E}">
        <p14:creationId xmlns:p14="http://schemas.microsoft.com/office/powerpoint/2010/main" val="203696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La sous-direction santé est régulièrement sollicitée pour des interventions multiples quand la</a:t>
            </a:r>
            <a:r>
              <a:rPr lang="fr-FR" baseline="0"/>
              <a:t> fréquence d’interventions dépasse une par mois. Souvent les élus locaux sont sollicités en direct par les chefs de centres. Difficulté: vers qui se tourner ?</a:t>
            </a:r>
          </a:p>
          <a:p>
            <a:r>
              <a:rPr lang="fr-FR" baseline="0"/>
              <a:t>Les SDIS mettent en place de plus en plus de partenariat pour limiter les interventions à caractère sociale mais avec pour les chutes toujours la notion d’interventions récurrentes ou multiples. Evoquer la convention CD/SDIS/DAC.</a:t>
            </a:r>
          </a:p>
          <a:p>
            <a:r>
              <a:rPr lang="fr-FR" baseline="0"/>
              <a:t>Le caractère innovant est le signalement dès la première chute, de façon simple, aux bons partenaires</a:t>
            </a:r>
            <a:endParaRPr lang="fr-FR"/>
          </a:p>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25</a:t>
            </a:fld>
            <a:endParaRPr lang="fr-FR" altLang="fr-FR"/>
          </a:p>
        </p:txBody>
      </p:sp>
    </p:spTree>
    <p:extLst>
      <p:ext uri="{BB962C8B-B14F-4D97-AF65-F5344CB8AC3E}">
        <p14:creationId xmlns:p14="http://schemas.microsoft.com/office/powerpoint/2010/main" val="393209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26</a:t>
            </a:fld>
            <a:endParaRPr lang="fr-FR" altLang="fr-FR"/>
          </a:p>
        </p:txBody>
      </p:sp>
    </p:spTree>
    <p:extLst>
      <p:ext uri="{BB962C8B-B14F-4D97-AF65-F5344CB8AC3E}">
        <p14:creationId xmlns:p14="http://schemas.microsoft.com/office/powerpoint/2010/main" val="3817995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27</a:t>
            </a:fld>
            <a:endParaRPr lang="fr-FR" altLang="fr-FR"/>
          </a:p>
        </p:txBody>
      </p:sp>
    </p:spTree>
    <p:extLst>
      <p:ext uri="{BB962C8B-B14F-4D97-AF65-F5344CB8AC3E}">
        <p14:creationId xmlns:p14="http://schemas.microsoft.com/office/powerpoint/2010/main" val="95113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C4FB4-B347-8645-B12D-3E2EA6C58AEC}" type="slidenum">
              <a:rPr lang="fr-FR" altLang="fr-FR" smtClean="0"/>
              <a:pPr/>
              <a:t>28</a:t>
            </a:fld>
            <a:endParaRPr lang="fr-FR" altLang="fr-FR"/>
          </a:p>
        </p:txBody>
      </p:sp>
    </p:spTree>
    <p:extLst>
      <p:ext uri="{BB962C8B-B14F-4D97-AF65-F5344CB8AC3E}">
        <p14:creationId xmlns:p14="http://schemas.microsoft.com/office/powerpoint/2010/main" val="1513692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Title and body" userDrawn="1">
  <p:cSld name="Title and body">
    <p:bg>
      <p:bgPr>
        <a:solidFill>
          <a:schemeClr val="dk2"/>
        </a:solidFill>
        <a:effectLst/>
      </p:bgPr>
    </p:bg>
    <p:spTree>
      <p:nvGrpSpPr>
        <p:cNvPr id="1" name=""/>
        <p:cNvGrpSpPr/>
        <p:nvPr/>
      </p:nvGrpSpPr>
      <p:grpSpPr bwMode="auto">
        <a:xfrm>
          <a:off x="0" y="0"/>
          <a:ext cx="0" cy="0"/>
          <a:chOff x="0" y="0"/>
          <a:chExt cx="0" cy="0"/>
        </a:xfrm>
      </p:grpSpPr>
      <p:sp>
        <p:nvSpPr>
          <p:cNvPr id="50" name="Google Shape;50;p4"/>
          <p:cNvSpPr/>
          <p:nvPr/>
        </p:nvSpPr>
        <p:spPr bwMode="auto">
          <a:xfrm flipH="1">
            <a:off x="4776800" y="2067599"/>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a:spcBef>
                <a:spcPts val="0"/>
              </a:spcBef>
              <a:spcAft>
                <a:spcPts val="0"/>
              </a:spcAft>
              <a:buNone/>
              <a:defRPr/>
            </a:pPr>
            <a:endParaRPr sz="2400"/>
          </a:p>
        </p:txBody>
      </p:sp>
      <p:sp>
        <p:nvSpPr>
          <p:cNvPr id="51" name="Google Shape;51;p4"/>
          <p:cNvSpPr/>
          <p:nvPr/>
        </p:nvSpPr>
        <p:spPr bwMode="auto">
          <a:xfrm>
            <a:off x="0"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a:spcBef>
                <a:spcPts val="0"/>
              </a:spcBef>
              <a:spcAft>
                <a:spcPts val="0"/>
              </a:spcAft>
              <a:buNone/>
              <a:defRPr/>
            </a:pPr>
            <a:endParaRPr sz="2400"/>
          </a:p>
        </p:txBody>
      </p:sp>
      <p:sp>
        <p:nvSpPr>
          <p:cNvPr id="2" name="Google Shape;51;p4"/>
          <p:cNvSpPr/>
          <p:nvPr userDrawn="1"/>
        </p:nvSpPr>
        <p:spPr bwMode="auto">
          <a:xfrm rot="10800000">
            <a:off x="6358070" y="-1"/>
            <a:ext cx="5833929" cy="2615013"/>
          </a:xfrm>
          <a:prstGeom prst="rtTriangle">
            <a:avLst/>
          </a:prstGeom>
          <a:solidFill>
            <a:srgbClr val="41868B"/>
          </a:solidFill>
          <a:ln>
            <a:solidFill>
              <a:srgbClr val="41868B"/>
            </a:solidFill>
          </a:ln>
        </p:spPr>
        <p:txBody>
          <a:bodyPr spcFirstLastPara="1" wrap="square" lIns="121900" tIns="121900" rIns="121900" bIns="121900" anchor="ctr" anchorCtr="0">
            <a:noAutofit/>
          </a:bodyPr>
          <a:lstStyle/>
          <a:p>
            <a:pPr marL="0" lvl="0" indent="0" algn="l">
              <a:spcBef>
                <a:spcPts val="0"/>
              </a:spcBef>
              <a:spcAft>
                <a:spcPts val="0"/>
              </a:spcAft>
              <a:buNone/>
              <a:defRPr/>
            </a:pPr>
            <a:endParaRPr sz="2400"/>
          </a:p>
        </p:txBody>
      </p:sp>
      <p:sp>
        <p:nvSpPr>
          <p:cNvPr id="5" name="Google Shape;67;p6"/>
          <p:cNvSpPr/>
          <p:nvPr userDrawn="1"/>
        </p:nvSpPr>
        <p:spPr bwMode="auto">
          <a:xfrm>
            <a:off x="271000"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r>
              <a:rPr lang="fr-FR" sz="2400"/>
              <a:t>6ÈME ÉDITION</a:t>
            </a:r>
          </a:p>
          <a:p>
            <a:r>
              <a:rPr lang="fr-FR" sz="2400"/>
              <a:t>JOURNÉES NATIONALES DES CPTS</a:t>
            </a:r>
          </a:p>
        </p:txBody>
      </p:sp>
      <p:pic>
        <p:nvPicPr>
          <p:cNvPr id="4" name="Image 3"/>
          <p:cNvPicPr>
            <a:picLocks noChangeAspect="1"/>
          </p:cNvPicPr>
          <p:nvPr userDrawn="1"/>
        </p:nvPicPr>
        <p:blipFill>
          <a:blip r:embed="rId2"/>
          <a:stretch/>
        </p:blipFill>
        <p:spPr bwMode="auto">
          <a:xfrm>
            <a:off x="483532" y="5899389"/>
            <a:ext cx="4357653" cy="582058"/>
          </a:xfrm>
          <a:prstGeom prst="rect">
            <a:avLst/>
          </a:prstGeom>
        </p:spPr>
      </p:pic>
      <p:pic>
        <p:nvPicPr>
          <p:cNvPr id="7" name="Image 6">
            <a:extLst>
              <a:ext uri="{FF2B5EF4-FFF2-40B4-BE49-F238E27FC236}">
                <a16:creationId xmlns:a16="http://schemas.microsoft.com/office/drawing/2014/main" id="{50BA4335-7E6C-5C2A-214A-568EEEAD3681}"/>
              </a:ext>
            </a:extLst>
          </p:cNvPr>
          <p:cNvPicPr>
            <a:picLocks noChangeAspect="1"/>
          </p:cNvPicPr>
          <p:nvPr userDrawn="1"/>
        </p:nvPicPr>
        <p:blipFill>
          <a:blip r:embed="rId3"/>
          <a:stretch>
            <a:fillRect/>
          </a:stretch>
        </p:blipFill>
        <p:spPr>
          <a:xfrm>
            <a:off x="501533" y="548680"/>
            <a:ext cx="1645856" cy="120844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pic>
        <p:nvPicPr>
          <p:cNvPr id="17" name="FOND DEGRADE">
            <a:extLst>
              <a:ext uri="{FF2B5EF4-FFF2-40B4-BE49-F238E27FC236}">
                <a16:creationId xmlns:a16="http://schemas.microsoft.com/office/drawing/2014/main" id="{D2F948D8-3EC0-09C2-2339-02D380F51FE5}"/>
              </a:ext>
            </a:extLst>
          </p:cNvPr>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3048" y="0"/>
            <a:ext cx="12188952" cy="6858001"/>
          </a:xfrm>
          <a:prstGeom prst="rect">
            <a:avLst/>
          </a:prstGeom>
        </p:spPr>
      </p:pic>
      <p:grpSp>
        <p:nvGrpSpPr>
          <p:cNvPr id="7" name="Groupe 6">
            <a:extLst>
              <a:ext uri="{FF2B5EF4-FFF2-40B4-BE49-F238E27FC236}">
                <a16:creationId xmlns:a16="http://schemas.microsoft.com/office/drawing/2014/main" id="{11FCDBAD-1B5F-9036-A04A-802D96A696B5}"/>
              </a:ext>
            </a:extLst>
          </p:cNvPr>
          <p:cNvGrpSpPr/>
          <p:nvPr userDrawn="1"/>
        </p:nvGrpSpPr>
        <p:grpSpPr>
          <a:xfrm>
            <a:off x="-3048" y="6422066"/>
            <a:ext cx="12195048" cy="458806"/>
            <a:chOff x="-3048" y="6422066"/>
            <a:chExt cx="12195048" cy="458806"/>
          </a:xfrm>
        </p:grpSpPr>
        <p:sp>
          <p:nvSpPr>
            <p:cNvPr id="8" name="Forme libre 7">
              <a:extLst>
                <a:ext uri="{FF2B5EF4-FFF2-40B4-BE49-F238E27FC236}">
                  <a16:creationId xmlns:a16="http://schemas.microsoft.com/office/drawing/2014/main" id="{5198551E-2564-9724-E2E0-DEB78B648D42}"/>
                </a:ext>
              </a:extLst>
            </p:cNvPr>
            <p:cNvSpPr/>
            <p:nvPr/>
          </p:nvSpPr>
          <p:spPr>
            <a:xfrm>
              <a:off x="-3048" y="6547170"/>
              <a:ext cx="12195048" cy="333702"/>
            </a:xfrm>
            <a:custGeom>
              <a:avLst/>
              <a:gdLst>
                <a:gd name="connsiteX0" fmla="*/ 0 w 12195048"/>
                <a:gd name="connsiteY0" fmla="*/ 0 h 333702"/>
                <a:gd name="connsiteX1" fmla="*/ 5524373 w 12195048"/>
                <a:gd name="connsiteY1" fmla="*/ 0 h 333702"/>
                <a:gd name="connsiteX2" fmla="*/ 6105398 w 12195048"/>
                <a:gd name="connsiteY2" fmla="*/ 273050 h 333702"/>
                <a:gd name="connsiteX3" fmla="*/ 6641973 w 12195048"/>
                <a:gd name="connsiteY3" fmla="*/ 0 h 333702"/>
                <a:gd name="connsiteX4" fmla="*/ 12195048 w 12195048"/>
                <a:gd name="connsiteY4" fmla="*/ 0 h 333702"/>
                <a:gd name="connsiteX5" fmla="*/ 12195048 w 12195048"/>
                <a:gd name="connsiteY5" fmla="*/ 333702 h 333702"/>
                <a:gd name="connsiteX6" fmla="*/ 0 w 12195048"/>
                <a:gd name="connsiteY6" fmla="*/ 333702 h 3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5048" h="333702">
                  <a:moveTo>
                    <a:pt x="0" y="0"/>
                  </a:moveTo>
                  <a:lnTo>
                    <a:pt x="5524373" y="0"/>
                  </a:lnTo>
                  <a:cubicBezTo>
                    <a:pt x="5695823" y="189442"/>
                    <a:pt x="5911723" y="274108"/>
                    <a:pt x="6105398" y="273050"/>
                  </a:cubicBezTo>
                  <a:cubicBezTo>
                    <a:pt x="6290606" y="274108"/>
                    <a:pt x="6564715" y="135467"/>
                    <a:pt x="6641973" y="0"/>
                  </a:cubicBezTo>
                  <a:lnTo>
                    <a:pt x="12195048" y="0"/>
                  </a:lnTo>
                  <a:lnTo>
                    <a:pt x="12195048" y="333702"/>
                  </a:lnTo>
                  <a:lnTo>
                    <a:pt x="0" y="333702"/>
                  </a:lnTo>
                  <a:close/>
                </a:path>
              </a:pathLst>
            </a:cu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9" name="Groupe 8">
              <a:extLst>
                <a:ext uri="{FF2B5EF4-FFF2-40B4-BE49-F238E27FC236}">
                  <a16:creationId xmlns:a16="http://schemas.microsoft.com/office/drawing/2014/main" id="{099F27B7-DF33-2F7D-B26A-341323CE7AB7}"/>
                </a:ext>
              </a:extLst>
            </p:cNvPr>
            <p:cNvGrpSpPr/>
            <p:nvPr/>
          </p:nvGrpSpPr>
          <p:grpSpPr>
            <a:xfrm>
              <a:off x="5719719" y="6422066"/>
              <a:ext cx="701577" cy="302588"/>
              <a:chOff x="5498859" y="191925"/>
              <a:chExt cx="6168759" cy="2660571"/>
            </a:xfrm>
          </p:grpSpPr>
          <p:sp>
            <p:nvSpPr>
              <p:cNvPr id="10" name="Forme libre 9">
                <a:extLst>
                  <a:ext uri="{FF2B5EF4-FFF2-40B4-BE49-F238E27FC236}">
                    <a16:creationId xmlns:a16="http://schemas.microsoft.com/office/drawing/2014/main" id="{21D4B151-E636-E2BE-D5D7-D3B2C6CD10E5}"/>
                  </a:ext>
                </a:extLst>
              </p:cNvPr>
              <p:cNvSpPr/>
              <p:nvPr/>
            </p:nvSpPr>
            <p:spPr>
              <a:xfrm>
                <a:off x="5914799" y="578296"/>
                <a:ext cx="1983291" cy="1983058"/>
              </a:xfrm>
              <a:custGeom>
                <a:avLst/>
                <a:gdLst>
                  <a:gd name="connsiteX0" fmla="*/ 1983291 w 1983291"/>
                  <a:gd name="connsiteY0" fmla="*/ 991529 h 1983058"/>
                  <a:gd name="connsiteX1" fmla="*/ 991646 w 1983291"/>
                  <a:gd name="connsiteY1" fmla="*/ 1983058 h 1983058"/>
                  <a:gd name="connsiteX2" fmla="*/ 0 w 1983291"/>
                  <a:gd name="connsiteY2" fmla="*/ 991529 h 1983058"/>
                  <a:gd name="connsiteX3" fmla="*/ 991646 w 1983291"/>
                  <a:gd name="connsiteY3" fmla="*/ 0 h 1983058"/>
                  <a:gd name="connsiteX4" fmla="*/ 1983291 w 1983291"/>
                  <a:gd name="connsiteY4" fmla="*/ 991529 h 19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291" h="1983058">
                    <a:moveTo>
                      <a:pt x="1983291" y="991529"/>
                    </a:moveTo>
                    <a:cubicBezTo>
                      <a:pt x="1983291" y="1539135"/>
                      <a:pt x="1539317" y="1983058"/>
                      <a:pt x="991646" y="1983058"/>
                    </a:cubicBezTo>
                    <a:cubicBezTo>
                      <a:pt x="443975" y="1983058"/>
                      <a:pt x="0" y="1539135"/>
                      <a:pt x="0" y="991529"/>
                    </a:cubicBezTo>
                    <a:cubicBezTo>
                      <a:pt x="0" y="443923"/>
                      <a:pt x="443975" y="0"/>
                      <a:pt x="991646" y="0"/>
                    </a:cubicBezTo>
                    <a:cubicBezTo>
                      <a:pt x="1539317" y="0"/>
                      <a:pt x="1983291" y="443923"/>
                      <a:pt x="1983291" y="991529"/>
                    </a:cubicBezTo>
                    <a:close/>
                  </a:path>
                </a:pathLst>
              </a:custGeom>
              <a:solidFill>
                <a:srgbClr val="FFFFFF"/>
              </a:solidFill>
              <a:ln w="9513"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72A41776-F832-DA04-2691-13D87F533C70}"/>
                  </a:ext>
                </a:extLst>
              </p:cNvPr>
              <p:cNvSpPr/>
              <p:nvPr/>
            </p:nvSpPr>
            <p:spPr>
              <a:xfrm>
                <a:off x="5498859" y="191925"/>
                <a:ext cx="2659932" cy="2660571"/>
              </a:xfrm>
              <a:custGeom>
                <a:avLst/>
                <a:gdLst>
                  <a:gd name="connsiteX0" fmla="*/ 2659933 w 2659932"/>
                  <a:gd name="connsiteY0" fmla="*/ 1330286 h 2660571"/>
                  <a:gd name="connsiteX1" fmla="*/ 1329490 w 2659932"/>
                  <a:gd name="connsiteY1" fmla="*/ 0 h 2660571"/>
                  <a:gd name="connsiteX2" fmla="*/ 0 w 2659932"/>
                  <a:gd name="connsiteY2" fmla="*/ 1330286 h 2660571"/>
                  <a:gd name="connsiteX3" fmla="*/ 1330442 w 2659932"/>
                  <a:gd name="connsiteY3" fmla="*/ 2660571 h 2660571"/>
                  <a:gd name="connsiteX4" fmla="*/ 2659933 w 2659932"/>
                  <a:gd name="connsiteY4" fmla="*/ 1330286 h 2660571"/>
                  <a:gd name="connsiteX5" fmla="*/ 2659933 w 2659932"/>
                  <a:gd name="connsiteY5" fmla="*/ 1330286 h 2660571"/>
                  <a:gd name="connsiteX6" fmla="*/ 1096330 w 2659932"/>
                  <a:gd name="connsiteY6" fmla="*/ 1768005 h 2660571"/>
                  <a:gd name="connsiteX7" fmla="*/ 1751083 w 2659932"/>
                  <a:gd name="connsiteY7" fmla="*/ 1768005 h 2660571"/>
                  <a:gd name="connsiteX8" fmla="*/ 1704451 w 2659932"/>
                  <a:gd name="connsiteY8" fmla="*/ 2062038 h 2660571"/>
                  <a:gd name="connsiteX9" fmla="*/ 1050650 w 2659932"/>
                  <a:gd name="connsiteY9" fmla="*/ 2062038 h 2660571"/>
                  <a:gd name="connsiteX10" fmla="*/ 1030664 w 2659932"/>
                  <a:gd name="connsiteY10" fmla="*/ 2062038 h 2660571"/>
                  <a:gd name="connsiteX11" fmla="*/ 723273 w 2659932"/>
                  <a:gd name="connsiteY11" fmla="*/ 2062038 h 2660571"/>
                  <a:gd name="connsiteX12" fmla="*/ 956434 w 2659932"/>
                  <a:gd name="connsiteY12" fmla="*/ 589969 h 2660571"/>
                  <a:gd name="connsiteX13" fmla="*/ 1283810 w 2659932"/>
                  <a:gd name="connsiteY13" fmla="*/ 589969 h 2660571"/>
                  <a:gd name="connsiteX14" fmla="*/ 1096330 w 2659932"/>
                  <a:gd name="connsiteY14" fmla="*/ 1768005 h 2660571"/>
                  <a:gd name="connsiteX15" fmla="*/ 1096330 w 2659932"/>
                  <a:gd name="connsiteY15" fmla="*/ 1768005 h 2660571"/>
                  <a:gd name="connsiteX16" fmla="*/ 1516970 w 2659932"/>
                  <a:gd name="connsiteY16" fmla="*/ 1178987 h 2660571"/>
                  <a:gd name="connsiteX17" fmla="*/ 1844347 w 2659932"/>
                  <a:gd name="connsiteY17" fmla="*/ 1178987 h 2660571"/>
                  <a:gd name="connsiteX18" fmla="*/ 1797715 w 2659932"/>
                  <a:gd name="connsiteY18" fmla="*/ 1473020 h 2660571"/>
                  <a:gd name="connsiteX19" fmla="*/ 1470338 w 2659932"/>
                  <a:gd name="connsiteY19" fmla="*/ 1473020 h 2660571"/>
                  <a:gd name="connsiteX20" fmla="*/ 1516970 w 2659932"/>
                  <a:gd name="connsiteY20" fmla="*/ 1178987 h 2660571"/>
                  <a:gd name="connsiteX21" fmla="*/ 1516970 w 2659932"/>
                  <a:gd name="connsiteY21" fmla="*/ 1178987 h 2660571"/>
                  <a:gd name="connsiteX22" fmla="*/ 1937611 w 2659932"/>
                  <a:gd name="connsiteY22" fmla="*/ 590921 h 2660571"/>
                  <a:gd name="connsiteX23" fmla="*/ 1890979 w 2659932"/>
                  <a:gd name="connsiteY23" fmla="*/ 884954 h 2660571"/>
                  <a:gd name="connsiteX24" fmla="*/ 1563603 w 2659932"/>
                  <a:gd name="connsiteY24" fmla="*/ 884954 h 2660571"/>
                  <a:gd name="connsiteX25" fmla="*/ 1610235 w 2659932"/>
                  <a:gd name="connsiteY25" fmla="*/ 590921 h 2660571"/>
                  <a:gd name="connsiteX26" fmla="*/ 1937611 w 2659932"/>
                  <a:gd name="connsiteY26" fmla="*/ 590921 h 2660571"/>
                  <a:gd name="connsiteX27" fmla="*/ 1937611 w 2659932"/>
                  <a:gd name="connsiteY27" fmla="*/ 590921 h 2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9932" h="2660571">
                    <a:moveTo>
                      <a:pt x="2659933" y="1330286"/>
                    </a:moveTo>
                    <a:cubicBezTo>
                      <a:pt x="2659933" y="595679"/>
                      <a:pt x="2064184" y="0"/>
                      <a:pt x="1329490" y="0"/>
                    </a:cubicBezTo>
                    <a:cubicBezTo>
                      <a:pt x="594797" y="0"/>
                      <a:pt x="0" y="595679"/>
                      <a:pt x="0" y="1330286"/>
                    </a:cubicBezTo>
                    <a:cubicBezTo>
                      <a:pt x="0" y="2064893"/>
                      <a:pt x="595749" y="2660571"/>
                      <a:pt x="1330442" y="2660571"/>
                    </a:cubicBezTo>
                    <a:cubicBezTo>
                      <a:pt x="2065136" y="2660571"/>
                      <a:pt x="2659933" y="2064893"/>
                      <a:pt x="2659933" y="1330286"/>
                    </a:cubicBezTo>
                    <a:lnTo>
                      <a:pt x="2659933" y="1330286"/>
                    </a:lnTo>
                    <a:close/>
                    <a:moveTo>
                      <a:pt x="1096330" y="1768005"/>
                    </a:moveTo>
                    <a:lnTo>
                      <a:pt x="1751083" y="1768005"/>
                    </a:lnTo>
                    <a:lnTo>
                      <a:pt x="1704451" y="2062038"/>
                    </a:lnTo>
                    <a:lnTo>
                      <a:pt x="1050650" y="2062038"/>
                    </a:lnTo>
                    <a:lnTo>
                      <a:pt x="1030664" y="2062038"/>
                    </a:lnTo>
                    <a:lnTo>
                      <a:pt x="723273" y="2062038"/>
                    </a:lnTo>
                    <a:lnTo>
                      <a:pt x="956434" y="589969"/>
                    </a:lnTo>
                    <a:lnTo>
                      <a:pt x="1283810" y="589969"/>
                    </a:lnTo>
                    <a:lnTo>
                      <a:pt x="1096330" y="1768005"/>
                    </a:lnTo>
                    <a:lnTo>
                      <a:pt x="1096330" y="1768005"/>
                    </a:lnTo>
                    <a:close/>
                    <a:moveTo>
                      <a:pt x="1516970" y="1178987"/>
                    </a:moveTo>
                    <a:lnTo>
                      <a:pt x="1844347" y="1178987"/>
                    </a:lnTo>
                    <a:lnTo>
                      <a:pt x="1797715" y="1473020"/>
                    </a:lnTo>
                    <a:lnTo>
                      <a:pt x="1470338" y="1473020"/>
                    </a:lnTo>
                    <a:lnTo>
                      <a:pt x="1516970" y="1178987"/>
                    </a:lnTo>
                    <a:lnTo>
                      <a:pt x="1516970" y="1178987"/>
                    </a:lnTo>
                    <a:close/>
                    <a:moveTo>
                      <a:pt x="1937611" y="590921"/>
                    </a:moveTo>
                    <a:lnTo>
                      <a:pt x="1890979" y="884954"/>
                    </a:lnTo>
                    <a:lnTo>
                      <a:pt x="1563603" y="884954"/>
                    </a:lnTo>
                    <a:lnTo>
                      <a:pt x="1610235" y="590921"/>
                    </a:lnTo>
                    <a:lnTo>
                      <a:pt x="1937611" y="590921"/>
                    </a:lnTo>
                    <a:lnTo>
                      <a:pt x="1937611" y="590921"/>
                    </a:lnTo>
                    <a:close/>
                  </a:path>
                </a:pathLst>
              </a:custGeom>
              <a:solidFill>
                <a:srgbClr val="F2CB2A"/>
              </a:solidFill>
              <a:ln w="9513"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AA31605D-787E-1022-E2BE-49A116D67E85}"/>
                  </a:ext>
                </a:extLst>
              </p:cNvPr>
              <p:cNvSpPr/>
              <p:nvPr/>
            </p:nvSpPr>
            <p:spPr>
              <a:xfrm>
                <a:off x="8566108" y="2270139"/>
                <a:ext cx="3072959" cy="298790"/>
              </a:xfrm>
              <a:custGeom>
                <a:avLst/>
                <a:gdLst>
                  <a:gd name="connsiteX0" fmla="*/ 123718 w 3072959"/>
                  <a:gd name="connsiteY0" fmla="*/ 297839 h 298790"/>
                  <a:gd name="connsiteX1" fmla="*/ 123718 w 3072959"/>
                  <a:gd name="connsiteY1" fmla="*/ 257874 h 298790"/>
                  <a:gd name="connsiteX2" fmla="*/ 49487 w 3072959"/>
                  <a:gd name="connsiteY2" fmla="*/ 257874 h 298790"/>
                  <a:gd name="connsiteX3" fmla="*/ 49487 w 3072959"/>
                  <a:gd name="connsiteY3" fmla="*/ 78980 h 298790"/>
                  <a:gd name="connsiteX4" fmla="*/ 0 w 3072959"/>
                  <a:gd name="connsiteY4" fmla="*/ 78980 h 298790"/>
                  <a:gd name="connsiteX5" fmla="*/ 0 w 3072959"/>
                  <a:gd name="connsiteY5" fmla="*/ 297839 h 298790"/>
                  <a:gd name="connsiteX6" fmla="*/ 123718 w 3072959"/>
                  <a:gd name="connsiteY6" fmla="*/ 297839 h 298790"/>
                  <a:gd name="connsiteX7" fmla="*/ 123718 w 3072959"/>
                  <a:gd name="connsiteY7" fmla="*/ 297839 h 298790"/>
                  <a:gd name="connsiteX8" fmla="*/ 334038 w 3072959"/>
                  <a:gd name="connsiteY8" fmla="*/ 297839 h 298790"/>
                  <a:gd name="connsiteX9" fmla="*/ 334038 w 3072959"/>
                  <a:gd name="connsiteY9" fmla="*/ 257874 h 298790"/>
                  <a:gd name="connsiteX10" fmla="*/ 227451 w 3072959"/>
                  <a:gd name="connsiteY10" fmla="*/ 257874 h 298790"/>
                  <a:gd name="connsiteX11" fmla="*/ 227451 w 3072959"/>
                  <a:gd name="connsiteY11" fmla="*/ 206489 h 298790"/>
                  <a:gd name="connsiteX12" fmla="*/ 323570 w 3072959"/>
                  <a:gd name="connsiteY12" fmla="*/ 206489 h 298790"/>
                  <a:gd name="connsiteX13" fmla="*/ 323570 w 3072959"/>
                  <a:gd name="connsiteY13" fmla="*/ 167475 h 298790"/>
                  <a:gd name="connsiteX14" fmla="*/ 227451 w 3072959"/>
                  <a:gd name="connsiteY14" fmla="*/ 167475 h 298790"/>
                  <a:gd name="connsiteX15" fmla="*/ 227451 w 3072959"/>
                  <a:gd name="connsiteY15" fmla="*/ 119897 h 298790"/>
                  <a:gd name="connsiteX16" fmla="*/ 334038 w 3072959"/>
                  <a:gd name="connsiteY16" fmla="*/ 119897 h 298790"/>
                  <a:gd name="connsiteX17" fmla="*/ 334038 w 3072959"/>
                  <a:gd name="connsiteY17" fmla="*/ 79931 h 298790"/>
                  <a:gd name="connsiteX18" fmla="*/ 178915 w 3072959"/>
                  <a:gd name="connsiteY18" fmla="*/ 79931 h 298790"/>
                  <a:gd name="connsiteX19" fmla="*/ 178915 w 3072959"/>
                  <a:gd name="connsiteY19" fmla="*/ 298791 h 298790"/>
                  <a:gd name="connsiteX20" fmla="*/ 334038 w 3072959"/>
                  <a:gd name="connsiteY20" fmla="*/ 298791 h 298790"/>
                  <a:gd name="connsiteX21" fmla="*/ 334038 w 3072959"/>
                  <a:gd name="connsiteY21" fmla="*/ 297839 h 298790"/>
                  <a:gd name="connsiteX22" fmla="*/ 687110 w 3072959"/>
                  <a:gd name="connsiteY22" fmla="*/ 187458 h 298790"/>
                  <a:gd name="connsiteX23" fmla="*/ 585280 w 3072959"/>
                  <a:gd name="connsiteY23" fmla="*/ 78980 h 298790"/>
                  <a:gd name="connsiteX24" fmla="*/ 500581 w 3072959"/>
                  <a:gd name="connsiteY24" fmla="*/ 78980 h 298790"/>
                  <a:gd name="connsiteX25" fmla="*/ 500581 w 3072959"/>
                  <a:gd name="connsiteY25" fmla="*/ 297839 h 298790"/>
                  <a:gd name="connsiteX26" fmla="*/ 581474 w 3072959"/>
                  <a:gd name="connsiteY26" fmla="*/ 297839 h 298790"/>
                  <a:gd name="connsiteX27" fmla="*/ 687110 w 3072959"/>
                  <a:gd name="connsiteY27" fmla="*/ 187458 h 298790"/>
                  <a:gd name="connsiteX28" fmla="*/ 687110 w 3072959"/>
                  <a:gd name="connsiteY28" fmla="*/ 187458 h 298790"/>
                  <a:gd name="connsiteX29" fmla="*/ 640478 w 3072959"/>
                  <a:gd name="connsiteY29" fmla="*/ 186506 h 298790"/>
                  <a:gd name="connsiteX30" fmla="*/ 572909 w 3072959"/>
                  <a:gd name="connsiteY30" fmla="*/ 256922 h 298790"/>
                  <a:gd name="connsiteX31" fmla="*/ 549117 w 3072959"/>
                  <a:gd name="connsiteY31" fmla="*/ 256922 h 298790"/>
                  <a:gd name="connsiteX32" fmla="*/ 549117 w 3072959"/>
                  <a:gd name="connsiteY32" fmla="*/ 118945 h 298790"/>
                  <a:gd name="connsiteX33" fmla="*/ 574812 w 3072959"/>
                  <a:gd name="connsiteY33" fmla="*/ 118945 h 298790"/>
                  <a:gd name="connsiteX34" fmla="*/ 640478 w 3072959"/>
                  <a:gd name="connsiteY34" fmla="*/ 186506 h 298790"/>
                  <a:gd name="connsiteX35" fmla="*/ 640478 w 3072959"/>
                  <a:gd name="connsiteY35" fmla="*/ 186506 h 298790"/>
                  <a:gd name="connsiteX36" fmla="*/ 907899 w 3072959"/>
                  <a:gd name="connsiteY36" fmla="*/ 297839 h 298790"/>
                  <a:gd name="connsiteX37" fmla="*/ 907899 w 3072959"/>
                  <a:gd name="connsiteY37" fmla="*/ 257874 h 298790"/>
                  <a:gd name="connsiteX38" fmla="*/ 801311 w 3072959"/>
                  <a:gd name="connsiteY38" fmla="*/ 257874 h 298790"/>
                  <a:gd name="connsiteX39" fmla="*/ 801311 w 3072959"/>
                  <a:gd name="connsiteY39" fmla="*/ 206489 h 298790"/>
                  <a:gd name="connsiteX40" fmla="*/ 897430 w 3072959"/>
                  <a:gd name="connsiteY40" fmla="*/ 206489 h 298790"/>
                  <a:gd name="connsiteX41" fmla="*/ 897430 w 3072959"/>
                  <a:gd name="connsiteY41" fmla="*/ 167475 h 298790"/>
                  <a:gd name="connsiteX42" fmla="*/ 801311 w 3072959"/>
                  <a:gd name="connsiteY42" fmla="*/ 167475 h 298790"/>
                  <a:gd name="connsiteX43" fmla="*/ 801311 w 3072959"/>
                  <a:gd name="connsiteY43" fmla="*/ 119897 h 298790"/>
                  <a:gd name="connsiteX44" fmla="*/ 907899 w 3072959"/>
                  <a:gd name="connsiteY44" fmla="*/ 119897 h 298790"/>
                  <a:gd name="connsiteX45" fmla="*/ 907899 w 3072959"/>
                  <a:gd name="connsiteY45" fmla="*/ 79931 h 298790"/>
                  <a:gd name="connsiteX46" fmla="*/ 752775 w 3072959"/>
                  <a:gd name="connsiteY46" fmla="*/ 79931 h 298790"/>
                  <a:gd name="connsiteX47" fmla="*/ 752775 w 3072959"/>
                  <a:gd name="connsiteY47" fmla="*/ 298791 h 298790"/>
                  <a:gd name="connsiteX48" fmla="*/ 907899 w 3072959"/>
                  <a:gd name="connsiteY48" fmla="*/ 298791 h 298790"/>
                  <a:gd name="connsiteX49" fmla="*/ 907899 w 3072959"/>
                  <a:gd name="connsiteY49" fmla="*/ 297839 h 298790"/>
                  <a:gd name="connsiteX50" fmla="*/ 907899 w 3072959"/>
                  <a:gd name="connsiteY50" fmla="*/ 39014 h 298790"/>
                  <a:gd name="connsiteX51" fmla="*/ 907899 w 3072959"/>
                  <a:gd name="connsiteY51" fmla="*/ 0 h 298790"/>
                  <a:gd name="connsiteX52" fmla="*/ 748017 w 3072959"/>
                  <a:gd name="connsiteY52" fmla="*/ 27595 h 298790"/>
                  <a:gd name="connsiteX53" fmla="*/ 748017 w 3072959"/>
                  <a:gd name="connsiteY53" fmla="*/ 66609 h 298790"/>
                  <a:gd name="connsiteX54" fmla="*/ 907899 w 3072959"/>
                  <a:gd name="connsiteY54" fmla="*/ 39014 h 298790"/>
                  <a:gd name="connsiteX55" fmla="*/ 907899 w 3072959"/>
                  <a:gd name="connsiteY55" fmla="*/ 39014 h 298790"/>
                  <a:gd name="connsiteX56" fmla="*/ 1143914 w 3072959"/>
                  <a:gd name="connsiteY56" fmla="*/ 154153 h 298790"/>
                  <a:gd name="connsiteX57" fmla="*/ 1051601 w 3072959"/>
                  <a:gd name="connsiteY57" fmla="*/ 78980 h 298790"/>
                  <a:gd name="connsiteX58" fmla="*/ 971661 w 3072959"/>
                  <a:gd name="connsiteY58" fmla="*/ 78980 h 298790"/>
                  <a:gd name="connsiteX59" fmla="*/ 971661 w 3072959"/>
                  <a:gd name="connsiteY59" fmla="*/ 297839 h 298790"/>
                  <a:gd name="connsiteX60" fmla="*/ 1020196 w 3072959"/>
                  <a:gd name="connsiteY60" fmla="*/ 297839 h 298790"/>
                  <a:gd name="connsiteX61" fmla="*/ 1020196 w 3072959"/>
                  <a:gd name="connsiteY61" fmla="*/ 227424 h 298790"/>
                  <a:gd name="connsiteX62" fmla="*/ 1054456 w 3072959"/>
                  <a:gd name="connsiteY62" fmla="*/ 227424 h 298790"/>
                  <a:gd name="connsiteX63" fmla="*/ 1143914 w 3072959"/>
                  <a:gd name="connsiteY63" fmla="*/ 154153 h 298790"/>
                  <a:gd name="connsiteX64" fmla="*/ 1143914 w 3072959"/>
                  <a:gd name="connsiteY64" fmla="*/ 154153 h 298790"/>
                  <a:gd name="connsiteX65" fmla="*/ 1094427 w 3072959"/>
                  <a:gd name="connsiteY65" fmla="*/ 155105 h 298790"/>
                  <a:gd name="connsiteX66" fmla="*/ 1053505 w 3072959"/>
                  <a:gd name="connsiteY66" fmla="*/ 189361 h 298790"/>
                  <a:gd name="connsiteX67" fmla="*/ 1019244 w 3072959"/>
                  <a:gd name="connsiteY67" fmla="*/ 189361 h 298790"/>
                  <a:gd name="connsiteX68" fmla="*/ 1019244 w 3072959"/>
                  <a:gd name="connsiteY68" fmla="*/ 119897 h 298790"/>
                  <a:gd name="connsiteX69" fmla="*/ 1053505 w 3072959"/>
                  <a:gd name="connsiteY69" fmla="*/ 119897 h 298790"/>
                  <a:gd name="connsiteX70" fmla="*/ 1094427 w 3072959"/>
                  <a:gd name="connsiteY70" fmla="*/ 155105 h 298790"/>
                  <a:gd name="connsiteX71" fmla="*/ 1094427 w 3072959"/>
                  <a:gd name="connsiteY71" fmla="*/ 155105 h 298790"/>
                  <a:gd name="connsiteX72" fmla="*/ 1395156 w 3072959"/>
                  <a:gd name="connsiteY72" fmla="*/ 297839 h 298790"/>
                  <a:gd name="connsiteX73" fmla="*/ 1318070 w 3072959"/>
                  <a:gd name="connsiteY73" fmla="*/ 78980 h 298790"/>
                  <a:gd name="connsiteX74" fmla="*/ 1252405 w 3072959"/>
                  <a:gd name="connsiteY74" fmla="*/ 78980 h 298790"/>
                  <a:gd name="connsiteX75" fmla="*/ 1174368 w 3072959"/>
                  <a:gd name="connsiteY75" fmla="*/ 297839 h 298790"/>
                  <a:gd name="connsiteX76" fmla="*/ 1225758 w 3072959"/>
                  <a:gd name="connsiteY76" fmla="*/ 297839 h 298790"/>
                  <a:gd name="connsiteX77" fmla="*/ 1238130 w 3072959"/>
                  <a:gd name="connsiteY77" fmla="*/ 258825 h 298790"/>
                  <a:gd name="connsiteX78" fmla="*/ 1332346 w 3072959"/>
                  <a:gd name="connsiteY78" fmla="*/ 258825 h 298790"/>
                  <a:gd name="connsiteX79" fmla="*/ 1344717 w 3072959"/>
                  <a:gd name="connsiteY79" fmla="*/ 297839 h 298790"/>
                  <a:gd name="connsiteX80" fmla="*/ 1395156 w 3072959"/>
                  <a:gd name="connsiteY80" fmla="*/ 297839 h 298790"/>
                  <a:gd name="connsiteX81" fmla="*/ 1395156 w 3072959"/>
                  <a:gd name="connsiteY81" fmla="*/ 297839 h 298790"/>
                  <a:gd name="connsiteX82" fmla="*/ 1319974 w 3072959"/>
                  <a:gd name="connsiteY82" fmla="*/ 223617 h 298790"/>
                  <a:gd name="connsiteX83" fmla="*/ 1249550 w 3072959"/>
                  <a:gd name="connsiteY83" fmla="*/ 223617 h 298790"/>
                  <a:gd name="connsiteX84" fmla="*/ 1284762 w 3072959"/>
                  <a:gd name="connsiteY84" fmla="*/ 116091 h 298790"/>
                  <a:gd name="connsiteX85" fmla="*/ 1319974 w 3072959"/>
                  <a:gd name="connsiteY85" fmla="*/ 223617 h 298790"/>
                  <a:gd name="connsiteX86" fmla="*/ 1319974 w 3072959"/>
                  <a:gd name="connsiteY86" fmla="*/ 223617 h 298790"/>
                  <a:gd name="connsiteX87" fmla="*/ 1629268 w 3072959"/>
                  <a:gd name="connsiteY87" fmla="*/ 297839 h 298790"/>
                  <a:gd name="connsiteX88" fmla="*/ 1553134 w 3072959"/>
                  <a:gd name="connsiteY88" fmla="*/ 216956 h 298790"/>
                  <a:gd name="connsiteX89" fmla="*/ 1617848 w 3072959"/>
                  <a:gd name="connsiteY89" fmla="*/ 150347 h 298790"/>
                  <a:gd name="connsiteX90" fmla="*/ 1525535 w 3072959"/>
                  <a:gd name="connsiteY90" fmla="*/ 78980 h 298790"/>
                  <a:gd name="connsiteX91" fmla="*/ 1445595 w 3072959"/>
                  <a:gd name="connsiteY91" fmla="*/ 78980 h 298790"/>
                  <a:gd name="connsiteX92" fmla="*/ 1445595 w 3072959"/>
                  <a:gd name="connsiteY92" fmla="*/ 297839 h 298790"/>
                  <a:gd name="connsiteX93" fmla="*/ 1494130 w 3072959"/>
                  <a:gd name="connsiteY93" fmla="*/ 297839 h 298790"/>
                  <a:gd name="connsiteX94" fmla="*/ 1494130 w 3072959"/>
                  <a:gd name="connsiteY94" fmla="*/ 210296 h 298790"/>
                  <a:gd name="connsiteX95" fmla="*/ 1565506 w 3072959"/>
                  <a:gd name="connsiteY95" fmla="*/ 297839 h 298790"/>
                  <a:gd name="connsiteX96" fmla="*/ 1629268 w 3072959"/>
                  <a:gd name="connsiteY96" fmla="*/ 297839 h 298790"/>
                  <a:gd name="connsiteX97" fmla="*/ 1629268 w 3072959"/>
                  <a:gd name="connsiteY97" fmla="*/ 297839 h 298790"/>
                  <a:gd name="connsiteX98" fmla="*/ 1568361 w 3072959"/>
                  <a:gd name="connsiteY98" fmla="*/ 151299 h 298790"/>
                  <a:gd name="connsiteX99" fmla="*/ 1527439 w 3072959"/>
                  <a:gd name="connsiteY99" fmla="*/ 181749 h 298790"/>
                  <a:gd name="connsiteX100" fmla="*/ 1493179 w 3072959"/>
                  <a:gd name="connsiteY100" fmla="*/ 181749 h 298790"/>
                  <a:gd name="connsiteX101" fmla="*/ 1493179 w 3072959"/>
                  <a:gd name="connsiteY101" fmla="*/ 119897 h 298790"/>
                  <a:gd name="connsiteX102" fmla="*/ 1527439 w 3072959"/>
                  <a:gd name="connsiteY102" fmla="*/ 119897 h 298790"/>
                  <a:gd name="connsiteX103" fmla="*/ 1568361 w 3072959"/>
                  <a:gd name="connsiteY103" fmla="*/ 151299 h 298790"/>
                  <a:gd name="connsiteX104" fmla="*/ 1568361 w 3072959"/>
                  <a:gd name="connsiteY104" fmla="*/ 151299 h 298790"/>
                  <a:gd name="connsiteX105" fmla="*/ 1821507 w 3072959"/>
                  <a:gd name="connsiteY105" fmla="*/ 118945 h 298790"/>
                  <a:gd name="connsiteX106" fmla="*/ 1821507 w 3072959"/>
                  <a:gd name="connsiteY106" fmla="*/ 78980 h 298790"/>
                  <a:gd name="connsiteX107" fmla="*/ 1659722 w 3072959"/>
                  <a:gd name="connsiteY107" fmla="*/ 78980 h 298790"/>
                  <a:gd name="connsiteX108" fmla="*/ 1659722 w 3072959"/>
                  <a:gd name="connsiteY108" fmla="*/ 118945 h 298790"/>
                  <a:gd name="connsiteX109" fmla="*/ 1716823 w 3072959"/>
                  <a:gd name="connsiteY109" fmla="*/ 118945 h 298790"/>
                  <a:gd name="connsiteX110" fmla="*/ 1716823 w 3072959"/>
                  <a:gd name="connsiteY110" fmla="*/ 297839 h 298790"/>
                  <a:gd name="connsiteX111" fmla="*/ 1764406 w 3072959"/>
                  <a:gd name="connsiteY111" fmla="*/ 297839 h 298790"/>
                  <a:gd name="connsiteX112" fmla="*/ 1764406 w 3072959"/>
                  <a:gd name="connsiteY112" fmla="*/ 118945 h 298790"/>
                  <a:gd name="connsiteX113" fmla="*/ 1821507 w 3072959"/>
                  <a:gd name="connsiteY113" fmla="*/ 118945 h 298790"/>
                  <a:gd name="connsiteX114" fmla="*/ 1821507 w 3072959"/>
                  <a:gd name="connsiteY114" fmla="*/ 118945 h 298790"/>
                  <a:gd name="connsiteX115" fmla="*/ 2029923 w 3072959"/>
                  <a:gd name="connsiteY115" fmla="*/ 297839 h 298790"/>
                  <a:gd name="connsiteX116" fmla="*/ 2029923 w 3072959"/>
                  <a:gd name="connsiteY116" fmla="*/ 257874 h 298790"/>
                  <a:gd name="connsiteX117" fmla="*/ 1923336 w 3072959"/>
                  <a:gd name="connsiteY117" fmla="*/ 257874 h 298790"/>
                  <a:gd name="connsiteX118" fmla="*/ 1923336 w 3072959"/>
                  <a:gd name="connsiteY118" fmla="*/ 206489 h 298790"/>
                  <a:gd name="connsiteX119" fmla="*/ 2019455 w 3072959"/>
                  <a:gd name="connsiteY119" fmla="*/ 206489 h 298790"/>
                  <a:gd name="connsiteX120" fmla="*/ 2019455 w 3072959"/>
                  <a:gd name="connsiteY120" fmla="*/ 167475 h 298790"/>
                  <a:gd name="connsiteX121" fmla="*/ 1923336 w 3072959"/>
                  <a:gd name="connsiteY121" fmla="*/ 167475 h 298790"/>
                  <a:gd name="connsiteX122" fmla="*/ 1923336 w 3072959"/>
                  <a:gd name="connsiteY122" fmla="*/ 119897 h 298790"/>
                  <a:gd name="connsiteX123" fmla="*/ 2029923 w 3072959"/>
                  <a:gd name="connsiteY123" fmla="*/ 119897 h 298790"/>
                  <a:gd name="connsiteX124" fmla="*/ 2029923 w 3072959"/>
                  <a:gd name="connsiteY124" fmla="*/ 79931 h 298790"/>
                  <a:gd name="connsiteX125" fmla="*/ 1874800 w 3072959"/>
                  <a:gd name="connsiteY125" fmla="*/ 79931 h 298790"/>
                  <a:gd name="connsiteX126" fmla="*/ 1874800 w 3072959"/>
                  <a:gd name="connsiteY126" fmla="*/ 298791 h 298790"/>
                  <a:gd name="connsiteX127" fmla="*/ 2029923 w 3072959"/>
                  <a:gd name="connsiteY127" fmla="*/ 298791 h 298790"/>
                  <a:gd name="connsiteX128" fmla="*/ 2029923 w 3072959"/>
                  <a:gd name="connsiteY128" fmla="*/ 297839 h 298790"/>
                  <a:gd name="connsiteX129" fmla="*/ 2362058 w 3072959"/>
                  <a:gd name="connsiteY129" fmla="*/ 297839 h 298790"/>
                  <a:gd name="connsiteX130" fmla="*/ 2362058 w 3072959"/>
                  <a:gd name="connsiteY130" fmla="*/ 78980 h 298790"/>
                  <a:gd name="connsiteX131" fmla="*/ 2290683 w 3072959"/>
                  <a:gd name="connsiteY131" fmla="*/ 78980 h 298790"/>
                  <a:gd name="connsiteX132" fmla="*/ 2234534 w 3072959"/>
                  <a:gd name="connsiteY132" fmla="*/ 220763 h 298790"/>
                  <a:gd name="connsiteX133" fmla="*/ 2227872 w 3072959"/>
                  <a:gd name="connsiteY133" fmla="*/ 246455 h 298790"/>
                  <a:gd name="connsiteX134" fmla="*/ 2220259 w 3072959"/>
                  <a:gd name="connsiteY134" fmla="*/ 220763 h 298790"/>
                  <a:gd name="connsiteX135" fmla="*/ 2165061 w 3072959"/>
                  <a:gd name="connsiteY135" fmla="*/ 78980 h 298790"/>
                  <a:gd name="connsiteX136" fmla="*/ 2093686 w 3072959"/>
                  <a:gd name="connsiteY136" fmla="*/ 78980 h 298790"/>
                  <a:gd name="connsiteX137" fmla="*/ 2093686 w 3072959"/>
                  <a:gd name="connsiteY137" fmla="*/ 297839 h 298790"/>
                  <a:gd name="connsiteX138" fmla="*/ 2142222 w 3072959"/>
                  <a:gd name="connsiteY138" fmla="*/ 297839 h 298790"/>
                  <a:gd name="connsiteX139" fmla="*/ 2142222 w 3072959"/>
                  <a:gd name="connsiteY139" fmla="*/ 137025 h 298790"/>
                  <a:gd name="connsiteX140" fmla="*/ 2204081 w 3072959"/>
                  <a:gd name="connsiteY140" fmla="*/ 297839 h 298790"/>
                  <a:gd name="connsiteX141" fmla="*/ 2252616 w 3072959"/>
                  <a:gd name="connsiteY141" fmla="*/ 297839 h 298790"/>
                  <a:gd name="connsiteX142" fmla="*/ 2314475 w 3072959"/>
                  <a:gd name="connsiteY142" fmla="*/ 137025 h 298790"/>
                  <a:gd name="connsiteX143" fmla="*/ 2314475 w 3072959"/>
                  <a:gd name="connsiteY143" fmla="*/ 297839 h 298790"/>
                  <a:gd name="connsiteX144" fmla="*/ 2362058 w 3072959"/>
                  <a:gd name="connsiteY144" fmla="*/ 297839 h 298790"/>
                  <a:gd name="connsiteX145" fmla="*/ 2362058 w 3072959"/>
                  <a:gd name="connsiteY145" fmla="*/ 297839 h 298790"/>
                  <a:gd name="connsiteX146" fmla="*/ 2590460 w 3072959"/>
                  <a:gd name="connsiteY146" fmla="*/ 297839 h 298790"/>
                  <a:gd name="connsiteX147" fmla="*/ 2590460 w 3072959"/>
                  <a:gd name="connsiteY147" fmla="*/ 257874 h 298790"/>
                  <a:gd name="connsiteX148" fmla="*/ 2483873 w 3072959"/>
                  <a:gd name="connsiteY148" fmla="*/ 257874 h 298790"/>
                  <a:gd name="connsiteX149" fmla="*/ 2483873 w 3072959"/>
                  <a:gd name="connsiteY149" fmla="*/ 206489 h 298790"/>
                  <a:gd name="connsiteX150" fmla="*/ 2579992 w 3072959"/>
                  <a:gd name="connsiteY150" fmla="*/ 206489 h 298790"/>
                  <a:gd name="connsiteX151" fmla="*/ 2579992 w 3072959"/>
                  <a:gd name="connsiteY151" fmla="*/ 167475 h 298790"/>
                  <a:gd name="connsiteX152" fmla="*/ 2483873 w 3072959"/>
                  <a:gd name="connsiteY152" fmla="*/ 167475 h 298790"/>
                  <a:gd name="connsiteX153" fmla="*/ 2483873 w 3072959"/>
                  <a:gd name="connsiteY153" fmla="*/ 119897 h 298790"/>
                  <a:gd name="connsiteX154" fmla="*/ 2590460 w 3072959"/>
                  <a:gd name="connsiteY154" fmla="*/ 119897 h 298790"/>
                  <a:gd name="connsiteX155" fmla="*/ 2590460 w 3072959"/>
                  <a:gd name="connsiteY155" fmla="*/ 79931 h 298790"/>
                  <a:gd name="connsiteX156" fmla="*/ 2435338 w 3072959"/>
                  <a:gd name="connsiteY156" fmla="*/ 79931 h 298790"/>
                  <a:gd name="connsiteX157" fmla="*/ 2435338 w 3072959"/>
                  <a:gd name="connsiteY157" fmla="*/ 298791 h 298790"/>
                  <a:gd name="connsiteX158" fmla="*/ 2590460 w 3072959"/>
                  <a:gd name="connsiteY158" fmla="*/ 298791 h 298790"/>
                  <a:gd name="connsiteX159" fmla="*/ 2590460 w 3072959"/>
                  <a:gd name="connsiteY159" fmla="*/ 297839 h 298790"/>
                  <a:gd name="connsiteX160" fmla="*/ 2856930 w 3072959"/>
                  <a:gd name="connsiteY160" fmla="*/ 297839 h 298790"/>
                  <a:gd name="connsiteX161" fmla="*/ 2856930 w 3072959"/>
                  <a:gd name="connsiteY161" fmla="*/ 78980 h 298790"/>
                  <a:gd name="connsiteX162" fmla="*/ 2808394 w 3072959"/>
                  <a:gd name="connsiteY162" fmla="*/ 78980 h 298790"/>
                  <a:gd name="connsiteX163" fmla="*/ 2808394 w 3072959"/>
                  <a:gd name="connsiteY163" fmla="*/ 230278 h 298790"/>
                  <a:gd name="connsiteX164" fmla="*/ 2717985 w 3072959"/>
                  <a:gd name="connsiteY164" fmla="*/ 78980 h 298790"/>
                  <a:gd name="connsiteX165" fmla="*/ 2655174 w 3072959"/>
                  <a:gd name="connsiteY165" fmla="*/ 78980 h 298790"/>
                  <a:gd name="connsiteX166" fmla="*/ 2655174 w 3072959"/>
                  <a:gd name="connsiteY166" fmla="*/ 297839 h 298790"/>
                  <a:gd name="connsiteX167" fmla="*/ 2704662 w 3072959"/>
                  <a:gd name="connsiteY167" fmla="*/ 297839 h 298790"/>
                  <a:gd name="connsiteX168" fmla="*/ 2704662 w 3072959"/>
                  <a:gd name="connsiteY168" fmla="*/ 145589 h 298790"/>
                  <a:gd name="connsiteX169" fmla="*/ 2796974 w 3072959"/>
                  <a:gd name="connsiteY169" fmla="*/ 297839 h 298790"/>
                  <a:gd name="connsiteX170" fmla="*/ 2856930 w 3072959"/>
                  <a:gd name="connsiteY170" fmla="*/ 297839 h 298790"/>
                  <a:gd name="connsiteX171" fmla="*/ 2856930 w 3072959"/>
                  <a:gd name="connsiteY171" fmla="*/ 297839 h 298790"/>
                  <a:gd name="connsiteX172" fmla="*/ 3072960 w 3072959"/>
                  <a:gd name="connsiteY172" fmla="*/ 118945 h 298790"/>
                  <a:gd name="connsiteX173" fmla="*/ 3072960 w 3072959"/>
                  <a:gd name="connsiteY173" fmla="*/ 78980 h 298790"/>
                  <a:gd name="connsiteX174" fmla="*/ 2911175 w 3072959"/>
                  <a:gd name="connsiteY174" fmla="*/ 78980 h 298790"/>
                  <a:gd name="connsiteX175" fmla="*/ 2911175 w 3072959"/>
                  <a:gd name="connsiteY175" fmla="*/ 118945 h 298790"/>
                  <a:gd name="connsiteX176" fmla="*/ 2968276 w 3072959"/>
                  <a:gd name="connsiteY176" fmla="*/ 118945 h 298790"/>
                  <a:gd name="connsiteX177" fmla="*/ 2968276 w 3072959"/>
                  <a:gd name="connsiteY177" fmla="*/ 297839 h 298790"/>
                  <a:gd name="connsiteX178" fmla="*/ 3015859 w 3072959"/>
                  <a:gd name="connsiteY178" fmla="*/ 297839 h 298790"/>
                  <a:gd name="connsiteX179" fmla="*/ 3015859 w 3072959"/>
                  <a:gd name="connsiteY179" fmla="*/ 118945 h 298790"/>
                  <a:gd name="connsiteX180" fmla="*/ 3072960 w 3072959"/>
                  <a:gd name="connsiteY180" fmla="*/ 118945 h 298790"/>
                  <a:gd name="connsiteX181" fmla="*/ 3072960 w 3072959"/>
                  <a:gd name="connsiteY181" fmla="*/ 118945 h 29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3072959" h="298790">
                    <a:moveTo>
                      <a:pt x="123718" y="297839"/>
                    </a:moveTo>
                    <a:lnTo>
                      <a:pt x="123718" y="257874"/>
                    </a:lnTo>
                    <a:lnTo>
                      <a:pt x="49487" y="257874"/>
                    </a:lnTo>
                    <a:lnTo>
                      <a:pt x="49487" y="78980"/>
                    </a:lnTo>
                    <a:lnTo>
                      <a:pt x="0" y="78980"/>
                    </a:lnTo>
                    <a:lnTo>
                      <a:pt x="0" y="297839"/>
                    </a:lnTo>
                    <a:lnTo>
                      <a:pt x="123718" y="297839"/>
                    </a:lnTo>
                    <a:lnTo>
                      <a:pt x="123718" y="297839"/>
                    </a:lnTo>
                    <a:close/>
                    <a:moveTo>
                      <a:pt x="334038" y="297839"/>
                    </a:moveTo>
                    <a:lnTo>
                      <a:pt x="334038" y="257874"/>
                    </a:lnTo>
                    <a:lnTo>
                      <a:pt x="227451" y="257874"/>
                    </a:lnTo>
                    <a:lnTo>
                      <a:pt x="227451" y="206489"/>
                    </a:lnTo>
                    <a:lnTo>
                      <a:pt x="323570" y="206489"/>
                    </a:lnTo>
                    <a:lnTo>
                      <a:pt x="323570" y="167475"/>
                    </a:lnTo>
                    <a:lnTo>
                      <a:pt x="227451" y="167475"/>
                    </a:lnTo>
                    <a:lnTo>
                      <a:pt x="227451" y="119897"/>
                    </a:lnTo>
                    <a:lnTo>
                      <a:pt x="334038" y="119897"/>
                    </a:lnTo>
                    <a:lnTo>
                      <a:pt x="334038" y="79931"/>
                    </a:lnTo>
                    <a:lnTo>
                      <a:pt x="178915" y="79931"/>
                    </a:lnTo>
                    <a:lnTo>
                      <a:pt x="178915" y="298791"/>
                    </a:lnTo>
                    <a:lnTo>
                      <a:pt x="334038" y="298791"/>
                    </a:lnTo>
                    <a:lnTo>
                      <a:pt x="334038" y="297839"/>
                    </a:lnTo>
                    <a:close/>
                    <a:moveTo>
                      <a:pt x="687110" y="187458"/>
                    </a:moveTo>
                    <a:cubicBezTo>
                      <a:pt x="687110" y="117042"/>
                      <a:pt x="651898" y="78980"/>
                      <a:pt x="585280" y="78980"/>
                    </a:cubicBezTo>
                    <a:lnTo>
                      <a:pt x="500581" y="78980"/>
                    </a:lnTo>
                    <a:lnTo>
                      <a:pt x="500581" y="297839"/>
                    </a:lnTo>
                    <a:lnTo>
                      <a:pt x="581474" y="297839"/>
                    </a:lnTo>
                    <a:cubicBezTo>
                      <a:pt x="649994" y="297839"/>
                      <a:pt x="687110" y="256922"/>
                      <a:pt x="687110" y="187458"/>
                    </a:cubicBezTo>
                    <a:lnTo>
                      <a:pt x="687110" y="187458"/>
                    </a:lnTo>
                    <a:close/>
                    <a:moveTo>
                      <a:pt x="640478" y="186506"/>
                    </a:moveTo>
                    <a:cubicBezTo>
                      <a:pt x="640478" y="242649"/>
                      <a:pt x="617638" y="256922"/>
                      <a:pt x="572909" y="256922"/>
                    </a:cubicBezTo>
                    <a:lnTo>
                      <a:pt x="549117" y="256922"/>
                    </a:lnTo>
                    <a:lnTo>
                      <a:pt x="549117" y="118945"/>
                    </a:lnTo>
                    <a:lnTo>
                      <a:pt x="574812" y="118945"/>
                    </a:lnTo>
                    <a:cubicBezTo>
                      <a:pt x="618589" y="118945"/>
                      <a:pt x="639526" y="130364"/>
                      <a:pt x="640478" y="186506"/>
                    </a:cubicBezTo>
                    <a:lnTo>
                      <a:pt x="640478" y="186506"/>
                    </a:lnTo>
                    <a:close/>
                    <a:moveTo>
                      <a:pt x="907899" y="297839"/>
                    </a:moveTo>
                    <a:lnTo>
                      <a:pt x="907899" y="257874"/>
                    </a:lnTo>
                    <a:lnTo>
                      <a:pt x="801311" y="257874"/>
                    </a:lnTo>
                    <a:lnTo>
                      <a:pt x="801311" y="206489"/>
                    </a:lnTo>
                    <a:lnTo>
                      <a:pt x="897430" y="206489"/>
                    </a:lnTo>
                    <a:lnTo>
                      <a:pt x="897430" y="167475"/>
                    </a:lnTo>
                    <a:lnTo>
                      <a:pt x="801311" y="167475"/>
                    </a:lnTo>
                    <a:lnTo>
                      <a:pt x="801311" y="119897"/>
                    </a:lnTo>
                    <a:lnTo>
                      <a:pt x="907899" y="119897"/>
                    </a:lnTo>
                    <a:lnTo>
                      <a:pt x="907899" y="79931"/>
                    </a:lnTo>
                    <a:lnTo>
                      <a:pt x="752775" y="79931"/>
                    </a:lnTo>
                    <a:lnTo>
                      <a:pt x="752775" y="298791"/>
                    </a:lnTo>
                    <a:lnTo>
                      <a:pt x="907899" y="298791"/>
                    </a:lnTo>
                    <a:lnTo>
                      <a:pt x="907899" y="297839"/>
                    </a:lnTo>
                    <a:close/>
                    <a:moveTo>
                      <a:pt x="907899" y="39014"/>
                    </a:moveTo>
                    <a:lnTo>
                      <a:pt x="907899" y="0"/>
                    </a:lnTo>
                    <a:lnTo>
                      <a:pt x="748017" y="27595"/>
                    </a:lnTo>
                    <a:lnTo>
                      <a:pt x="748017" y="66609"/>
                    </a:lnTo>
                    <a:lnTo>
                      <a:pt x="907899" y="39014"/>
                    </a:lnTo>
                    <a:lnTo>
                      <a:pt x="907899" y="39014"/>
                    </a:lnTo>
                    <a:close/>
                    <a:moveTo>
                      <a:pt x="1143914" y="154153"/>
                    </a:moveTo>
                    <a:cubicBezTo>
                      <a:pt x="1143914" y="123703"/>
                      <a:pt x="1136301" y="78980"/>
                      <a:pt x="1051601" y="78980"/>
                    </a:cubicBezTo>
                    <a:lnTo>
                      <a:pt x="971661" y="78980"/>
                    </a:lnTo>
                    <a:lnTo>
                      <a:pt x="971661" y="297839"/>
                    </a:lnTo>
                    <a:lnTo>
                      <a:pt x="1020196" y="297839"/>
                    </a:lnTo>
                    <a:lnTo>
                      <a:pt x="1020196" y="227424"/>
                    </a:lnTo>
                    <a:lnTo>
                      <a:pt x="1054456" y="227424"/>
                    </a:lnTo>
                    <a:cubicBezTo>
                      <a:pt x="1140107" y="227424"/>
                      <a:pt x="1143914" y="183652"/>
                      <a:pt x="1143914" y="154153"/>
                    </a:cubicBezTo>
                    <a:lnTo>
                      <a:pt x="1143914" y="154153"/>
                    </a:lnTo>
                    <a:close/>
                    <a:moveTo>
                      <a:pt x="1094427" y="155105"/>
                    </a:moveTo>
                    <a:cubicBezTo>
                      <a:pt x="1094427" y="170330"/>
                      <a:pt x="1089668" y="189361"/>
                      <a:pt x="1053505" y="189361"/>
                    </a:cubicBezTo>
                    <a:lnTo>
                      <a:pt x="1019244" y="189361"/>
                    </a:lnTo>
                    <a:lnTo>
                      <a:pt x="1019244" y="119897"/>
                    </a:lnTo>
                    <a:lnTo>
                      <a:pt x="1053505" y="119897"/>
                    </a:lnTo>
                    <a:cubicBezTo>
                      <a:pt x="1089668" y="118945"/>
                      <a:pt x="1094427" y="139880"/>
                      <a:pt x="1094427" y="155105"/>
                    </a:cubicBezTo>
                    <a:lnTo>
                      <a:pt x="1094427" y="155105"/>
                    </a:lnTo>
                    <a:close/>
                    <a:moveTo>
                      <a:pt x="1395156" y="297839"/>
                    </a:moveTo>
                    <a:lnTo>
                      <a:pt x="1318070" y="78980"/>
                    </a:lnTo>
                    <a:lnTo>
                      <a:pt x="1252405" y="78980"/>
                    </a:lnTo>
                    <a:lnTo>
                      <a:pt x="1174368" y="297839"/>
                    </a:lnTo>
                    <a:lnTo>
                      <a:pt x="1225758" y="297839"/>
                    </a:lnTo>
                    <a:lnTo>
                      <a:pt x="1238130" y="258825"/>
                    </a:lnTo>
                    <a:lnTo>
                      <a:pt x="1332346" y="258825"/>
                    </a:lnTo>
                    <a:lnTo>
                      <a:pt x="1344717" y="297839"/>
                    </a:lnTo>
                    <a:lnTo>
                      <a:pt x="1395156" y="297839"/>
                    </a:lnTo>
                    <a:lnTo>
                      <a:pt x="1395156" y="297839"/>
                    </a:lnTo>
                    <a:close/>
                    <a:moveTo>
                      <a:pt x="1319974" y="223617"/>
                    </a:moveTo>
                    <a:lnTo>
                      <a:pt x="1249550" y="223617"/>
                    </a:lnTo>
                    <a:lnTo>
                      <a:pt x="1284762" y="116091"/>
                    </a:lnTo>
                    <a:lnTo>
                      <a:pt x="1319974" y="223617"/>
                    </a:lnTo>
                    <a:lnTo>
                      <a:pt x="1319974" y="223617"/>
                    </a:lnTo>
                    <a:close/>
                    <a:moveTo>
                      <a:pt x="1629268" y="297839"/>
                    </a:moveTo>
                    <a:lnTo>
                      <a:pt x="1553134" y="216956"/>
                    </a:lnTo>
                    <a:cubicBezTo>
                      <a:pt x="1609283" y="213150"/>
                      <a:pt x="1617848" y="176039"/>
                      <a:pt x="1617848" y="150347"/>
                    </a:cubicBezTo>
                    <a:cubicBezTo>
                      <a:pt x="1617848" y="121800"/>
                      <a:pt x="1608331" y="78980"/>
                      <a:pt x="1525535" y="78980"/>
                    </a:cubicBezTo>
                    <a:lnTo>
                      <a:pt x="1445595" y="78980"/>
                    </a:lnTo>
                    <a:lnTo>
                      <a:pt x="1445595" y="297839"/>
                    </a:lnTo>
                    <a:lnTo>
                      <a:pt x="1494130" y="297839"/>
                    </a:lnTo>
                    <a:lnTo>
                      <a:pt x="1494130" y="210296"/>
                    </a:lnTo>
                    <a:lnTo>
                      <a:pt x="1565506" y="297839"/>
                    </a:lnTo>
                    <a:lnTo>
                      <a:pt x="1629268" y="297839"/>
                    </a:lnTo>
                    <a:lnTo>
                      <a:pt x="1629268" y="297839"/>
                    </a:lnTo>
                    <a:close/>
                    <a:moveTo>
                      <a:pt x="1568361" y="151299"/>
                    </a:moveTo>
                    <a:cubicBezTo>
                      <a:pt x="1568361" y="165572"/>
                      <a:pt x="1561700" y="181749"/>
                      <a:pt x="1527439" y="181749"/>
                    </a:cubicBezTo>
                    <a:lnTo>
                      <a:pt x="1493179" y="181749"/>
                    </a:lnTo>
                    <a:lnTo>
                      <a:pt x="1493179" y="119897"/>
                    </a:lnTo>
                    <a:lnTo>
                      <a:pt x="1527439" y="119897"/>
                    </a:lnTo>
                    <a:cubicBezTo>
                      <a:pt x="1561700" y="118945"/>
                      <a:pt x="1568361" y="136073"/>
                      <a:pt x="1568361" y="151299"/>
                    </a:cubicBezTo>
                    <a:lnTo>
                      <a:pt x="1568361" y="151299"/>
                    </a:lnTo>
                    <a:close/>
                    <a:moveTo>
                      <a:pt x="1821507" y="118945"/>
                    </a:moveTo>
                    <a:lnTo>
                      <a:pt x="1821507" y="78980"/>
                    </a:lnTo>
                    <a:lnTo>
                      <a:pt x="1659722" y="78980"/>
                    </a:lnTo>
                    <a:lnTo>
                      <a:pt x="1659722" y="118945"/>
                    </a:lnTo>
                    <a:lnTo>
                      <a:pt x="1716823" y="118945"/>
                    </a:lnTo>
                    <a:lnTo>
                      <a:pt x="1716823" y="297839"/>
                    </a:lnTo>
                    <a:lnTo>
                      <a:pt x="1764406" y="297839"/>
                    </a:lnTo>
                    <a:lnTo>
                      <a:pt x="1764406" y="118945"/>
                    </a:lnTo>
                    <a:lnTo>
                      <a:pt x="1821507" y="118945"/>
                    </a:lnTo>
                    <a:lnTo>
                      <a:pt x="1821507" y="118945"/>
                    </a:lnTo>
                    <a:close/>
                    <a:moveTo>
                      <a:pt x="2029923" y="297839"/>
                    </a:moveTo>
                    <a:lnTo>
                      <a:pt x="2029923" y="257874"/>
                    </a:lnTo>
                    <a:lnTo>
                      <a:pt x="1923336" y="257874"/>
                    </a:lnTo>
                    <a:lnTo>
                      <a:pt x="1923336" y="206489"/>
                    </a:lnTo>
                    <a:lnTo>
                      <a:pt x="2019455" y="206489"/>
                    </a:lnTo>
                    <a:lnTo>
                      <a:pt x="2019455" y="167475"/>
                    </a:lnTo>
                    <a:lnTo>
                      <a:pt x="1923336" y="167475"/>
                    </a:lnTo>
                    <a:lnTo>
                      <a:pt x="1923336" y="119897"/>
                    </a:lnTo>
                    <a:lnTo>
                      <a:pt x="2029923" y="119897"/>
                    </a:lnTo>
                    <a:lnTo>
                      <a:pt x="2029923" y="79931"/>
                    </a:lnTo>
                    <a:lnTo>
                      <a:pt x="1874800" y="79931"/>
                    </a:lnTo>
                    <a:lnTo>
                      <a:pt x="1874800" y="298791"/>
                    </a:lnTo>
                    <a:lnTo>
                      <a:pt x="2029923" y="298791"/>
                    </a:lnTo>
                    <a:lnTo>
                      <a:pt x="2029923" y="297839"/>
                    </a:lnTo>
                    <a:close/>
                    <a:moveTo>
                      <a:pt x="2362058" y="297839"/>
                    </a:moveTo>
                    <a:lnTo>
                      <a:pt x="2362058" y="78980"/>
                    </a:lnTo>
                    <a:lnTo>
                      <a:pt x="2290683" y="78980"/>
                    </a:lnTo>
                    <a:lnTo>
                      <a:pt x="2234534" y="220763"/>
                    </a:lnTo>
                    <a:cubicBezTo>
                      <a:pt x="2229775" y="233133"/>
                      <a:pt x="2227872" y="246455"/>
                      <a:pt x="2227872" y="246455"/>
                    </a:cubicBezTo>
                    <a:cubicBezTo>
                      <a:pt x="2227872" y="246455"/>
                      <a:pt x="2225017" y="234085"/>
                      <a:pt x="2220259" y="220763"/>
                    </a:cubicBezTo>
                    <a:lnTo>
                      <a:pt x="2165061" y="78980"/>
                    </a:lnTo>
                    <a:lnTo>
                      <a:pt x="2093686" y="78980"/>
                    </a:lnTo>
                    <a:lnTo>
                      <a:pt x="2093686" y="297839"/>
                    </a:lnTo>
                    <a:lnTo>
                      <a:pt x="2142222" y="297839"/>
                    </a:lnTo>
                    <a:lnTo>
                      <a:pt x="2142222" y="137025"/>
                    </a:lnTo>
                    <a:lnTo>
                      <a:pt x="2204081" y="297839"/>
                    </a:lnTo>
                    <a:lnTo>
                      <a:pt x="2252616" y="297839"/>
                    </a:lnTo>
                    <a:lnTo>
                      <a:pt x="2314475" y="137025"/>
                    </a:lnTo>
                    <a:lnTo>
                      <a:pt x="2314475" y="297839"/>
                    </a:lnTo>
                    <a:lnTo>
                      <a:pt x="2362058" y="297839"/>
                    </a:lnTo>
                    <a:lnTo>
                      <a:pt x="2362058" y="297839"/>
                    </a:lnTo>
                    <a:close/>
                    <a:moveTo>
                      <a:pt x="2590460" y="297839"/>
                    </a:moveTo>
                    <a:lnTo>
                      <a:pt x="2590460" y="257874"/>
                    </a:lnTo>
                    <a:lnTo>
                      <a:pt x="2483873" y="257874"/>
                    </a:lnTo>
                    <a:lnTo>
                      <a:pt x="2483873" y="206489"/>
                    </a:lnTo>
                    <a:lnTo>
                      <a:pt x="2579992" y="206489"/>
                    </a:lnTo>
                    <a:lnTo>
                      <a:pt x="2579992" y="167475"/>
                    </a:lnTo>
                    <a:lnTo>
                      <a:pt x="2483873" y="167475"/>
                    </a:lnTo>
                    <a:lnTo>
                      <a:pt x="2483873" y="119897"/>
                    </a:lnTo>
                    <a:lnTo>
                      <a:pt x="2590460" y="119897"/>
                    </a:lnTo>
                    <a:lnTo>
                      <a:pt x="2590460" y="79931"/>
                    </a:lnTo>
                    <a:lnTo>
                      <a:pt x="2435338" y="79931"/>
                    </a:lnTo>
                    <a:lnTo>
                      <a:pt x="2435338" y="298791"/>
                    </a:lnTo>
                    <a:lnTo>
                      <a:pt x="2590460" y="298791"/>
                    </a:lnTo>
                    <a:lnTo>
                      <a:pt x="2590460" y="297839"/>
                    </a:lnTo>
                    <a:close/>
                    <a:moveTo>
                      <a:pt x="2856930" y="297839"/>
                    </a:moveTo>
                    <a:lnTo>
                      <a:pt x="2856930" y="78980"/>
                    </a:lnTo>
                    <a:lnTo>
                      <a:pt x="2808394" y="78980"/>
                    </a:lnTo>
                    <a:lnTo>
                      <a:pt x="2808394" y="230278"/>
                    </a:lnTo>
                    <a:lnTo>
                      <a:pt x="2717985" y="78980"/>
                    </a:lnTo>
                    <a:lnTo>
                      <a:pt x="2655174" y="78980"/>
                    </a:lnTo>
                    <a:lnTo>
                      <a:pt x="2655174" y="297839"/>
                    </a:lnTo>
                    <a:lnTo>
                      <a:pt x="2704662" y="297839"/>
                    </a:lnTo>
                    <a:lnTo>
                      <a:pt x="2704662" y="145589"/>
                    </a:lnTo>
                    <a:lnTo>
                      <a:pt x="2796974" y="297839"/>
                    </a:lnTo>
                    <a:lnTo>
                      <a:pt x="2856930" y="297839"/>
                    </a:lnTo>
                    <a:lnTo>
                      <a:pt x="2856930" y="297839"/>
                    </a:lnTo>
                    <a:close/>
                    <a:moveTo>
                      <a:pt x="3072960" y="118945"/>
                    </a:moveTo>
                    <a:lnTo>
                      <a:pt x="3072960" y="78980"/>
                    </a:lnTo>
                    <a:lnTo>
                      <a:pt x="2911175" y="78980"/>
                    </a:lnTo>
                    <a:lnTo>
                      <a:pt x="2911175" y="118945"/>
                    </a:lnTo>
                    <a:lnTo>
                      <a:pt x="2968276" y="118945"/>
                    </a:lnTo>
                    <a:lnTo>
                      <a:pt x="2968276" y="297839"/>
                    </a:lnTo>
                    <a:lnTo>
                      <a:pt x="3015859" y="297839"/>
                    </a:lnTo>
                    <a:lnTo>
                      <a:pt x="3015859" y="118945"/>
                    </a:lnTo>
                    <a:lnTo>
                      <a:pt x="3072960" y="118945"/>
                    </a:lnTo>
                    <a:lnTo>
                      <a:pt x="3072960" y="118945"/>
                    </a:lnTo>
                    <a:close/>
                  </a:path>
                </a:pathLst>
              </a:custGeom>
              <a:solidFill>
                <a:srgbClr val="000000"/>
              </a:solidFill>
              <a:ln w="9513"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DC0B793B-C8A5-A60D-E86B-6B50D7BF409D}"/>
                  </a:ext>
                </a:extLst>
              </p:cNvPr>
              <p:cNvSpPr/>
              <p:nvPr/>
            </p:nvSpPr>
            <p:spPr>
              <a:xfrm>
                <a:off x="10756865" y="852310"/>
                <a:ext cx="337844" cy="139879"/>
              </a:xfrm>
              <a:custGeom>
                <a:avLst/>
                <a:gdLst>
                  <a:gd name="connsiteX0" fmla="*/ 23792 w 337844"/>
                  <a:gd name="connsiteY0" fmla="*/ 0 h 139879"/>
                  <a:gd name="connsiteX1" fmla="*/ 0 w 337844"/>
                  <a:gd name="connsiteY1" fmla="*/ 139880 h 139879"/>
                  <a:gd name="connsiteX2" fmla="*/ 313101 w 337844"/>
                  <a:gd name="connsiteY2" fmla="*/ 139880 h 139879"/>
                  <a:gd name="connsiteX3" fmla="*/ 337845 w 337844"/>
                  <a:gd name="connsiteY3" fmla="*/ 0 h 139879"/>
                  <a:gd name="connsiteX4" fmla="*/ 23792 w 337844"/>
                  <a:gd name="connsiteY4" fmla="*/ 0 h 13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844" h="139879">
                    <a:moveTo>
                      <a:pt x="23792" y="0"/>
                    </a:moveTo>
                    <a:lnTo>
                      <a:pt x="0" y="139880"/>
                    </a:lnTo>
                    <a:lnTo>
                      <a:pt x="313101" y="139880"/>
                    </a:lnTo>
                    <a:lnTo>
                      <a:pt x="337845" y="0"/>
                    </a:lnTo>
                    <a:lnTo>
                      <a:pt x="23792" y="0"/>
                    </a:lnTo>
                    <a:close/>
                  </a:path>
                </a:pathLst>
              </a:custGeom>
              <a:solidFill>
                <a:srgbClr val="000000"/>
              </a:solidFill>
              <a:ln w="9513"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AD9685C1-F954-8664-40D3-357D88B89FBD}"/>
                  </a:ext>
                </a:extLst>
              </p:cNvPr>
              <p:cNvSpPr/>
              <p:nvPr/>
            </p:nvSpPr>
            <p:spPr>
              <a:xfrm>
                <a:off x="9608193" y="1689686"/>
                <a:ext cx="338796" cy="139879"/>
              </a:xfrm>
              <a:custGeom>
                <a:avLst/>
                <a:gdLst>
                  <a:gd name="connsiteX0" fmla="*/ 24744 w 338796"/>
                  <a:gd name="connsiteY0" fmla="*/ 0 h 139879"/>
                  <a:gd name="connsiteX1" fmla="*/ 0 w 338796"/>
                  <a:gd name="connsiteY1" fmla="*/ 139880 h 139879"/>
                  <a:gd name="connsiteX2" fmla="*/ 314053 w 338796"/>
                  <a:gd name="connsiteY2" fmla="*/ 139880 h 139879"/>
                  <a:gd name="connsiteX3" fmla="*/ 338796 w 338796"/>
                  <a:gd name="connsiteY3" fmla="*/ 0 h 139879"/>
                  <a:gd name="connsiteX4" fmla="*/ 24744 w 338796"/>
                  <a:gd name="connsiteY4" fmla="*/ 0 h 13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96" h="139879">
                    <a:moveTo>
                      <a:pt x="24744" y="0"/>
                    </a:moveTo>
                    <a:lnTo>
                      <a:pt x="0" y="139880"/>
                    </a:lnTo>
                    <a:lnTo>
                      <a:pt x="314053" y="139880"/>
                    </a:lnTo>
                    <a:lnTo>
                      <a:pt x="338796" y="0"/>
                    </a:lnTo>
                    <a:lnTo>
                      <a:pt x="24744" y="0"/>
                    </a:lnTo>
                    <a:close/>
                  </a:path>
                </a:pathLst>
              </a:custGeom>
              <a:solidFill>
                <a:srgbClr val="000000"/>
              </a:solidFill>
              <a:ln w="9513"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A4BD8E40-0544-E518-0D37-8452373B4BD0}"/>
                  </a:ext>
                </a:extLst>
              </p:cNvPr>
              <p:cNvSpPr/>
              <p:nvPr/>
            </p:nvSpPr>
            <p:spPr>
              <a:xfrm>
                <a:off x="8541365" y="1266240"/>
                <a:ext cx="3126253" cy="790758"/>
              </a:xfrm>
              <a:custGeom>
                <a:avLst/>
                <a:gdLst>
                  <a:gd name="connsiteX0" fmla="*/ 545310 w 3126253"/>
                  <a:gd name="connsiteY0" fmla="*/ 616613 h 790758"/>
                  <a:gd name="connsiteX1" fmla="*/ 370202 w 3126253"/>
                  <a:gd name="connsiteY1" fmla="*/ 616613 h 790758"/>
                  <a:gd name="connsiteX2" fmla="*/ 276937 w 3126253"/>
                  <a:gd name="connsiteY2" fmla="*/ 673707 h 790758"/>
                  <a:gd name="connsiteX3" fmla="*/ 168446 w 3126253"/>
                  <a:gd name="connsiteY3" fmla="*/ 562374 h 790758"/>
                  <a:gd name="connsiteX4" fmla="*/ 541503 w 3126253"/>
                  <a:gd name="connsiteY4" fmla="*/ 562374 h 790758"/>
                  <a:gd name="connsiteX5" fmla="*/ 543406 w 3126253"/>
                  <a:gd name="connsiteY5" fmla="*/ 513844 h 790758"/>
                  <a:gd name="connsiteX6" fmla="*/ 280744 w 3126253"/>
                  <a:gd name="connsiteY6" fmla="*/ 225521 h 790758"/>
                  <a:gd name="connsiteX7" fmla="*/ 0 w 3126253"/>
                  <a:gd name="connsiteY7" fmla="*/ 508135 h 790758"/>
                  <a:gd name="connsiteX8" fmla="*/ 283599 w 3126253"/>
                  <a:gd name="connsiteY8" fmla="*/ 790749 h 790758"/>
                  <a:gd name="connsiteX9" fmla="*/ 545310 w 3126253"/>
                  <a:gd name="connsiteY9" fmla="*/ 616613 h 790758"/>
                  <a:gd name="connsiteX10" fmla="*/ 545310 w 3126253"/>
                  <a:gd name="connsiteY10" fmla="*/ 616613 h 790758"/>
                  <a:gd name="connsiteX11" fmla="*/ 370202 w 3126253"/>
                  <a:gd name="connsiteY11" fmla="*/ 449138 h 790758"/>
                  <a:gd name="connsiteX12" fmla="*/ 169398 w 3126253"/>
                  <a:gd name="connsiteY12" fmla="*/ 449138 h 790758"/>
                  <a:gd name="connsiteX13" fmla="*/ 272179 w 3126253"/>
                  <a:gd name="connsiteY13" fmla="*/ 348272 h 790758"/>
                  <a:gd name="connsiteX14" fmla="*/ 370202 w 3126253"/>
                  <a:gd name="connsiteY14" fmla="*/ 449138 h 790758"/>
                  <a:gd name="connsiteX15" fmla="*/ 370202 w 3126253"/>
                  <a:gd name="connsiteY15" fmla="*/ 449138 h 790758"/>
                  <a:gd name="connsiteX16" fmla="*/ 960240 w 3126253"/>
                  <a:gd name="connsiteY16" fmla="*/ 786943 h 790758"/>
                  <a:gd name="connsiteX17" fmla="*/ 981177 w 3126253"/>
                  <a:gd name="connsiteY17" fmla="*/ 651821 h 790758"/>
                  <a:gd name="connsiteX18" fmla="*/ 846039 w 3126253"/>
                  <a:gd name="connsiteY18" fmla="*/ 589018 h 790758"/>
                  <a:gd name="connsiteX19" fmla="*/ 846039 w 3126253"/>
                  <a:gd name="connsiteY19" fmla="*/ 370158 h 790758"/>
                  <a:gd name="connsiteX20" fmla="*/ 960240 w 3126253"/>
                  <a:gd name="connsiteY20" fmla="*/ 370158 h 790758"/>
                  <a:gd name="connsiteX21" fmla="*/ 981177 w 3126253"/>
                  <a:gd name="connsiteY21" fmla="*/ 235988 h 790758"/>
                  <a:gd name="connsiteX22" fmla="*/ 842233 w 3126253"/>
                  <a:gd name="connsiteY22" fmla="*/ 235988 h 790758"/>
                  <a:gd name="connsiteX23" fmla="*/ 842233 w 3126253"/>
                  <a:gd name="connsiteY23" fmla="*/ 97059 h 790758"/>
                  <a:gd name="connsiteX24" fmla="*/ 675690 w 3126253"/>
                  <a:gd name="connsiteY24" fmla="*/ 97059 h 790758"/>
                  <a:gd name="connsiteX25" fmla="*/ 675690 w 3126253"/>
                  <a:gd name="connsiteY25" fmla="*/ 235988 h 790758"/>
                  <a:gd name="connsiteX26" fmla="*/ 590039 w 3126253"/>
                  <a:gd name="connsiteY26" fmla="*/ 278808 h 790758"/>
                  <a:gd name="connsiteX27" fmla="*/ 590039 w 3126253"/>
                  <a:gd name="connsiteY27" fmla="*/ 370158 h 790758"/>
                  <a:gd name="connsiteX28" fmla="*/ 675690 w 3126253"/>
                  <a:gd name="connsiteY28" fmla="*/ 370158 h 790758"/>
                  <a:gd name="connsiteX29" fmla="*/ 675690 w 3126253"/>
                  <a:gd name="connsiteY29" fmla="*/ 606146 h 790758"/>
                  <a:gd name="connsiteX30" fmla="*/ 960240 w 3126253"/>
                  <a:gd name="connsiteY30" fmla="*/ 786943 h 790758"/>
                  <a:gd name="connsiteX31" fmla="*/ 960240 w 3126253"/>
                  <a:gd name="connsiteY31" fmla="*/ 786943 h 790758"/>
                  <a:gd name="connsiteX32" fmla="*/ 1861477 w 3126253"/>
                  <a:gd name="connsiteY32" fmla="*/ 781234 h 790758"/>
                  <a:gd name="connsiteX33" fmla="*/ 1883365 w 3126253"/>
                  <a:gd name="connsiteY33" fmla="*/ 640402 h 790758"/>
                  <a:gd name="connsiteX34" fmla="*/ 1654963 w 3126253"/>
                  <a:gd name="connsiteY34" fmla="*/ 640402 h 790758"/>
                  <a:gd name="connsiteX35" fmla="*/ 1656867 w 3126253"/>
                  <a:gd name="connsiteY35" fmla="*/ 96108 h 790758"/>
                  <a:gd name="connsiteX36" fmla="*/ 1481758 w 3126253"/>
                  <a:gd name="connsiteY36" fmla="*/ 96108 h 790758"/>
                  <a:gd name="connsiteX37" fmla="*/ 1481758 w 3126253"/>
                  <a:gd name="connsiteY37" fmla="*/ 782185 h 790758"/>
                  <a:gd name="connsiteX38" fmla="*/ 1861477 w 3126253"/>
                  <a:gd name="connsiteY38" fmla="*/ 781234 h 790758"/>
                  <a:gd name="connsiteX39" fmla="*/ 1861477 w 3126253"/>
                  <a:gd name="connsiteY39" fmla="*/ 781234 h 790758"/>
                  <a:gd name="connsiteX40" fmla="*/ 2461032 w 3126253"/>
                  <a:gd name="connsiteY40" fmla="*/ 507183 h 790758"/>
                  <a:gd name="connsiteX41" fmla="*/ 2186950 w 3126253"/>
                  <a:gd name="connsiteY41" fmla="*/ 225521 h 790758"/>
                  <a:gd name="connsiteX42" fmla="*/ 1912867 w 3126253"/>
                  <a:gd name="connsiteY42" fmla="*/ 507183 h 790758"/>
                  <a:gd name="connsiteX43" fmla="*/ 2185998 w 3126253"/>
                  <a:gd name="connsiteY43" fmla="*/ 790749 h 790758"/>
                  <a:gd name="connsiteX44" fmla="*/ 2461032 w 3126253"/>
                  <a:gd name="connsiteY44" fmla="*/ 507183 h 790758"/>
                  <a:gd name="connsiteX45" fmla="*/ 2461032 w 3126253"/>
                  <a:gd name="connsiteY45" fmla="*/ 507183 h 790758"/>
                  <a:gd name="connsiteX46" fmla="*/ 2300200 w 3126253"/>
                  <a:gd name="connsiteY46" fmla="*/ 507183 h 790758"/>
                  <a:gd name="connsiteX47" fmla="*/ 2185998 w 3126253"/>
                  <a:gd name="connsiteY47" fmla="*/ 650869 h 790758"/>
                  <a:gd name="connsiteX48" fmla="*/ 2074652 w 3126253"/>
                  <a:gd name="connsiteY48" fmla="*/ 507183 h 790758"/>
                  <a:gd name="connsiteX49" fmla="*/ 2186950 w 3126253"/>
                  <a:gd name="connsiteY49" fmla="*/ 364449 h 790758"/>
                  <a:gd name="connsiteX50" fmla="*/ 2300200 w 3126253"/>
                  <a:gd name="connsiteY50" fmla="*/ 507183 h 790758"/>
                  <a:gd name="connsiteX51" fmla="*/ 2300200 w 3126253"/>
                  <a:gd name="connsiteY51" fmla="*/ 507183 h 790758"/>
                  <a:gd name="connsiteX52" fmla="*/ 2711323 w 3126253"/>
                  <a:gd name="connsiteY52" fmla="*/ 782185 h 790758"/>
                  <a:gd name="connsiteX53" fmla="*/ 2711323 w 3126253"/>
                  <a:gd name="connsiteY53" fmla="*/ 235988 h 790758"/>
                  <a:gd name="connsiteX54" fmla="*/ 2543828 w 3126253"/>
                  <a:gd name="connsiteY54" fmla="*/ 235988 h 790758"/>
                  <a:gd name="connsiteX55" fmla="*/ 2543828 w 3126253"/>
                  <a:gd name="connsiteY55" fmla="*/ 782185 h 790758"/>
                  <a:gd name="connsiteX56" fmla="*/ 2711323 w 3126253"/>
                  <a:gd name="connsiteY56" fmla="*/ 782185 h 790758"/>
                  <a:gd name="connsiteX57" fmla="*/ 2711323 w 3126253"/>
                  <a:gd name="connsiteY57" fmla="*/ 782185 h 790758"/>
                  <a:gd name="connsiteX58" fmla="*/ 2736067 w 3126253"/>
                  <a:gd name="connsiteY58" fmla="*/ 90399 h 790758"/>
                  <a:gd name="connsiteX59" fmla="*/ 2627575 w 3126253"/>
                  <a:gd name="connsiteY59" fmla="*/ 0 h 790758"/>
                  <a:gd name="connsiteX60" fmla="*/ 2516229 w 3126253"/>
                  <a:gd name="connsiteY60" fmla="*/ 90399 h 790758"/>
                  <a:gd name="connsiteX61" fmla="*/ 2627575 w 3126253"/>
                  <a:gd name="connsiteY61" fmla="*/ 180797 h 790758"/>
                  <a:gd name="connsiteX62" fmla="*/ 2736067 w 3126253"/>
                  <a:gd name="connsiteY62" fmla="*/ 90399 h 790758"/>
                  <a:gd name="connsiteX63" fmla="*/ 2736067 w 3126253"/>
                  <a:gd name="connsiteY63" fmla="*/ 90399 h 790758"/>
                  <a:gd name="connsiteX64" fmla="*/ 3104365 w 3126253"/>
                  <a:gd name="connsiteY64" fmla="*/ 367303 h 790758"/>
                  <a:gd name="connsiteX65" fmla="*/ 3126254 w 3126253"/>
                  <a:gd name="connsiteY65" fmla="*/ 226472 h 790758"/>
                  <a:gd name="connsiteX66" fmla="*/ 2928305 w 3126253"/>
                  <a:gd name="connsiteY66" fmla="*/ 320677 h 790758"/>
                  <a:gd name="connsiteX67" fmla="*/ 2891190 w 3126253"/>
                  <a:gd name="connsiteY67" fmla="*/ 235036 h 790758"/>
                  <a:gd name="connsiteX68" fmla="*/ 2815056 w 3126253"/>
                  <a:gd name="connsiteY68" fmla="*/ 235036 h 790758"/>
                  <a:gd name="connsiteX69" fmla="*/ 2815056 w 3126253"/>
                  <a:gd name="connsiteY69" fmla="*/ 781234 h 790758"/>
                  <a:gd name="connsiteX70" fmla="*/ 2981599 w 3126253"/>
                  <a:gd name="connsiteY70" fmla="*/ 781234 h 790758"/>
                  <a:gd name="connsiteX71" fmla="*/ 2981599 w 3126253"/>
                  <a:gd name="connsiteY71" fmla="*/ 501474 h 790758"/>
                  <a:gd name="connsiteX72" fmla="*/ 3104365 w 3126253"/>
                  <a:gd name="connsiteY72" fmla="*/ 367303 h 790758"/>
                  <a:gd name="connsiteX73" fmla="*/ 3104365 w 3126253"/>
                  <a:gd name="connsiteY73" fmla="*/ 367303 h 79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26253" h="790758">
                    <a:moveTo>
                      <a:pt x="545310" y="616613"/>
                    </a:moveTo>
                    <a:lnTo>
                      <a:pt x="370202" y="616613"/>
                    </a:lnTo>
                    <a:cubicBezTo>
                      <a:pt x="363540" y="648015"/>
                      <a:pt x="337845" y="673707"/>
                      <a:pt x="276937" y="673707"/>
                    </a:cubicBezTo>
                    <a:cubicBezTo>
                      <a:pt x="203658" y="673707"/>
                      <a:pt x="169398" y="634693"/>
                      <a:pt x="168446" y="562374"/>
                    </a:cubicBezTo>
                    <a:lnTo>
                      <a:pt x="541503" y="562374"/>
                    </a:lnTo>
                    <a:cubicBezTo>
                      <a:pt x="543406" y="546197"/>
                      <a:pt x="543406" y="530021"/>
                      <a:pt x="543406" y="513844"/>
                    </a:cubicBezTo>
                    <a:cubicBezTo>
                      <a:pt x="543406" y="370158"/>
                      <a:pt x="491064" y="225521"/>
                      <a:pt x="280744" y="225521"/>
                    </a:cubicBezTo>
                    <a:cubicBezTo>
                      <a:pt x="56149" y="225521"/>
                      <a:pt x="0" y="367303"/>
                      <a:pt x="0" y="508135"/>
                    </a:cubicBezTo>
                    <a:cubicBezTo>
                      <a:pt x="0" y="651821"/>
                      <a:pt x="54245" y="790749"/>
                      <a:pt x="283599" y="790749"/>
                    </a:cubicBezTo>
                    <a:cubicBezTo>
                      <a:pt x="451094" y="791701"/>
                      <a:pt x="535793" y="717479"/>
                      <a:pt x="545310" y="616613"/>
                    </a:cubicBezTo>
                    <a:lnTo>
                      <a:pt x="545310" y="616613"/>
                    </a:lnTo>
                    <a:close/>
                    <a:moveTo>
                      <a:pt x="370202" y="449138"/>
                    </a:moveTo>
                    <a:lnTo>
                      <a:pt x="169398" y="449138"/>
                    </a:lnTo>
                    <a:cubicBezTo>
                      <a:pt x="175108" y="391092"/>
                      <a:pt x="205562" y="348272"/>
                      <a:pt x="272179" y="348272"/>
                    </a:cubicBezTo>
                    <a:cubicBezTo>
                      <a:pt x="343555" y="348272"/>
                      <a:pt x="370202" y="392044"/>
                      <a:pt x="370202" y="449138"/>
                    </a:cubicBezTo>
                    <a:lnTo>
                      <a:pt x="370202" y="449138"/>
                    </a:lnTo>
                    <a:close/>
                    <a:moveTo>
                      <a:pt x="960240" y="786943"/>
                    </a:moveTo>
                    <a:lnTo>
                      <a:pt x="981177" y="651821"/>
                    </a:lnTo>
                    <a:cubicBezTo>
                      <a:pt x="855556" y="665143"/>
                      <a:pt x="846039" y="629935"/>
                      <a:pt x="846039" y="589018"/>
                    </a:cubicBezTo>
                    <a:lnTo>
                      <a:pt x="846039" y="370158"/>
                    </a:lnTo>
                    <a:lnTo>
                      <a:pt x="960240" y="370158"/>
                    </a:lnTo>
                    <a:lnTo>
                      <a:pt x="981177" y="235988"/>
                    </a:lnTo>
                    <a:lnTo>
                      <a:pt x="842233" y="235988"/>
                    </a:lnTo>
                    <a:lnTo>
                      <a:pt x="842233" y="97059"/>
                    </a:lnTo>
                    <a:lnTo>
                      <a:pt x="675690" y="97059"/>
                    </a:lnTo>
                    <a:lnTo>
                      <a:pt x="675690" y="235988"/>
                    </a:lnTo>
                    <a:lnTo>
                      <a:pt x="590039" y="278808"/>
                    </a:lnTo>
                    <a:lnTo>
                      <a:pt x="590039" y="370158"/>
                    </a:lnTo>
                    <a:lnTo>
                      <a:pt x="675690" y="370158"/>
                    </a:lnTo>
                    <a:lnTo>
                      <a:pt x="675690" y="606146"/>
                    </a:lnTo>
                    <a:cubicBezTo>
                      <a:pt x="675690" y="753638"/>
                      <a:pt x="713757" y="803120"/>
                      <a:pt x="960240" y="786943"/>
                    </a:cubicBezTo>
                    <a:lnTo>
                      <a:pt x="960240" y="786943"/>
                    </a:lnTo>
                    <a:close/>
                    <a:moveTo>
                      <a:pt x="1861477" y="781234"/>
                    </a:moveTo>
                    <a:lnTo>
                      <a:pt x="1883365" y="640402"/>
                    </a:lnTo>
                    <a:lnTo>
                      <a:pt x="1654963" y="640402"/>
                    </a:lnTo>
                    <a:lnTo>
                      <a:pt x="1656867" y="96108"/>
                    </a:lnTo>
                    <a:lnTo>
                      <a:pt x="1481758" y="96108"/>
                    </a:lnTo>
                    <a:lnTo>
                      <a:pt x="1481758" y="782185"/>
                    </a:lnTo>
                    <a:lnTo>
                      <a:pt x="1861477" y="781234"/>
                    </a:lnTo>
                    <a:lnTo>
                      <a:pt x="1861477" y="781234"/>
                    </a:lnTo>
                    <a:close/>
                    <a:moveTo>
                      <a:pt x="2461032" y="507183"/>
                    </a:moveTo>
                    <a:cubicBezTo>
                      <a:pt x="2461032" y="364449"/>
                      <a:pt x="2402028" y="225521"/>
                      <a:pt x="2186950" y="225521"/>
                    </a:cubicBezTo>
                    <a:cubicBezTo>
                      <a:pt x="1970919" y="225521"/>
                      <a:pt x="1912867" y="364449"/>
                      <a:pt x="1912867" y="507183"/>
                    </a:cubicBezTo>
                    <a:cubicBezTo>
                      <a:pt x="1912867" y="648966"/>
                      <a:pt x="1969016" y="790749"/>
                      <a:pt x="2185998" y="790749"/>
                    </a:cubicBezTo>
                    <a:cubicBezTo>
                      <a:pt x="2402028" y="791701"/>
                      <a:pt x="2461032" y="651821"/>
                      <a:pt x="2461032" y="507183"/>
                    </a:cubicBezTo>
                    <a:lnTo>
                      <a:pt x="2461032" y="507183"/>
                    </a:lnTo>
                    <a:close/>
                    <a:moveTo>
                      <a:pt x="2300200" y="507183"/>
                    </a:moveTo>
                    <a:cubicBezTo>
                      <a:pt x="2300200" y="594727"/>
                      <a:pt x="2272601" y="650869"/>
                      <a:pt x="2185998" y="650869"/>
                    </a:cubicBezTo>
                    <a:cubicBezTo>
                      <a:pt x="2102251" y="650869"/>
                      <a:pt x="2074652" y="594727"/>
                      <a:pt x="2074652" y="507183"/>
                    </a:cubicBezTo>
                    <a:cubicBezTo>
                      <a:pt x="2074652" y="420591"/>
                      <a:pt x="2101299" y="364449"/>
                      <a:pt x="2186950" y="364449"/>
                    </a:cubicBezTo>
                    <a:cubicBezTo>
                      <a:pt x="2275456" y="365400"/>
                      <a:pt x="2300200" y="421542"/>
                      <a:pt x="2300200" y="507183"/>
                    </a:cubicBezTo>
                    <a:lnTo>
                      <a:pt x="2300200" y="507183"/>
                    </a:lnTo>
                    <a:close/>
                    <a:moveTo>
                      <a:pt x="2711323" y="782185"/>
                    </a:moveTo>
                    <a:lnTo>
                      <a:pt x="2711323" y="235988"/>
                    </a:lnTo>
                    <a:lnTo>
                      <a:pt x="2543828" y="235988"/>
                    </a:lnTo>
                    <a:lnTo>
                      <a:pt x="2543828" y="782185"/>
                    </a:lnTo>
                    <a:lnTo>
                      <a:pt x="2711323" y="782185"/>
                    </a:lnTo>
                    <a:lnTo>
                      <a:pt x="2711323" y="782185"/>
                    </a:lnTo>
                    <a:close/>
                    <a:moveTo>
                      <a:pt x="2736067" y="90399"/>
                    </a:moveTo>
                    <a:cubicBezTo>
                      <a:pt x="2736067" y="14273"/>
                      <a:pt x="2691338" y="0"/>
                      <a:pt x="2627575" y="0"/>
                    </a:cubicBezTo>
                    <a:cubicBezTo>
                      <a:pt x="2562862" y="0"/>
                      <a:pt x="2516229" y="14273"/>
                      <a:pt x="2516229" y="90399"/>
                    </a:cubicBezTo>
                    <a:cubicBezTo>
                      <a:pt x="2516229" y="165572"/>
                      <a:pt x="2563813" y="180797"/>
                      <a:pt x="2627575" y="180797"/>
                    </a:cubicBezTo>
                    <a:cubicBezTo>
                      <a:pt x="2691338" y="180797"/>
                      <a:pt x="2736067" y="164620"/>
                      <a:pt x="2736067" y="90399"/>
                    </a:cubicBezTo>
                    <a:lnTo>
                      <a:pt x="2736067" y="90399"/>
                    </a:lnTo>
                    <a:close/>
                    <a:moveTo>
                      <a:pt x="3104365" y="367303"/>
                    </a:moveTo>
                    <a:lnTo>
                      <a:pt x="3126254" y="226472"/>
                    </a:lnTo>
                    <a:cubicBezTo>
                      <a:pt x="3012053" y="213150"/>
                      <a:pt x="2954000" y="283566"/>
                      <a:pt x="2928305" y="320677"/>
                    </a:cubicBezTo>
                    <a:lnTo>
                      <a:pt x="2891190" y="235036"/>
                    </a:lnTo>
                    <a:lnTo>
                      <a:pt x="2815056" y="235036"/>
                    </a:lnTo>
                    <a:lnTo>
                      <a:pt x="2815056" y="781234"/>
                    </a:lnTo>
                    <a:lnTo>
                      <a:pt x="2981599" y="781234"/>
                    </a:lnTo>
                    <a:lnTo>
                      <a:pt x="2981599" y="501474"/>
                    </a:lnTo>
                    <a:cubicBezTo>
                      <a:pt x="2981599" y="429155"/>
                      <a:pt x="2978744" y="354933"/>
                      <a:pt x="3104365" y="367303"/>
                    </a:cubicBezTo>
                    <a:lnTo>
                      <a:pt x="3104365" y="367303"/>
                    </a:lnTo>
                    <a:close/>
                  </a:path>
                </a:pathLst>
              </a:custGeom>
              <a:solidFill>
                <a:srgbClr val="000000"/>
              </a:solidFill>
              <a:ln w="9513"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6DA80D41-C205-6C00-64C8-6728CF502A55}"/>
                  </a:ext>
                </a:extLst>
              </p:cNvPr>
              <p:cNvSpPr/>
              <p:nvPr/>
            </p:nvSpPr>
            <p:spPr>
              <a:xfrm>
                <a:off x="8558495" y="511650"/>
                <a:ext cx="2093685" cy="695592"/>
              </a:xfrm>
              <a:custGeom>
                <a:avLst/>
                <a:gdLst>
                  <a:gd name="connsiteX0" fmla="*/ 494871 w 2093685"/>
                  <a:gd name="connsiteY0" fmla="*/ 686077 h 695592"/>
                  <a:gd name="connsiteX1" fmla="*/ 494871 w 2093685"/>
                  <a:gd name="connsiteY1" fmla="*/ 544294 h 695592"/>
                  <a:gd name="connsiteX2" fmla="*/ 171302 w 2093685"/>
                  <a:gd name="connsiteY2" fmla="*/ 544294 h 695592"/>
                  <a:gd name="connsiteX3" fmla="*/ 171302 w 2093685"/>
                  <a:gd name="connsiteY3" fmla="*/ 402511 h 695592"/>
                  <a:gd name="connsiteX4" fmla="*/ 462514 w 2093685"/>
                  <a:gd name="connsiteY4" fmla="*/ 402511 h 695592"/>
                  <a:gd name="connsiteX5" fmla="*/ 462514 w 2093685"/>
                  <a:gd name="connsiteY5" fmla="*/ 269292 h 695592"/>
                  <a:gd name="connsiteX6" fmla="*/ 171302 w 2093685"/>
                  <a:gd name="connsiteY6" fmla="*/ 269292 h 695592"/>
                  <a:gd name="connsiteX7" fmla="*/ 171302 w 2093685"/>
                  <a:gd name="connsiteY7" fmla="*/ 141783 h 695592"/>
                  <a:gd name="connsiteX8" fmla="*/ 473934 w 2093685"/>
                  <a:gd name="connsiteY8" fmla="*/ 141783 h 695592"/>
                  <a:gd name="connsiteX9" fmla="*/ 495823 w 2093685"/>
                  <a:gd name="connsiteY9" fmla="*/ 0 h 695592"/>
                  <a:gd name="connsiteX10" fmla="*/ 0 w 2093685"/>
                  <a:gd name="connsiteY10" fmla="*/ 0 h 695592"/>
                  <a:gd name="connsiteX11" fmla="*/ 0 w 2093685"/>
                  <a:gd name="connsiteY11" fmla="*/ 686077 h 695592"/>
                  <a:gd name="connsiteX12" fmla="*/ 494871 w 2093685"/>
                  <a:gd name="connsiteY12" fmla="*/ 686077 h 695592"/>
                  <a:gd name="connsiteX13" fmla="*/ 494871 w 2093685"/>
                  <a:gd name="connsiteY13" fmla="*/ 686077 h 695592"/>
                  <a:gd name="connsiteX14" fmla="*/ 1104895 w 2093685"/>
                  <a:gd name="connsiteY14" fmla="*/ 686077 h 695592"/>
                  <a:gd name="connsiteX15" fmla="*/ 1104895 w 2093685"/>
                  <a:gd name="connsiteY15" fmla="*/ 139880 h 695592"/>
                  <a:gd name="connsiteX16" fmla="*/ 936448 w 2093685"/>
                  <a:gd name="connsiteY16" fmla="*/ 139880 h 695592"/>
                  <a:gd name="connsiteX17" fmla="*/ 936448 w 2093685"/>
                  <a:gd name="connsiteY17" fmla="*/ 449138 h 695592"/>
                  <a:gd name="connsiteX18" fmla="*/ 841281 w 2093685"/>
                  <a:gd name="connsiteY18" fmla="*/ 558568 h 695592"/>
                  <a:gd name="connsiteX19" fmla="*/ 749920 w 2093685"/>
                  <a:gd name="connsiteY19" fmla="*/ 453896 h 695592"/>
                  <a:gd name="connsiteX20" fmla="*/ 749920 w 2093685"/>
                  <a:gd name="connsiteY20" fmla="*/ 139880 h 695592"/>
                  <a:gd name="connsiteX21" fmla="*/ 582425 w 2093685"/>
                  <a:gd name="connsiteY21" fmla="*/ 139880 h 695592"/>
                  <a:gd name="connsiteX22" fmla="*/ 582425 w 2093685"/>
                  <a:gd name="connsiteY22" fmla="*/ 448186 h 695592"/>
                  <a:gd name="connsiteX23" fmla="*/ 796552 w 2093685"/>
                  <a:gd name="connsiteY23" fmla="*/ 695593 h 695592"/>
                  <a:gd name="connsiteX24" fmla="*/ 989742 w 2093685"/>
                  <a:gd name="connsiteY24" fmla="*/ 613758 h 695592"/>
                  <a:gd name="connsiteX25" fmla="*/ 1028761 w 2093685"/>
                  <a:gd name="connsiteY25" fmla="*/ 685126 h 695592"/>
                  <a:gd name="connsiteX26" fmla="*/ 1104895 w 2093685"/>
                  <a:gd name="connsiteY26" fmla="*/ 685126 h 695592"/>
                  <a:gd name="connsiteX27" fmla="*/ 1104895 w 2093685"/>
                  <a:gd name="connsiteY27" fmla="*/ 686077 h 695592"/>
                  <a:gd name="connsiteX28" fmla="*/ 1501744 w 2093685"/>
                  <a:gd name="connsiteY28" fmla="*/ 270244 h 695592"/>
                  <a:gd name="connsiteX29" fmla="*/ 1526488 w 2093685"/>
                  <a:gd name="connsiteY29" fmla="*/ 131316 h 695592"/>
                  <a:gd name="connsiteX30" fmla="*/ 1328539 w 2093685"/>
                  <a:gd name="connsiteY30" fmla="*/ 225521 h 695592"/>
                  <a:gd name="connsiteX31" fmla="*/ 1291424 w 2093685"/>
                  <a:gd name="connsiteY31" fmla="*/ 139880 h 695592"/>
                  <a:gd name="connsiteX32" fmla="*/ 1215290 w 2093685"/>
                  <a:gd name="connsiteY32" fmla="*/ 139880 h 695592"/>
                  <a:gd name="connsiteX33" fmla="*/ 1215290 w 2093685"/>
                  <a:gd name="connsiteY33" fmla="*/ 686077 h 695592"/>
                  <a:gd name="connsiteX34" fmla="*/ 1382784 w 2093685"/>
                  <a:gd name="connsiteY34" fmla="*/ 686077 h 695592"/>
                  <a:gd name="connsiteX35" fmla="*/ 1382784 w 2093685"/>
                  <a:gd name="connsiteY35" fmla="*/ 406318 h 695592"/>
                  <a:gd name="connsiteX36" fmla="*/ 1501744 w 2093685"/>
                  <a:gd name="connsiteY36" fmla="*/ 270244 h 695592"/>
                  <a:gd name="connsiteX37" fmla="*/ 1501744 w 2093685"/>
                  <a:gd name="connsiteY37" fmla="*/ 270244 h 695592"/>
                  <a:gd name="connsiteX38" fmla="*/ 2093686 w 2093685"/>
                  <a:gd name="connsiteY38" fmla="*/ 521457 h 695592"/>
                  <a:gd name="connsiteX39" fmla="*/ 1918577 w 2093685"/>
                  <a:gd name="connsiteY39" fmla="*/ 521457 h 695592"/>
                  <a:gd name="connsiteX40" fmla="*/ 1825313 w 2093685"/>
                  <a:gd name="connsiteY40" fmla="*/ 578551 h 695592"/>
                  <a:gd name="connsiteX41" fmla="*/ 1716823 w 2093685"/>
                  <a:gd name="connsiteY41" fmla="*/ 467218 h 695592"/>
                  <a:gd name="connsiteX42" fmla="*/ 2089879 w 2093685"/>
                  <a:gd name="connsiteY42" fmla="*/ 467218 h 695592"/>
                  <a:gd name="connsiteX43" fmla="*/ 2091782 w 2093685"/>
                  <a:gd name="connsiteY43" fmla="*/ 418688 h 695592"/>
                  <a:gd name="connsiteX44" fmla="*/ 1829120 w 2093685"/>
                  <a:gd name="connsiteY44" fmla="*/ 130364 h 695592"/>
                  <a:gd name="connsiteX45" fmla="*/ 1548376 w 2093685"/>
                  <a:gd name="connsiteY45" fmla="*/ 412979 h 695592"/>
                  <a:gd name="connsiteX46" fmla="*/ 1831975 w 2093685"/>
                  <a:gd name="connsiteY46" fmla="*/ 695593 h 695592"/>
                  <a:gd name="connsiteX47" fmla="*/ 2093686 w 2093685"/>
                  <a:gd name="connsiteY47" fmla="*/ 521457 h 695592"/>
                  <a:gd name="connsiteX48" fmla="*/ 2093686 w 2093685"/>
                  <a:gd name="connsiteY48" fmla="*/ 521457 h 695592"/>
                  <a:gd name="connsiteX49" fmla="*/ 1919529 w 2093685"/>
                  <a:gd name="connsiteY49" fmla="*/ 353030 h 695592"/>
                  <a:gd name="connsiteX50" fmla="*/ 1718725 w 2093685"/>
                  <a:gd name="connsiteY50" fmla="*/ 353030 h 695592"/>
                  <a:gd name="connsiteX51" fmla="*/ 1821507 w 2093685"/>
                  <a:gd name="connsiteY51" fmla="*/ 252164 h 695592"/>
                  <a:gd name="connsiteX52" fmla="*/ 1919529 w 2093685"/>
                  <a:gd name="connsiteY52" fmla="*/ 353030 h 695592"/>
                  <a:gd name="connsiteX53" fmla="*/ 1919529 w 2093685"/>
                  <a:gd name="connsiteY53" fmla="*/ 353030 h 69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93685" h="695592">
                    <a:moveTo>
                      <a:pt x="494871" y="686077"/>
                    </a:moveTo>
                    <a:lnTo>
                      <a:pt x="494871" y="544294"/>
                    </a:lnTo>
                    <a:lnTo>
                      <a:pt x="171302" y="544294"/>
                    </a:lnTo>
                    <a:lnTo>
                      <a:pt x="171302" y="402511"/>
                    </a:lnTo>
                    <a:lnTo>
                      <a:pt x="462514" y="402511"/>
                    </a:lnTo>
                    <a:lnTo>
                      <a:pt x="462514" y="269292"/>
                    </a:lnTo>
                    <a:lnTo>
                      <a:pt x="171302" y="269292"/>
                    </a:lnTo>
                    <a:lnTo>
                      <a:pt x="171302" y="141783"/>
                    </a:lnTo>
                    <a:lnTo>
                      <a:pt x="473934" y="141783"/>
                    </a:lnTo>
                    <a:lnTo>
                      <a:pt x="495823" y="0"/>
                    </a:lnTo>
                    <a:lnTo>
                      <a:pt x="0" y="0"/>
                    </a:lnTo>
                    <a:lnTo>
                      <a:pt x="0" y="686077"/>
                    </a:lnTo>
                    <a:lnTo>
                      <a:pt x="494871" y="686077"/>
                    </a:lnTo>
                    <a:lnTo>
                      <a:pt x="494871" y="686077"/>
                    </a:lnTo>
                    <a:close/>
                    <a:moveTo>
                      <a:pt x="1104895" y="686077"/>
                    </a:moveTo>
                    <a:lnTo>
                      <a:pt x="1104895" y="139880"/>
                    </a:lnTo>
                    <a:lnTo>
                      <a:pt x="936448" y="139880"/>
                    </a:lnTo>
                    <a:lnTo>
                      <a:pt x="936448" y="449138"/>
                    </a:lnTo>
                    <a:cubicBezTo>
                      <a:pt x="936448" y="524311"/>
                      <a:pt x="917415" y="558568"/>
                      <a:pt x="841281" y="558568"/>
                    </a:cubicBezTo>
                    <a:cubicBezTo>
                      <a:pt x="765147" y="558568"/>
                      <a:pt x="749920" y="527166"/>
                      <a:pt x="749920" y="453896"/>
                    </a:cubicBezTo>
                    <a:lnTo>
                      <a:pt x="749920" y="139880"/>
                    </a:lnTo>
                    <a:lnTo>
                      <a:pt x="582425" y="139880"/>
                    </a:lnTo>
                    <a:lnTo>
                      <a:pt x="582425" y="448186"/>
                    </a:lnTo>
                    <a:cubicBezTo>
                      <a:pt x="582425" y="593776"/>
                      <a:pt x="615734" y="695593"/>
                      <a:pt x="796552" y="695593"/>
                    </a:cubicBezTo>
                    <a:cubicBezTo>
                      <a:pt x="904092" y="695593"/>
                      <a:pt x="959289" y="656579"/>
                      <a:pt x="989742" y="613758"/>
                    </a:cubicBezTo>
                    <a:lnTo>
                      <a:pt x="1028761" y="685126"/>
                    </a:lnTo>
                    <a:lnTo>
                      <a:pt x="1104895" y="685126"/>
                    </a:lnTo>
                    <a:lnTo>
                      <a:pt x="1104895" y="686077"/>
                    </a:lnTo>
                    <a:close/>
                    <a:moveTo>
                      <a:pt x="1501744" y="270244"/>
                    </a:moveTo>
                    <a:lnTo>
                      <a:pt x="1526488" y="131316"/>
                    </a:lnTo>
                    <a:cubicBezTo>
                      <a:pt x="1412286" y="117994"/>
                      <a:pt x="1354234" y="188410"/>
                      <a:pt x="1328539" y="225521"/>
                    </a:cubicBezTo>
                    <a:lnTo>
                      <a:pt x="1291424" y="139880"/>
                    </a:lnTo>
                    <a:lnTo>
                      <a:pt x="1215290" y="139880"/>
                    </a:lnTo>
                    <a:lnTo>
                      <a:pt x="1215290" y="686077"/>
                    </a:lnTo>
                    <a:lnTo>
                      <a:pt x="1382784" y="686077"/>
                    </a:lnTo>
                    <a:lnTo>
                      <a:pt x="1382784" y="406318"/>
                    </a:lnTo>
                    <a:cubicBezTo>
                      <a:pt x="1381833" y="333999"/>
                      <a:pt x="1376123" y="256922"/>
                      <a:pt x="1501744" y="270244"/>
                    </a:cubicBezTo>
                    <a:lnTo>
                      <a:pt x="1501744" y="270244"/>
                    </a:lnTo>
                    <a:close/>
                    <a:moveTo>
                      <a:pt x="2093686" y="521457"/>
                    </a:moveTo>
                    <a:lnTo>
                      <a:pt x="1918577" y="521457"/>
                    </a:lnTo>
                    <a:cubicBezTo>
                      <a:pt x="1911916" y="552858"/>
                      <a:pt x="1886221" y="578551"/>
                      <a:pt x="1825313" y="578551"/>
                    </a:cubicBezTo>
                    <a:cubicBezTo>
                      <a:pt x="1752034" y="578551"/>
                      <a:pt x="1717774" y="539536"/>
                      <a:pt x="1716823" y="467218"/>
                    </a:cubicBezTo>
                    <a:lnTo>
                      <a:pt x="2089879" y="467218"/>
                    </a:lnTo>
                    <a:cubicBezTo>
                      <a:pt x="2091782" y="451041"/>
                      <a:pt x="2091782" y="434865"/>
                      <a:pt x="2091782" y="418688"/>
                    </a:cubicBezTo>
                    <a:cubicBezTo>
                      <a:pt x="2091782" y="275002"/>
                      <a:pt x="2039440" y="130364"/>
                      <a:pt x="1829120" y="130364"/>
                    </a:cubicBezTo>
                    <a:cubicBezTo>
                      <a:pt x="1604524" y="130364"/>
                      <a:pt x="1548376" y="272147"/>
                      <a:pt x="1548376" y="412979"/>
                    </a:cubicBezTo>
                    <a:cubicBezTo>
                      <a:pt x="1548376" y="556665"/>
                      <a:pt x="1602622" y="695593"/>
                      <a:pt x="1831975" y="695593"/>
                    </a:cubicBezTo>
                    <a:cubicBezTo>
                      <a:pt x="1999470" y="695593"/>
                      <a:pt x="2084169" y="621371"/>
                      <a:pt x="2093686" y="521457"/>
                    </a:cubicBezTo>
                    <a:lnTo>
                      <a:pt x="2093686" y="521457"/>
                    </a:lnTo>
                    <a:close/>
                    <a:moveTo>
                      <a:pt x="1919529" y="353030"/>
                    </a:moveTo>
                    <a:lnTo>
                      <a:pt x="1718725" y="353030"/>
                    </a:lnTo>
                    <a:cubicBezTo>
                      <a:pt x="1724436" y="294985"/>
                      <a:pt x="1754890" y="252164"/>
                      <a:pt x="1821507" y="252164"/>
                    </a:cubicBezTo>
                    <a:cubicBezTo>
                      <a:pt x="1892883" y="252164"/>
                      <a:pt x="1919529" y="295936"/>
                      <a:pt x="1919529" y="353030"/>
                    </a:cubicBezTo>
                    <a:lnTo>
                      <a:pt x="1919529" y="353030"/>
                    </a:lnTo>
                    <a:close/>
                  </a:path>
                </a:pathLst>
              </a:custGeom>
              <a:solidFill>
                <a:srgbClr val="000000"/>
              </a:solidFill>
              <a:ln w="9513" cap="flat">
                <a:noFill/>
                <a:prstDash val="solid"/>
                <a:miter/>
              </a:ln>
            </p:spPr>
            <p:txBody>
              <a:bodyPr rtlCol="0" anchor="ctr"/>
              <a:lstStyle/>
              <a:p>
                <a:endParaRPr lang="fr-FR"/>
              </a:p>
            </p:txBody>
          </p:sp>
        </p:grpSp>
      </p:grpSp>
    </p:spTree>
    <p:extLst>
      <p:ext uri="{BB962C8B-B14F-4D97-AF65-F5344CB8AC3E}">
        <p14:creationId xmlns:p14="http://schemas.microsoft.com/office/powerpoint/2010/main" val="3404786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8EC868-D434-1D6A-E226-455760795254}"/>
              </a:ext>
            </a:extLst>
          </p:cNvPr>
          <p:cNvSpPr/>
          <p:nvPr userDrawn="1"/>
        </p:nvSpPr>
        <p:spPr>
          <a:xfrm>
            <a:off x="-3049" y="8762"/>
            <a:ext cx="12192000" cy="333702"/>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9151B41-1320-28EE-2477-C9552525FF5A}"/>
              </a:ext>
            </a:extLst>
          </p:cNvPr>
          <p:cNvGrpSpPr/>
          <p:nvPr userDrawn="1"/>
        </p:nvGrpSpPr>
        <p:grpSpPr>
          <a:xfrm>
            <a:off x="-3048" y="6432403"/>
            <a:ext cx="12195048" cy="458806"/>
            <a:chOff x="-3048" y="6422066"/>
            <a:chExt cx="12195048" cy="458806"/>
          </a:xfrm>
        </p:grpSpPr>
        <p:sp>
          <p:nvSpPr>
            <p:cNvPr id="10" name="Forme libre 9">
              <a:extLst>
                <a:ext uri="{FF2B5EF4-FFF2-40B4-BE49-F238E27FC236}">
                  <a16:creationId xmlns:a16="http://schemas.microsoft.com/office/drawing/2014/main" id="{8B2930BD-CA71-CDFC-3AAC-D307A78A1B90}"/>
                </a:ext>
              </a:extLst>
            </p:cNvPr>
            <p:cNvSpPr/>
            <p:nvPr/>
          </p:nvSpPr>
          <p:spPr>
            <a:xfrm>
              <a:off x="-3048" y="6547170"/>
              <a:ext cx="12195048" cy="333702"/>
            </a:xfrm>
            <a:custGeom>
              <a:avLst/>
              <a:gdLst>
                <a:gd name="connsiteX0" fmla="*/ 0 w 12195048"/>
                <a:gd name="connsiteY0" fmla="*/ 0 h 333702"/>
                <a:gd name="connsiteX1" fmla="*/ 5524373 w 12195048"/>
                <a:gd name="connsiteY1" fmla="*/ 0 h 333702"/>
                <a:gd name="connsiteX2" fmla="*/ 6105398 w 12195048"/>
                <a:gd name="connsiteY2" fmla="*/ 273050 h 333702"/>
                <a:gd name="connsiteX3" fmla="*/ 6641973 w 12195048"/>
                <a:gd name="connsiteY3" fmla="*/ 0 h 333702"/>
                <a:gd name="connsiteX4" fmla="*/ 12195048 w 12195048"/>
                <a:gd name="connsiteY4" fmla="*/ 0 h 333702"/>
                <a:gd name="connsiteX5" fmla="*/ 12195048 w 12195048"/>
                <a:gd name="connsiteY5" fmla="*/ 333702 h 333702"/>
                <a:gd name="connsiteX6" fmla="*/ 0 w 12195048"/>
                <a:gd name="connsiteY6" fmla="*/ 333702 h 3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5048" h="333702">
                  <a:moveTo>
                    <a:pt x="0" y="0"/>
                  </a:moveTo>
                  <a:lnTo>
                    <a:pt x="5524373" y="0"/>
                  </a:lnTo>
                  <a:cubicBezTo>
                    <a:pt x="5695823" y="189442"/>
                    <a:pt x="5911723" y="274108"/>
                    <a:pt x="6105398" y="273050"/>
                  </a:cubicBezTo>
                  <a:cubicBezTo>
                    <a:pt x="6290606" y="274108"/>
                    <a:pt x="6564715" y="135467"/>
                    <a:pt x="6641973" y="0"/>
                  </a:cubicBezTo>
                  <a:lnTo>
                    <a:pt x="12195048" y="0"/>
                  </a:lnTo>
                  <a:lnTo>
                    <a:pt x="12195048" y="333702"/>
                  </a:lnTo>
                  <a:lnTo>
                    <a:pt x="0" y="333702"/>
                  </a:lnTo>
                  <a:close/>
                </a:path>
              </a:pathLst>
            </a:cu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11" name="Groupe 10">
              <a:extLst>
                <a:ext uri="{FF2B5EF4-FFF2-40B4-BE49-F238E27FC236}">
                  <a16:creationId xmlns:a16="http://schemas.microsoft.com/office/drawing/2014/main" id="{927E4AAF-66B0-49B3-01F0-FF51BFAA30C3}"/>
                </a:ext>
              </a:extLst>
            </p:cNvPr>
            <p:cNvGrpSpPr/>
            <p:nvPr/>
          </p:nvGrpSpPr>
          <p:grpSpPr>
            <a:xfrm>
              <a:off x="5719719" y="6422066"/>
              <a:ext cx="701577" cy="302588"/>
              <a:chOff x="5498859" y="191925"/>
              <a:chExt cx="6168759" cy="2660571"/>
            </a:xfrm>
          </p:grpSpPr>
          <p:sp>
            <p:nvSpPr>
              <p:cNvPr id="12" name="Forme libre 11">
                <a:extLst>
                  <a:ext uri="{FF2B5EF4-FFF2-40B4-BE49-F238E27FC236}">
                    <a16:creationId xmlns:a16="http://schemas.microsoft.com/office/drawing/2014/main" id="{6B1C4F24-FAE6-5A27-8CD6-40DAA5FB113A}"/>
                  </a:ext>
                </a:extLst>
              </p:cNvPr>
              <p:cNvSpPr/>
              <p:nvPr/>
            </p:nvSpPr>
            <p:spPr>
              <a:xfrm>
                <a:off x="5914799" y="578296"/>
                <a:ext cx="1983291" cy="1983058"/>
              </a:xfrm>
              <a:custGeom>
                <a:avLst/>
                <a:gdLst>
                  <a:gd name="connsiteX0" fmla="*/ 1983291 w 1983291"/>
                  <a:gd name="connsiteY0" fmla="*/ 991529 h 1983058"/>
                  <a:gd name="connsiteX1" fmla="*/ 991646 w 1983291"/>
                  <a:gd name="connsiteY1" fmla="*/ 1983058 h 1983058"/>
                  <a:gd name="connsiteX2" fmla="*/ 0 w 1983291"/>
                  <a:gd name="connsiteY2" fmla="*/ 991529 h 1983058"/>
                  <a:gd name="connsiteX3" fmla="*/ 991646 w 1983291"/>
                  <a:gd name="connsiteY3" fmla="*/ 0 h 1983058"/>
                  <a:gd name="connsiteX4" fmla="*/ 1983291 w 1983291"/>
                  <a:gd name="connsiteY4" fmla="*/ 991529 h 19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291" h="1983058">
                    <a:moveTo>
                      <a:pt x="1983291" y="991529"/>
                    </a:moveTo>
                    <a:cubicBezTo>
                      <a:pt x="1983291" y="1539135"/>
                      <a:pt x="1539317" y="1983058"/>
                      <a:pt x="991646" y="1983058"/>
                    </a:cubicBezTo>
                    <a:cubicBezTo>
                      <a:pt x="443975" y="1983058"/>
                      <a:pt x="0" y="1539135"/>
                      <a:pt x="0" y="991529"/>
                    </a:cubicBezTo>
                    <a:cubicBezTo>
                      <a:pt x="0" y="443923"/>
                      <a:pt x="443975" y="0"/>
                      <a:pt x="991646" y="0"/>
                    </a:cubicBezTo>
                    <a:cubicBezTo>
                      <a:pt x="1539317" y="0"/>
                      <a:pt x="1983291" y="443923"/>
                      <a:pt x="1983291" y="991529"/>
                    </a:cubicBezTo>
                    <a:close/>
                  </a:path>
                </a:pathLst>
              </a:custGeom>
              <a:solidFill>
                <a:srgbClr val="FFFFFF"/>
              </a:solidFill>
              <a:ln w="9513"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8FB742B5-1B45-E1E3-4250-B9AF73534CE3}"/>
                  </a:ext>
                </a:extLst>
              </p:cNvPr>
              <p:cNvSpPr/>
              <p:nvPr/>
            </p:nvSpPr>
            <p:spPr>
              <a:xfrm>
                <a:off x="5498859" y="191925"/>
                <a:ext cx="2659932" cy="2660571"/>
              </a:xfrm>
              <a:custGeom>
                <a:avLst/>
                <a:gdLst>
                  <a:gd name="connsiteX0" fmla="*/ 2659933 w 2659932"/>
                  <a:gd name="connsiteY0" fmla="*/ 1330286 h 2660571"/>
                  <a:gd name="connsiteX1" fmla="*/ 1329490 w 2659932"/>
                  <a:gd name="connsiteY1" fmla="*/ 0 h 2660571"/>
                  <a:gd name="connsiteX2" fmla="*/ 0 w 2659932"/>
                  <a:gd name="connsiteY2" fmla="*/ 1330286 h 2660571"/>
                  <a:gd name="connsiteX3" fmla="*/ 1330442 w 2659932"/>
                  <a:gd name="connsiteY3" fmla="*/ 2660571 h 2660571"/>
                  <a:gd name="connsiteX4" fmla="*/ 2659933 w 2659932"/>
                  <a:gd name="connsiteY4" fmla="*/ 1330286 h 2660571"/>
                  <a:gd name="connsiteX5" fmla="*/ 2659933 w 2659932"/>
                  <a:gd name="connsiteY5" fmla="*/ 1330286 h 2660571"/>
                  <a:gd name="connsiteX6" fmla="*/ 1096330 w 2659932"/>
                  <a:gd name="connsiteY6" fmla="*/ 1768005 h 2660571"/>
                  <a:gd name="connsiteX7" fmla="*/ 1751083 w 2659932"/>
                  <a:gd name="connsiteY7" fmla="*/ 1768005 h 2660571"/>
                  <a:gd name="connsiteX8" fmla="*/ 1704451 w 2659932"/>
                  <a:gd name="connsiteY8" fmla="*/ 2062038 h 2660571"/>
                  <a:gd name="connsiteX9" fmla="*/ 1050650 w 2659932"/>
                  <a:gd name="connsiteY9" fmla="*/ 2062038 h 2660571"/>
                  <a:gd name="connsiteX10" fmla="*/ 1030664 w 2659932"/>
                  <a:gd name="connsiteY10" fmla="*/ 2062038 h 2660571"/>
                  <a:gd name="connsiteX11" fmla="*/ 723273 w 2659932"/>
                  <a:gd name="connsiteY11" fmla="*/ 2062038 h 2660571"/>
                  <a:gd name="connsiteX12" fmla="*/ 956434 w 2659932"/>
                  <a:gd name="connsiteY12" fmla="*/ 589969 h 2660571"/>
                  <a:gd name="connsiteX13" fmla="*/ 1283810 w 2659932"/>
                  <a:gd name="connsiteY13" fmla="*/ 589969 h 2660571"/>
                  <a:gd name="connsiteX14" fmla="*/ 1096330 w 2659932"/>
                  <a:gd name="connsiteY14" fmla="*/ 1768005 h 2660571"/>
                  <a:gd name="connsiteX15" fmla="*/ 1096330 w 2659932"/>
                  <a:gd name="connsiteY15" fmla="*/ 1768005 h 2660571"/>
                  <a:gd name="connsiteX16" fmla="*/ 1516970 w 2659932"/>
                  <a:gd name="connsiteY16" fmla="*/ 1178987 h 2660571"/>
                  <a:gd name="connsiteX17" fmla="*/ 1844347 w 2659932"/>
                  <a:gd name="connsiteY17" fmla="*/ 1178987 h 2660571"/>
                  <a:gd name="connsiteX18" fmla="*/ 1797715 w 2659932"/>
                  <a:gd name="connsiteY18" fmla="*/ 1473020 h 2660571"/>
                  <a:gd name="connsiteX19" fmla="*/ 1470338 w 2659932"/>
                  <a:gd name="connsiteY19" fmla="*/ 1473020 h 2660571"/>
                  <a:gd name="connsiteX20" fmla="*/ 1516970 w 2659932"/>
                  <a:gd name="connsiteY20" fmla="*/ 1178987 h 2660571"/>
                  <a:gd name="connsiteX21" fmla="*/ 1516970 w 2659932"/>
                  <a:gd name="connsiteY21" fmla="*/ 1178987 h 2660571"/>
                  <a:gd name="connsiteX22" fmla="*/ 1937611 w 2659932"/>
                  <a:gd name="connsiteY22" fmla="*/ 590921 h 2660571"/>
                  <a:gd name="connsiteX23" fmla="*/ 1890979 w 2659932"/>
                  <a:gd name="connsiteY23" fmla="*/ 884954 h 2660571"/>
                  <a:gd name="connsiteX24" fmla="*/ 1563603 w 2659932"/>
                  <a:gd name="connsiteY24" fmla="*/ 884954 h 2660571"/>
                  <a:gd name="connsiteX25" fmla="*/ 1610235 w 2659932"/>
                  <a:gd name="connsiteY25" fmla="*/ 590921 h 2660571"/>
                  <a:gd name="connsiteX26" fmla="*/ 1937611 w 2659932"/>
                  <a:gd name="connsiteY26" fmla="*/ 590921 h 2660571"/>
                  <a:gd name="connsiteX27" fmla="*/ 1937611 w 2659932"/>
                  <a:gd name="connsiteY27" fmla="*/ 590921 h 2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9932" h="2660571">
                    <a:moveTo>
                      <a:pt x="2659933" y="1330286"/>
                    </a:moveTo>
                    <a:cubicBezTo>
                      <a:pt x="2659933" y="595679"/>
                      <a:pt x="2064184" y="0"/>
                      <a:pt x="1329490" y="0"/>
                    </a:cubicBezTo>
                    <a:cubicBezTo>
                      <a:pt x="594797" y="0"/>
                      <a:pt x="0" y="595679"/>
                      <a:pt x="0" y="1330286"/>
                    </a:cubicBezTo>
                    <a:cubicBezTo>
                      <a:pt x="0" y="2064893"/>
                      <a:pt x="595749" y="2660571"/>
                      <a:pt x="1330442" y="2660571"/>
                    </a:cubicBezTo>
                    <a:cubicBezTo>
                      <a:pt x="2065136" y="2660571"/>
                      <a:pt x="2659933" y="2064893"/>
                      <a:pt x="2659933" y="1330286"/>
                    </a:cubicBezTo>
                    <a:lnTo>
                      <a:pt x="2659933" y="1330286"/>
                    </a:lnTo>
                    <a:close/>
                    <a:moveTo>
                      <a:pt x="1096330" y="1768005"/>
                    </a:moveTo>
                    <a:lnTo>
                      <a:pt x="1751083" y="1768005"/>
                    </a:lnTo>
                    <a:lnTo>
                      <a:pt x="1704451" y="2062038"/>
                    </a:lnTo>
                    <a:lnTo>
                      <a:pt x="1050650" y="2062038"/>
                    </a:lnTo>
                    <a:lnTo>
                      <a:pt x="1030664" y="2062038"/>
                    </a:lnTo>
                    <a:lnTo>
                      <a:pt x="723273" y="2062038"/>
                    </a:lnTo>
                    <a:lnTo>
                      <a:pt x="956434" y="589969"/>
                    </a:lnTo>
                    <a:lnTo>
                      <a:pt x="1283810" y="589969"/>
                    </a:lnTo>
                    <a:lnTo>
                      <a:pt x="1096330" y="1768005"/>
                    </a:lnTo>
                    <a:lnTo>
                      <a:pt x="1096330" y="1768005"/>
                    </a:lnTo>
                    <a:close/>
                    <a:moveTo>
                      <a:pt x="1516970" y="1178987"/>
                    </a:moveTo>
                    <a:lnTo>
                      <a:pt x="1844347" y="1178987"/>
                    </a:lnTo>
                    <a:lnTo>
                      <a:pt x="1797715" y="1473020"/>
                    </a:lnTo>
                    <a:lnTo>
                      <a:pt x="1470338" y="1473020"/>
                    </a:lnTo>
                    <a:lnTo>
                      <a:pt x="1516970" y="1178987"/>
                    </a:lnTo>
                    <a:lnTo>
                      <a:pt x="1516970" y="1178987"/>
                    </a:lnTo>
                    <a:close/>
                    <a:moveTo>
                      <a:pt x="1937611" y="590921"/>
                    </a:moveTo>
                    <a:lnTo>
                      <a:pt x="1890979" y="884954"/>
                    </a:lnTo>
                    <a:lnTo>
                      <a:pt x="1563603" y="884954"/>
                    </a:lnTo>
                    <a:lnTo>
                      <a:pt x="1610235" y="590921"/>
                    </a:lnTo>
                    <a:lnTo>
                      <a:pt x="1937611" y="590921"/>
                    </a:lnTo>
                    <a:lnTo>
                      <a:pt x="1937611" y="590921"/>
                    </a:lnTo>
                    <a:close/>
                  </a:path>
                </a:pathLst>
              </a:custGeom>
              <a:solidFill>
                <a:srgbClr val="FFCD00"/>
              </a:solidFill>
              <a:ln w="9513"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F08E27A6-B1BF-D5CA-9436-F0C416F4AE7E}"/>
                  </a:ext>
                </a:extLst>
              </p:cNvPr>
              <p:cNvSpPr/>
              <p:nvPr/>
            </p:nvSpPr>
            <p:spPr>
              <a:xfrm>
                <a:off x="8566108" y="2270139"/>
                <a:ext cx="3072959" cy="298790"/>
              </a:xfrm>
              <a:custGeom>
                <a:avLst/>
                <a:gdLst>
                  <a:gd name="connsiteX0" fmla="*/ 123718 w 3072959"/>
                  <a:gd name="connsiteY0" fmla="*/ 297839 h 298790"/>
                  <a:gd name="connsiteX1" fmla="*/ 123718 w 3072959"/>
                  <a:gd name="connsiteY1" fmla="*/ 257874 h 298790"/>
                  <a:gd name="connsiteX2" fmla="*/ 49487 w 3072959"/>
                  <a:gd name="connsiteY2" fmla="*/ 257874 h 298790"/>
                  <a:gd name="connsiteX3" fmla="*/ 49487 w 3072959"/>
                  <a:gd name="connsiteY3" fmla="*/ 78980 h 298790"/>
                  <a:gd name="connsiteX4" fmla="*/ 0 w 3072959"/>
                  <a:gd name="connsiteY4" fmla="*/ 78980 h 298790"/>
                  <a:gd name="connsiteX5" fmla="*/ 0 w 3072959"/>
                  <a:gd name="connsiteY5" fmla="*/ 297839 h 298790"/>
                  <a:gd name="connsiteX6" fmla="*/ 123718 w 3072959"/>
                  <a:gd name="connsiteY6" fmla="*/ 297839 h 298790"/>
                  <a:gd name="connsiteX7" fmla="*/ 123718 w 3072959"/>
                  <a:gd name="connsiteY7" fmla="*/ 297839 h 298790"/>
                  <a:gd name="connsiteX8" fmla="*/ 334038 w 3072959"/>
                  <a:gd name="connsiteY8" fmla="*/ 297839 h 298790"/>
                  <a:gd name="connsiteX9" fmla="*/ 334038 w 3072959"/>
                  <a:gd name="connsiteY9" fmla="*/ 257874 h 298790"/>
                  <a:gd name="connsiteX10" fmla="*/ 227451 w 3072959"/>
                  <a:gd name="connsiteY10" fmla="*/ 257874 h 298790"/>
                  <a:gd name="connsiteX11" fmla="*/ 227451 w 3072959"/>
                  <a:gd name="connsiteY11" fmla="*/ 206489 h 298790"/>
                  <a:gd name="connsiteX12" fmla="*/ 323570 w 3072959"/>
                  <a:gd name="connsiteY12" fmla="*/ 206489 h 298790"/>
                  <a:gd name="connsiteX13" fmla="*/ 323570 w 3072959"/>
                  <a:gd name="connsiteY13" fmla="*/ 167475 h 298790"/>
                  <a:gd name="connsiteX14" fmla="*/ 227451 w 3072959"/>
                  <a:gd name="connsiteY14" fmla="*/ 167475 h 298790"/>
                  <a:gd name="connsiteX15" fmla="*/ 227451 w 3072959"/>
                  <a:gd name="connsiteY15" fmla="*/ 119897 h 298790"/>
                  <a:gd name="connsiteX16" fmla="*/ 334038 w 3072959"/>
                  <a:gd name="connsiteY16" fmla="*/ 119897 h 298790"/>
                  <a:gd name="connsiteX17" fmla="*/ 334038 w 3072959"/>
                  <a:gd name="connsiteY17" fmla="*/ 79931 h 298790"/>
                  <a:gd name="connsiteX18" fmla="*/ 178915 w 3072959"/>
                  <a:gd name="connsiteY18" fmla="*/ 79931 h 298790"/>
                  <a:gd name="connsiteX19" fmla="*/ 178915 w 3072959"/>
                  <a:gd name="connsiteY19" fmla="*/ 298791 h 298790"/>
                  <a:gd name="connsiteX20" fmla="*/ 334038 w 3072959"/>
                  <a:gd name="connsiteY20" fmla="*/ 298791 h 298790"/>
                  <a:gd name="connsiteX21" fmla="*/ 334038 w 3072959"/>
                  <a:gd name="connsiteY21" fmla="*/ 297839 h 298790"/>
                  <a:gd name="connsiteX22" fmla="*/ 687110 w 3072959"/>
                  <a:gd name="connsiteY22" fmla="*/ 187458 h 298790"/>
                  <a:gd name="connsiteX23" fmla="*/ 585280 w 3072959"/>
                  <a:gd name="connsiteY23" fmla="*/ 78980 h 298790"/>
                  <a:gd name="connsiteX24" fmla="*/ 500581 w 3072959"/>
                  <a:gd name="connsiteY24" fmla="*/ 78980 h 298790"/>
                  <a:gd name="connsiteX25" fmla="*/ 500581 w 3072959"/>
                  <a:gd name="connsiteY25" fmla="*/ 297839 h 298790"/>
                  <a:gd name="connsiteX26" fmla="*/ 581474 w 3072959"/>
                  <a:gd name="connsiteY26" fmla="*/ 297839 h 298790"/>
                  <a:gd name="connsiteX27" fmla="*/ 687110 w 3072959"/>
                  <a:gd name="connsiteY27" fmla="*/ 187458 h 298790"/>
                  <a:gd name="connsiteX28" fmla="*/ 687110 w 3072959"/>
                  <a:gd name="connsiteY28" fmla="*/ 187458 h 298790"/>
                  <a:gd name="connsiteX29" fmla="*/ 640478 w 3072959"/>
                  <a:gd name="connsiteY29" fmla="*/ 186506 h 298790"/>
                  <a:gd name="connsiteX30" fmla="*/ 572909 w 3072959"/>
                  <a:gd name="connsiteY30" fmla="*/ 256922 h 298790"/>
                  <a:gd name="connsiteX31" fmla="*/ 549117 w 3072959"/>
                  <a:gd name="connsiteY31" fmla="*/ 256922 h 298790"/>
                  <a:gd name="connsiteX32" fmla="*/ 549117 w 3072959"/>
                  <a:gd name="connsiteY32" fmla="*/ 118945 h 298790"/>
                  <a:gd name="connsiteX33" fmla="*/ 574812 w 3072959"/>
                  <a:gd name="connsiteY33" fmla="*/ 118945 h 298790"/>
                  <a:gd name="connsiteX34" fmla="*/ 640478 w 3072959"/>
                  <a:gd name="connsiteY34" fmla="*/ 186506 h 298790"/>
                  <a:gd name="connsiteX35" fmla="*/ 640478 w 3072959"/>
                  <a:gd name="connsiteY35" fmla="*/ 186506 h 298790"/>
                  <a:gd name="connsiteX36" fmla="*/ 907899 w 3072959"/>
                  <a:gd name="connsiteY36" fmla="*/ 297839 h 298790"/>
                  <a:gd name="connsiteX37" fmla="*/ 907899 w 3072959"/>
                  <a:gd name="connsiteY37" fmla="*/ 257874 h 298790"/>
                  <a:gd name="connsiteX38" fmla="*/ 801311 w 3072959"/>
                  <a:gd name="connsiteY38" fmla="*/ 257874 h 298790"/>
                  <a:gd name="connsiteX39" fmla="*/ 801311 w 3072959"/>
                  <a:gd name="connsiteY39" fmla="*/ 206489 h 298790"/>
                  <a:gd name="connsiteX40" fmla="*/ 897430 w 3072959"/>
                  <a:gd name="connsiteY40" fmla="*/ 206489 h 298790"/>
                  <a:gd name="connsiteX41" fmla="*/ 897430 w 3072959"/>
                  <a:gd name="connsiteY41" fmla="*/ 167475 h 298790"/>
                  <a:gd name="connsiteX42" fmla="*/ 801311 w 3072959"/>
                  <a:gd name="connsiteY42" fmla="*/ 167475 h 298790"/>
                  <a:gd name="connsiteX43" fmla="*/ 801311 w 3072959"/>
                  <a:gd name="connsiteY43" fmla="*/ 119897 h 298790"/>
                  <a:gd name="connsiteX44" fmla="*/ 907899 w 3072959"/>
                  <a:gd name="connsiteY44" fmla="*/ 119897 h 298790"/>
                  <a:gd name="connsiteX45" fmla="*/ 907899 w 3072959"/>
                  <a:gd name="connsiteY45" fmla="*/ 79931 h 298790"/>
                  <a:gd name="connsiteX46" fmla="*/ 752775 w 3072959"/>
                  <a:gd name="connsiteY46" fmla="*/ 79931 h 298790"/>
                  <a:gd name="connsiteX47" fmla="*/ 752775 w 3072959"/>
                  <a:gd name="connsiteY47" fmla="*/ 298791 h 298790"/>
                  <a:gd name="connsiteX48" fmla="*/ 907899 w 3072959"/>
                  <a:gd name="connsiteY48" fmla="*/ 298791 h 298790"/>
                  <a:gd name="connsiteX49" fmla="*/ 907899 w 3072959"/>
                  <a:gd name="connsiteY49" fmla="*/ 297839 h 298790"/>
                  <a:gd name="connsiteX50" fmla="*/ 907899 w 3072959"/>
                  <a:gd name="connsiteY50" fmla="*/ 39014 h 298790"/>
                  <a:gd name="connsiteX51" fmla="*/ 907899 w 3072959"/>
                  <a:gd name="connsiteY51" fmla="*/ 0 h 298790"/>
                  <a:gd name="connsiteX52" fmla="*/ 748017 w 3072959"/>
                  <a:gd name="connsiteY52" fmla="*/ 27595 h 298790"/>
                  <a:gd name="connsiteX53" fmla="*/ 748017 w 3072959"/>
                  <a:gd name="connsiteY53" fmla="*/ 66609 h 298790"/>
                  <a:gd name="connsiteX54" fmla="*/ 907899 w 3072959"/>
                  <a:gd name="connsiteY54" fmla="*/ 39014 h 298790"/>
                  <a:gd name="connsiteX55" fmla="*/ 907899 w 3072959"/>
                  <a:gd name="connsiteY55" fmla="*/ 39014 h 298790"/>
                  <a:gd name="connsiteX56" fmla="*/ 1143914 w 3072959"/>
                  <a:gd name="connsiteY56" fmla="*/ 154153 h 298790"/>
                  <a:gd name="connsiteX57" fmla="*/ 1051601 w 3072959"/>
                  <a:gd name="connsiteY57" fmla="*/ 78980 h 298790"/>
                  <a:gd name="connsiteX58" fmla="*/ 971661 w 3072959"/>
                  <a:gd name="connsiteY58" fmla="*/ 78980 h 298790"/>
                  <a:gd name="connsiteX59" fmla="*/ 971661 w 3072959"/>
                  <a:gd name="connsiteY59" fmla="*/ 297839 h 298790"/>
                  <a:gd name="connsiteX60" fmla="*/ 1020196 w 3072959"/>
                  <a:gd name="connsiteY60" fmla="*/ 297839 h 298790"/>
                  <a:gd name="connsiteX61" fmla="*/ 1020196 w 3072959"/>
                  <a:gd name="connsiteY61" fmla="*/ 227424 h 298790"/>
                  <a:gd name="connsiteX62" fmla="*/ 1054456 w 3072959"/>
                  <a:gd name="connsiteY62" fmla="*/ 227424 h 298790"/>
                  <a:gd name="connsiteX63" fmla="*/ 1143914 w 3072959"/>
                  <a:gd name="connsiteY63" fmla="*/ 154153 h 298790"/>
                  <a:gd name="connsiteX64" fmla="*/ 1143914 w 3072959"/>
                  <a:gd name="connsiteY64" fmla="*/ 154153 h 298790"/>
                  <a:gd name="connsiteX65" fmla="*/ 1094427 w 3072959"/>
                  <a:gd name="connsiteY65" fmla="*/ 155105 h 298790"/>
                  <a:gd name="connsiteX66" fmla="*/ 1053505 w 3072959"/>
                  <a:gd name="connsiteY66" fmla="*/ 189361 h 298790"/>
                  <a:gd name="connsiteX67" fmla="*/ 1019244 w 3072959"/>
                  <a:gd name="connsiteY67" fmla="*/ 189361 h 298790"/>
                  <a:gd name="connsiteX68" fmla="*/ 1019244 w 3072959"/>
                  <a:gd name="connsiteY68" fmla="*/ 119897 h 298790"/>
                  <a:gd name="connsiteX69" fmla="*/ 1053505 w 3072959"/>
                  <a:gd name="connsiteY69" fmla="*/ 119897 h 298790"/>
                  <a:gd name="connsiteX70" fmla="*/ 1094427 w 3072959"/>
                  <a:gd name="connsiteY70" fmla="*/ 155105 h 298790"/>
                  <a:gd name="connsiteX71" fmla="*/ 1094427 w 3072959"/>
                  <a:gd name="connsiteY71" fmla="*/ 155105 h 298790"/>
                  <a:gd name="connsiteX72" fmla="*/ 1395156 w 3072959"/>
                  <a:gd name="connsiteY72" fmla="*/ 297839 h 298790"/>
                  <a:gd name="connsiteX73" fmla="*/ 1318070 w 3072959"/>
                  <a:gd name="connsiteY73" fmla="*/ 78980 h 298790"/>
                  <a:gd name="connsiteX74" fmla="*/ 1252405 w 3072959"/>
                  <a:gd name="connsiteY74" fmla="*/ 78980 h 298790"/>
                  <a:gd name="connsiteX75" fmla="*/ 1174368 w 3072959"/>
                  <a:gd name="connsiteY75" fmla="*/ 297839 h 298790"/>
                  <a:gd name="connsiteX76" fmla="*/ 1225758 w 3072959"/>
                  <a:gd name="connsiteY76" fmla="*/ 297839 h 298790"/>
                  <a:gd name="connsiteX77" fmla="*/ 1238130 w 3072959"/>
                  <a:gd name="connsiteY77" fmla="*/ 258825 h 298790"/>
                  <a:gd name="connsiteX78" fmla="*/ 1332346 w 3072959"/>
                  <a:gd name="connsiteY78" fmla="*/ 258825 h 298790"/>
                  <a:gd name="connsiteX79" fmla="*/ 1344717 w 3072959"/>
                  <a:gd name="connsiteY79" fmla="*/ 297839 h 298790"/>
                  <a:gd name="connsiteX80" fmla="*/ 1395156 w 3072959"/>
                  <a:gd name="connsiteY80" fmla="*/ 297839 h 298790"/>
                  <a:gd name="connsiteX81" fmla="*/ 1395156 w 3072959"/>
                  <a:gd name="connsiteY81" fmla="*/ 297839 h 298790"/>
                  <a:gd name="connsiteX82" fmla="*/ 1319974 w 3072959"/>
                  <a:gd name="connsiteY82" fmla="*/ 223617 h 298790"/>
                  <a:gd name="connsiteX83" fmla="*/ 1249550 w 3072959"/>
                  <a:gd name="connsiteY83" fmla="*/ 223617 h 298790"/>
                  <a:gd name="connsiteX84" fmla="*/ 1284762 w 3072959"/>
                  <a:gd name="connsiteY84" fmla="*/ 116091 h 298790"/>
                  <a:gd name="connsiteX85" fmla="*/ 1319974 w 3072959"/>
                  <a:gd name="connsiteY85" fmla="*/ 223617 h 298790"/>
                  <a:gd name="connsiteX86" fmla="*/ 1319974 w 3072959"/>
                  <a:gd name="connsiteY86" fmla="*/ 223617 h 298790"/>
                  <a:gd name="connsiteX87" fmla="*/ 1629268 w 3072959"/>
                  <a:gd name="connsiteY87" fmla="*/ 297839 h 298790"/>
                  <a:gd name="connsiteX88" fmla="*/ 1553134 w 3072959"/>
                  <a:gd name="connsiteY88" fmla="*/ 216956 h 298790"/>
                  <a:gd name="connsiteX89" fmla="*/ 1617848 w 3072959"/>
                  <a:gd name="connsiteY89" fmla="*/ 150347 h 298790"/>
                  <a:gd name="connsiteX90" fmla="*/ 1525535 w 3072959"/>
                  <a:gd name="connsiteY90" fmla="*/ 78980 h 298790"/>
                  <a:gd name="connsiteX91" fmla="*/ 1445595 w 3072959"/>
                  <a:gd name="connsiteY91" fmla="*/ 78980 h 298790"/>
                  <a:gd name="connsiteX92" fmla="*/ 1445595 w 3072959"/>
                  <a:gd name="connsiteY92" fmla="*/ 297839 h 298790"/>
                  <a:gd name="connsiteX93" fmla="*/ 1494130 w 3072959"/>
                  <a:gd name="connsiteY93" fmla="*/ 297839 h 298790"/>
                  <a:gd name="connsiteX94" fmla="*/ 1494130 w 3072959"/>
                  <a:gd name="connsiteY94" fmla="*/ 210296 h 298790"/>
                  <a:gd name="connsiteX95" fmla="*/ 1565506 w 3072959"/>
                  <a:gd name="connsiteY95" fmla="*/ 297839 h 298790"/>
                  <a:gd name="connsiteX96" fmla="*/ 1629268 w 3072959"/>
                  <a:gd name="connsiteY96" fmla="*/ 297839 h 298790"/>
                  <a:gd name="connsiteX97" fmla="*/ 1629268 w 3072959"/>
                  <a:gd name="connsiteY97" fmla="*/ 297839 h 298790"/>
                  <a:gd name="connsiteX98" fmla="*/ 1568361 w 3072959"/>
                  <a:gd name="connsiteY98" fmla="*/ 151299 h 298790"/>
                  <a:gd name="connsiteX99" fmla="*/ 1527439 w 3072959"/>
                  <a:gd name="connsiteY99" fmla="*/ 181749 h 298790"/>
                  <a:gd name="connsiteX100" fmla="*/ 1493179 w 3072959"/>
                  <a:gd name="connsiteY100" fmla="*/ 181749 h 298790"/>
                  <a:gd name="connsiteX101" fmla="*/ 1493179 w 3072959"/>
                  <a:gd name="connsiteY101" fmla="*/ 119897 h 298790"/>
                  <a:gd name="connsiteX102" fmla="*/ 1527439 w 3072959"/>
                  <a:gd name="connsiteY102" fmla="*/ 119897 h 298790"/>
                  <a:gd name="connsiteX103" fmla="*/ 1568361 w 3072959"/>
                  <a:gd name="connsiteY103" fmla="*/ 151299 h 298790"/>
                  <a:gd name="connsiteX104" fmla="*/ 1568361 w 3072959"/>
                  <a:gd name="connsiteY104" fmla="*/ 151299 h 298790"/>
                  <a:gd name="connsiteX105" fmla="*/ 1821507 w 3072959"/>
                  <a:gd name="connsiteY105" fmla="*/ 118945 h 298790"/>
                  <a:gd name="connsiteX106" fmla="*/ 1821507 w 3072959"/>
                  <a:gd name="connsiteY106" fmla="*/ 78980 h 298790"/>
                  <a:gd name="connsiteX107" fmla="*/ 1659722 w 3072959"/>
                  <a:gd name="connsiteY107" fmla="*/ 78980 h 298790"/>
                  <a:gd name="connsiteX108" fmla="*/ 1659722 w 3072959"/>
                  <a:gd name="connsiteY108" fmla="*/ 118945 h 298790"/>
                  <a:gd name="connsiteX109" fmla="*/ 1716823 w 3072959"/>
                  <a:gd name="connsiteY109" fmla="*/ 118945 h 298790"/>
                  <a:gd name="connsiteX110" fmla="*/ 1716823 w 3072959"/>
                  <a:gd name="connsiteY110" fmla="*/ 297839 h 298790"/>
                  <a:gd name="connsiteX111" fmla="*/ 1764406 w 3072959"/>
                  <a:gd name="connsiteY111" fmla="*/ 297839 h 298790"/>
                  <a:gd name="connsiteX112" fmla="*/ 1764406 w 3072959"/>
                  <a:gd name="connsiteY112" fmla="*/ 118945 h 298790"/>
                  <a:gd name="connsiteX113" fmla="*/ 1821507 w 3072959"/>
                  <a:gd name="connsiteY113" fmla="*/ 118945 h 298790"/>
                  <a:gd name="connsiteX114" fmla="*/ 1821507 w 3072959"/>
                  <a:gd name="connsiteY114" fmla="*/ 118945 h 298790"/>
                  <a:gd name="connsiteX115" fmla="*/ 2029923 w 3072959"/>
                  <a:gd name="connsiteY115" fmla="*/ 297839 h 298790"/>
                  <a:gd name="connsiteX116" fmla="*/ 2029923 w 3072959"/>
                  <a:gd name="connsiteY116" fmla="*/ 257874 h 298790"/>
                  <a:gd name="connsiteX117" fmla="*/ 1923336 w 3072959"/>
                  <a:gd name="connsiteY117" fmla="*/ 257874 h 298790"/>
                  <a:gd name="connsiteX118" fmla="*/ 1923336 w 3072959"/>
                  <a:gd name="connsiteY118" fmla="*/ 206489 h 298790"/>
                  <a:gd name="connsiteX119" fmla="*/ 2019455 w 3072959"/>
                  <a:gd name="connsiteY119" fmla="*/ 206489 h 298790"/>
                  <a:gd name="connsiteX120" fmla="*/ 2019455 w 3072959"/>
                  <a:gd name="connsiteY120" fmla="*/ 167475 h 298790"/>
                  <a:gd name="connsiteX121" fmla="*/ 1923336 w 3072959"/>
                  <a:gd name="connsiteY121" fmla="*/ 167475 h 298790"/>
                  <a:gd name="connsiteX122" fmla="*/ 1923336 w 3072959"/>
                  <a:gd name="connsiteY122" fmla="*/ 119897 h 298790"/>
                  <a:gd name="connsiteX123" fmla="*/ 2029923 w 3072959"/>
                  <a:gd name="connsiteY123" fmla="*/ 119897 h 298790"/>
                  <a:gd name="connsiteX124" fmla="*/ 2029923 w 3072959"/>
                  <a:gd name="connsiteY124" fmla="*/ 79931 h 298790"/>
                  <a:gd name="connsiteX125" fmla="*/ 1874800 w 3072959"/>
                  <a:gd name="connsiteY125" fmla="*/ 79931 h 298790"/>
                  <a:gd name="connsiteX126" fmla="*/ 1874800 w 3072959"/>
                  <a:gd name="connsiteY126" fmla="*/ 298791 h 298790"/>
                  <a:gd name="connsiteX127" fmla="*/ 2029923 w 3072959"/>
                  <a:gd name="connsiteY127" fmla="*/ 298791 h 298790"/>
                  <a:gd name="connsiteX128" fmla="*/ 2029923 w 3072959"/>
                  <a:gd name="connsiteY128" fmla="*/ 297839 h 298790"/>
                  <a:gd name="connsiteX129" fmla="*/ 2362058 w 3072959"/>
                  <a:gd name="connsiteY129" fmla="*/ 297839 h 298790"/>
                  <a:gd name="connsiteX130" fmla="*/ 2362058 w 3072959"/>
                  <a:gd name="connsiteY130" fmla="*/ 78980 h 298790"/>
                  <a:gd name="connsiteX131" fmla="*/ 2290683 w 3072959"/>
                  <a:gd name="connsiteY131" fmla="*/ 78980 h 298790"/>
                  <a:gd name="connsiteX132" fmla="*/ 2234534 w 3072959"/>
                  <a:gd name="connsiteY132" fmla="*/ 220763 h 298790"/>
                  <a:gd name="connsiteX133" fmla="*/ 2227872 w 3072959"/>
                  <a:gd name="connsiteY133" fmla="*/ 246455 h 298790"/>
                  <a:gd name="connsiteX134" fmla="*/ 2220259 w 3072959"/>
                  <a:gd name="connsiteY134" fmla="*/ 220763 h 298790"/>
                  <a:gd name="connsiteX135" fmla="*/ 2165061 w 3072959"/>
                  <a:gd name="connsiteY135" fmla="*/ 78980 h 298790"/>
                  <a:gd name="connsiteX136" fmla="*/ 2093686 w 3072959"/>
                  <a:gd name="connsiteY136" fmla="*/ 78980 h 298790"/>
                  <a:gd name="connsiteX137" fmla="*/ 2093686 w 3072959"/>
                  <a:gd name="connsiteY137" fmla="*/ 297839 h 298790"/>
                  <a:gd name="connsiteX138" fmla="*/ 2142222 w 3072959"/>
                  <a:gd name="connsiteY138" fmla="*/ 297839 h 298790"/>
                  <a:gd name="connsiteX139" fmla="*/ 2142222 w 3072959"/>
                  <a:gd name="connsiteY139" fmla="*/ 137025 h 298790"/>
                  <a:gd name="connsiteX140" fmla="*/ 2204081 w 3072959"/>
                  <a:gd name="connsiteY140" fmla="*/ 297839 h 298790"/>
                  <a:gd name="connsiteX141" fmla="*/ 2252616 w 3072959"/>
                  <a:gd name="connsiteY141" fmla="*/ 297839 h 298790"/>
                  <a:gd name="connsiteX142" fmla="*/ 2314475 w 3072959"/>
                  <a:gd name="connsiteY142" fmla="*/ 137025 h 298790"/>
                  <a:gd name="connsiteX143" fmla="*/ 2314475 w 3072959"/>
                  <a:gd name="connsiteY143" fmla="*/ 297839 h 298790"/>
                  <a:gd name="connsiteX144" fmla="*/ 2362058 w 3072959"/>
                  <a:gd name="connsiteY144" fmla="*/ 297839 h 298790"/>
                  <a:gd name="connsiteX145" fmla="*/ 2362058 w 3072959"/>
                  <a:gd name="connsiteY145" fmla="*/ 297839 h 298790"/>
                  <a:gd name="connsiteX146" fmla="*/ 2590460 w 3072959"/>
                  <a:gd name="connsiteY146" fmla="*/ 297839 h 298790"/>
                  <a:gd name="connsiteX147" fmla="*/ 2590460 w 3072959"/>
                  <a:gd name="connsiteY147" fmla="*/ 257874 h 298790"/>
                  <a:gd name="connsiteX148" fmla="*/ 2483873 w 3072959"/>
                  <a:gd name="connsiteY148" fmla="*/ 257874 h 298790"/>
                  <a:gd name="connsiteX149" fmla="*/ 2483873 w 3072959"/>
                  <a:gd name="connsiteY149" fmla="*/ 206489 h 298790"/>
                  <a:gd name="connsiteX150" fmla="*/ 2579992 w 3072959"/>
                  <a:gd name="connsiteY150" fmla="*/ 206489 h 298790"/>
                  <a:gd name="connsiteX151" fmla="*/ 2579992 w 3072959"/>
                  <a:gd name="connsiteY151" fmla="*/ 167475 h 298790"/>
                  <a:gd name="connsiteX152" fmla="*/ 2483873 w 3072959"/>
                  <a:gd name="connsiteY152" fmla="*/ 167475 h 298790"/>
                  <a:gd name="connsiteX153" fmla="*/ 2483873 w 3072959"/>
                  <a:gd name="connsiteY153" fmla="*/ 119897 h 298790"/>
                  <a:gd name="connsiteX154" fmla="*/ 2590460 w 3072959"/>
                  <a:gd name="connsiteY154" fmla="*/ 119897 h 298790"/>
                  <a:gd name="connsiteX155" fmla="*/ 2590460 w 3072959"/>
                  <a:gd name="connsiteY155" fmla="*/ 79931 h 298790"/>
                  <a:gd name="connsiteX156" fmla="*/ 2435338 w 3072959"/>
                  <a:gd name="connsiteY156" fmla="*/ 79931 h 298790"/>
                  <a:gd name="connsiteX157" fmla="*/ 2435338 w 3072959"/>
                  <a:gd name="connsiteY157" fmla="*/ 298791 h 298790"/>
                  <a:gd name="connsiteX158" fmla="*/ 2590460 w 3072959"/>
                  <a:gd name="connsiteY158" fmla="*/ 298791 h 298790"/>
                  <a:gd name="connsiteX159" fmla="*/ 2590460 w 3072959"/>
                  <a:gd name="connsiteY159" fmla="*/ 297839 h 298790"/>
                  <a:gd name="connsiteX160" fmla="*/ 2856930 w 3072959"/>
                  <a:gd name="connsiteY160" fmla="*/ 297839 h 298790"/>
                  <a:gd name="connsiteX161" fmla="*/ 2856930 w 3072959"/>
                  <a:gd name="connsiteY161" fmla="*/ 78980 h 298790"/>
                  <a:gd name="connsiteX162" fmla="*/ 2808394 w 3072959"/>
                  <a:gd name="connsiteY162" fmla="*/ 78980 h 298790"/>
                  <a:gd name="connsiteX163" fmla="*/ 2808394 w 3072959"/>
                  <a:gd name="connsiteY163" fmla="*/ 230278 h 298790"/>
                  <a:gd name="connsiteX164" fmla="*/ 2717985 w 3072959"/>
                  <a:gd name="connsiteY164" fmla="*/ 78980 h 298790"/>
                  <a:gd name="connsiteX165" fmla="*/ 2655174 w 3072959"/>
                  <a:gd name="connsiteY165" fmla="*/ 78980 h 298790"/>
                  <a:gd name="connsiteX166" fmla="*/ 2655174 w 3072959"/>
                  <a:gd name="connsiteY166" fmla="*/ 297839 h 298790"/>
                  <a:gd name="connsiteX167" fmla="*/ 2704662 w 3072959"/>
                  <a:gd name="connsiteY167" fmla="*/ 297839 h 298790"/>
                  <a:gd name="connsiteX168" fmla="*/ 2704662 w 3072959"/>
                  <a:gd name="connsiteY168" fmla="*/ 145589 h 298790"/>
                  <a:gd name="connsiteX169" fmla="*/ 2796974 w 3072959"/>
                  <a:gd name="connsiteY169" fmla="*/ 297839 h 298790"/>
                  <a:gd name="connsiteX170" fmla="*/ 2856930 w 3072959"/>
                  <a:gd name="connsiteY170" fmla="*/ 297839 h 298790"/>
                  <a:gd name="connsiteX171" fmla="*/ 2856930 w 3072959"/>
                  <a:gd name="connsiteY171" fmla="*/ 297839 h 298790"/>
                  <a:gd name="connsiteX172" fmla="*/ 3072960 w 3072959"/>
                  <a:gd name="connsiteY172" fmla="*/ 118945 h 298790"/>
                  <a:gd name="connsiteX173" fmla="*/ 3072960 w 3072959"/>
                  <a:gd name="connsiteY173" fmla="*/ 78980 h 298790"/>
                  <a:gd name="connsiteX174" fmla="*/ 2911175 w 3072959"/>
                  <a:gd name="connsiteY174" fmla="*/ 78980 h 298790"/>
                  <a:gd name="connsiteX175" fmla="*/ 2911175 w 3072959"/>
                  <a:gd name="connsiteY175" fmla="*/ 118945 h 298790"/>
                  <a:gd name="connsiteX176" fmla="*/ 2968276 w 3072959"/>
                  <a:gd name="connsiteY176" fmla="*/ 118945 h 298790"/>
                  <a:gd name="connsiteX177" fmla="*/ 2968276 w 3072959"/>
                  <a:gd name="connsiteY177" fmla="*/ 297839 h 298790"/>
                  <a:gd name="connsiteX178" fmla="*/ 3015859 w 3072959"/>
                  <a:gd name="connsiteY178" fmla="*/ 297839 h 298790"/>
                  <a:gd name="connsiteX179" fmla="*/ 3015859 w 3072959"/>
                  <a:gd name="connsiteY179" fmla="*/ 118945 h 298790"/>
                  <a:gd name="connsiteX180" fmla="*/ 3072960 w 3072959"/>
                  <a:gd name="connsiteY180" fmla="*/ 118945 h 298790"/>
                  <a:gd name="connsiteX181" fmla="*/ 3072960 w 3072959"/>
                  <a:gd name="connsiteY181" fmla="*/ 118945 h 29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3072959" h="298790">
                    <a:moveTo>
                      <a:pt x="123718" y="297839"/>
                    </a:moveTo>
                    <a:lnTo>
                      <a:pt x="123718" y="257874"/>
                    </a:lnTo>
                    <a:lnTo>
                      <a:pt x="49487" y="257874"/>
                    </a:lnTo>
                    <a:lnTo>
                      <a:pt x="49487" y="78980"/>
                    </a:lnTo>
                    <a:lnTo>
                      <a:pt x="0" y="78980"/>
                    </a:lnTo>
                    <a:lnTo>
                      <a:pt x="0" y="297839"/>
                    </a:lnTo>
                    <a:lnTo>
                      <a:pt x="123718" y="297839"/>
                    </a:lnTo>
                    <a:lnTo>
                      <a:pt x="123718" y="297839"/>
                    </a:lnTo>
                    <a:close/>
                    <a:moveTo>
                      <a:pt x="334038" y="297839"/>
                    </a:moveTo>
                    <a:lnTo>
                      <a:pt x="334038" y="257874"/>
                    </a:lnTo>
                    <a:lnTo>
                      <a:pt x="227451" y="257874"/>
                    </a:lnTo>
                    <a:lnTo>
                      <a:pt x="227451" y="206489"/>
                    </a:lnTo>
                    <a:lnTo>
                      <a:pt x="323570" y="206489"/>
                    </a:lnTo>
                    <a:lnTo>
                      <a:pt x="323570" y="167475"/>
                    </a:lnTo>
                    <a:lnTo>
                      <a:pt x="227451" y="167475"/>
                    </a:lnTo>
                    <a:lnTo>
                      <a:pt x="227451" y="119897"/>
                    </a:lnTo>
                    <a:lnTo>
                      <a:pt x="334038" y="119897"/>
                    </a:lnTo>
                    <a:lnTo>
                      <a:pt x="334038" y="79931"/>
                    </a:lnTo>
                    <a:lnTo>
                      <a:pt x="178915" y="79931"/>
                    </a:lnTo>
                    <a:lnTo>
                      <a:pt x="178915" y="298791"/>
                    </a:lnTo>
                    <a:lnTo>
                      <a:pt x="334038" y="298791"/>
                    </a:lnTo>
                    <a:lnTo>
                      <a:pt x="334038" y="297839"/>
                    </a:lnTo>
                    <a:close/>
                    <a:moveTo>
                      <a:pt x="687110" y="187458"/>
                    </a:moveTo>
                    <a:cubicBezTo>
                      <a:pt x="687110" y="117042"/>
                      <a:pt x="651898" y="78980"/>
                      <a:pt x="585280" y="78980"/>
                    </a:cubicBezTo>
                    <a:lnTo>
                      <a:pt x="500581" y="78980"/>
                    </a:lnTo>
                    <a:lnTo>
                      <a:pt x="500581" y="297839"/>
                    </a:lnTo>
                    <a:lnTo>
                      <a:pt x="581474" y="297839"/>
                    </a:lnTo>
                    <a:cubicBezTo>
                      <a:pt x="649994" y="297839"/>
                      <a:pt x="687110" y="256922"/>
                      <a:pt x="687110" y="187458"/>
                    </a:cubicBezTo>
                    <a:lnTo>
                      <a:pt x="687110" y="187458"/>
                    </a:lnTo>
                    <a:close/>
                    <a:moveTo>
                      <a:pt x="640478" y="186506"/>
                    </a:moveTo>
                    <a:cubicBezTo>
                      <a:pt x="640478" y="242649"/>
                      <a:pt x="617638" y="256922"/>
                      <a:pt x="572909" y="256922"/>
                    </a:cubicBezTo>
                    <a:lnTo>
                      <a:pt x="549117" y="256922"/>
                    </a:lnTo>
                    <a:lnTo>
                      <a:pt x="549117" y="118945"/>
                    </a:lnTo>
                    <a:lnTo>
                      <a:pt x="574812" y="118945"/>
                    </a:lnTo>
                    <a:cubicBezTo>
                      <a:pt x="618589" y="118945"/>
                      <a:pt x="639526" y="130364"/>
                      <a:pt x="640478" y="186506"/>
                    </a:cubicBezTo>
                    <a:lnTo>
                      <a:pt x="640478" y="186506"/>
                    </a:lnTo>
                    <a:close/>
                    <a:moveTo>
                      <a:pt x="907899" y="297839"/>
                    </a:moveTo>
                    <a:lnTo>
                      <a:pt x="907899" y="257874"/>
                    </a:lnTo>
                    <a:lnTo>
                      <a:pt x="801311" y="257874"/>
                    </a:lnTo>
                    <a:lnTo>
                      <a:pt x="801311" y="206489"/>
                    </a:lnTo>
                    <a:lnTo>
                      <a:pt x="897430" y="206489"/>
                    </a:lnTo>
                    <a:lnTo>
                      <a:pt x="897430" y="167475"/>
                    </a:lnTo>
                    <a:lnTo>
                      <a:pt x="801311" y="167475"/>
                    </a:lnTo>
                    <a:lnTo>
                      <a:pt x="801311" y="119897"/>
                    </a:lnTo>
                    <a:lnTo>
                      <a:pt x="907899" y="119897"/>
                    </a:lnTo>
                    <a:lnTo>
                      <a:pt x="907899" y="79931"/>
                    </a:lnTo>
                    <a:lnTo>
                      <a:pt x="752775" y="79931"/>
                    </a:lnTo>
                    <a:lnTo>
                      <a:pt x="752775" y="298791"/>
                    </a:lnTo>
                    <a:lnTo>
                      <a:pt x="907899" y="298791"/>
                    </a:lnTo>
                    <a:lnTo>
                      <a:pt x="907899" y="297839"/>
                    </a:lnTo>
                    <a:close/>
                    <a:moveTo>
                      <a:pt x="907899" y="39014"/>
                    </a:moveTo>
                    <a:lnTo>
                      <a:pt x="907899" y="0"/>
                    </a:lnTo>
                    <a:lnTo>
                      <a:pt x="748017" y="27595"/>
                    </a:lnTo>
                    <a:lnTo>
                      <a:pt x="748017" y="66609"/>
                    </a:lnTo>
                    <a:lnTo>
                      <a:pt x="907899" y="39014"/>
                    </a:lnTo>
                    <a:lnTo>
                      <a:pt x="907899" y="39014"/>
                    </a:lnTo>
                    <a:close/>
                    <a:moveTo>
                      <a:pt x="1143914" y="154153"/>
                    </a:moveTo>
                    <a:cubicBezTo>
                      <a:pt x="1143914" y="123703"/>
                      <a:pt x="1136301" y="78980"/>
                      <a:pt x="1051601" y="78980"/>
                    </a:cubicBezTo>
                    <a:lnTo>
                      <a:pt x="971661" y="78980"/>
                    </a:lnTo>
                    <a:lnTo>
                      <a:pt x="971661" y="297839"/>
                    </a:lnTo>
                    <a:lnTo>
                      <a:pt x="1020196" y="297839"/>
                    </a:lnTo>
                    <a:lnTo>
                      <a:pt x="1020196" y="227424"/>
                    </a:lnTo>
                    <a:lnTo>
                      <a:pt x="1054456" y="227424"/>
                    </a:lnTo>
                    <a:cubicBezTo>
                      <a:pt x="1140107" y="227424"/>
                      <a:pt x="1143914" y="183652"/>
                      <a:pt x="1143914" y="154153"/>
                    </a:cubicBezTo>
                    <a:lnTo>
                      <a:pt x="1143914" y="154153"/>
                    </a:lnTo>
                    <a:close/>
                    <a:moveTo>
                      <a:pt x="1094427" y="155105"/>
                    </a:moveTo>
                    <a:cubicBezTo>
                      <a:pt x="1094427" y="170330"/>
                      <a:pt x="1089668" y="189361"/>
                      <a:pt x="1053505" y="189361"/>
                    </a:cubicBezTo>
                    <a:lnTo>
                      <a:pt x="1019244" y="189361"/>
                    </a:lnTo>
                    <a:lnTo>
                      <a:pt x="1019244" y="119897"/>
                    </a:lnTo>
                    <a:lnTo>
                      <a:pt x="1053505" y="119897"/>
                    </a:lnTo>
                    <a:cubicBezTo>
                      <a:pt x="1089668" y="118945"/>
                      <a:pt x="1094427" y="139880"/>
                      <a:pt x="1094427" y="155105"/>
                    </a:cubicBezTo>
                    <a:lnTo>
                      <a:pt x="1094427" y="155105"/>
                    </a:lnTo>
                    <a:close/>
                    <a:moveTo>
                      <a:pt x="1395156" y="297839"/>
                    </a:moveTo>
                    <a:lnTo>
                      <a:pt x="1318070" y="78980"/>
                    </a:lnTo>
                    <a:lnTo>
                      <a:pt x="1252405" y="78980"/>
                    </a:lnTo>
                    <a:lnTo>
                      <a:pt x="1174368" y="297839"/>
                    </a:lnTo>
                    <a:lnTo>
                      <a:pt x="1225758" y="297839"/>
                    </a:lnTo>
                    <a:lnTo>
                      <a:pt x="1238130" y="258825"/>
                    </a:lnTo>
                    <a:lnTo>
                      <a:pt x="1332346" y="258825"/>
                    </a:lnTo>
                    <a:lnTo>
                      <a:pt x="1344717" y="297839"/>
                    </a:lnTo>
                    <a:lnTo>
                      <a:pt x="1395156" y="297839"/>
                    </a:lnTo>
                    <a:lnTo>
                      <a:pt x="1395156" y="297839"/>
                    </a:lnTo>
                    <a:close/>
                    <a:moveTo>
                      <a:pt x="1319974" y="223617"/>
                    </a:moveTo>
                    <a:lnTo>
                      <a:pt x="1249550" y="223617"/>
                    </a:lnTo>
                    <a:lnTo>
                      <a:pt x="1284762" y="116091"/>
                    </a:lnTo>
                    <a:lnTo>
                      <a:pt x="1319974" y="223617"/>
                    </a:lnTo>
                    <a:lnTo>
                      <a:pt x="1319974" y="223617"/>
                    </a:lnTo>
                    <a:close/>
                    <a:moveTo>
                      <a:pt x="1629268" y="297839"/>
                    </a:moveTo>
                    <a:lnTo>
                      <a:pt x="1553134" y="216956"/>
                    </a:lnTo>
                    <a:cubicBezTo>
                      <a:pt x="1609283" y="213150"/>
                      <a:pt x="1617848" y="176039"/>
                      <a:pt x="1617848" y="150347"/>
                    </a:cubicBezTo>
                    <a:cubicBezTo>
                      <a:pt x="1617848" y="121800"/>
                      <a:pt x="1608331" y="78980"/>
                      <a:pt x="1525535" y="78980"/>
                    </a:cubicBezTo>
                    <a:lnTo>
                      <a:pt x="1445595" y="78980"/>
                    </a:lnTo>
                    <a:lnTo>
                      <a:pt x="1445595" y="297839"/>
                    </a:lnTo>
                    <a:lnTo>
                      <a:pt x="1494130" y="297839"/>
                    </a:lnTo>
                    <a:lnTo>
                      <a:pt x="1494130" y="210296"/>
                    </a:lnTo>
                    <a:lnTo>
                      <a:pt x="1565506" y="297839"/>
                    </a:lnTo>
                    <a:lnTo>
                      <a:pt x="1629268" y="297839"/>
                    </a:lnTo>
                    <a:lnTo>
                      <a:pt x="1629268" y="297839"/>
                    </a:lnTo>
                    <a:close/>
                    <a:moveTo>
                      <a:pt x="1568361" y="151299"/>
                    </a:moveTo>
                    <a:cubicBezTo>
                      <a:pt x="1568361" y="165572"/>
                      <a:pt x="1561700" y="181749"/>
                      <a:pt x="1527439" y="181749"/>
                    </a:cubicBezTo>
                    <a:lnTo>
                      <a:pt x="1493179" y="181749"/>
                    </a:lnTo>
                    <a:lnTo>
                      <a:pt x="1493179" y="119897"/>
                    </a:lnTo>
                    <a:lnTo>
                      <a:pt x="1527439" y="119897"/>
                    </a:lnTo>
                    <a:cubicBezTo>
                      <a:pt x="1561700" y="118945"/>
                      <a:pt x="1568361" y="136073"/>
                      <a:pt x="1568361" y="151299"/>
                    </a:cubicBezTo>
                    <a:lnTo>
                      <a:pt x="1568361" y="151299"/>
                    </a:lnTo>
                    <a:close/>
                    <a:moveTo>
                      <a:pt x="1821507" y="118945"/>
                    </a:moveTo>
                    <a:lnTo>
                      <a:pt x="1821507" y="78980"/>
                    </a:lnTo>
                    <a:lnTo>
                      <a:pt x="1659722" y="78980"/>
                    </a:lnTo>
                    <a:lnTo>
                      <a:pt x="1659722" y="118945"/>
                    </a:lnTo>
                    <a:lnTo>
                      <a:pt x="1716823" y="118945"/>
                    </a:lnTo>
                    <a:lnTo>
                      <a:pt x="1716823" y="297839"/>
                    </a:lnTo>
                    <a:lnTo>
                      <a:pt x="1764406" y="297839"/>
                    </a:lnTo>
                    <a:lnTo>
                      <a:pt x="1764406" y="118945"/>
                    </a:lnTo>
                    <a:lnTo>
                      <a:pt x="1821507" y="118945"/>
                    </a:lnTo>
                    <a:lnTo>
                      <a:pt x="1821507" y="118945"/>
                    </a:lnTo>
                    <a:close/>
                    <a:moveTo>
                      <a:pt x="2029923" y="297839"/>
                    </a:moveTo>
                    <a:lnTo>
                      <a:pt x="2029923" y="257874"/>
                    </a:lnTo>
                    <a:lnTo>
                      <a:pt x="1923336" y="257874"/>
                    </a:lnTo>
                    <a:lnTo>
                      <a:pt x="1923336" y="206489"/>
                    </a:lnTo>
                    <a:lnTo>
                      <a:pt x="2019455" y="206489"/>
                    </a:lnTo>
                    <a:lnTo>
                      <a:pt x="2019455" y="167475"/>
                    </a:lnTo>
                    <a:lnTo>
                      <a:pt x="1923336" y="167475"/>
                    </a:lnTo>
                    <a:lnTo>
                      <a:pt x="1923336" y="119897"/>
                    </a:lnTo>
                    <a:lnTo>
                      <a:pt x="2029923" y="119897"/>
                    </a:lnTo>
                    <a:lnTo>
                      <a:pt x="2029923" y="79931"/>
                    </a:lnTo>
                    <a:lnTo>
                      <a:pt x="1874800" y="79931"/>
                    </a:lnTo>
                    <a:lnTo>
                      <a:pt x="1874800" y="298791"/>
                    </a:lnTo>
                    <a:lnTo>
                      <a:pt x="2029923" y="298791"/>
                    </a:lnTo>
                    <a:lnTo>
                      <a:pt x="2029923" y="297839"/>
                    </a:lnTo>
                    <a:close/>
                    <a:moveTo>
                      <a:pt x="2362058" y="297839"/>
                    </a:moveTo>
                    <a:lnTo>
                      <a:pt x="2362058" y="78980"/>
                    </a:lnTo>
                    <a:lnTo>
                      <a:pt x="2290683" y="78980"/>
                    </a:lnTo>
                    <a:lnTo>
                      <a:pt x="2234534" y="220763"/>
                    </a:lnTo>
                    <a:cubicBezTo>
                      <a:pt x="2229775" y="233133"/>
                      <a:pt x="2227872" y="246455"/>
                      <a:pt x="2227872" y="246455"/>
                    </a:cubicBezTo>
                    <a:cubicBezTo>
                      <a:pt x="2227872" y="246455"/>
                      <a:pt x="2225017" y="234085"/>
                      <a:pt x="2220259" y="220763"/>
                    </a:cubicBezTo>
                    <a:lnTo>
                      <a:pt x="2165061" y="78980"/>
                    </a:lnTo>
                    <a:lnTo>
                      <a:pt x="2093686" y="78980"/>
                    </a:lnTo>
                    <a:lnTo>
                      <a:pt x="2093686" y="297839"/>
                    </a:lnTo>
                    <a:lnTo>
                      <a:pt x="2142222" y="297839"/>
                    </a:lnTo>
                    <a:lnTo>
                      <a:pt x="2142222" y="137025"/>
                    </a:lnTo>
                    <a:lnTo>
                      <a:pt x="2204081" y="297839"/>
                    </a:lnTo>
                    <a:lnTo>
                      <a:pt x="2252616" y="297839"/>
                    </a:lnTo>
                    <a:lnTo>
                      <a:pt x="2314475" y="137025"/>
                    </a:lnTo>
                    <a:lnTo>
                      <a:pt x="2314475" y="297839"/>
                    </a:lnTo>
                    <a:lnTo>
                      <a:pt x="2362058" y="297839"/>
                    </a:lnTo>
                    <a:lnTo>
                      <a:pt x="2362058" y="297839"/>
                    </a:lnTo>
                    <a:close/>
                    <a:moveTo>
                      <a:pt x="2590460" y="297839"/>
                    </a:moveTo>
                    <a:lnTo>
                      <a:pt x="2590460" y="257874"/>
                    </a:lnTo>
                    <a:lnTo>
                      <a:pt x="2483873" y="257874"/>
                    </a:lnTo>
                    <a:lnTo>
                      <a:pt x="2483873" y="206489"/>
                    </a:lnTo>
                    <a:lnTo>
                      <a:pt x="2579992" y="206489"/>
                    </a:lnTo>
                    <a:lnTo>
                      <a:pt x="2579992" y="167475"/>
                    </a:lnTo>
                    <a:lnTo>
                      <a:pt x="2483873" y="167475"/>
                    </a:lnTo>
                    <a:lnTo>
                      <a:pt x="2483873" y="119897"/>
                    </a:lnTo>
                    <a:lnTo>
                      <a:pt x="2590460" y="119897"/>
                    </a:lnTo>
                    <a:lnTo>
                      <a:pt x="2590460" y="79931"/>
                    </a:lnTo>
                    <a:lnTo>
                      <a:pt x="2435338" y="79931"/>
                    </a:lnTo>
                    <a:lnTo>
                      <a:pt x="2435338" y="298791"/>
                    </a:lnTo>
                    <a:lnTo>
                      <a:pt x="2590460" y="298791"/>
                    </a:lnTo>
                    <a:lnTo>
                      <a:pt x="2590460" y="297839"/>
                    </a:lnTo>
                    <a:close/>
                    <a:moveTo>
                      <a:pt x="2856930" y="297839"/>
                    </a:moveTo>
                    <a:lnTo>
                      <a:pt x="2856930" y="78980"/>
                    </a:lnTo>
                    <a:lnTo>
                      <a:pt x="2808394" y="78980"/>
                    </a:lnTo>
                    <a:lnTo>
                      <a:pt x="2808394" y="230278"/>
                    </a:lnTo>
                    <a:lnTo>
                      <a:pt x="2717985" y="78980"/>
                    </a:lnTo>
                    <a:lnTo>
                      <a:pt x="2655174" y="78980"/>
                    </a:lnTo>
                    <a:lnTo>
                      <a:pt x="2655174" y="297839"/>
                    </a:lnTo>
                    <a:lnTo>
                      <a:pt x="2704662" y="297839"/>
                    </a:lnTo>
                    <a:lnTo>
                      <a:pt x="2704662" y="145589"/>
                    </a:lnTo>
                    <a:lnTo>
                      <a:pt x="2796974" y="297839"/>
                    </a:lnTo>
                    <a:lnTo>
                      <a:pt x="2856930" y="297839"/>
                    </a:lnTo>
                    <a:lnTo>
                      <a:pt x="2856930" y="297839"/>
                    </a:lnTo>
                    <a:close/>
                    <a:moveTo>
                      <a:pt x="3072960" y="118945"/>
                    </a:moveTo>
                    <a:lnTo>
                      <a:pt x="3072960" y="78980"/>
                    </a:lnTo>
                    <a:lnTo>
                      <a:pt x="2911175" y="78980"/>
                    </a:lnTo>
                    <a:lnTo>
                      <a:pt x="2911175" y="118945"/>
                    </a:lnTo>
                    <a:lnTo>
                      <a:pt x="2968276" y="118945"/>
                    </a:lnTo>
                    <a:lnTo>
                      <a:pt x="2968276" y="297839"/>
                    </a:lnTo>
                    <a:lnTo>
                      <a:pt x="3015859" y="297839"/>
                    </a:lnTo>
                    <a:lnTo>
                      <a:pt x="3015859" y="118945"/>
                    </a:lnTo>
                    <a:lnTo>
                      <a:pt x="3072960" y="118945"/>
                    </a:lnTo>
                    <a:lnTo>
                      <a:pt x="3072960" y="118945"/>
                    </a:lnTo>
                    <a:close/>
                  </a:path>
                </a:pathLst>
              </a:custGeom>
              <a:solidFill>
                <a:srgbClr val="000000"/>
              </a:solidFill>
              <a:ln w="9513"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68C67EA9-5CC1-F59B-AFA1-C63F33C043D9}"/>
                  </a:ext>
                </a:extLst>
              </p:cNvPr>
              <p:cNvSpPr/>
              <p:nvPr/>
            </p:nvSpPr>
            <p:spPr>
              <a:xfrm>
                <a:off x="10756865" y="852310"/>
                <a:ext cx="337844" cy="139879"/>
              </a:xfrm>
              <a:custGeom>
                <a:avLst/>
                <a:gdLst>
                  <a:gd name="connsiteX0" fmla="*/ 23792 w 337844"/>
                  <a:gd name="connsiteY0" fmla="*/ 0 h 139879"/>
                  <a:gd name="connsiteX1" fmla="*/ 0 w 337844"/>
                  <a:gd name="connsiteY1" fmla="*/ 139880 h 139879"/>
                  <a:gd name="connsiteX2" fmla="*/ 313101 w 337844"/>
                  <a:gd name="connsiteY2" fmla="*/ 139880 h 139879"/>
                  <a:gd name="connsiteX3" fmla="*/ 337845 w 337844"/>
                  <a:gd name="connsiteY3" fmla="*/ 0 h 139879"/>
                  <a:gd name="connsiteX4" fmla="*/ 23792 w 337844"/>
                  <a:gd name="connsiteY4" fmla="*/ 0 h 13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844" h="139879">
                    <a:moveTo>
                      <a:pt x="23792" y="0"/>
                    </a:moveTo>
                    <a:lnTo>
                      <a:pt x="0" y="139880"/>
                    </a:lnTo>
                    <a:lnTo>
                      <a:pt x="313101" y="139880"/>
                    </a:lnTo>
                    <a:lnTo>
                      <a:pt x="337845" y="0"/>
                    </a:lnTo>
                    <a:lnTo>
                      <a:pt x="23792" y="0"/>
                    </a:lnTo>
                    <a:close/>
                  </a:path>
                </a:pathLst>
              </a:custGeom>
              <a:solidFill>
                <a:srgbClr val="000000"/>
              </a:solidFill>
              <a:ln w="9513"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A3C7467F-50C3-AE25-58E1-BEBA8D8C2F57}"/>
                  </a:ext>
                </a:extLst>
              </p:cNvPr>
              <p:cNvSpPr/>
              <p:nvPr/>
            </p:nvSpPr>
            <p:spPr>
              <a:xfrm>
                <a:off x="9608193" y="1689686"/>
                <a:ext cx="338796" cy="139879"/>
              </a:xfrm>
              <a:custGeom>
                <a:avLst/>
                <a:gdLst>
                  <a:gd name="connsiteX0" fmla="*/ 24744 w 338796"/>
                  <a:gd name="connsiteY0" fmla="*/ 0 h 139879"/>
                  <a:gd name="connsiteX1" fmla="*/ 0 w 338796"/>
                  <a:gd name="connsiteY1" fmla="*/ 139880 h 139879"/>
                  <a:gd name="connsiteX2" fmla="*/ 314053 w 338796"/>
                  <a:gd name="connsiteY2" fmla="*/ 139880 h 139879"/>
                  <a:gd name="connsiteX3" fmla="*/ 338796 w 338796"/>
                  <a:gd name="connsiteY3" fmla="*/ 0 h 139879"/>
                  <a:gd name="connsiteX4" fmla="*/ 24744 w 338796"/>
                  <a:gd name="connsiteY4" fmla="*/ 0 h 13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96" h="139879">
                    <a:moveTo>
                      <a:pt x="24744" y="0"/>
                    </a:moveTo>
                    <a:lnTo>
                      <a:pt x="0" y="139880"/>
                    </a:lnTo>
                    <a:lnTo>
                      <a:pt x="314053" y="139880"/>
                    </a:lnTo>
                    <a:lnTo>
                      <a:pt x="338796" y="0"/>
                    </a:lnTo>
                    <a:lnTo>
                      <a:pt x="24744" y="0"/>
                    </a:lnTo>
                    <a:close/>
                  </a:path>
                </a:pathLst>
              </a:custGeom>
              <a:solidFill>
                <a:srgbClr val="000000"/>
              </a:solidFill>
              <a:ln w="9513" cap="flat">
                <a:noFill/>
                <a:prstDash val="solid"/>
                <a:miter/>
              </a:ln>
            </p:spPr>
            <p:txBody>
              <a:bodyPr rtlCol="0" anchor="ctr"/>
              <a:lstStyle/>
              <a:p>
                <a:endParaRPr lang="fr-FR"/>
              </a:p>
            </p:txBody>
          </p:sp>
          <p:sp>
            <p:nvSpPr>
              <p:cNvPr id="17" name="Forme libre 16">
                <a:extLst>
                  <a:ext uri="{FF2B5EF4-FFF2-40B4-BE49-F238E27FC236}">
                    <a16:creationId xmlns:a16="http://schemas.microsoft.com/office/drawing/2014/main" id="{F6BC8693-17E2-90AF-5C04-8FE343CD9A33}"/>
                  </a:ext>
                </a:extLst>
              </p:cNvPr>
              <p:cNvSpPr/>
              <p:nvPr/>
            </p:nvSpPr>
            <p:spPr>
              <a:xfrm>
                <a:off x="8541365" y="1266240"/>
                <a:ext cx="3126253" cy="790758"/>
              </a:xfrm>
              <a:custGeom>
                <a:avLst/>
                <a:gdLst>
                  <a:gd name="connsiteX0" fmla="*/ 545310 w 3126253"/>
                  <a:gd name="connsiteY0" fmla="*/ 616613 h 790758"/>
                  <a:gd name="connsiteX1" fmla="*/ 370202 w 3126253"/>
                  <a:gd name="connsiteY1" fmla="*/ 616613 h 790758"/>
                  <a:gd name="connsiteX2" fmla="*/ 276937 w 3126253"/>
                  <a:gd name="connsiteY2" fmla="*/ 673707 h 790758"/>
                  <a:gd name="connsiteX3" fmla="*/ 168446 w 3126253"/>
                  <a:gd name="connsiteY3" fmla="*/ 562374 h 790758"/>
                  <a:gd name="connsiteX4" fmla="*/ 541503 w 3126253"/>
                  <a:gd name="connsiteY4" fmla="*/ 562374 h 790758"/>
                  <a:gd name="connsiteX5" fmla="*/ 543406 w 3126253"/>
                  <a:gd name="connsiteY5" fmla="*/ 513844 h 790758"/>
                  <a:gd name="connsiteX6" fmla="*/ 280744 w 3126253"/>
                  <a:gd name="connsiteY6" fmla="*/ 225521 h 790758"/>
                  <a:gd name="connsiteX7" fmla="*/ 0 w 3126253"/>
                  <a:gd name="connsiteY7" fmla="*/ 508135 h 790758"/>
                  <a:gd name="connsiteX8" fmla="*/ 283599 w 3126253"/>
                  <a:gd name="connsiteY8" fmla="*/ 790749 h 790758"/>
                  <a:gd name="connsiteX9" fmla="*/ 545310 w 3126253"/>
                  <a:gd name="connsiteY9" fmla="*/ 616613 h 790758"/>
                  <a:gd name="connsiteX10" fmla="*/ 545310 w 3126253"/>
                  <a:gd name="connsiteY10" fmla="*/ 616613 h 790758"/>
                  <a:gd name="connsiteX11" fmla="*/ 370202 w 3126253"/>
                  <a:gd name="connsiteY11" fmla="*/ 449138 h 790758"/>
                  <a:gd name="connsiteX12" fmla="*/ 169398 w 3126253"/>
                  <a:gd name="connsiteY12" fmla="*/ 449138 h 790758"/>
                  <a:gd name="connsiteX13" fmla="*/ 272179 w 3126253"/>
                  <a:gd name="connsiteY13" fmla="*/ 348272 h 790758"/>
                  <a:gd name="connsiteX14" fmla="*/ 370202 w 3126253"/>
                  <a:gd name="connsiteY14" fmla="*/ 449138 h 790758"/>
                  <a:gd name="connsiteX15" fmla="*/ 370202 w 3126253"/>
                  <a:gd name="connsiteY15" fmla="*/ 449138 h 790758"/>
                  <a:gd name="connsiteX16" fmla="*/ 960240 w 3126253"/>
                  <a:gd name="connsiteY16" fmla="*/ 786943 h 790758"/>
                  <a:gd name="connsiteX17" fmla="*/ 981177 w 3126253"/>
                  <a:gd name="connsiteY17" fmla="*/ 651821 h 790758"/>
                  <a:gd name="connsiteX18" fmla="*/ 846039 w 3126253"/>
                  <a:gd name="connsiteY18" fmla="*/ 589018 h 790758"/>
                  <a:gd name="connsiteX19" fmla="*/ 846039 w 3126253"/>
                  <a:gd name="connsiteY19" fmla="*/ 370158 h 790758"/>
                  <a:gd name="connsiteX20" fmla="*/ 960240 w 3126253"/>
                  <a:gd name="connsiteY20" fmla="*/ 370158 h 790758"/>
                  <a:gd name="connsiteX21" fmla="*/ 981177 w 3126253"/>
                  <a:gd name="connsiteY21" fmla="*/ 235988 h 790758"/>
                  <a:gd name="connsiteX22" fmla="*/ 842233 w 3126253"/>
                  <a:gd name="connsiteY22" fmla="*/ 235988 h 790758"/>
                  <a:gd name="connsiteX23" fmla="*/ 842233 w 3126253"/>
                  <a:gd name="connsiteY23" fmla="*/ 97059 h 790758"/>
                  <a:gd name="connsiteX24" fmla="*/ 675690 w 3126253"/>
                  <a:gd name="connsiteY24" fmla="*/ 97059 h 790758"/>
                  <a:gd name="connsiteX25" fmla="*/ 675690 w 3126253"/>
                  <a:gd name="connsiteY25" fmla="*/ 235988 h 790758"/>
                  <a:gd name="connsiteX26" fmla="*/ 590039 w 3126253"/>
                  <a:gd name="connsiteY26" fmla="*/ 278808 h 790758"/>
                  <a:gd name="connsiteX27" fmla="*/ 590039 w 3126253"/>
                  <a:gd name="connsiteY27" fmla="*/ 370158 h 790758"/>
                  <a:gd name="connsiteX28" fmla="*/ 675690 w 3126253"/>
                  <a:gd name="connsiteY28" fmla="*/ 370158 h 790758"/>
                  <a:gd name="connsiteX29" fmla="*/ 675690 w 3126253"/>
                  <a:gd name="connsiteY29" fmla="*/ 606146 h 790758"/>
                  <a:gd name="connsiteX30" fmla="*/ 960240 w 3126253"/>
                  <a:gd name="connsiteY30" fmla="*/ 786943 h 790758"/>
                  <a:gd name="connsiteX31" fmla="*/ 960240 w 3126253"/>
                  <a:gd name="connsiteY31" fmla="*/ 786943 h 790758"/>
                  <a:gd name="connsiteX32" fmla="*/ 1861477 w 3126253"/>
                  <a:gd name="connsiteY32" fmla="*/ 781234 h 790758"/>
                  <a:gd name="connsiteX33" fmla="*/ 1883365 w 3126253"/>
                  <a:gd name="connsiteY33" fmla="*/ 640402 h 790758"/>
                  <a:gd name="connsiteX34" fmla="*/ 1654963 w 3126253"/>
                  <a:gd name="connsiteY34" fmla="*/ 640402 h 790758"/>
                  <a:gd name="connsiteX35" fmla="*/ 1656867 w 3126253"/>
                  <a:gd name="connsiteY35" fmla="*/ 96108 h 790758"/>
                  <a:gd name="connsiteX36" fmla="*/ 1481758 w 3126253"/>
                  <a:gd name="connsiteY36" fmla="*/ 96108 h 790758"/>
                  <a:gd name="connsiteX37" fmla="*/ 1481758 w 3126253"/>
                  <a:gd name="connsiteY37" fmla="*/ 782185 h 790758"/>
                  <a:gd name="connsiteX38" fmla="*/ 1861477 w 3126253"/>
                  <a:gd name="connsiteY38" fmla="*/ 781234 h 790758"/>
                  <a:gd name="connsiteX39" fmla="*/ 1861477 w 3126253"/>
                  <a:gd name="connsiteY39" fmla="*/ 781234 h 790758"/>
                  <a:gd name="connsiteX40" fmla="*/ 2461032 w 3126253"/>
                  <a:gd name="connsiteY40" fmla="*/ 507183 h 790758"/>
                  <a:gd name="connsiteX41" fmla="*/ 2186950 w 3126253"/>
                  <a:gd name="connsiteY41" fmla="*/ 225521 h 790758"/>
                  <a:gd name="connsiteX42" fmla="*/ 1912867 w 3126253"/>
                  <a:gd name="connsiteY42" fmla="*/ 507183 h 790758"/>
                  <a:gd name="connsiteX43" fmla="*/ 2185998 w 3126253"/>
                  <a:gd name="connsiteY43" fmla="*/ 790749 h 790758"/>
                  <a:gd name="connsiteX44" fmla="*/ 2461032 w 3126253"/>
                  <a:gd name="connsiteY44" fmla="*/ 507183 h 790758"/>
                  <a:gd name="connsiteX45" fmla="*/ 2461032 w 3126253"/>
                  <a:gd name="connsiteY45" fmla="*/ 507183 h 790758"/>
                  <a:gd name="connsiteX46" fmla="*/ 2300200 w 3126253"/>
                  <a:gd name="connsiteY46" fmla="*/ 507183 h 790758"/>
                  <a:gd name="connsiteX47" fmla="*/ 2185998 w 3126253"/>
                  <a:gd name="connsiteY47" fmla="*/ 650869 h 790758"/>
                  <a:gd name="connsiteX48" fmla="*/ 2074652 w 3126253"/>
                  <a:gd name="connsiteY48" fmla="*/ 507183 h 790758"/>
                  <a:gd name="connsiteX49" fmla="*/ 2186950 w 3126253"/>
                  <a:gd name="connsiteY49" fmla="*/ 364449 h 790758"/>
                  <a:gd name="connsiteX50" fmla="*/ 2300200 w 3126253"/>
                  <a:gd name="connsiteY50" fmla="*/ 507183 h 790758"/>
                  <a:gd name="connsiteX51" fmla="*/ 2300200 w 3126253"/>
                  <a:gd name="connsiteY51" fmla="*/ 507183 h 790758"/>
                  <a:gd name="connsiteX52" fmla="*/ 2711323 w 3126253"/>
                  <a:gd name="connsiteY52" fmla="*/ 782185 h 790758"/>
                  <a:gd name="connsiteX53" fmla="*/ 2711323 w 3126253"/>
                  <a:gd name="connsiteY53" fmla="*/ 235988 h 790758"/>
                  <a:gd name="connsiteX54" fmla="*/ 2543828 w 3126253"/>
                  <a:gd name="connsiteY54" fmla="*/ 235988 h 790758"/>
                  <a:gd name="connsiteX55" fmla="*/ 2543828 w 3126253"/>
                  <a:gd name="connsiteY55" fmla="*/ 782185 h 790758"/>
                  <a:gd name="connsiteX56" fmla="*/ 2711323 w 3126253"/>
                  <a:gd name="connsiteY56" fmla="*/ 782185 h 790758"/>
                  <a:gd name="connsiteX57" fmla="*/ 2711323 w 3126253"/>
                  <a:gd name="connsiteY57" fmla="*/ 782185 h 790758"/>
                  <a:gd name="connsiteX58" fmla="*/ 2736067 w 3126253"/>
                  <a:gd name="connsiteY58" fmla="*/ 90399 h 790758"/>
                  <a:gd name="connsiteX59" fmla="*/ 2627575 w 3126253"/>
                  <a:gd name="connsiteY59" fmla="*/ 0 h 790758"/>
                  <a:gd name="connsiteX60" fmla="*/ 2516229 w 3126253"/>
                  <a:gd name="connsiteY60" fmla="*/ 90399 h 790758"/>
                  <a:gd name="connsiteX61" fmla="*/ 2627575 w 3126253"/>
                  <a:gd name="connsiteY61" fmla="*/ 180797 h 790758"/>
                  <a:gd name="connsiteX62" fmla="*/ 2736067 w 3126253"/>
                  <a:gd name="connsiteY62" fmla="*/ 90399 h 790758"/>
                  <a:gd name="connsiteX63" fmla="*/ 2736067 w 3126253"/>
                  <a:gd name="connsiteY63" fmla="*/ 90399 h 790758"/>
                  <a:gd name="connsiteX64" fmla="*/ 3104365 w 3126253"/>
                  <a:gd name="connsiteY64" fmla="*/ 367303 h 790758"/>
                  <a:gd name="connsiteX65" fmla="*/ 3126254 w 3126253"/>
                  <a:gd name="connsiteY65" fmla="*/ 226472 h 790758"/>
                  <a:gd name="connsiteX66" fmla="*/ 2928305 w 3126253"/>
                  <a:gd name="connsiteY66" fmla="*/ 320677 h 790758"/>
                  <a:gd name="connsiteX67" fmla="*/ 2891190 w 3126253"/>
                  <a:gd name="connsiteY67" fmla="*/ 235036 h 790758"/>
                  <a:gd name="connsiteX68" fmla="*/ 2815056 w 3126253"/>
                  <a:gd name="connsiteY68" fmla="*/ 235036 h 790758"/>
                  <a:gd name="connsiteX69" fmla="*/ 2815056 w 3126253"/>
                  <a:gd name="connsiteY69" fmla="*/ 781234 h 790758"/>
                  <a:gd name="connsiteX70" fmla="*/ 2981599 w 3126253"/>
                  <a:gd name="connsiteY70" fmla="*/ 781234 h 790758"/>
                  <a:gd name="connsiteX71" fmla="*/ 2981599 w 3126253"/>
                  <a:gd name="connsiteY71" fmla="*/ 501474 h 790758"/>
                  <a:gd name="connsiteX72" fmla="*/ 3104365 w 3126253"/>
                  <a:gd name="connsiteY72" fmla="*/ 367303 h 790758"/>
                  <a:gd name="connsiteX73" fmla="*/ 3104365 w 3126253"/>
                  <a:gd name="connsiteY73" fmla="*/ 367303 h 79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26253" h="790758">
                    <a:moveTo>
                      <a:pt x="545310" y="616613"/>
                    </a:moveTo>
                    <a:lnTo>
                      <a:pt x="370202" y="616613"/>
                    </a:lnTo>
                    <a:cubicBezTo>
                      <a:pt x="363540" y="648015"/>
                      <a:pt x="337845" y="673707"/>
                      <a:pt x="276937" y="673707"/>
                    </a:cubicBezTo>
                    <a:cubicBezTo>
                      <a:pt x="203658" y="673707"/>
                      <a:pt x="169398" y="634693"/>
                      <a:pt x="168446" y="562374"/>
                    </a:cubicBezTo>
                    <a:lnTo>
                      <a:pt x="541503" y="562374"/>
                    </a:lnTo>
                    <a:cubicBezTo>
                      <a:pt x="543406" y="546197"/>
                      <a:pt x="543406" y="530021"/>
                      <a:pt x="543406" y="513844"/>
                    </a:cubicBezTo>
                    <a:cubicBezTo>
                      <a:pt x="543406" y="370158"/>
                      <a:pt x="491064" y="225521"/>
                      <a:pt x="280744" y="225521"/>
                    </a:cubicBezTo>
                    <a:cubicBezTo>
                      <a:pt x="56149" y="225521"/>
                      <a:pt x="0" y="367303"/>
                      <a:pt x="0" y="508135"/>
                    </a:cubicBezTo>
                    <a:cubicBezTo>
                      <a:pt x="0" y="651821"/>
                      <a:pt x="54245" y="790749"/>
                      <a:pt x="283599" y="790749"/>
                    </a:cubicBezTo>
                    <a:cubicBezTo>
                      <a:pt x="451094" y="791701"/>
                      <a:pt x="535793" y="717479"/>
                      <a:pt x="545310" y="616613"/>
                    </a:cubicBezTo>
                    <a:lnTo>
                      <a:pt x="545310" y="616613"/>
                    </a:lnTo>
                    <a:close/>
                    <a:moveTo>
                      <a:pt x="370202" y="449138"/>
                    </a:moveTo>
                    <a:lnTo>
                      <a:pt x="169398" y="449138"/>
                    </a:lnTo>
                    <a:cubicBezTo>
                      <a:pt x="175108" y="391092"/>
                      <a:pt x="205562" y="348272"/>
                      <a:pt x="272179" y="348272"/>
                    </a:cubicBezTo>
                    <a:cubicBezTo>
                      <a:pt x="343555" y="348272"/>
                      <a:pt x="370202" y="392044"/>
                      <a:pt x="370202" y="449138"/>
                    </a:cubicBezTo>
                    <a:lnTo>
                      <a:pt x="370202" y="449138"/>
                    </a:lnTo>
                    <a:close/>
                    <a:moveTo>
                      <a:pt x="960240" y="786943"/>
                    </a:moveTo>
                    <a:lnTo>
                      <a:pt x="981177" y="651821"/>
                    </a:lnTo>
                    <a:cubicBezTo>
                      <a:pt x="855556" y="665143"/>
                      <a:pt x="846039" y="629935"/>
                      <a:pt x="846039" y="589018"/>
                    </a:cubicBezTo>
                    <a:lnTo>
                      <a:pt x="846039" y="370158"/>
                    </a:lnTo>
                    <a:lnTo>
                      <a:pt x="960240" y="370158"/>
                    </a:lnTo>
                    <a:lnTo>
                      <a:pt x="981177" y="235988"/>
                    </a:lnTo>
                    <a:lnTo>
                      <a:pt x="842233" y="235988"/>
                    </a:lnTo>
                    <a:lnTo>
                      <a:pt x="842233" y="97059"/>
                    </a:lnTo>
                    <a:lnTo>
                      <a:pt x="675690" y="97059"/>
                    </a:lnTo>
                    <a:lnTo>
                      <a:pt x="675690" y="235988"/>
                    </a:lnTo>
                    <a:lnTo>
                      <a:pt x="590039" y="278808"/>
                    </a:lnTo>
                    <a:lnTo>
                      <a:pt x="590039" y="370158"/>
                    </a:lnTo>
                    <a:lnTo>
                      <a:pt x="675690" y="370158"/>
                    </a:lnTo>
                    <a:lnTo>
                      <a:pt x="675690" y="606146"/>
                    </a:lnTo>
                    <a:cubicBezTo>
                      <a:pt x="675690" y="753638"/>
                      <a:pt x="713757" y="803120"/>
                      <a:pt x="960240" y="786943"/>
                    </a:cubicBezTo>
                    <a:lnTo>
                      <a:pt x="960240" y="786943"/>
                    </a:lnTo>
                    <a:close/>
                    <a:moveTo>
                      <a:pt x="1861477" y="781234"/>
                    </a:moveTo>
                    <a:lnTo>
                      <a:pt x="1883365" y="640402"/>
                    </a:lnTo>
                    <a:lnTo>
                      <a:pt x="1654963" y="640402"/>
                    </a:lnTo>
                    <a:lnTo>
                      <a:pt x="1656867" y="96108"/>
                    </a:lnTo>
                    <a:lnTo>
                      <a:pt x="1481758" y="96108"/>
                    </a:lnTo>
                    <a:lnTo>
                      <a:pt x="1481758" y="782185"/>
                    </a:lnTo>
                    <a:lnTo>
                      <a:pt x="1861477" y="781234"/>
                    </a:lnTo>
                    <a:lnTo>
                      <a:pt x="1861477" y="781234"/>
                    </a:lnTo>
                    <a:close/>
                    <a:moveTo>
                      <a:pt x="2461032" y="507183"/>
                    </a:moveTo>
                    <a:cubicBezTo>
                      <a:pt x="2461032" y="364449"/>
                      <a:pt x="2402028" y="225521"/>
                      <a:pt x="2186950" y="225521"/>
                    </a:cubicBezTo>
                    <a:cubicBezTo>
                      <a:pt x="1970919" y="225521"/>
                      <a:pt x="1912867" y="364449"/>
                      <a:pt x="1912867" y="507183"/>
                    </a:cubicBezTo>
                    <a:cubicBezTo>
                      <a:pt x="1912867" y="648966"/>
                      <a:pt x="1969016" y="790749"/>
                      <a:pt x="2185998" y="790749"/>
                    </a:cubicBezTo>
                    <a:cubicBezTo>
                      <a:pt x="2402028" y="791701"/>
                      <a:pt x="2461032" y="651821"/>
                      <a:pt x="2461032" y="507183"/>
                    </a:cubicBezTo>
                    <a:lnTo>
                      <a:pt x="2461032" y="507183"/>
                    </a:lnTo>
                    <a:close/>
                    <a:moveTo>
                      <a:pt x="2300200" y="507183"/>
                    </a:moveTo>
                    <a:cubicBezTo>
                      <a:pt x="2300200" y="594727"/>
                      <a:pt x="2272601" y="650869"/>
                      <a:pt x="2185998" y="650869"/>
                    </a:cubicBezTo>
                    <a:cubicBezTo>
                      <a:pt x="2102251" y="650869"/>
                      <a:pt x="2074652" y="594727"/>
                      <a:pt x="2074652" y="507183"/>
                    </a:cubicBezTo>
                    <a:cubicBezTo>
                      <a:pt x="2074652" y="420591"/>
                      <a:pt x="2101299" y="364449"/>
                      <a:pt x="2186950" y="364449"/>
                    </a:cubicBezTo>
                    <a:cubicBezTo>
                      <a:pt x="2275456" y="365400"/>
                      <a:pt x="2300200" y="421542"/>
                      <a:pt x="2300200" y="507183"/>
                    </a:cubicBezTo>
                    <a:lnTo>
                      <a:pt x="2300200" y="507183"/>
                    </a:lnTo>
                    <a:close/>
                    <a:moveTo>
                      <a:pt x="2711323" y="782185"/>
                    </a:moveTo>
                    <a:lnTo>
                      <a:pt x="2711323" y="235988"/>
                    </a:lnTo>
                    <a:lnTo>
                      <a:pt x="2543828" y="235988"/>
                    </a:lnTo>
                    <a:lnTo>
                      <a:pt x="2543828" y="782185"/>
                    </a:lnTo>
                    <a:lnTo>
                      <a:pt x="2711323" y="782185"/>
                    </a:lnTo>
                    <a:lnTo>
                      <a:pt x="2711323" y="782185"/>
                    </a:lnTo>
                    <a:close/>
                    <a:moveTo>
                      <a:pt x="2736067" y="90399"/>
                    </a:moveTo>
                    <a:cubicBezTo>
                      <a:pt x="2736067" y="14273"/>
                      <a:pt x="2691338" y="0"/>
                      <a:pt x="2627575" y="0"/>
                    </a:cubicBezTo>
                    <a:cubicBezTo>
                      <a:pt x="2562862" y="0"/>
                      <a:pt x="2516229" y="14273"/>
                      <a:pt x="2516229" y="90399"/>
                    </a:cubicBezTo>
                    <a:cubicBezTo>
                      <a:pt x="2516229" y="165572"/>
                      <a:pt x="2563813" y="180797"/>
                      <a:pt x="2627575" y="180797"/>
                    </a:cubicBezTo>
                    <a:cubicBezTo>
                      <a:pt x="2691338" y="180797"/>
                      <a:pt x="2736067" y="164620"/>
                      <a:pt x="2736067" y="90399"/>
                    </a:cubicBezTo>
                    <a:lnTo>
                      <a:pt x="2736067" y="90399"/>
                    </a:lnTo>
                    <a:close/>
                    <a:moveTo>
                      <a:pt x="3104365" y="367303"/>
                    </a:moveTo>
                    <a:lnTo>
                      <a:pt x="3126254" y="226472"/>
                    </a:lnTo>
                    <a:cubicBezTo>
                      <a:pt x="3012053" y="213150"/>
                      <a:pt x="2954000" y="283566"/>
                      <a:pt x="2928305" y="320677"/>
                    </a:cubicBezTo>
                    <a:lnTo>
                      <a:pt x="2891190" y="235036"/>
                    </a:lnTo>
                    <a:lnTo>
                      <a:pt x="2815056" y="235036"/>
                    </a:lnTo>
                    <a:lnTo>
                      <a:pt x="2815056" y="781234"/>
                    </a:lnTo>
                    <a:lnTo>
                      <a:pt x="2981599" y="781234"/>
                    </a:lnTo>
                    <a:lnTo>
                      <a:pt x="2981599" y="501474"/>
                    </a:lnTo>
                    <a:cubicBezTo>
                      <a:pt x="2981599" y="429155"/>
                      <a:pt x="2978744" y="354933"/>
                      <a:pt x="3104365" y="367303"/>
                    </a:cubicBezTo>
                    <a:lnTo>
                      <a:pt x="3104365" y="367303"/>
                    </a:lnTo>
                    <a:close/>
                  </a:path>
                </a:pathLst>
              </a:custGeom>
              <a:solidFill>
                <a:srgbClr val="000000"/>
              </a:solidFill>
              <a:ln w="9513" cap="flat">
                <a:noFill/>
                <a:prstDash val="solid"/>
                <a:miter/>
              </a:ln>
            </p:spPr>
            <p:txBody>
              <a:bodyPr rtlCol="0" anchor="ctr"/>
              <a:lstStyle/>
              <a:p>
                <a:endParaRPr lang="fr-FR"/>
              </a:p>
            </p:txBody>
          </p:sp>
          <p:sp>
            <p:nvSpPr>
              <p:cNvPr id="18" name="Forme libre 17">
                <a:extLst>
                  <a:ext uri="{FF2B5EF4-FFF2-40B4-BE49-F238E27FC236}">
                    <a16:creationId xmlns:a16="http://schemas.microsoft.com/office/drawing/2014/main" id="{87363304-56C1-4F60-79AE-10A9555448EB}"/>
                  </a:ext>
                </a:extLst>
              </p:cNvPr>
              <p:cNvSpPr/>
              <p:nvPr/>
            </p:nvSpPr>
            <p:spPr>
              <a:xfrm>
                <a:off x="8558495" y="511650"/>
                <a:ext cx="2093685" cy="695592"/>
              </a:xfrm>
              <a:custGeom>
                <a:avLst/>
                <a:gdLst>
                  <a:gd name="connsiteX0" fmla="*/ 494871 w 2093685"/>
                  <a:gd name="connsiteY0" fmla="*/ 686077 h 695592"/>
                  <a:gd name="connsiteX1" fmla="*/ 494871 w 2093685"/>
                  <a:gd name="connsiteY1" fmla="*/ 544294 h 695592"/>
                  <a:gd name="connsiteX2" fmla="*/ 171302 w 2093685"/>
                  <a:gd name="connsiteY2" fmla="*/ 544294 h 695592"/>
                  <a:gd name="connsiteX3" fmla="*/ 171302 w 2093685"/>
                  <a:gd name="connsiteY3" fmla="*/ 402511 h 695592"/>
                  <a:gd name="connsiteX4" fmla="*/ 462514 w 2093685"/>
                  <a:gd name="connsiteY4" fmla="*/ 402511 h 695592"/>
                  <a:gd name="connsiteX5" fmla="*/ 462514 w 2093685"/>
                  <a:gd name="connsiteY5" fmla="*/ 269292 h 695592"/>
                  <a:gd name="connsiteX6" fmla="*/ 171302 w 2093685"/>
                  <a:gd name="connsiteY6" fmla="*/ 269292 h 695592"/>
                  <a:gd name="connsiteX7" fmla="*/ 171302 w 2093685"/>
                  <a:gd name="connsiteY7" fmla="*/ 141783 h 695592"/>
                  <a:gd name="connsiteX8" fmla="*/ 473934 w 2093685"/>
                  <a:gd name="connsiteY8" fmla="*/ 141783 h 695592"/>
                  <a:gd name="connsiteX9" fmla="*/ 495823 w 2093685"/>
                  <a:gd name="connsiteY9" fmla="*/ 0 h 695592"/>
                  <a:gd name="connsiteX10" fmla="*/ 0 w 2093685"/>
                  <a:gd name="connsiteY10" fmla="*/ 0 h 695592"/>
                  <a:gd name="connsiteX11" fmla="*/ 0 w 2093685"/>
                  <a:gd name="connsiteY11" fmla="*/ 686077 h 695592"/>
                  <a:gd name="connsiteX12" fmla="*/ 494871 w 2093685"/>
                  <a:gd name="connsiteY12" fmla="*/ 686077 h 695592"/>
                  <a:gd name="connsiteX13" fmla="*/ 494871 w 2093685"/>
                  <a:gd name="connsiteY13" fmla="*/ 686077 h 695592"/>
                  <a:gd name="connsiteX14" fmla="*/ 1104895 w 2093685"/>
                  <a:gd name="connsiteY14" fmla="*/ 686077 h 695592"/>
                  <a:gd name="connsiteX15" fmla="*/ 1104895 w 2093685"/>
                  <a:gd name="connsiteY15" fmla="*/ 139880 h 695592"/>
                  <a:gd name="connsiteX16" fmla="*/ 936448 w 2093685"/>
                  <a:gd name="connsiteY16" fmla="*/ 139880 h 695592"/>
                  <a:gd name="connsiteX17" fmla="*/ 936448 w 2093685"/>
                  <a:gd name="connsiteY17" fmla="*/ 449138 h 695592"/>
                  <a:gd name="connsiteX18" fmla="*/ 841281 w 2093685"/>
                  <a:gd name="connsiteY18" fmla="*/ 558568 h 695592"/>
                  <a:gd name="connsiteX19" fmla="*/ 749920 w 2093685"/>
                  <a:gd name="connsiteY19" fmla="*/ 453896 h 695592"/>
                  <a:gd name="connsiteX20" fmla="*/ 749920 w 2093685"/>
                  <a:gd name="connsiteY20" fmla="*/ 139880 h 695592"/>
                  <a:gd name="connsiteX21" fmla="*/ 582425 w 2093685"/>
                  <a:gd name="connsiteY21" fmla="*/ 139880 h 695592"/>
                  <a:gd name="connsiteX22" fmla="*/ 582425 w 2093685"/>
                  <a:gd name="connsiteY22" fmla="*/ 448186 h 695592"/>
                  <a:gd name="connsiteX23" fmla="*/ 796552 w 2093685"/>
                  <a:gd name="connsiteY23" fmla="*/ 695593 h 695592"/>
                  <a:gd name="connsiteX24" fmla="*/ 989742 w 2093685"/>
                  <a:gd name="connsiteY24" fmla="*/ 613758 h 695592"/>
                  <a:gd name="connsiteX25" fmla="*/ 1028761 w 2093685"/>
                  <a:gd name="connsiteY25" fmla="*/ 685126 h 695592"/>
                  <a:gd name="connsiteX26" fmla="*/ 1104895 w 2093685"/>
                  <a:gd name="connsiteY26" fmla="*/ 685126 h 695592"/>
                  <a:gd name="connsiteX27" fmla="*/ 1104895 w 2093685"/>
                  <a:gd name="connsiteY27" fmla="*/ 686077 h 695592"/>
                  <a:gd name="connsiteX28" fmla="*/ 1501744 w 2093685"/>
                  <a:gd name="connsiteY28" fmla="*/ 270244 h 695592"/>
                  <a:gd name="connsiteX29" fmla="*/ 1526488 w 2093685"/>
                  <a:gd name="connsiteY29" fmla="*/ 131316 h 695592"/>
                  <a:gd name="connsiteX30" fmla="*/ 1328539 w 2093685"/>
                  <a:gd name="connsiteY30" fmla="*/ 225521 h 695592"/>
                  <a:gd name="connsiteX31" fmla="*/ 1291424 w 2093685"/>
                  <a:gd name="connsiteY31" fmla="*/ 139880 h 695592"/>
                  <a:gd name="connsiteX32" fmla="*/ 1215290 w 2093685"/>
                  <a:gd name="connsiteY32" fmla="*/ 139880 h 695592"/>
                  <a:gd name="connsiteX33" fmla="*/ 1215290 w 2093685"/>
                  <a:gd name="connsiteY33" fmla="*/ 686077 h 695592"/>
                  <a:gd name="connsiteX34" fmla="*/ 1382784 w 2093685"/>
                  <a:gd name="connsiteY34" fmla="*/ 686077 h 695592"/>
                  <a:gd name="connsiteX35" fmla="*/ 1382784 w 2093685"/>
                  <a:gd name="connsiteY35" fmla="*/ 406318 h 695592"/>
                  <a:gd name="connsiteX36" fmla="*/ 1501744 w 2093685"/>
                  <a:gd name="connsiteY36" fmla="*/ 270244 h 695592"/>
                  <a:gd name="connsiteX37" fmla="*/ 1501744 w 2093685"/>
                  <a:gd name="connsiteY37" fmla="*/ 270244 h 695592"/>
                  <a:gd name="connsiteX38" fmla="*/ 2093686 w 2093685"/>
                  <a:gd name="connsiteY38" fmla="*/ 521457 h 695592"/>
                  <a:gd name="connsiteX39" fmla="*/ 1918577 w 2093685"/>
                  <a:gd name="connsiteY39" fmla="*/ 521457 h 695592"/>
                  <a:gd name="connsiteX40" fmla="*/ 1825313 w 2093685"/>
                  <a:gd name="connsiteY40" fmla="*/ 578551 h 695592"/>
                  <a:gd name="connsiteX41" fmla="*/ 1716823 w 2093685"/>
                  <a:gd name="connsiteY41" fmla="*/ 467218 h 695592"/>
                  <a:gd name="connsiteX42" fmla="*/ 2089879 w 2093685"/>
                  <a:gd name="connsiteY42" fmla="*/ 467218 h 695592"/>
                  <a:gd name="connsiteX43" fmla="*/ 2091782 w 2093685"/>
                  <a:gd name="connsiteY43" fmla="*/ 418688 h 695592"/>
                  <a:gd name="connsiteX44" fmla="*/ 1829120 w 2093685"/>
                  <a:gd name="connsiteY44" fmla="*/ 130364 h 695592"/>
                  <a:gd name="connsiteX45" fmla="*/ 1548376 w 2093685"/>
                  <a:gd name="connsiteY45" fmla="*/ 412979 h 695592"/>
                  <a:gd name="connsiteX46" fmla="*/ 1831975 w 2093685"/>
                  <a:gd name="connsiteY46" fmla="*/ 695593 h 695592"/>
                  <a:gd name="connsiteX47" fmla="*/ 2093686 w 2093685"/>
                  <a:gd name="connsiteY47" fmla="*/ 521457 h 695592"/>
                  <a:gd name="connsiteX48" fmla="*/ 2093686 w 2093685"/>
                  <a:gd name="connsiteY48" fmla="*/ 521457 h 695592"/>
                  <a:gd name="connsiteX49" fmla="*/ 1919529 w 2093685"/>
                  <a:gd name="connsiteY49" fmla="*/ 353030 h 695592"/>
                  <a:gd name="connsiteX50" fmla="*/ 1718725 w 2093685"/>
                  <a:gd name="connsiteY50" fmla="*/ 353030 h 695592"/>
                  <a:gd name="connsiteX51" fmla="*/ 1821507 w 2093685"/>
                  <a:gd name="connsiteY51" fmla="*/ 252164 h 695592"/>
                  <a:gd name="connsiteX52" fmla="*/ 1919529 w 2093685"/>
                  <a:gd name="connsiteY52" fmla="*/ 353030 h 695592"/>
                  <a:gd name="connsiteX53" fmla="*/ 1919529 w 2093685"/>
                  <a:gd name="connsiteY53" fmla="*/ 353030 h 69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93685" h="695592">
                    <a:moveTo>
                      <a:pt x="494871" y="686077"/>
                    </a:moveTo>
                    <a:lnTo>
                      <a:pt x="494871" y="544294"/>
                    </a:lnTo>
                    <a:lnTo>
                      <a:pt x="171302" y="544294"/>
                    </a:lnTo>
                    <a:lnTo>
                      <a:pt x="171302" y="402511"/>
                    </a:lnTo>
                    <a:lnTo>
                      <a:pt x="462514" y="402511"/>
                    </a:lnTo>
                    <a:lnTo>
                      <a:pt x="462514" y="269292"/>
                    </a:lnTo>
                    <a:lnTo>
                      <a:pt x="171302" y="269292"/>
                    </a:lnTo>
                    <a:lnTo>
                      <a:pt x="171302" y="141783"/>
                    </a:lnTo>
                    <a:lnTo>
                      <a:pt x="473934" y="141783"/>
                    </a:lnTo>
                    <a:lnTo>
                      <a:pt x="495823" y="0"/>
                    </a:lnTo>
                    <a:lnTo>
                      <a:pt x="0" y="0"/>
                    </a:lnTo>
                    <a:lnTo>
                      <a:pt x="0" y="686077"/>
                    </a:lnTo>
                    <a:lnTo>
                      <a:pt x="494871" y="686077"/>
                    </a:lnTo>
                    <a:lnTo>
                      <a:pt x="494871" y="686077"/>
                    </a:lnTo>
                    <a:close/>
                    <a:moveTo>
                      <a:pt x="1104895" y="686077"/>
                    </a:moveTo>
                    <a:lnTo>
                      <a:pt x="1104895" y="139880"/>
                    </a:lnTo>
                    <a:lnTo>
                      <a:pt x="936448" y="139880"/>
                    </a:lnTo>
                    <a:lnTo>
                      <a:pt x="936448" y="449138"/>
                    </a:lnTo>
                    <a:cubicBezTo>
                      <a:pt x="936448" y="524311"/>
                      <a:pt x="917415" y="558568"/>
                      <a:pt x="841281" y="558568"/>
                    </a:cubicBezTo>
                    <a:cubicBezTo>
                      <a:pt x="765147" y="558568"/>
                      <a:pt x="749920" y="527166"/>
                      <a:pt x="749920" y="453896"/>
                    </a:cubicBezTo>
                    <a:lnTo>
                      <a:pt x="749920" y="139880"/>
                    </a:lnTo>
                    <a:lnTo>
                      <a:pt x="582425" y="139880"/>
                    </a:lnTo>
                    <a:lnTo>
                      <a:pt x="582425" y="448186"/>
                    </a:lnTo>
                    <a:cubicBezTo>
                      <a:pt x="582425" y="593776"/>
                      <a:pt x="615734" y="695593"/>
                      <a:pt x="796552" y="695593"/>
                    </a:cubicBezTo>
                    <a:cubicBezTo>
                      <a:pt x="904092" y="695593"/>
                      <a:pt x="959289" y="656579"/>
                      <a:pt x="989742" y="613758"/>
                    </a:cubicBezTo>
                    <a:lnTo>
                      <a:pt x="1028761" y="685126"/>
                    </a:lnTo>
                    <a:lnTo>
                      <a:pt x="1104895" y="685126"/>
                    </a:lnTo>
                    <a:lnTo>
                      <a:pt x="1104895" y="686077"/>
                    </a:lnTo>
                    <a:close/>
                    <a:moveTo>
                      <a:pt x="1501744" y="270244"/>
                    </a:moveTo>
                    <a:lnTo>
                      <a:pt x="1526488" y="131316"/>
                    </a:lnTo>
                    <a:cubicBezTo>
                      <a:pt x="1412286" y="117994"/>
                      <a:pt x="1354234" y="188410"/>
                      <a:pt x="1328539" y="225521"/>
                    </a:cubicBezTo>
                    <a:lnTo>
                      <a:pt x="1291424" y="139880"/>
                    </a:lnTo>
                    <a:lnTo>
                      <a:pt x="1215290" y="139880"/>
                    </a:lnTo>
                    <a:lnTo>
                      <a:pt x="1215290" y="686077"/>
                    </a:lnTo>
                    <a:lnTo>
                      <a:pt x="1382784" y="686077"/>
                    </a:lnTo>
                    <a:lnTo>
                      <a:pt x="1382784" y="406318"/>
                    </a:lnTo>
                    <a:cubicBezTo>
                      <a:pt x="1381833" y="333999"/>
                      <a:pt x="1376123" y="256922"/>
                      <a:pt x="1501744" y="270244"/>
                    </a:cubicBezTo>
                    <a:lnTo>
                      <a:pt x="1501744" y="270244"/>
                    </a:lnTo>
                    <a:close/>
                    <a:moveTo>
                      <a:pt x="2093686" y="521457"/>
                    </a:moveTo>
                    <a:lnTo>
                      <a:pt x="1918577" y="521457"/>
                    </a:lnTo>
                    <a:cubicBezTo>
                      <a:pt x="1911916" y="552858"/>
                      <a:pt x="1886221" y="578551"/>
                      <a:pt x="1825313" y="578551"/>
                    </a:cubicBezTo>
                    <a:cubicBezTo>
                      <a:pt x="1752034" y="578551"/>
                      <a:pt x="1717774" y="539536"/>
                      <a:pt x="1716823" y="467218"/>
                    </a:cubicBezTo>
                    <a:lnTo>
                      <a:pt x="2089879" y="467218"/>
                    </a:lnTo>
                    <a:cubicBezTo>
                      <a:pt x="2091782" y="451041"/>
                      <a:pt x="2091782" y="434865"/>
                      <a:pt x="2091782" y="418688"/>
                    </a:cubicBezTo>
                    <a:cubicBezTo>
                      <a:pt x="2091782" y="275002"/>
                      <a:pt x="2039440" y="130364"/>
                      <a:pt x="1829120" y="130364"/>
                    </a:cubicBezTo>
                    <a:cubicBezTo>
                      <a:pt x="1604524" y="130364"/>
                      <a:pt x="1548376" y="272147"/>
                      <a:pt x="1548376" y="412979"/>
                    </a:cubicBezTo>
                    <a:cubicBezTo>
                      <a:pt x="1548376" y="556665"/>
                      <a:pt x="1602622" y="695593"/>
                      <a:pt x="1831975" y="695593"/>
                    </a:cubicBezTo>
                    <a:cubicBezTo>
                      <a:pt x="1999470" y="695593"/>
                      <a:pt x="2084169" y="621371"/>
                      <a:pt x="2093686" y="521457"/>
                    </a:cubicBezTo>
                    <a:lnTo>
                      <a:pt x="2093686" y="521457"/>
                    </a:lnTo>
                    <a:close/>
                    <a:moveTo>
                      <a:pt x="1919529" y="353030"/>
                    </a:moveTo>
                    <a:lnTo>
                      <a:pt x="1718725" y="353030"/>
                    </a:lnTo>
                    <a:cubicBezTo>
                      <a:pt x="1724436" y="294985"/>
                      <a:pt x="1754890" y="252164"/>
                      <a:pt x="1821507" y="252164"/>
                    </a:cubicBezTo>
                    <a:cubicBezTo>
                      <a:pt x="1892883" y="252164"/>
                      <a:pt x="1919529" y="295936"/>
                      <a:pt x="1919529" y="353030"/>
                    </a:cubicBezTo>
                    <a:lnTo>
                      <a:pt x="1919529" y="353030"/>
                    </a:lnTo>
                    <a:close/>
                  </a:path>
                </a:pathLst>
              </a:custGeom>
              <a:solidFill>
                <a:srgbClr val="000000"/>
              </a:solidFill>
              <a:ln w="9513" cap="flat">
                <a:noFill/>
                <a:prstDash val="solid"/>
                <a:miter/>
              </a:ln>
            </p:spPr>
            <p:txBody>
              <a:bodyPr rtlCol="0" anchor="ctr"/>
              <a:lstStyle/>
              <a:p>
                <a:endParaRPr lang="fr-FR"/>
              </a:p>
            </p:txBody>
          </p:sp>
        </p:grpSp>
      </p:grpSp>
    </p:spTree>
    <p:extLst>
      <p:ext uri="{BB962C8B-B14F-4D97-AF65-F5344CB8AC3E}">
        <p14:creationId xmlns:p14="http://schemas.microsoft.com/office/powerpoint/2010/main" val="1432714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A147CCD4-F1D3-498D-95A5-CABC908B48A2}"/>
              </a:ext>
            </a:extLst>
          </p:cNvPr>
          <p:cNvGrpSpPr/>
          <p:nvPr userDrawn="1"/>
        </p:nvGrpSpPr>
        <p:grpSpPr>
          <a:xfrm>
            <a:off x="-3048" y="6422066"/>
            <a:ext cx="12195048" cy="458806"/>
            <a:chOff x="-3048" y="6422066"/>
            <a:chExt cx="12195048" cy="458806"/>
          </a:xfrm>
        </p:grpSpPr>
        <p:sp>
          <p:nvSpPr>
            <p:cNvPr id="8" name="Forme libre 7">
              <a:extLst>
                <a:ext uri="{FF2B5EF4-FFF2-40B4-BE49-F238E27FC236}">
                  <a16:creationId xmlns:a16="http://schemas.microsoft.com/office/drawing/2014/main" id="{DFF58020-237D-C047-573C-47FFF42BC3EE}"/>
                </a:ext>
              </a:extLst>
            </p:cNvPr>
            <p:cNvSpPr/>
            <p:nvPr/>
          </p:nvSpPr>
          <p:spPr>
            <a:xfrm>
              <a:off x="-3048" y="6547170"/>
              <a:ext cx="12195048" cy="333702"/>
            </a:xfrm>
            <a:custGeom>
              <a:avLst/>
              <a:gdLst>
                <a:gd name="connsiteX0" fmla="*/ 0 w 12195048"/>
                <a:gd name="connsiteY0" fmla="*/ 0 h 333702"/>
                <a:gd name="connsiteX1" fmla="*/ 5524373 w 12195048"/>
                <a:gd name="connsiteY1" fmla="*/ 0 h 333702"/>
                <a:gd name="connsiteX2" fmla="*/ 6105398 w 12195048"/>
                <a:gd name="connsiteY2" fmla="*/ 273050 h 333702"/>
                <a:gd name="connsiteX3" fmla="*/ 6641973 w 12195048"/>
                <a:gd name="connsiteY3" fmla="*/ 0 h 333702"/>
                <a:gd name="connsiteX4" fmla="*/ 12195048 w 12195048"/>
                <a:gd name="connsiteY4" fmla="*/ 0 h 333702"/>
                <a:gd name="connsiteX5" fmla="*/ 12195048 w 12195048"/>
                <a:gd name="connsiteY5" fmla="*/ 333702 h 333702"/>
                <a:gd name="connsiteX6" fmla="*/ 0 w 12195048"/>
                <a:gd name="connsiteY6" fmla="*/ 333702 h 3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5048" h="333702">
                  <a:moveTo>
                    <a:pt x="0" y="0"/>
                  </a:moveTo>
                  <a:lnTo>
                    <a:pt x="5524373" y="0"/>
                  </a:lnTo>
                  <a:cubicBezTo>
                    <a:pt x="5695823" y="189442"/>
                    <a:pt x="5911723" y="274108"/>
                    <a:pt x="6105398" y="273050"/>
                  </a:cubicBezTo>
                  <a:cubicBezTo>
                    <a:pt x="6290606" y="274108"/>
                    <a:pt x="6564715" y="135467"/>
                    <a:pt x="6641973" y="0"/>
                  </a:cubicBezTo>
                  <a:lnTo>
                    <a:pt x="12195048" y="0"/>
                  </a:lnTo>
                  <a:lnTo>
                    <a:pt x="12195048" y="333702"/>
                  </a:lnTo>
                  <a:lnTo>
                    <a:pt x="0" y="333702"/>
                  </a:lnTo>
                  <a:close/>
                </a:path>
              </a:pathLst>
            </a:cu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9" name="Groupe 8">
              <a:extLst>
                <a:ext uri="{FF2B5EF4-FFF2-40B4-BE49-F238E27FC236}">
                  <a16:creationId xmlns:a16="http://schemas.microsoft.com/office/drawing/2014/main" id="{E7A79A2C-E78E-593B-9BF2-EA6B19EC32C3}"/>
                </a:ext>
              </a:extLst>
            </p:cNvPr>
            <p:cNvGrpSpPr/>
            <p:nvPr/>
          </p:nvGrpSpPr>
          <p:grpSpPr>
            <a:xfrm>
              <a:off x="5719719" y="6422066"/>
              <a:ext cx="701577" cy="302588"/>
              <a:chOff x="5498859" y="191925"/>
              <a:chExt cx="6168759" cy="2660571"/>
            </a:xfrm>
          </p:grpSpPr>
          <p:sp>
            <p:nvSpPr>
              <p:cNvPr id="10" name="Forme libre 9">
                <a:extLst>
                  <a:ext uri="{FF2B5EF4-FFF2-40B4-BE49-F238E27FC236}">
                    <a16:creationId xmlns:a16="http://schemas.microsoft.com/office/drawing/2014/main" id="{5618AB32-F996-884A-9BB8-36CE56BA62C4}"/>
                  </a:ext>
                </a:extLst>
              </p:cNvPr>
              <p:cNvSpPr/>
              <p:nvPr/>
            </p:nvSpPr>
            <p:spPr>
              <a:xfrm>
                <a:off x="5914799" y="578296"/>
                <a:ext cx="1983291" cy="1983058"/>
              </a:xfrm>
              <a:custGeom>
                <a:avLst/>
                <a:gdLst>
                  <a:gd name="connsiteX0" fmla="*/ 1983291 w 1983291"/>
                  <a:gd name="connsiteY0" fmla="*/ 991529 h 1983058"/>
                  <a:gd name="connsiteX1" fmla="*/ 991646 w 1983291"/>
                  <a:gd name="connsiteY1" fmla="*/ 1983058 h 1983058"/>
                  <a:gd name="connsiteX2" fmla="*/ 0 w 1983291"/>
                  <a:gd name="connsiteY2" fmla="*/ 991529 h 1983058"/>
                  <a:gd name="connsiteX3" fmla="*/ 991646 w 1983291"/>
                  <a:gd name="connsiteY3" fmla="*/ 0 h 1983058"/>
                  <a:gd name="connsiteX4" fmla="*/ 1983291 w 1983291"/>
                  <a:gd name="connsiteY4" fmla="*/ 991529 h 19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291" h="1983058">
                    <a:moveTo>
                      <a:pt x="1983291" y="991529"/>
                    </a:moveTo>
                    <a:cubicBezTo>
                      <a:pt x="1983291" y="1539135"/>
                      <a:pt x="1539317" y="1983058"/>
                      <a:pt x="991646" y="1983058"/>
                    </a:cubicBezTo>
                    <a:cubicBezTo>
                      <a:pt x="443975" y="1983058"/>
                      <a:pt x="0" y="1539135"/>
                      <a:pt x="0" y="991529"/>
                    </a:cubicBezTo>
                    <a:cubicBezTo>
                      <a:pt x="0" y="443923"/>
                      <a:pt x="443975" y="0"/>
                      <a:pt x="991646" y="0"/>
                    </a:cubicBezTo>
                    <a:cubicBezTo>
                      <a:pt x="1539317" y="0"/>
                      <a:pt x="1983291" y="443923"/>
                      <a:pt x="1983291" y="991529"/>
                    </a:cubicBezTo>
                    <a:close/>
                  </a:path>
                </a:pathLst>
              </a:custGeom>
              <a:solidFill>
                <a:srgbClr val="FFFFFF"/>
              </a:solidFill>
              <a:ln w="9513"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8B6457A7-8CE6-E5C9-4ADC-EDC79E51C828}"/>
                  </a:ext>
                </a:extLst>
              </p:cNvPr>
              <p:cNvSpPr/>
              <p:nvPr/>
            </p:nvSpPr>
            <p:spPr>
              <a:xfrm>
                <a:off x="5498859" y="191925"/>
                <a:ext cx="2659932" cy="2660571"/>
              </a:xfrm>
              <a:custGeom>
                <a:avLst/>
                <a:gdLst>
                  <a:gd name="connsiteX0" fmla="*/ 2659933 w 2659932"/>
                  <a:gd name="connsiteY0" fmla="*/ 1330286 h 2660571"/>
                  <a:gd name="connsiteX1" fmla="*/ 1329490 w 2659932"/>
                  <a:gd name="connsiteY1" fmla="*/ 0 h 2660571"/>
                  <a:gd name="connsiteX2" fmla="*/ 0 w 2659932"/>
                  <a:gd name="connsiteY2" fmla="*/ 1330286 h 2660571"/>
                  <a:gd name="connsiteX3" fmla="*/ 1330442 w 2659932"/>
                  <a:gd name="connsiteY3" fmla="*/ 2660571 h 2660571"/>
                  <a:gd name="connsiteX4" fmla="*/ 2659933 w 2659932"/>
                  <a:gd name="connsiteY4" fmla="*/ 1330286 h 2660571"/>
                  <a:gd name="connsiteX5" fmla="*/ 2659933 w 2659932"/>
                  <a:gd name="connsiteY5" fmla="*/ 1330286 h 2660571"/>
                  <a:gd name="connsiteX6" fmla="*/ 1096330 w 2659932"/>
                  <a:gd name="connsiteY6" fmla="*/ 1768005 h 2660571"/>
                  <a:gd name="connsiteX7" fmla="*/ 1751083 w 2659932"/>
                  <a:gd name="connsiteY7" fmla="*/ 1768005 h 2660571"/>
                  <a:gd name="connsiteX8" fmla="*/ 1704451 w 2659932"/>
                  <a:gd name="connsiteY8" fmla="*/ 2062038 h 2660571"/>
                  <a:gd name="connsiteX9" fmla="*/ 1050650 w 2659932"/>
                  <a:gd name="connsiteY9" fmla="*/ 2062038 h 2660571"/>
                  <a:gd name="connsiteX10" fmla="*/ 1030664 w 2659932"/>
                  <a:gd name="connsiteY10" fmla="*/ 2062038 h 2660571"/>
                  <a:gd name="connsiteX11" fmla="*/ 723273 w 2659932"/>
                  <a:gd name="connsiteY11" fmla="*/ 2062038 h 2660571"/>
                  <a:gd name="connsiteX12" fmla="*/ 956434 w 2659932"/>
                  <a:gd name="connsiteY12" fmla="*/ 589969 h 2660571"/>
                  <a:gd name="connsiteX13" fmla="*/ 1283810 w 2659932"/>
                  <a:gd name="connsiteY13" fmla="*/ 589969 h 2660571"/>
                  <a:gd name="connsiteX14" fmla="*/ 1096330 w 2659932"/>
                  <a:gd name="connsiteY14" fmla="*/ 1768005 h 2660571"/>
                  <a:gd name="connsiteX15" fmla="*/ 1096330 w 2659932"/>
                  <a:gd name="connsiteY15" fmla="*/ 1768005 h 2660571"/>
                  <a:gd name="connsiteX16" fmla="*/ 1516970 w 2659932"/>
                  <a:gd name="connsiteY16" fmla="*/ 1178987 h 2660571"/>
                  <a:gd name="connsiteX17" fmla="*/ 1844347 w 2659932"/>
                  <a:gd name="connsiteY17" fmla="*/ 1178987 h 2660571"/>
                  <a:gd name="connsiteX18" fmla="*/ 1797715 w 2659932"/>
                  <a:gd name="connsiteY18" fmla="*/ 1473020 h 2660571"/>
                  <a:gd name="connsiteX19" fmla="*/ 1470338 w 2659932"/>
                  <a:gd name="connsiteY19" fmla="*/ 1473020 h 2660571"/>
                  <a:gd name="connsiteX20" fmla="*/ 1516970 w 2659932"/>
                  <a:gd name="connsiteY20" fmla="*/ 1178987 h 2660571"/>
                  <a:gd name="connsiteX21" fmla="*/ 1516970 w 2659932"/>
                  <a:gd name="connsiteY21" fmla="*/ 1178987 h 2660571"/>
                  <a:gd name="connsiteX22" fmla="*/ 1937611 w 2659932"/>
                  <a:gd name="connsiteY22" fmla="*/ 590921 h 2660571"/>
                  <a:gd name="connsiteX23" fmla="*/ 1890979 w 2659932"/>
                  <a:gd name="connsiteY23" fmla="*/ 884954 h 2660571"/>
                  <a:gd name="connsiteX24" fmla="*/ 1563603 w 2659932"/>
                  <a:gd name="connsiteY24" fmla="*/ 884954 h 2660571"/>
                  <a:gd name="connsiteX25" fmla="*/ 1610235 w 2659932"/>
                  <a:gd name="connsiteY25" fmla="*/ 590921 h 2660571"/>
                  <a:gd name="connsiteX26" fmla="*/ 1937611 w 2659932"/>
                  <a:gd name="connsiteY26" fmla="*/ 590921 h 2660571"/>
                  <a:gd name="connsiteX27" fmla="*/ 1937611 w 2659932"/>
                  <a:gd name="connsiteY27" fmla="*/ 590921 h 2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9932" h="2660571">
                    <a:moveTo>
                      <a:pt x="2659933" y="1330286"/>
                    </a:moveTo>
                    <a:cubicBezTo>
                      <a:pt x="2659933" y="595679"/>
                      <a:pt x="2064184" y="0"/>
                      <a:pt x="1329490" y="0"/>
                    </a:cubicBezTo>
                    <a:cubicBezTo>
                      <a:pt x="594797" y="0"/>
                      <a:pt x="0" y="595679"/>
                      <a:pt x="0" y="1330286"/>
                    </a:cubicBezTo>
                    <a:cubicBezTo>
                      <a:pt x="0" y="2064893"/>
                      <a:pt x="595749" y="2660571"/>
                      <a:pt x="1330442" y="2660571"/>
                    </a:cubicBezTo>
                    <a:cubicBezTo>
                      <a:pt x="2065136" y="2660571"/>
                      <a:pt x="2659933" y="2064893"/>
                      <a:pt x="2659933" y="1330286"/>
                    </a:cubicBezTo>
                    <a:lnTo>
                      <a:pt x="2659933" y="1330286"/>
                    </a:lnTo>
                    <a:close/>
                    <a:moveTo>
                      <a:pt x="1096330" y="1768005"/>
                    </a:moveTo>
                    <a:lnTo>
                      <a:pt x="1751083" y="1768005"/>
                    </a:lnTo>
                    <a:lnTo>
                      <a:pt x="1704451" y="2062038"/>
                    </a:lnTo>
                    <a:lnTo>
                      <a:pt x="1050650" y="2062038"/>
                    </a:lnTo>
                    <a:lnTo>
                      <a:pt x="1030664" y="2062038"/>
                    </a:lnTo>
                    <a:lnTo>
                      <a:pt x="723273" y="2062038"/>
                    </a:lnTo>
                    <a:lnTo>
                      <a:pt x="956434" y="589969"/>
                    </a:lnTo>
                    <a:lnTo>
                      <a:pt x="1283810" y="589969"/>
                    </a:lnTo>
                    <a:lnTo>
                      <a:pt x="1096330" y="1768005"/>
                    </a:lnTo>
                    <a:lnTo>
                      <a:pt x="1096330" y="1768005"/>
                    </a:lnTo>
                    <a:close/>
                    <a:moveTo>
                      <a:pt x="1516970" y="1178987"/>
                    </a:moveTo>
                    <a:lnTo>
                      <a:pt x="1844347" y="1178987"/>
                    </a:lnTo>
                    <a:lnTo>
                      <a:pt x="1797715" y="1473020"/>
                    </a:lnTo>
                    <a:lnTo>
                      <a:pt x="1470338" y="1473020"/>
                    </a:lnTo>
                    <a:lnTo>
                      <a:pt x="1516970" y="1178987"/>
                    </a:lnTo>
                    <a:lnTo>
                      <a:pt x="1516970" y="1178987"/>
                    </a:lnTo>
                    <a:close/>
                    <a:moveTo>
                      <a:pt x="1937611" y="590921"/>
                    </a:moveTo>
                    <a:lnTo>
                      <a:pt x="1890979" y="884954"/>
                    </a:lnTo>
                    <a:lnTo>
                      <a:pt x="1563603" y="884954"/>
                    </a:lnTo>
                    <a:lnTo>
                      <a:pt x="1610235" y="590921"/>
                    </a:lnTo>
                    <a:lnTo>
                      <a:pt x="1937611" y="590921"/>
                    </a:lnTo>
                    <a:lnTo>
                      <a:pt x="1937611" y="590921"/>
                    </a:lnTo>
                    <a:close/>
                  </a:path>
                </a:pathLst>
              </a:custGeom>
              <a:solidFill>
                <a:srgbClr val="F2CB2A"/>
              </a:solidFill>
              <a:ln w="9513"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846408D3-3543-8291-38F7-C40857DD52ED}"/>
                  </a:ext>
                </a:extLst>
              </p:cNvPr>
              <p:cNvSpPr/>
              <p:nvPr/>
            </p:nvSpPr>
            <p:spPr>
              <a:xfrm>
                <a:off x="8566108" y="2270139"/>
                <a:ext cx="3072959" cy="298790"/>
              </a:xfrm>
              <a:custGeom>
                <a:avLst/>
                <a:gdLst>
                  <a:gd name="connsiteX0" fmla="*/ 123718 w 3072959"/>
                  <a:gd name="connsiteY0" fmla="*/ 297839 h 298790"/>
                  <a:gd name="connsiteX1" fmla="*/ 123718 w 3072959"/>
                  <a:gd name="connsiteY1" fmla="*/ 257874 h 298790"/>
                  <a:gd name="connsiteX2" fmla="*/ 49487 w 3072959"/>
                  <a:gd name="connsiteY2" fmla="*/ 257874 h 298790"/>
                  <a:gd name="connsiteX3" fmla="*/ 49487 w 3072959"/>
                  <a:gd name="connsiteY3" fmla="*/ 78980 h 298790"/>
                  <a:gd name="connsiteX4" fmla="*/ 0 w 3072959"/>
                  <a:gd name="connsiteY4" fmla="*/ 78980 h 298790"/>
                  <a:gd name="connsiteX5" fmla="*/ 0 w 3072959"/>
                  <a:gd name="connsiteY5" fmla="*/ 297839 h 298790"/>
                  <a:gd name="connsiteX6" fmla="*/ 123718 w 3072959"/>
                  <a:gd name="connsiteY6" fmla="*/ 297839 h 298790"/>
                  <a:gd name="connsiteX7" fmla="*/ 123718 w 3072959"/>
                  <a:gd name="connsiteY7" fmla="*/ 297839 h 298790"/>
                  <a:gd name="connsiteX8" fmla="*/ 334038 w 3072959"/>
                  <a:gd name="connsiteY8" fmla="*/ 297839 h 298790"/>
                  <a:gd name="connsiteX9" fmla="*/ 334038 w 3072959"/>
                  <a:gd name="connsiteY9" fmla="*/ 257874 h 298790"/>
                  <a:gd name="connsiteX10" fmla="*/ 227451 w 3072959"/>
                  <a:gd name="connsiteY10" fmla="*/ 257874 h 298790"/>
                  <a:gd name="connsiteX11" fmla="*/ 227451 w 3072959"/>
                  <a:gd name="connsiteY11" fmla="*/ 206489 h 298790"/>
                  <a:gd name="connsiteX12" fmla="*/ 323570 w 3072959"/>
                  <a:gd name="connsiteY12" fmla="*/ 206489 h 298790"/>
                  <a:gd name="connsiteX13" fmla="*/ 323570 w 3072959"/>
                  <a:gd name="connsiteY13" fmla="*/ 167475 h 298790"/>
                  <a:gd name="connsiteX14" fmla="*/ 227451 w 3072959"/>
                  <a:gd name="connsiteY14" fmla="*/ 167475 h 298790"/>
                  <a:gd name="connsiteX15" fmla="*/ 227451 w 3072959"/>
                  <a:gd name="connsiteY15" fmla="*/ 119897 h 298790"/>
                  <a:gd name="connsiteX16" fmla="*/ 334038 w 3072959"/>
                  <a:gd name="connsiteY16" fmla="*/ 119897 h 298790"/>
                  <a:gd name="connsiteX17" fmla="*/ 334038 w 3072959"/>
                  <a:gd name="connsiteY17" fmla="*/ 79931 h 298790"/>
                  <a:gd name="connsiteX18" fmla="*/ 178915 w 3072959"/>
                  <a:gd name="connsiteY18" fmla="*/ 79931 h 298790"/>
                  <a:gd name="connsiteX19" fmla="*/ 178915 w 3072959"/>
                  <a:gd name="connsiteY19" fmla="*/ 298791 h 298790"/>
                  <a:gd name="connsiteX20" fmla="*/ 334038 w 3072959"/>
                  <a:gd name="connsiteY20" fmla="*/ 298791 h 298790"/>
                  <a:gd name="connsiteX21" fmla="*/ 334038 w 3072959"/>
                  <a:gd name="connsiteY21" fmla="*/ 297839 h 298790"/>
                  <a:gd name="connsiteX22" fmla="*/ 687110 w 3072959"/>
                  <a:gd name="connsiteY22" fmla="*/ 187458 h 298790"/>
                  <a:gd name="connsiteX23" fmla="*/ 585280 w 3072959"/>
                  <a:gd name="connsiteY23" fmla="*/ 78980 h 298790"/>
                  <a:gd name="connsiteX24" fmla="*/ 500581 w 3072959"/>
                  <a:gd name="connsiteY24" fmla="*/ 78980 h 298790"/>
                  <a:gd name="connsiteX25" fmla="*/ 500581 w 3072959"/>
                  <a:gd name="connsiteY25" fmla="*/ 297839 h 298790"/>
                  <a:gd name="connsiteX26" fmla="*/ 581474 w 3072959"/>
                  <a:gd name="connsiteY26" fmla="*/ 297839 h 298790"/>
                  <a:gd name="connsiteX27" fmla="*/ 687110 w 3072959"/>
                  <a:gd name="connsiteY27" fmla="*/ 187458 h 298790"/>
                  <a:gd name="connsiteX28" fmla="*/ 687110 w 3072959"/>
                  <a:gd name="connsiteY28" fmla="*/ 187458 h 298790"/>
                  <a:gd name="connsiteX29" fmla="*/ 640478 w 3072959"/>
                  <a:gd name="connsiteY29" fmla="*/ 186506 h 298790"/>
                  <a:gd name="connsiteX30" fmla="*/ 572909 w 3072959"/>
                  <a:gd name="connsiteY30" fmla="*/ 256922 h 298790"/>
                  <a:gd name="connsiteX31" fmla="*/ 549117 w 3072959"/>
                  <a:gd name="connsiteY31" fmla="*/ 256922 h 298790"/>
                  <a:gd name="connsiteX32" fmla="*/ 549117 w 3072959"/>
                  <a:gd name="connsiteY32" fmla="*/ 118945 h 298790"/>
                  <a:gd name="connsiteX33" fmla="*/ 574812 w 3072959"/>
                  <a:gd name="connsiteY33" fmla="*/ 118945 h 298790"/>
                  <a:gd name="connsiteX34" fmla="*/ 640478 w 3072959"/>
                  <a:gd name="connsiteY34" fmla="*/ 186506 h 298790"/>
                  <a:gd name="connsiteX35" fmla="*/ 640478 w 3072959"/>
                  <a:gd name="connsiteY35" fmla="*/ 186506 h 298790"/>
                  <a:gd name="connsiteX36" fmla="*/ 907899 w 3072959"/>
                  <a:gd name="connsiteY36" fmla="*/ 297839 h 298790"/>
                  <a:gd name="connsiteX37" fmla="*/ 907899 w 3072959"/>
                  <a:gd name="connsiteY37" fmla="*/ 257874 h 298790"/>
                  <a:gd name="connsiteX38" fmla="*/ 801311 w 3072959"/>
                  <a:gd name="connsiteY38" fmla="*/ 257874 h 298790"/>
                  <a:gd name="connsiteX39" fmla="*/ 801311 w 3072959"/>
                  <a:gd name="connsiteY39" fmla="*/ 206489 h 298790"/>
                  <a:gd name="connsiteX40" fmla="*/ 897430 w 3072959"/>
                  <a:gd name="connsiteY40" fmla="*/ 206489 h 298790"/>
                  <a:gd name="connsiteX41" fmla="*/ 897430 w 3072959"/>
                  <a:gd name="connsiteY41" fmla="*/ 167475 h 298790"/>
                  <a:gd name="connsiteX42" fmla="*/ 801311 w 3072959"/>
                  <a:gd name="connsiteY42" fmla="*/ 167475 h 298790"/>
                  <a:gd name="connsiteX43" fmla="*/ 801311 w 3072959"/>
                  <a:gd name="connsiteY43" fmla="*/ 119897 h 298790"/>
                  <a:gd name="connsiteX44" fmla="*/ 907899 w 3072959"/>
                  <a:gd name="connsiteY44" fmla="*/ 119897 h 298790"/>
                  <a:gd name="connsiteX45" fmla="*/ 907899 w 3072959"/>
                  <a:gd name="connsiteY45" fmla="*/ 79931 h 298790"/>
                  <a:gd name="connsiteX46" fmla="*/ 752775 w 3072959"/>
                  <a:gd name="connsiteY46" fmla="*/ 79931 h 298790"/>
                  <a:gd name="connsiteX47" fmla="*/ 752775 w 3072959"/>
                  <a:gd name="connsiteY47" fmla="*/ 298791 h 298790"/>
                  <a:gd name="connsiteX48" fmla="*/ 907899 w 3072959"/>
                  <a:gd name="connsiteY48" fmla="*/ 298791 h 298790"/>
                  <a:gd name="connsiteX49" fmla="*/ 907899 w 3072959"/>
                  <a:gd name="connsiteY49" fmla="*/ 297839 h 298790"/>
                  <a:gd name="connsiteX50" fmla="*/ 907899 w 3072959"/>
                  <a:gd name="connsiteY50" fmla="*/ 39014 h 298790"/>
                  <a:gd name="connsiteX51" fmla="*/ 907899 w 3072959"/>
                  <a:gd name="connsiteY51" fmla="*/ 0 h 298790"/>
                  <a:gd name="connsiteX52" fmla="*/ 748017 w 3072959"/>
                  <a:gd name="connsiteY52" fmla="*/ 27595 h 298790"/>
                  <a:gd name="connsiteX53" fmla="*/ 748017 w 3072959"/>
                  <a:gd name="connsiteY53" fmla="*/ 66609 h 298790"/>
                  <a:gd name="connsiteX54" fmla="*/ 907899 w 3072959"/>
                  <a:gd name="connsiteY54" fmla="*/ 39014 h 298790"/>
                  <a:gd name="connsiteX55" fmla="*/ 907899 w 3072959"/>
                  <a:gd name="connsiteY55" fmla="*/ 39014 h 298790"/>
                  <a:gd name="connsiteX56" fmla="*/ 1143914 w 3072959"/>
                  <a:gd name="connsiteY56" fmla="*/ 154153 h 298790"/>
                  <a:gd name="connsiteX57" fmla="*/ 1051601 w 3072959"/>
                  <a:gd name="connsiteY57" fmla="*/ 78980 h 298790"/>
                  <a:gd name="connsiteX58" fmla="*/ 971661 w 3072959"/>
                  <a:gd name="connsiteY58" fmla="*/ 78980 h 298790"/>
                  <a:gd name="connsiteX59" fmla="*/ 971661 w 3072959"/>
                  <a:gd name="connsiteY59" fmla="*/ 297839 h 298790"/>
                  <a:gd name="connsiteX60" fmla="*/ 1020196 w 3072959"/>
                  <a:gd name="connsiteY60" fmla="*/ 297839 h 298790"/>
                  <a:gd name="connsiteX61" fmla="*/ 1020196 w 3072959"/>
                  <a:gd name="connsiteY61" fmla="*/ 227424 h 298790"/>
                  <a:gd name="connsiteX62" fmla="*/ 1054456 w 3072959"/>
                  <a:gd name="connsiteY62" fmla="*/ 227424 h 298790"/>
                  <a:gd name="connsiteX63" fmla="*/ 1143914 w 3072959"/>
                  <a:gd name="connsiteY63" fmla="*/ 154153 h 298790"/>
                  <a:gd name="connsiteX64" fmla="*/ 1143914 w 3072959"/>
                  <a:gd name="connsiteY64" fmla="*/ 154153 h 298790"/>
                  <a:gd name="connsiteX65" fmla="*/ 1094427 w 3072959"/>
                  <a:gd name="connsiteY65" fmla="*/ 155105 h 298790"/>
                  <a:gd name="connsiteX66" fmla="*/ 1053505 w 3072959"/>
                  <a:gd name="connsiteY66" fmla="*/ 189361 h 298790"/>
                  <a:gd name="connsiteX67" fmla="*/ 1019244 w 3072959"/>
                  <a:gd name="connsiteY67" fmla="*/ 189361 h 298790"/>
                  <a:gd name="connsiteX68" fmla="*/ 1019244 w 3072959"/>
                  <a:gd name="connsiteY68" fmla="*/ 119897 h 298790"/>
                  <a:gd name="connsiteX69" fmla="*/ 1053505 w 3072959"/>
                  <a:gd name="connsiteY69" fmla="*/ 119897 h 298790"/>
                  <a:gd name="connsiteX70" fmla="*/ 1094427 w 3072959"/>
                  <a:gd name="connsiteY70" fmla="*/ 155105 h 298790"/>
                  <a:gd name="connsiteX71" fmla="*/ 1094427 w 3072959"/>
                  <a:gd name="connsiteY71" fmla="*/ 155105 h 298790"/>
                  <a:gd name="connsiteX72" fmla="*/ 1395156 w 3072959"/>
                  <a:gd name="connsiteY72" fmla="*/ 297839 h 298790"/>
                  <a:gd name="connsiteX73" fmla="*/ 1318070 w 3072959"/>
                  <a:gd name="connsiteY73" fmla="*/ 78980 h 298790"/>
                  <a:gd name="connsiteX74" fmla="*/ 1252405 w 3072959"/>
                  <a:gd name="connsiteY74" fmla="*/ 78980 h 298790"/>
                  <a:gd name="connsiteX75" fmla="*/ 1174368 w 3072959"/>
                  <a:gd name="connsiteY75" fmla="*/ 297839 h 298790"/>
                  <a:gd name="connsiteX76" fmla="*/ 1225758 w 3072959"/>
                  <a:gd name="connsiteY76" fmla="*/ 297839 h 298790"/>
                  <a:gd name="connsiteX77" fmla="*/ 1238130 w 3072959"/>
                  <a:gd name="connsiteY77" fmla="*/ 258825 h 298790"/>
                  <a:gd name="connsiteX78" fmla="*/ 1332346 w 3072959"/>
                  <a:gd name="connsiteY78" fmla="*/ 258825 h 298790"/>
                  <a:gd name="connsiteX79" fmla="*/ 1344717 w 3072959"/>
                  <a:gd name="connsiteY79" fmla="*/ 297839 h 298790"/>
                  <a:gd name="connsiteX80" fmla="*/ 1395156 w 3072959"/>
                  <a:gd name="connsiteY80" fmla="*/ 297839 h 298790"/>
                  <a:gd name="connsiteX81" fmla="*/ 1395156 w 3072959"/>
                  <a:gd name="connsiteY81" fmla="*/ 297839 h 298790"/>
                  <a:gd name="connsiteX82" fmla="*/ 1319974 w 3072959"/>
                  <a:gd name="connsiteY82" fmla="*/ 223617 h 298790"/>
                  <a:gd name="connsiteX83" fmla="*/ 1249550 w 3072959"/>
                  <a:gd name="connsiteY83" fmla="*/ 223617 h 298790"/>
                  <a:gd name="connsiteX84" fmla="*/ 1284762 w 3072959"/>
                  <a:gd name="connsiteY84" fmla="*/ 116091 h 298790"/>
                  <a:gd name="connsiteX85" fmla="*/ 1319974 w 3072959"/>
                  <a:gd name="connsiteY85" fmla="*/ 223617 h 298790"/>
                  <a:gd name="connsiteX86" fmla="*/ 1319974 w 3072959"/>
                  <a:gd name="connsiteY86" fmla="*/ 223617 h 298790"/>
                  <a:gd name="connsiteX87" fmla="*/ 1629268 w 3072959"/>
                  <a:gd name="connsiteY87" fmla="*/ 297839 h 298790"/>
                  <a:gd name="connsiteX88" fmla="*/ 1553134 w 3072959"/>
                  <a:gd name="connsiteY88" fmla="*/ 216956 h 298790"/>
                  <a:gd name="connsiteX89" fmla="*/ 1617848 w 3072959"/>
                  <a:gd name="connsiteY89" fmla="*/ 150347 h 298790"/>
                  <a:gd name="connsiteX90" fmla="*/ 1525535 w 3072959"/>
                  <a:gd name="connsiteY90" fmla="*/ 78980 h 298790"/>
                  <a:gd name="connsiteX91" fmla="*/ 1445595 w 3072959"/>
                  <a:gd name="connsiteY91" fmla="*/ 78980 h 298790"/>
                  <a:gd name="connsiteX92" fmla="*/ 1445595 w 3072959"/>
                  <a:gd name="connsiteY92" fmla="*/ 297839 h 298790"/>
                  <a:gd name="connsiteX93" fmla="*/ 1494130 w 3072959"/>
                  <a:gd name="connsiteY93" fmla="*/ 297839 h 298790"/>
                  <a:gd name="connsiteX94" fmla="*/ 1494130 w 3072959"/>
                  <a:gd name="connsiteY94" fmla="*/ 210296 h 298790"/>
                  <a:gd name="connsiteX95" fmla="*/ 1565506 w 3072959"/>
                  <a:gd name="connsiteY95" fmla="*/ 297839 h 298790"/>
                  <a:gd name="connsiteX96" fmla="*/ 1629268 w 3072959"/>
                  <a:gd name="connsiteY96" fmla="*/ 297839 h 298790"/>
                  <a:gd name="connsiteX97" fmla="*/ 1629268 w 3072959"/>
                  <a:gd name="connsiteY97" fmla="*/ 297839 h 298790"/>
                  <a:gd name="connsiteX98" fmla="*/ 1568361 w 3072959"/>
                  <a:gd name="connsiteY98" fmla="*/ 151299 h 298790"/>
                  <a:gd name="connsiteX99" fmla="*/ 1527439 w 3072959"/>
                  <a:gd name="connsiteY99" fmla="*/ 181749 h 298790"/>
                  <a:gd name="connsiteX100" fmla="*/ 1493179 w 3072959"/>
                  <a:gd name="connsiteY100" fmla="*/ 181749 h 298790"/>
                  <a:gd name="connsiteX101" fmla="*/ 1493179 w 3072959"/>
                  <a:gd name="connsiteY101" fmla="*/ 119897 h 298790"/>
                  <a:gd name="connsiteX102" fmla="*/ 1527439 w 3072959"/>
                  <a:gd name="connsiteY102" fmla="*/ 119897 h 298790"/>
                  <a:gd name="connsiteX103" fmla="*/ 1568361 w 3072959"/>
                  <a:gd name="connsiteY103" fmla="*/ 151299 h 298790"/>
                  <a:gd name="connsiteX104" fmla="*/ 1568361 w 3072959"/>
                  <a:gd name="connsiteY104" fmla="*/ 151299 h 298790"/>
                  <a:gd name="connsiteX105" fmla="*/ 1821507 w 3072959"/>
                  <a:gd name="connsiteY105" fmla="*/ 118945 h 298790"/>
                  <a:gd name="connsiteX106" fmla="*/ 1821507 w 3072959"/>
                  <a:gd name="connsiteY106" fmla="*/ 78980 h 298790"/>
                  <a:gd name="connsiteX107" fmla="*/ 1659722 w 3072959"/>
                  <a:gd name="connsiteY107" fmla="*/ 78980 h 298790"/>
                  <a:gd name="connsiteX108" fmla="*/ 1659722 w 3072959"/>
                  <a:gd name="connsiteY108" fmla="*/ 118945 h 298790"/>
                  <a:gd name="connsiteX109" fmla="*/ 1716823 w 3072959"/>
                  <a:gd name="connsiteY109" fmla="*/ 118945 h 298790"/>
                  <a:gd name="connsiteX110" fmla="*/ 1716823 w 3072959"/>
                  <a:gd name="connsiteY110" fmla="*/ 297839 h 298790"/>
                  <a:gd name="connsiteX111" fmla="*/ 1764406 w 3072959"/>
                  <a:gd name="connsiteY111" fmla="*/ 297839 h 298790"/>
                  <a:gd name="connsiteX112" fmla="*/ 1764406 w 3072959"/>
                  <a:gd name="connsiteY112" fmla="*/ 118945 h 298790"/>
                  <a:gd name="connsiteX113" fmla="*/ 1821507 w 3072959"/>
                  <a:gd name="connsiteY113" fmla="*/ 118945 h 298790"/>
                  <a:gd name="connsiteX114" fmla="*/ 1821507 w 3072959"/>
                  <a:gd name="connsiteY114" fmla="*/ 118945 h 298790"/>
                  <a:gd name="connsiteX115" fmla="*/ 2029923 w 3072959"/>
                  <a:gd name="connsiteY115" fmla="*/ 297839 h 298790"/>
                  <a:gd name="connsiteX116" fmla="*/ 2029923 w 3072959"/>
                  <a:gd name="connsiteY116" fmla="*/ 257874 h 298790"/>
                  <a:gd name="connsiteX117" fmla="*/ 1923336 w 3072959"/>
                  <a:gd name="connsiteY117" fmla="*/ 257874 h 298790"/>
                  <a:gd name="connsiteX118" fmla="*/ 1923336 w 3072959"/>
                  <a:gd name="connsiteY118" fmla="*/ 206489 h 298790"/>
                  <a:gd name="connsiteX119" fmla="*/ 2019455 w 3072959"/>
                  <a:gd name="connsiteY119" fmla="*/ 206489 h 298790"/>
                  <a:gd name="connsiteX120" fmla="*/ 2019455 w 3072959"/>
                  <a:gd name="connsiteY120" fmla="*/ 167475 h 298790"/>
                  <a:gd name="connsiteX121" fmla="*/ 1923336 w 3072959"/>
                  <a:gd name="connsiteY121" fmla="*/ 167475 h 298790"/>
                  <a:gd name="connsiteX122" fmla="*/ 1923336 w 3072959"/>
                  <a:gd name="connsiteY122" fmla="*/ 119897 h 298790"/>
                  <a:gd name="connsiteX123" fmla="*/ 2029923 w 3072959"/>
                  <a:gd name="connsiteY123" fmla="*/ 119897 h 298790"/>
                  <a:gd name="connsiteX124" fmla="*/ 2029923 w 3072959"/>
                  <a:gd name="connsiteY124" fmla="*/ 79931 h 298790"/>
                  <a:gd name="connsiteX125" fmla="*/ 1874800 w 3072959"/>
                  <a:gd name="connsiteY125" fmla="*/ 79931 h 298790"/>
                  <a:gd name="connsiteX126" fmla="*/ 1874800 w 3072959"/>
                  <a:gd name="connsiteY126" fmla="*/ 298791 h 298790"/>
                  <a:gd name="connsiteX127" fmla="*/ 2029923 w 3072959"/>
                  <a:gd name="connsiteY127" fmla="*/ 298791 h 298790"/>
                  <a:gd name="connsiteX128" fmla="*/ 2029923 w 3072959"/>
                  <a:gd name="connsiteY128" fmla="*/ 297839 h 298790"/>
                  <a:gd name="connsiteX129" fmla="*/ 2362058 w 3072959"/>
                  <a:gd name="connsiteY129" fmla="*/ 297839 h 298790"/>
                  <a:gd name="connsiteX130" fmla="*/ 2362058 w 3072959"/>
                  <a:gd name="connsiteY130" fmla="*/ 78980 h 298790"/>
                  <a:gd name="connsiteX131" fmla="*/ 2290683 w 3072959"/>
                  <a:gd name="connsiteY131" fmla="*/ 78980 h 298790"/>
                  <a:gd name="connsiteX132" fmla="*/ 2234534 w 3072959"/>
                  <a:gd name="connsiteY132" fmla="*/ 220763 h 298790"/>
                  <a:gd name="connsiteX133" fmla="*/ 2227872 w 3072959"/>
                  <a:gd name="connsiteY133" fmla="*/ 246455 h 298790"/>
                  <a:gd name="connsiteX134" fmla="*/ 2220259 w 3072959"/>
                  <a:gd name="connsiteY134" fmla="*/ 220763 h 298790"/>
                  <a:gd name="connsiteX135" fmla="*/ 2165061 w 3072959"/>
                  <a:gd name="connsiteY135" fmla="*/ 78980 h 298790"/>
                  <a:gd name="connsiteX136" fmla="*/ 2093686 w 3072959"/>
                  <a:gd name="connsiteY136" fmla="*/ 78980 h 298790"/>
                  <a:gd name="connsiteX137" fmla="*/ 2093686 w 3072959"/>
                  <a:gd name="connsiteY137" fmla="*/ 297839 h 298790"/>
                  <a:gd name="connsiteX138" fmla="*/ 2142222 w 3072959"/>
                  <a:gd name="connsiteY138" fmla="*/ 297839 h 298790"/>
                  <a:gd name="connsiteX139" fmla="*/ 2142222 w 3072959"/>
                  <a:gd name="connsiteY139" fmla="*/ 137025 h 298790"/>
                  <a:gd name="connsiteX140" fmla="*/ 2204081 w 3072959"/>
                  <a:gd name="connsiteY140" fmla="*/ 297839 h 298790"/>
                  <a:gd name="connsiteX141" fmla="*/ 2252616 w 3072959"/>
                  <a:gd name="connsiteY141" fmla="*/ 297839 h 298790"/>
                  <a:gd name="connsiteX142" fmla="*/ 2314475 w 3072959"/>
                  <a:gd name="connsiteY142" fmla="*/ 137025 h 298790"/>
                  <a:gd name="connsiteX143" fmla="*/ 2314475 w 3072959"/>
                  <a:gd name="connsiteY143" fmla="*/ 297839 h 298790"/>
                  <a:gd name="connsiteX144" fmla="*/ 2362058 w 3072959"/>
                  <a:gd name="connsiteY144" fmla="*/ 297839 h 298790"/>
                  <a:gd name="connsiteX145" fmla="*/ 2362058 w 3072959"/>
                  <a:gd name="connsiteY145" fmla="*/ 297839 h 298790"/>
                  <a:gd name="connsiteX146" fmla="*/ 2590460 w 3072959"/>
                  <a:gd name="connsiteY146" fmla="*/ 297839 h 298790"/>
                  <a:gd name="connsiteX147" fmla="*/ 2590460 w 3072959"/>
                  <a:gd name="connsiteY147" fmla="*/ 257874 h 298790"/>
                  <a:gd name="connsiteX148" fmla="*/ 2483873 w 3072959"/>
                  <a:gd name="connsiteY148" fmla="*/ 257874 h 298790"/>
                  <a:gd name="connsiteX149" fmla="*/ 2483873 w 3072959"/>
                  <a:gd name="connsiteY149" fmla="*/ 206489 h 298790"/>
                  <a:gd name="connsiteX150" fmla="*/ 2579992 w 3072959"/>
                  <a:gd name="connsiteY150" fmla="*/ 206489 h 298790"/>
                  <a:gd name="connsiteX151" fmla="*/ 2579992 w 3072959"/>
                  <a:gd name="connsiteY151" fmla="*/ 167475 h 298790"/>
                  <a:gd name="connsiteX152" fmla="*/ 2483873 w 3072959"/>
                  <a:gd name="connsiteY152" fmla="*/ 167475 h 298790"/>
                  <a:gd name="connsiteX153" fmla="*/ 2483873 w 3072959"/>
                  <a:gd name="connsiteY153" fmla="*/ 119897 h 298790"/>
                  <a:gd name="connsiteX154" fmla="*/ 2590460 w 3072959"/>
                  <a:gd name="connsiteY154" fmla="*/ 119897 h 298790"/>
                  <a:gd name="connsiteX155" fmla="*/ 2590460 w 3072959"/>
                  <a:gd name="connsiteY155" fmla="*/ 79931 h 298790"/>
                  <a:gd name="connsiteX156" fmla="*/ 2435338 w 3072959"/>
                  <a:gd name="connsiteY156" fmla="*/ 79931 h 298790"/>
                  <a:gd name="connsiteX157" fmla="*/ 2435338 w 3072959"/>
                  <a:gd name="connsiteY157" fmla="*/ 298791 h 298790"/>
                  <a:gd name="connsiteX158" fmla="*/ 2590460 w 3072959"/>
                  <a:gd name="connsiteY158" fmla="*/ 298791 h 298790"/>
                  <a:gd name="connsiteX159" fmla="*/ 2590460 w 3072959"/>
                  <a:gd name="connsiteY159" fmla="*/ 297839 h 298790"/>
                  <a:gd name="connsiteX160" fmla="*/ 2856930 w 3072959"/>
                  <a:gd name="connsiteY160" fmla="*/ 297839 h 298790"/>
                  <a:gd name="connsiteX161" fmla="*/ 2856930 w 3072959"/>
                  <a:gd name="connsiteY161" fmla="*/ 78980 h 298790"/>
                  <a:gd name="connsiteX162" fmla="*/ 2808394 w 3072959"/>
                  <a:gd name="connsiteY162" fmla="*/ 78980 h 298790"/>
                  <a:gd name="connsiteX163" fmla="*/ 2808394 w 3072959"/>
                  <a:gd name="connsiteY163" fmla="*/ 230278 h 298790"/>
                  <a:gd name="connsiteX164" fmla="*/ 2717985 w 3072959"/>
                  <a:gd name="connsiteY164" fmla="*/ 78980 h 298790"/>
                  <a:gd name="connsiteX165" fmla="*/ 2655174 w 3072959"/>
                  <a:gd name="connsiteY165" fmla="*/ 78980 h 298790"/>
                  <a:gd name="connsiteX166" fmla="*/ 2655174 w 3072959"/>
                  <a:gd name="connsiteY166" fmla="*/ 297839 h 298790"/>
                  <a:gd name="connsiteX167" fmla="*/ 2704662 w 3072959"/>
                  <a:gd name="connsiteY167" fmla="*/ 297839 h 298790"/>
                  <a:gd name="connsiteX168" fmla="*/ 2704662 w 3072959"/>
                  <a:gd name="connsiteY168" fmla="*/ 145589 h 298790"/>
                  <a:gd name="connsiteX169" fmla="*/ 2796974 w 3072959"/>
                  <a:gd name="connsiteY169" fmla="*/ 297839 h 298790"/>
                  <a:gd name="connsiteX170" fmla="*/ 2856930 w 3072959"/>
                  <a:gd name="connsiteY170" fmla="*/ 297839 h 298790"/>
                  <a:gd name="connsiteX171" fmla="*/ 2856930 w 3072959"/>
                  <a:gd name="connsiteY171" fmla="*/ 297839 h 298790"/>
                  <a:gd name="connsiteX172" fmla="*/ 3072960 w 3072959"/>
                  <a:gd name="connsiteY172" fmla="*/ 118945 h 298790"/>
                  <a:gd name="connsiteX173" fmla="*/ 3072960 w 3072959"/>
                  <a:gd name="connsiteY173" fmla="*/ 78980 h 298790"/>
                  <a:gd name="connsiteX174" fmla="*/ 2911175 w 3072959"/>
                  <a:gd name="connsiteY174" fmla="*/ 78980 h 298790"/>
                  <a:gd name="connsiteX175" fmla="*/ 2911175 w 3072959"/>
                  <a:gd name="connsiteY175" fmla="*/ 118945 h 298790"/>
                  <a:gd name="connsiteX176" fmla="*/ 2968276 w 3072959"/>
                  <a:gd name="connsiteY176" fmla="*/ 118945 h 298790"/>
                  <a:gd name="connsiteX177" fmla="*/ 2968276 w 3072959"/>
                  <a:gd name="connsiteY177" fmla="*/ 297839 h 298790"/>
                  <a:gd name="connsiteX178" fmla="*/ 3015859 w 3072959"/>
                  <a:gd name="connsiteY178" fmla="*/ 297839 h 298790"/>
                  <a:gd name="connsiteX179" fmla="*/ 3015859 w 3072959"/>
                  <a:gd name="connsiteY179" fmla="*/ 118945 h 298790"/>
                  <a:gd name="connsiteX180" fmla="*/ 3072960 w 3072959"/>
                  <a:gd name="connsiteY180" fmla="*/ 118945 h 298790"/>
                  <a:gd name="connsiteX181" fmla="*/ 3072960 w 3072959"/>
                  <a:gd name="connsiteY181" fmla="*/ 118945 h 29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3072959" h="298790">
                    <a:moveTo>
                      <a:pt x="123718" y="297839"/>
                    </a:moveTo>
                    <a:lnTo>
                      <a:pt x="123718" y="257874"/>
                    </a:lnTo>
                    <a:lnTo>
                      <a:pt x="49487" y="257874"/>
                    </a:lnTo>
                    <a:lnTo>
                      <a:pt x="49487" y="78980"/>
                    </a:lnTo>
                    <a:lnTo>
                      <a:pt x="0" y="78980"/>
                    </a:lnTo>
                    <a:lnTo>
                      <a:pt x="0" y="297839"/>
                    </a:lnTo>
                    <a:lnTo>
                      <a:pt x="123718" y="297839"/>
                    </a:lnTo>
                    <a:lnTo>
                      <a:pt x="123718" y="297839"/>
                    </a:lnTo>
                    <a:close/>
                    <a:moveTo>
                      <a:pt x="334038" y="297839"/>
                    </a:moveTo>
                    <a:lnTo>
                      <a:pt x="334038" y="257874"/>
                    </a:lnTo>
                    <a:lnTo>
                      <a:pt x="227451" y="257874"/>
                    </a:lnTo>
                    <a:lnTo>
                      <a:pt x="227451" y="206489"/>
                    </a:lnTo>
                    <a:lnTo>
                      <a:pt x="323570" y="206489"/>
                    </a:lnTo>
                    <a:lnTo>
                      <a:pt x="323570" y="167475"/>
                    </a:lnTo>
                    <a:lnTo>
                      <a:pt x="227451" y="167475"/>
                    </a:lnTo>
                    <a:lnTo>
                      <a:pt x="227451" y="119897"/>
                    </a:lnTo>
                    <a:lnTo>
                      <a:pt x="334038" y="119897"/>
                    </a:lnTo>
                    <a:lnTo>
                      <a:pt x="334038" y="79931"/>
                    </a:lnTo>
                    <a:lnTo>
                      <a:pt x="178915" y="79931"/>
                    </a:lnTo>
                    <a:lnTo>
                      <a:pt x="178915" y="298791"/>
                    </a:lnTo>
                    <a:lnTo>
                      <a:pt x="334038" y="298791"/>
                    </a:lnTo>
                    <a:lnTo>
                      <a:pt x="334038" y="297839"/>
                    </a:lnTo>
                    <a:close/>
                    <a:moveTo>
                      <a:pt x="687110" y="187458"/>
                    </a:moveTo>
                    <a:cubicBezTo>
                      <a:pt x="687110" y="117042"/>
                      <a:pt x="651898" y="78980"/>
                      <a:pt x="585280" y="78980"/>
                    </a:cubicBezTo>
                    <a:lnTo>
                      <a:pt x="500581" y="78980"/>
                    </a:lnTo>
                    <a:lnTo>
                      <a:pt x="500581" y="297839"/>
                    </a:lnTo>
                    <a:lnTo>
                      <a:pt x="581474" y="297839"/>
                    </a:lnTo>
                    <a:cubicBezTo>
                      <a:pt x="649994" y="297839"/>
                      <a:pt x="687110" y="256922"/>
                      <a:pt x="687110" y="187458"/>
                    </a:cubicBezTo>
                    <a:lnTo>
                      <a:pt x="687110" y="187458"/>
                    </a:lnTo>
                    <a:close/>
                    <a:moveTo>
                      <a:pt x="640478" y="186506"/>
                    </a:moveTo>
                    <a:cubicBezTo>
                      <a:pt x="640478" y="242649"/>
                      <a:pt x="617638" y="256922"/>
                      <a:pt x="572909" y="256922"/>
                    </a:cubicBezTo>
                    <a:lnTo>
                      <a:pt x="549117" y="256922"/>
                    </a:lnTo>
                    <a:lnTo>
                      <a:pt x="549117" y="118945"/>
                    </a:lnTo>
                    <a:lnTo>
                      <a:pt x="574812" y="118945"/>
                    </a:lnTo>
                    <a:cubicBezTo>
                      <a:pt x="618589" y="118945"/>
                      <a:pt x="639526" y="130364"/>
                      <a:pt x="640478" y="186506"/>
                    </a:cubicBezTo>
                    <a:lnTo>
                      <a:pt x="640478" y="186506"/>
                    </a:lnTo>
                    <a:close/>
                    <a:moveTo>
                      <a:pt x="907899" y="297839"/>
                    </a:moveTo>
                    <a:lnTo>
                      <a:pt x="907899" y="257874"/>
                    </a:lnTo>
                    <a:lnTo>
                      <a:pt x="801311" y="257874"/>
                    </a:lnTo>
                    <a:lnTo>
                      <a:pt x="801311" y="206489"/>
                    </a:lnTo>
                    <a:lnTo>
                      <a:pt x="897430" y="206489"/>
                    </a:lnTo>
                    <a:lnTo>
                      <a:pt x="897430" y="167475"/>
                    </a:lnTo>
                    <a:lnTo>
                      <a:pt x="801311" y="167475"/>
                    </a:lnTo>
                    <a:lnTo>
                      <a:pt x="801311" y="119897"/>
                    </a:lnTo>
                    <a:lnTo>
                      <a:pt x="907899" y="119897"/>
                    </a:lnTo>
                    <a:lnTo>
                      <a:pt x="907899" y="79931"/>
                    </a:lnTo>
                    <a:lnTo>
                      <a:pt x="752775" y="79931"/>
                    </a:lnTo>
                    <a:lnTo>
                      <a:pt x="752775" y="298791"/>
                    </a:lnTo>
                    <a:lnTo>
                      <a:pt x="907899" y="298791"/>
                    </a:lnTo>
                    <a:lnTo>
                      <a:pt x="907899" y="297839"/>
                    </a:lnTo>
                    <a:close/>
                    <a:moveTo>
                      <a:pt x="907899" y="39014"/>
                    </a:moveTo>
                    <a:lnTo>
                      <a:pt x="907899" y="0"/>
                    </a:lnTo>
                    <a:lnTo>
                      <a:pt x="748017" y="27595"/>
                    </a:lnTo>
                    <a:lnTo>
                      <a:pt x="748017" y="66609"/>
                    </a:lnTo>
                    <a:lnTo>
                      <a:pt x="907899" y="39014"/>
                    </a:lnTo>
                    <a:lnTo>
                      <a:pt x="907899" y="39014"/>
                    </a:lnTo>
                    <a:close/>
                    <a:moveTo>
                      <a:pt x="1143914" y="154153"/>
                    </a:moveTo>
                    <a:cubicBezTo>
                      <a:pt x="1143914" y="123703"/>
                      <a:pt x="1136301" y="78980"/>
                      <a:pt x="1051601" y="78980"/>
                    </a:cubicBezTo>
                    <a:lnTo>
                      <a:pt x="971661" y="78980"/>
                    </a:lnTo>
                    <a:lnTo>
                      <a:pt x="971661" y="297839"/>
                    </a:lnTo>
                    <a:lnTo>
                      <a:pt x="1020196" y="297839"/>
                    </a:lnTo>
                    <a:lnTo>
                      <a:pt x="1020196" y="227424"/>
                    </a:lnTo>
                    <a:lnTo>
                      <a:pt x="1054456" y="227424"/>
                    </a:lnTo>
                    <a:cubicBezTo>
                      <a:pt x="1140107" y="227424"/>
                      <a:pt x="1143914" y="183652"/>
                      <a:pt x="1143914" y="154153"/>
                    </a:cubicBezTo>
                    <a:lnTo>
                      <a:pt x="1143914" y="154153"/>
                    </a:lnTo>
                    <a:close/>
                    <a:moveTo>
                      <a:pt x="1094427" y="155105"/>
                    </a:moveTo>
                    <a:cubicBezTo>
                      <a:pt x="1094427" y="170330"/>
                      <a:pt x="1089668" y="189361"/>
                      <a:pt x="1053505" y="189361"/>
                    </a:cubicBezTo>
                    <a:lnTo>
                      <a:pt x="1019244" y="189361"/>
                    </a:lnTo>
                    <a:lnTo>
                      <a:pt x="1019244" y="119897"/>
                    </a:lnTo>
                    <a:lnTo>
                      <a:pt x="1053505" y="119897"/>
                    </a:lnTo>
                    <a:cubicBezTo>
                      <a:pt x="1089668" y="118945"/>
                      <a:pt x="1094427" y="139880"/>
                      <a:pt x="1094427" y="155105"/>
                    </a:cubicBezTo>
                    <a:lnTo>
                      <a:pt x="1094427" y="155105"/>
                    </a:lnTo>
                    <a:close/>
                    <a:moveTo>
                      <a:pt x="1395156" y="297839"/>
                    </a:moveTo>
                    <a:lnTo>
                      <a:pt x="1318070" y="78980"/>
                    </a:lnTo>
                    <a:lnTo>
                      <a:pt x="1252405" y="78980"/>
                    </a:lnTo>
                    <a:lnTo>
                      <a:pt x="1174368" y="297839"/>
                    </a:lnTo>
                    <a:lnTo>
                      <a:pt x="1225758" y="297839"/>
                    </a:lnTo>
                    <a:lnTo>
                      <a:pt x="1238130" y="258825"/>
                    </a:lnTo>
                    <a:lnTo>
                      <a:pt x="1332346" y="258825"/>
                    </a:lnTo>
                    <a:lnTo>
                      <a:pt x="1344717" y="297839"/>
                    </a:lnTo>
                    <a:lnTo>
                      <a:pt x="1395156" y="297839"/>
                    </a:lnTo>
                    <a:lnTo>
                      <a:pt x="1395156" y="297839"/>
                    </a:lnTo>
                    <a:close/>
                    <a:moveTo>
                      <a:pt x="1319974" y="223617"/>
                    </a:moveTo>
                    <a:lnTo>
                      <a:pt x="1249550" y="223617"/>
                    </a:lnTo>
                    <a:lnTo>
                      <a:pt x="1284762" y="116091"/>
                    </a:lnTo>
                    <a:lnTo>
                      <a:pt x="1319974" y="223617"/>
                    </a:lnTo>
                    <a:lnTo>
                      <a:pt x="1319974" y="223617"/>
                    </a:lnTo>
                    <a:close/>
                    <a:moveTo>
                      <a:pt x="1629268" y="297839"/>
                    </a:moveTo>
                    <a:lnTo>
                      <a:pt x="1553134" y="216956"/>
                    </a:lnTo>
                    <a:cubicBezTo>
                      <a:pt x="1609283" y="213150"/>
                      <a:pt x="1617848" y="176039"/>
                      <a:pt x="1617848" y="150347"/>
                    </a:cubicBezTo>
                    <a:cubicBezTo>
                      <a:pt x="1617848" y="121800"/>
                      <a:pt x="1608331" y="78980"/>
                      <a:pt x="1525535" y="78980"/>
                    </a:cubicBezTo>
                    <a:lnTo>
                      <a:pt x="1445595" y="78980"/>
                    </a:lnTo>
                    <a:lnTo>
                      <a:pt x="1445595" y="297839"/>
                    </a:lnTo>
                    <a:lnTo>
                      <a:pt x="1494130" y="297839"/>
                    </a:lnTo>
                    <a:lnTo>
                      <a:pt x="1494130" y="210296"/>
                    </a:lnTo>
                    <a:lnTo>
                      <a:pt x="1565506" y="297839"/>
                    </a:lnTo>
                    <a:lnTo>
                      <a:pt x="1629268" y="297839"/>
                    </a:lnTo>
                    <a:lnTo>
                      <a:pt x="1629268" y="297839"/>
                    </a:lnTo>
                    <a:close/>
                    <a:moveTo>
                      <a:pt x="1568361" y="151299"/>
                    </a:moveTo>
                    <a:cubicBezTo>
                      <a:pt x="1568361" y="165572"/>
                      <a:pt x="1561700" y="181749"/>
                      <a:pt x="1527439" y="181749"/>
                    </a:cubicBezTo>
                    <a:lnTo>
                      <a:pt x="1493179" y="181749"/>
                    </a:lnTo>
                    <a:lnTo>
                      <a:pt x="1493179" y="119897"/>
                    </a:lnTo>
                    <a:lnTo>
                      <a:pt x="1527439" y="119897"/>
                    </a:lnTo>
                    <a:cubicBezTo>
                      <a:pt x="1561700" y="118945"/>
                      <a:pt x="1568361" y="136073"/>
                      <a:pt x="1568361" y="151299"/>
                    </a:cubicBezTo>
                    <a:lnTo>
                      <a:pt x="1568361" y="151299"/>
                    </a:lnTo>
                    <a:close/>
                    <a:moveTo>
                      <a:pt x="1821507" y="118945"/>
                    </a:moveTo>
                    <a:lnTo>
                      <a:pt x="1821507" y="78980"/>
                    </a:lnTo>
                    <a:lnTo>
                      <a:pt x="1659722" y="78980"/>
                    </a:lnTo>
                    <a:lnTo>
                      <a:pt x="1659722" y="118945"/>
                    </a:lnTo>
                    <a:lnTo>
                      <a:pt x="1716823" y="118945"/>
                    </a:lnTo>
                    <a:lnTo>
                      <a:pt x="1716823" y="297839"/>
                    </a:lnTo>
                    <a:lnTo>
                      <a:pt x="1764406" y="297839"/>
                    </a:lnTo>
                    <a:lnTo>
                      <a:pt x="1764406" y="118945"/>
                    </a:lnTo>
                    <a:lnTo>
                      <a:pt x="1821507" y="118945"/>
                    </a:lnTo>
                    <a:lnTo>
                      <a:pt x="1821507" y="118945"/>
                    </a:lnTo>
                    <a:close/>
                    <a:moveTo>
                      <a:pt x="2029923" y="297839"/>
                    </a:moveTo>
                    <a:lnTo>
                      <a:pt x="2029923" y="257874"/>
                    </a:lnTo>
                    <a:lnTo>
                      <a:pt x="1923336" y="257874"/>
                    </a:lnTo>
                    <a:lnTo>
                      <a:pt x="1923336" y="206489"/>
                    </a:lnTo>
                    <a:lnTo>
                      <a:pt x="2019455" y="206489"/>
                    </a:lnTo>
                    <a:lnTo>
                      <a:pt x="2019455" y="167475"/>
                    </a:lnTo>
                    <a:lnTo>
                      <a:pt x="1923336" y="167475"/>
                    </a:lnTo>
                    <a:lnTo>
                      <a:pt x="1923336" y="119897"/>
                    </a:lnTo>
                    <a:lnTo>
                      <a:pt x="2029923" y="119897"/>
                    </a:lnTo>
                    <a:lnTo>
                      <a:pt x="2029923" y="79931"/>
                    </a:lnTo>
                    <a:lnTo>
                      <a:pt x="1874800" y="79931"/>
                    </a:lnTo>
                    <a:lnTo>
                      <a:pt x="1874800" y="298791"/>
                    </a:lnTo>
                    <a:lnTo>
                      <a:pt x="2029923" y="298791"/>
                    </a:lnTo>
                    <a:lnTo>
                      <a:pt x="2029923" y="297839"/>
                    </a:lnTo>
                    <a:close/>
                    <a:moveTo>
                      <a:pt x="2362058" y="297839"/>
                    </a:moveTo>
                    <a:lnTo>
                      <a:pt x="2362058" y="78980"/>
                    </a:lnTo>
                    <a:lnTo>
                      <a:pt x="2290683" y="78980"/>
                    </a:lnTo>
                    <a:lnTo>
                      <a:pt x="2234534" y="220763"/>
                    </a:lnTo>
                    <a:cubicBezTo>
                      <a:pt x="2229775" y="233133"/>
                      <a:pt x="2227872" y="246455"/>
                      <a:pt x="2227872" y="246455"/>
                    </a:cubicBezTo>
                    <a:cubicBezTo>
                      <a:pt x="2227872" y="246455"/>
                      <a:pt x="2225017" y="234085"/>
                      <a:pt x="2220259" y="220763"/>
                    </a:cubicBezTo>
                    <a:lnTo>
                      <a:pt x="2165061" y="78980"/>
                    </a:lnTo>
                    <a:lnTo>
                      <a:pt x="2093686" y="78980"/>
                    </a:lnTo>
                    <a:lnTo>
                      <a:pt x="2093686" y="297839"/>
                    </a:lnTo>
                    <a:lnTo>
                      <a:pt x="2142222" y="297839"/>
                    </a:lnTo>
                    <a:lnTo>
                      <a:pt x="2142222" y="137025"/>
                    </a:lnTo>
                    <a:lnTo>
                      <a:pt x="2204081" y="297839"/>
                    </a:lnTo>
                    <a:lnTo>
                      <a:pt x="2252616" y="297839"/>
                    </a:lnTo>
                    <a:lnTo>
                      <a:pt x="2314475" y="137025"/>
                    </a:lnTo>
                    <a:lnTo>
                      <a:pt x="2314475" y="297839"/>
                    </a:lnTo>
                    <a:lnTo>
                      <a:pt x="2362058" y="297839"/>
                    </a:lnTo>
                    <a:lnTo>
                      <a:pt x="2362058" y="297839"/>
                    </a:lnTo>
                    <a:close/>
                    <a:moveTo>
                      <a:pt x="2590460" y="297839"/>
                    </a:moveTo>
                    <a:lnTo>
                      <a:pt x="2590460" y="257874"/>
                    </a:lnTo>
                    <a:lnTo>
                      <a:pt x="2483873" y="257874"/>
                    </a:lnTo>
                    <a:lnTo>
                      <a:pt x="2483873" y="206489"/>
                    </a:lnTo>
                    <a:lnTo>
                      <a:pt x="2579992" y="206489"/>
                    </a:lnTo>
                    <a:lnTo>
                      <a:pt x="2579992" y="167475"/>
                    </a:lnTo>
                    <a:lnTo>
                      <a:pt x="2483873" y="167475"/>
                    </a:lnTo>
                    <a:lnTo>
                      <a:pt x="2483873" y="119897"/>
                    </a:lnTo>
                    <a:lnTo>
                      <a:pt x="2590460" y="119897"/>
                    </a:lnTo>
                    <a:lnTo>
                      <a:pt x="2590460" y="79931"/>
                    </a:lnTo>
                    <a:lnTo>
                      <a:pt x="2435338" y="79931"/>
                    </a:lnTo>
                    <a:lnTo>
                      <a:pt x="2435338" y="298791"/>
                    </a:lnTo>
                    <a:lnTo>
                      <a:pt x="2590460" y="298791"/>
                    </a:lnTo>
                    <a:lnTo>
                      <a:pt x="2590460" y="297839"/>
                    </a:lnTo>
                    <a:close/>
                    <a:moveTo>
                      <a:pt x="2856930" y="297839"/>
                    </a:moveTo>
                    <a:lnTo>
                      <a:pt x="2856930" y="78980"/>
                    </a:lnTo>
                    <a:lnTo>
                      <a:pt x="2808394" y="78980"/>
                    </a:lnTo>
                    <a:lnTo>
                      <a:pt x="2808394" y="230278"/>
                    </a:lnTo>
                    <a:lnTo>
                      <a:pt x="2717985" y="78980"/>
                    </a:lnTo>
                    <a:lnTo>
                      <a:pt x="2655174" y="78980"/>
                    </a:lnTo>
                    <a:lnTo>
                      <a:pt x="2655174" y="297839"/>
                    </a:lnTo>
                    <a:lnTo>
                      <a:pt x="2704662" y="297839"/>
                    </a:lnTo>
                    <a:lnTo>
                      <a:pt x="2704662" y="145589"/>
                    </a:lnTo>
                    <a:lnTo>
                      <a:pt x="2796974" y="297839"/>
                    </a:lnTo>
                    <a:lnTo>
                      <a:pt x="2856930" y="297839"/>
                    </a:lnTo>
                    <a:lnTo>
                      <a:pt x="2856930" y="297839"/>
                    </a:lnTo>
                    <a:close/>
                    <a:moveTo>
                      <a:pt x="3072960" y="118945"/>
                    </a:moveTo>
                    <a:lnTo>
                      <a:pt x="3072960" y="78980"/>
                    </a:lnTo>
                    <a:lnTo>
                      <a:pt x="2911175" y="78980"/>
                    </a:lnTo>
                    <a:lnTo>
                      <a:pt x="2911175" y="118945"/>
                    </a:lnTo>
                    <a:lnTo>
                      <a:pt x="2968276" y="118945"/>
                    </a:lnTo>
                    <a:lnTo>
                      <a:pt x="2968276" y="297839"/>
                    </a:lnTo>
                    <a:lnTo>
                      <a:pt x="3015859" y="297839"/>
                    </a:lnTo>
                    <a:lnTo>
                      <a:pt x="3015859" y="118945"/>
                    </a:lnTo>
                    <a:lnTo>
                      <a:pt x="3072960" y="118945"/>
                    </a:lnTo>
                    <a:lnTo>
                      <a:pt x="3072960" y="118945"/>
                    </a:lnTo>
                    <a:close/>
                  </a:path>
                </a:pathLst>
              </a:custGeom>
              <a:solidFill>
                <a:srgbClr val="000000"/>
              </a:solidFill>
              <a:ln w="9513"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F2FFE1E3-9E0F-7579-3153-08D77266FAFD}"/>
                  </a:ext>
                </a:extLst>
              </p:cNvPr>
              <p:cNvSpPr/>
              <p:nvPr/>
            </p:nvSpPr>
            <p:spPr>
              <a:xfrm>
                <a:off x="10756865" y="852310"/>
                <a:ext cx="337844" cy="139879"/>
              </a:xfrm>
              <a:custGeom>
                <a:avLst/>
                <a:gdLst>
                  <a:gd name="connsiteX0" fmla="*/ 23792 w 337844"/>
                  <a:gd name="connsiteY0" fmla="*/ 0 h 139879"/>
                  <a:gd name="connsiteX1" fmla="*/ 0 w 337844"/>
                  <a:gd name="connsiteY1" fmla="*/ 139880 h 139879"/>
                  <a:gd name="connsiteX2" fmla="*/ 313101 w 337844"/>
                  <a:gd name="connsiteY2" fmla="*/ 139880 h 139879"/>
                  <a:gd name="connsiteX3" fmla="*/ 337845 w 337844"/>
                  <a:gd name="connsiteY3" fmla="*/ 0 h 139879"/>
                  <a:gd name="connsiteX4" fmla="*/ 23792 w 337844"/>
                  <a:gd name="connsiteY4" fmla="*/ 0 h 13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844" h="139879">
                    <a:moveTo>
                      <a:pt x="23792" y="0"/>
                    </a:moveTo>
                    <a:lnTo>
                      <a:pt x="0" y="139880"/>
                    </a:lnTo>
                    <a:lnTo>
                      <a:pt x="313101" y="139880"/>
                    </a:lnTo>
                    <a:lnTo>
                      <a:pt x="337845" y="0"/>
                    </a:lnTo>
                    <a:lnTo>
                      <a:pt x="23792" y="0"/>
                    </a:lnTo>
                    <a:close/>
                  </a:path>
                </a:pathLst>
              </a:custGeom>
              <a:solidFill>
                <a:srgbClr val="000000"/>
              </a:solidFill>
              <a:ln w="9513"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81BDA56C-37C3-DF38-D159-D2D934C7D171}"/>
                  </a:ext>
                </a:extLst>
              </p:cNvPr>
              <p:cNvSpPr/>
              <p:nvPr/>
            </p:nvSpPr>
            <p:spPr>
              <a:xfrm>
                <a:off x="9608193" y="1689686"/>
                <a:ext cx="338796" cy="139879"/>
              </a:xfrm>
              <a:custGeom>
                <a:avLst/>
                <a:gdLst>
                  <a:gd name="connsiteX0" fmla="*/ 24744 w 338796"/>
                  <a:gd name="connsiteY0" fmla="*/ 0 h 139879"/>
                  <a:gd name="connsiteX1" fmla="*/ 0 w 338796"/>
                  <a:gd name="connsiteY1" fmla="*/ 139880 h 139879"/>
                  <a:gd name="connsiteX2" fmla="*/ 314053 w 338796"/>
                  <a:gd name="connsiteY2" fmla="*/ 139880 h 139879"/>
                  <a:gd name="connsiteX3" fmla="*/ 338796 w 338796"/>
                  <a:gd name="connsiteY3" fmla="*/ 0 h 139879"/>
                  <a:gd name="connsiteX4" fmla="*/ 24744 w 338796"/>
                  <a:gd name="connsiteY4" fmla="*/ 0 h 13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96" h="139879">
                    <a:moveTo>
                      <a:pt x="24744" y="0"/>
                    </a:moveTo>
                    <a:lnTo>
                      <a:pt x="0" y="139880"/>
                    </a:lnTo>
                    <a:lnTo>
                      <a:pt x="314053" y="139880"/>
                    </a:lnTo>
                    <a:lnTo>
                      <a:pt x="338796" y="0"/>
                    </a:lnTo>
                    <a:lnTo>
                      <a:pt x="24744" y="0"/>
                    </a:lnTo>
                    <a:close/>
                  </a:path>
                </a:pathLst>
              </a:custGeom>
              <a:solidFill>
                <a:srgbClr val="000000"/>
              </a:solidFill>
              <a:ln w="9513"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A3ACB25F-F667-1895-382F-0502355ABC73}"/>
                  </a:ext>
                </a:extLst>
              </p:cNvPr>
              <p:cNvSpPr/>
              <p:nvPr/>
            </p:nvSpPr>
            <p:spPr>
              <a:xfrm>
                <a:off x="8541365" y="1266240"/>
                <a:ext cx="3126253" cy="790758"/>
              </a:xfrm>
              <a:custGeom>
                <a:avLst/>
                <a:gdLst>
                  <a:gd name="connsiteX0" fmla="*/ 545310 w 3126253"/>
                  <a:gd name="connsiteY0" fmla="*/ 616613 h 790758"/>
                  <a:gd name="connsiteX1" fmla="*/ 370202 w 3126253"/>
                  <a:gd name="connsiteY1" fmla="*/ 616613 h 790758"/>
                  <a:gd name="connsiteX2" fmla="*/ 276937 w 3126253"/>
                  <a:gd name="connsiteY2" fmla="*/ 673707 h 790758"/>
                  <a:gd name="connsiteX3" fmla="*/ 168446 w 3126253"/>
                  <a:gd name="connsiteY3" fmla="*/ 562374 h 790758"/>
                  <a:gd name="connsiteX4" fmla="*/ 541503 w 3126253"/>
                  <a:gd name="connsiteY4" fmla="*/ 562374 h 790758"/>
                  <a:gd name="connsiteX5" fmla="*/ 543406 w 3126253"/>
                  <a:gd name="connsiteY5" fmla="*/ 513844 h 790758"/>
                  <a:gd name="connsiteX6" fmla="*/ 280744 w 3126253"/>
                  <a:gd name="connsiteY6" fmla="*/ 225521 h 790758"/>
                  <a:gd name="connsiteX7" fmla="*/ 0 w 3126253"/>
                  <a:gd name="connsiteY7" fmla="*/ 508135 h 790758"/>
                  <a:gd name="connsiteX8" fmla="*/ 283599 w 3126253"/>
                  <a:gd name="connsiteY8" fmla="*/ 790749 h 790758"/>
                  <a:gd name="connsiteX9" fmla="*/ 545310 w 3126253"/>
                  <a:gd name="connsiteY9" fmla="*/ 616613 h 790758"/>
                  <a:gd name="connsiteX10" fmla="*/ 545310 w 3126253"/>
                  <a:gd name="connsiteY10" fmla="*/ 616613 h 790758"/>
                  <a:gd name="connsiteX11" fmla="*/ 370202 w 3126253"/>
                  <a:gd name="connsiteY11" fmla="*/ 449138 h 790758"/>
                  <a:gd name="connsiteX12" fmla="*/ 169398 w 3126253"/>
                  <a:gd name="connsiteY12" fmla="*/ 449138 h 790758"/>
                  <a:gd name="connsiteX13" fmla="*/ 272179 w 3126253"/>
                  <a:gd name="connsiteY13" fmla="*/ 348272 h 790758"/>
                  <a:gd name="connsiteX14" fmla="*/ 370202 w 3126253"/>
                  <a:gd name="connsiteY14" fmla="*/ 449138 h 790758"/>
                  <a:gd name="connsiteX15" fmla="*/ 370202 w 3126253"/>
                  <a:gd name="connsiteY15" fmla="*/ 449138 h 790758"/>
                  <a:gd name="connsiteX16" fmla="*/ 960240 w 3126253"/>
                  <a:gd name="connsiteY16" fmla="*/ 786943 h 790758"/>
                  <a:gd name="connsiteX17" fmla="*/ 981177 w 3126253"/>
                  <a:gd name="connsiteY17" fmla="*/ 651821 h 790758"/>
                  <a:gd name="connsiteX18" fmla="*/ 846039 w 3126253"/>
                  <a:gd name="connsiteY18" fmla="*/ 589018 h 790758"/>
                  <a:gd name="connsiteX19" fmla="*/ 846039 w 3126253"/>
                  <a:gd name="connsiteY19" fmla="*/ 370158 h 790758"/>
                  <a:gd name="connsiteX20" fmla="*/ 960240 w 3126253"/>
                  <a:gd name="connsiteY20" fmla="*/ 370158 h 790758"/>
                  <a:gd name="connsiteX21" fmla="*/ 981177 w 3126253"/>
                  <a:gd name="connsiteY21" fmla="*/ 235988 h 790758"/>
                  <a:gd name="connsiteX22" fmla="*/ 842233 w 3126253"/>
                  <a:gd name="connsiteY22" fmla="*/ 235988 h 790758"/>
                  <a:gd name="connsiteX23" fmla="*/ 842233 w 3126253"/>
                  <a:gd name="connsiteY23" fmla="*/ 97059 h 790758"/>
                  <a:gd name="connsiteX24" fmla="*/ 675690 w 3126253"/>
                  <a:gd name="connsiteY24" fmla="*/ 97059 h 790758"/>
                  <a:gd name="connsiteX25" fmla="*/ 675690 w 3126253"/>
                  <a:gd name="connsiteY25" fmla="*/ 235988 h 790758"/>
                  <a:gd name="connsiteX26" fmla="*/ 590039 w 3126253"/>
                  <a:gd name="connsiteY26" fmla="*/ 278808 h 790758"/>
                  <a:gd name="connsiteX27" fmla="*/ 590039 w 3126253"/>
                  <a:gd name="connsiteY27" fmla="*/ 370158 h 790758"/>
                  <a:gd name="connsiteX28" fmla="*/ 675690 w 3126253"/>
                  <a:gd name="connsiteY28" fmla="*/ 370158 h 790758"/>
                  <a:gd name="connsiteX29" fmla="*/ 675690 w 3126253"/>
                  <a:gd name="connsiteY29" fmla="*/ 606146 h 790758"/>
                  <a:gd name="connsiteX30" fmla="*/ 960240 w 3126253"/>
                  <a:gd name="connsiteY30" fmla="*/ 786943 h 790758"/>
                  <a:gd name="connsiteX31" fmla="*/ 960240 w 3126253"/>
                  <a:gd name="connsiteY31" fmla="*/ 786943 h 790758"/>
                  <a:gd name="connsiteX32" fmla="*/ 1861477 w 3126253"/>
                  <a:gd name="connsiteY32" fmla="*/ 781234 h 790758"/>
                  <a:gd name="connsiteX33" fmla="*/ 1883365 w 3126253"/>
                  <a:gd name="connsiteY33" fmla="*/ 640402 h 790758"/>
                  <a:gd name="connsiteX34" fmla="*/ 1654963 w 3126253"/>
                  <a:gd name="connsiteY34" fmla="*/ 640402 h 790758"/>
                  <a:gd name="connsiteX35" fmla="*/ 1656867 w 3126253"/>
                  <a:gd name="connsiteY35" fmla="*/ 96108 h 790758"/>
                  <a:gd name="connsiteX36" fmla="*/ 1481758 w 3126253"/>
                  <a:gd name="connsiteY36" fmla="*/ 96108 h 790758"/>
                  <a:gd name="connsiteX37" fmla="*/ 1481758 w 3126253"/>
                  <a:gd name="connsiteY37" fmla="*/ 782185 h 790758"/>
                  <a:gd name="connsiteX38" fmla="*/ 1861477 w 3126253"/>
                  <a:gd name="connsiteY38" fmla="*/ 781234 h 790758"/>
                  <a:gd name="connsiteX39" fmla="*/ 1861477 w 3126253"/>
                  <a:gd name="connsiteY39" fmla="*/ 781234 h 790758"/>
                  <a:gd name="connsiteX40" fmla="*/ 2461032 w 3126253"/>
                  <a:gd name="connsiteY40" fmla="*/ 507183 h 790758"/>
                  <a:gd name="connsiteX41" fmla="*/ 2186950 w 3126253"/>
                  <a:gd name="connsiteY41" fmla="*/ 225521 h 790758"/>
                  <a:gd name="connsiteX42" fmla="*/ 1912867 w 3126253"/>
                  <a:gd name="connsiteY42" fmla="*/ 507183 h 790758"/>
                  <a:gd name="connsiteX43" fmla="*/ 2185998 w 3126253"/>
                  <a:gd name="connsiteY43" fmla="*/ 790749 h 790758"/>
                  <a:gd name="connsiteX44" fmla="*/ 2461032 w 3126253"/>
                  <a:gd name="connsiteY44" fmla="*/ 507183 h 790758"/>
                  <a:gd name="connsiteX45" fmla="*/ 2461032 w 3126253"/>
                  <a:gd name="connsiteY45" fmla="*/ 507183 h 790758"/>
                  <a:gd name="connsiteX46" fmla="*/ 2300200 w 3126253"/>
                  <a:gd name="connsiteY46" fmla="*/ 507183 h 790758"/>
                  <a:gd name="connsiteX47" fmla="*/ 2185998 w 3126253"/>
                  <a:gd name="connsiteY47" fmla="*/ 650869 h 790758"/>
                  <a:gd name="connsiteX48" fmla="*/ 2074652 w 3126253"/>
                  <a:gd name="connsiteY48" fmla="*/ 507183 h 790758"/>
                  <a:gd name="connsiteX49" fmla="*/ 2186950 w 3126253"/>
                  <a:gd name="connsiteY49" fmla="*/ 364449 h 790758"/>
                  <a:gd name="connsiteX50" fmla="*/ 2300200 w 3126253"/>
                  <a:gd name="connsiteY50" fmla="*/ 507183 h 790758"/>
                  <a:gd name="connsiteX51" fmla="*/ 2300200 w 3126253"/>
                  <a:gd name="connsiteY51" fmla="*/ 507183 h 790758"/>
                  <a:gd name="connsiteX52" fmla="*/ 2711323 w 3126253"/>
                  <a:gd name="connsiteY52" fmla="*/ 782185 h 790758"/>
                  <a:gd name="connsiteX53" fmla="*/ 2711323 w 3126253"/>
                  <a:gd name="connsiteY53" fmla="*/ 235988 h 790758"/>
                  <a:gd name="connsiteX54" fmla="*/ 2543828 w 3126253"/>
                  <a:gd name="connsiteY54" fmla="*/ 235988 h 790758"/>
                  <a:gd name="connsiteX55" fmla="*/ 2543828 w 3126253"/>
                  <a:gd name="connsiteY55" fmla="*/ 782185 h 790758"/>
                  <a:gd name="connsiteX56" fmla="*/ 2711323 w 3126253"/>
                  <a:gd name="connsiteY56" fmla="*/ 782185 h 790758"/>
                  <a:gd name="connsiteX57" fmla="*/ 2711323 w 3126253"/>
                  <a:gd name="connsiteY57" fmla="*/ 782185 h 790758"/>
                  <a:gd name="connsiteX58" fmla="*/ 2736067 w 3126253"/>
                  <a:gd name="connsiteY58" fmla="*/ 90399 h 790758"/>
                  <a:gd name="connsiteX59" fmla="*/ 2627575 w 3126253"/>
                  <a:gd name="connsiteY59" fmla="*/ 0 h 790758"/>
                  <a:gd name="connsiteX60" fmla="*/ 2516229 w 3126253"/>
                  <a:gd name="connsiteY60" fmla="*/ 90399 h 790758"/>
                  <a:gd name="connsiteX61" fmla="*/ 2627575 w 3126253"/>
                  <a:gd name="connsiteY61" fmla="*/ 180797 h 790758"/>
                  <a:gd name="connsiteX62" fmla="*/ 2736067 w 3126253"/>
                  <a:gd name="connsiteY62" fmla="*/ 90399 h 790758"/>
                  <a:gd name="connsiteX63" fmla="*/ 2736067 w 3126253"/>
                  <a:gd name="connsiteY63" fmla="*/ 90399 h 790758"/>
                  <a:gd name="connsiteX64" fmla="*/ 3104365 w 3126253"/>
                  <a:gd name="connsiteY64" fmla="*/ 367303 h 790758"/>
                  <a:gd name="connsiteX65" fmla="*/ 3126254 w 3126253"/>
                  <a:gd name="connsiteY65" fmla="*/ 226472 h 790758"/>
                  <a:gd name="connsiteX66" fmla="*/ 2928305 w 3126253"/>
                  <a:gd name="connsiteY66" fmla="*/ 320677 h 790758"/>
                  <a:gd name="connsiteX67" fmla="*/ 2891190 w 3126253"/>
                  <a:gd name="connsiteY67" fmla="*/ 235036 h 790758"/>
                  <a:gd name="connsiteX68" fmla="*/ 2815056 w 3126253"/>
                  <a:gd name="connsiteY68" fmla="*/ 235036 h 790758"/>
                  <a:gd name="connsiteX69" fmla="*/ 2815056 w 3126253"/>
                  <a:gd name="connsiteY69" fmla="*/ 781234 h 790758"/>
                  <a:gd name="connsiteX70" fmla="*/ 2981599 w 3126253"/>
                  <a:gd name="connsiteY70" fmla="*/ 781234 h 790758"/>
                  <a:gd name="connsiteX71" fmla="*/ 2981599 w 3126253"/>
                  <a:gd name="connsiteY71" fmla="*/ 501474 h 790758"/>
                  <a:gd name="connsiteX72" fmla="*/ 3104365 w 3126253"/>
                  <a:gd name="connsiteY72" fmla="*/ 367303 h 790758"/>
                  <a:gd name="connsiteX73" fmla="*/ 3104365 w 3126253"/>
                  <a:gd name="connsiteY73" fmla="*/ 367303 h 79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26253" h="790758">
                    <a:moveTo>
                      <a:pt x="545310" y="616613"/>
                    </a:moveTo>
                    <a:lnTo>
                      <a:pt x="370202" y="616613"/>
                    </a:lnTo>
                    <a:cubicBezTo>
                      <a:pt x="363540" y="648015"/>
                      <a:pt x="337845" y="673707"/>
                      <a:pt x="276937" y="673707"/>
                    </a:cubicBezTo>
                    <a:cubicBezTo>
                      <a:pt x="203658" y="673707"/>
                      <a:pt x="169398" y="634693"/>
                      <a:pt x="168446" y="562374"/>
                    </a:cubicBezTo>
                    <a:lnTo>
                      <a:pt x="541503" y="562374"/>
                    </a:lnTo>
                    <a:cubicBezTo>
                      <a:pt x="543406" y="546197"/>
                      <a:pt x="543406" y="530021"/>
                      <a:pt x="543406" y="513844"/>
                    </a:cubicBezTo>
                    <a:cubicBezTo>
                      <a:pt x="543406" y="370158"/>
                      <a:pt x="491064" y="225521"/>
                      <a:pt x="280744" y="225521"/>
                    </a:cubicBezTo>
                    <a:cubicBezTo>
                      <a:pt x="56149" y="225521"/>
                      <a:pt x="0" y="367303"/>
                      <a:pt x="0" y="508135"/>
                    </a:cubicBezTo>
                    <a:cubicBezTo>
                      <a:pt x="0" y="651821"/>
                      <a:pt x="54245" y="790749"/>
                      <a:pt x="283599" y="790749"/>
                    </a:cubicBezTo>
                    <a:cubicBezTo>
                      <a:pt x="451094" y="791701"/>
                      <a:pt x="535793" y="717479"/>
                      <a:pt x="545310" y="616613"/>
                    </a:cubicBezTo>
                    <a:lnTo>
                      <a:pt x="545310" y="616613"/>
                    </a:lnTo>
                    <a:close/>
                    <a:moveTo>
                      <a:pt x="370202" y="449138"/>
                    </a:moveTo>
                    <a:lnTo>
                      <a:pt x="169398" y="449138"/>
                    </a:lnTo>
                    <a:cubicBezTo>
                      <a:pt x="175108" y="391092"/>
                      <a:pt x="205562" y="348272"/>
                      <a:pt x="272179" y="348272"/>
                    </a:cubicBezTo>
                    <a:cubicBezTo>
                      <a:pt x="343555" y="348272"/>
                      <a:pt x="370202" y="392044"/>
                      <a:pt x="370202" y="449138"/>
                    </a:cubicBezTo>
                    <a:lnTo>
                      <a:pt x="370202" y="449138"/>
                    </a:lnTo>
                    <a:close/>
                    <a:moveTo>
                      <a:pt x="960240" y="786943"/>
                    </a:moveTo>
                    <a:lnTo>
                      <a:pt x="981177" y="651821"/>
                    </a:lnTo>
                    <a:cubicBezTo>
                      <a:pt x="855556" y="665143"/>
                      <a:pt x="846039" y="629935"/>
                      <a:pt x="846039" y="589018"/>
                    </a:cubicBezTo>
                    <a:lnTo>
                      <a:pt x="846039" y="370158"/>
                    </a:lnTo>
                    <a:lnTo>
                      <a:pt x="960240" y="370158"/>
                    </a:lnTo>
                    <a:lnTo>
                      <a:pt x="981177" y="235988"/>
                    </a:lnTo>
                    <a:lnTo>
                      <a:pt x="842233" y="235988"/>
                    </a:lnTo>
                    <a:lnTo>
                      <a:pt x="842233" y="97059"/>
                    </a:lnTo>
                    <a:lnTo>
                      <a:pt x="675690" y="97059"/>
                    </a:lnTo>
                    <a:lnTo>
                      <a:pt x="675690" y="235988"/>
                    </a:lnTo>
                    <a:lnTo>
                      <a:pt x="590039" y="278808"/>
                    </a:lnTo>
                    <a:lnTo>
                      <a:pt x="590039" y="370158"/>
                    </a:lnTo>
                    <a:lnTo>
                      <a:pt x="675690" y="370158"/>
                    </a:lnTo>
                    <a:lnTo>
                      <a:pt x="675690" y="606146"/>
                    </a:lnTo>
                    <a:cubicBezTo>
                      <a:pt x="675690" y="753638"/>
                      <a:pt x="713757" y="803120"/>
                      <a:pt x="960240" y="786943"/>
                    </a:cubicBezTo>
                    <a:lnTo>
                      <a:pt x="960240" y="786943"/>
                    </a:lnTo>
                    <a:close/>
                    <a:moveTo>
                      <a:pt x="1861477" y="781234"/>
                    </a:moveTo>
                    <a:lnTo>
                      <a:pt x="1883365" y="640402"/>
                    </a:lnTo>
                    <a:lnTo>
                      <a:pt x="1654963" y="640402"/>
                    </a:lnTo>
                    <a:lnTo>
                      <a:pt x="1656867" y="96108"/>
                    </a:lnTo>
                    <a:lnTo>
                      <a:pt x="1481758" y="96108"/>
                    </a:lnTo>
                    <a:lnTo>
                      <a:pt x="1481758" y="782185"/>
                    </a:lnTo>
                    <a:lnTo>
                      <a:pt x="1861477" y="781234"/>
                    </a:lnTo>
                    <a:lnTo>
                      <a:pt x="1861477" y="781234"/>
                    </a:lnTo>
                    <a:close/>
                    <a:moveTo>
                      <a:pt x="2461032" y="507183"/>
                    </a:moveTo>
                    <a:cubicBezTo>
                      <a:pt x="2461032" y="364449"/>
                      <a:pt x="2402028" y="225521"/>
                      <a:pt x="2186950" y="225521"/>
                    </a:cubicBezTo>
                    <a:cubicBezTo>
                      <a:pt x="1970919" y="225521"/>
                      <a:pt x="1912867" y="364449"/>
                      <a:pt x="1912867" y="507183"/>
                    </a:cubicBezTo>
                    <a:cubicBezTo>
                      <a:pt x="1912867" y="648966"/>
                      <a:pt x="1969016" y="790749"/>
                      <a:pt x="2185998" y="790749"/>
                    </a:cubicBezTo>
                    <a:cubicBezTo>
                      <a:pt x="2402028" y="791701"/>
                      <a:pt x="2461032" y="651821"/>
                      <a:pt x="2461032" y="507183"/>
                    </a:cubicBezTo>
                    <a:lnTo>
                      <a:pt x="2461032" y="507183"/>
                    </a:lnTo>
                    <a:close/>
                    <a:moveTo>
                      <a:pt x="2300200" y="507183"/>
                    </a:moveTo>
                    <a:cubicBezTo>
                      <a:pt x="2300200" y="594727"/>
                      <a:pt x="2272601" y="650869"/>
                      <a:pt x="2185998" y="650869"/>
                    </a:cubicBezTo>
                    <a:cubicBezTo>
                      <a:pt x="2102251" y="650869"/>
                      <a:pt x="2074652" y="594727"/>
                      <a:pt x="2074652" y="507183"/>
                    </a:cubicBezTo>
                    <a:cubicBezTo>
                      <a:pt x="2074652" y="420591"/>
                      <a:pt x="2101299" y="364449"/>
                      <a:pt x="2186950" y="364449"/>
                    </a:cubicBezTo>
                    <a:cubicBezTo>
                      <a:pt x="2275456" y="365400"/>
                      <a:pt x="2300200" y="421542"/>
                      <a:pt x="2300200" y="507183"/>
                    </a:cubicBezTo>
                    <a:lnTo>
                      <a:pt x="2300200" y="507183"/>
                    </a:lnTo>
                    <a:close/>
                    <a:moveTo>
                      <a:pt x="2711323" y="782185"/>
                    </a:moveTo>
                    <a:lnTo>
                      <a:pt x="2711323" y="235988"/>
                    </a:lnTo>
                    <a:lnTo>
                      <a:pt x="2543828" y="235988"/>
                    </a:lnTo>
                    <a:lnTo>
                      <a:pt x="2543828" y="782185"/>
                    </a:lnTo>
                    <a:lnTo>
                      <a:pt x="2711323" y="782185"/>
                    </a:lnTo>
                    <a:lnTo>
                      <a:pt x="2711323" y="782185"/>
                    </a:lnTo>
                    <a:close/>
                    <a:moveTo>
                      <a:pt x="2736067" y="90399"/>
                    </a:moveTo>
                    <a:cubicBezTo>
                      <a:pt x="2736067" y="14273"/>
                      <a:pt x="2691338" y="0"/>
                      <a:pt x="2627575" y="0"/>
                    </a:cubicBezTo>
                    <a:cubicBezTo>
                      <a:pt x="2562862" y="0"/>
                      <a:pt x="2516229" y="14273"/>
                      <a:pt x="2516229" y="90399"/>
                    </a:cubicBezTo>
                    <a:cubicBezTo>
                      <a:pt x="2516229" y="165572"/>
                      <a:pt x="2563813" y="180797"/>
                      <a:pt x="2627575" y="180797"/>
                    </a:cubicBezTo>
                    <a:cubicBezTo>
                      <a:pt x="2691338" y="180797"/>
                      <a:pt x="2736067" y="164620"/>
                      <a:pt x="2736067" y="90399"/>
                    </a:cubicBezTo>
                    <a:lnTo>
                      <a:pt x="2736067" y="90399"/>
                    </a:lnTo>
                    <a:close/>
                    <a:moveTo>
                      <a:pt x="3104365" y="367303"/>
                    </a:moveTo>
                    <a:lnTo>
                      <a:pt x="3126254" y="226472"/>
                    </a:lnTo>
                    <a:cubicBezTo>
                      <a:pt x="3012053" y="213150"/>
                      <a:pt x="2954000" y="283566"/>
                      <a:pt x="2928305" y="320677"/>
                    </a:cubicBezTo>
                    <a:lnTo>
                      <a:pt x="2891190" y="235036"/>
                    </a:lnTo>
                    <a:lnTo>
                      <a:pt x="2815056" y="235036"/>
                    </a:lnTo>
                    <a:lnTo>
                      <a:pt x="2815056" y="781234"/>
                    </a:lnTo>
                    <a:lnTo>
                      <a:pt x="2981599" y="781234"/>
                    </a:lnTo>
                    <a:lnTo>
                      <a:pt x="2981599" y="501474"/>
                    </a:lnTo>
                    <a:cubicBezTo>
                      <a:pt x="2981599" y="429155"/>
                      <a:pt x="2978744" y="354933"/>
                      <a:pt x="3104365" y="367303"/>
                    </a:cubicBezTo>
                    <a:lnTo>
                      <a:pt x="3104365" y="367303"/>
                    </a:lnTo>
                    <a:close/>
                  </a:path>
                </a:pathLst>
              </a:custGeom>
              <a:solidFill>
                <a:srgbClr val="000000"/>
              </a:solidFill>
              <a:ln w="9513"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13EABA2C-9027-EC83-3EFA-87F08AFE863B}"/>
                  </a:ext>
                </a:extLst>
              </p:cNvPr>
              <p:cNvSpPr/>
              <p:nvPr/>
            </p:nvSpPr>
            <p:spPr>
              <a:xfrm>
                <a:off x="8558495" y="511650"/>
                <a:ext cx="2093685" cy="695592"/>
              </a:xfrm>
              <a:custGeom>
                <a:avLst/>
                <a:gdLst>
                  <a:gd name="connsiteX0" fmla="*/ 494871 w 2093685"/>
                  <a:gd name="connsiteY0" fmla="*/ 686077 h 695592"/>
                  <a:gd name="connsiteX1" fmla="*/ 494871 w 2093685"/>
                  <a:gd name="connsiteY1" fmla="*/ 544294 h 695592"/>
                  <a:gd name="connsiteX2" fmla="*/ 171302 w 2093685"/>
                  <a:gd name="connsiteY2" fmla="*/ 544294 h 695592"/>
                  <a:gd name="connsiteX3" fmla="*/ 171302 w 2093685"/>
                  <a:gd name="connsiteY3" fmla="*/ 402511 h 695592"/>
                  <a:gd name="connsiteX4" fmla="*/ 462514 w 2093685"/>
                  <a:gd name="connsiteY4" fmla="*/ 402511 h 695592"/>
                  <a:gd name="connsiteX5" fmla="*/ 462514 w 2093685"/>
                  <a:gd name="connsiteY5" fmla="*/ 269292 h 695592"/>
                  <a:gd name="connsiteX6" fmla="*/ 171302 w 2093685"/>
                  <a:gd name="connsiteY6" fmla="*/ 269292 h 695592"/>
                  <a:gd name="connsiteX7" fmla="*/ 171302 w 2093685"/>
                  <a:gd name="connsiteY7" fmla="*/ 141783 h 695592"/>
                  <a:gd name="connsiteX8" fmla="*/ 473934 w 2093685"/>
                  <a:gd name="connsiteY8" fmla="*/ 141783 h 695592"/>
                  <a:gd name="connsiteX9" fmla="*/ 495823 w 2093685"/>
                  <a:gd name="connsiteY9" fmla="*/ 0 h 695592"/>
                  <a:gd name="connsiteX10" fmla="*/ 0 w 2093685"/>
                  <a:gd name="connsiteY10" fmla="*/ 0 h 695592"/>
                  <a:gd name="connsiteX11" fmla="*/ 0 w 2093685"/>
                  <a:gd name="connsiteY11" fmla="*/ 686077 h 695592"/>
                  <a:gd name="connsiteX12" fmla="*/ 494871 w 2093685"/>
                  <a:gd name="connsiteY12" fmla="*/ 686077 h 695592"/>
                  <a:gd name="connsiteX13" fmla="*/ 494871 w 2093685"/>
                  <a:gd name="connsiteY13" fmla="*/ 686077 h 695592"/>
                  <a:gd name="connsiteX14" fmla="*/ 1104895 w 2093685"/>
                  <a:gd name="connsiteY14" fmla="*/ 686077 h 695592"/>
                  <a:gd name="connsiteX15" fmla="*/ 1104895 w 2093685"/>
                  <a:gd name="connsiteY15" fmla="*/ 139880 h 695592"/>
                  <a:gd name="connsiteX16" fmla="*/ 936448 w 2093685"/>
                  <a:gd name="connsiteY16" fmla="*/ 139880 h 695592"/>
                  <a:gd name="connsiteX17" fmla="*/ 936448 w 2093685"/>
                  <a:gd name="connsiteY17" fmla="*/ 449138 h 695592"/>
                  <a:gd name="connsiteX18" fmla="*/ 841281 w 2093685"/>
                  <a:gd name="connsiteY18" fmla="*/ 558568 h 695592"/>
                  <a:gd name="connsiteX19" fmla="*/ 749920 w 2093685"/>
                  <a:gd name="connsiteY19" fmla="*/ 453896 h 695592"/>
                  <a:gd name="connsiteX20" fmla="*/ 749920 w 2093685"/>
                  <a:gd name="connsiteY20" fmla="*/ 139880 h 695592"/>
                  <a:gd name="connsiteX21" fmla="*/ 582425 w 2093685"/>
                  <a:gd name="connsiteY21" fmla="*/ 139880 h 695592"/>
                  <a:gd name="connsiteX22" fmla="*/ 582425 w 2093685"/>
                  <a:gd name="connsiteY22" fmla="*/ 448186 h 695592"/>
                  <a:gd name="connsiteX23" fmla="*/ 796552 w 2093685"/>
                  <a:gd name="connsiteY23" fmla="*/ 695593 h 695592"/>
                  <a:gd name="connsiteX24" fmla="*/ 989742 w 2093685"/>
                  <a:gd name="connsiteY24" fmla="*/ 613758 h 695592"/>
                  <a:gd name="connsiteX25" fmla="*/ 1028761 w 2093685"/>
                  <a:gd name="connsiteY25" fmla="*/ 685126 h 695592"/>
                  <a:gd name="connsiteX26" fmla="*/ 1104895 w 2093685"/>
                  <a:gd name="connsiteY26" fmla="*/ 685126 h 695592"/>
                  <a:gd name="connsiteX27" fmla="*/ 1104895 w 2093685"/>
                  <a:gd name="connsiteY27" fmla="*/ 686077 h 695592"/>
                  <a:gd name="connsiteX28" fmla="*/ 1501744 w 2093685"/>
                  <a:gd name="connsiteY28" fmla="*/ 270244 h 695592"/>
                  <a:gd name="connsiteX29" fmla="*/ 1526488 w 2093685"/>
                  <a:gd name="connsiteY29" fmla="*/ 131316 h 695592"/>
                  <a:gd name="connsiteX30" fmla="*/ 1328539 w 2093685"/>
                  <a:gd name="connsiteY30" fmla="*/ 225521 h 695592"/>
                  <a:gd name="connsiteX31" fmla="*/ 1291424 w 2093685"/>
                  <a:gd name="connsiteY31" fmla="*/ 139880 h 695592"/>
                  <a:gd name="connsiteX32" fmla="*/ 1215290 w 2093685"/>
                  <a:gd name="connsiteY32" fmla="*/ 139880 h 695592"/>
                  <a:gd name="connsiteX33" fmla="*/ 1215290 w 2093685"/>
                  <a:gd name="connsiteY33" fmla="*/ 686077 h 695592"/>
                  <a:gd name="connsiteX34" fmla="*/ 1382784 w 2093685"/>
                  <a:gd name="connsiteY34" fmla="*/ 686077 h 695592"/>
                  <a:gd name="connsiteX35" fmla="*/ 1382784 w 2093685"/>
                  <a:gd name="connsiteY35" fmla="*/ 406318 h 695592"/>
                  <a:gd name="connsiteX36" fmla="*/ 1501744 w 2093685"/>
                  <a:gd name="connsiteY36" fmla="*/ 270244 h 695592"/>
                  <a:gd name="connsiteX37" fmla="*/ 1501744 w 2093685"/>
                  <a:gd name="connsiteY37" fmla="*/ 270244 h 695592"/>
                  <a:gd name="connsiteX38" fmla="*/ 2093686 w 2093685"/>
                  <a:gd name="connsiteY38" fmla="*/ 521457 h 695592"/>
                  <a:gd name="connsiteX39" fmla="*/ 1918577 w 2093685"/>
                  <a:gd name="connsiteY39" fmla="*/ 521457 h 695592"/>
                  <a:gd name="connsiteX40" fmla="*/ 1825313 w 2093685"/>
                  <a:gd name="connsiteY40" fmla="*/ 578551 h 695592"/>
                  <a:gd name="connsiteX41" fmla="*/ 1716823 w 2093685"/>
                  <a:gd name="connsiteY41" fmla="*/ 467218 h 695592"/>
                  <a:gd name="connsiteX42" fmla="*/ 2089879 w 2093685"/>
                  <a:gd name="connsiteY42" fmla="*/ 467218 h 695592"/>
                  <a:gd name="connsiteX43" fmla="*/ 2091782 w 2093685"/>
                  <a:gd name="connsiteY43" fmla="*/ 418688 h 695592"/>
                  <a:gd name="connsiteX44" fmla="*/ 1829120 w 2093685"/>
                  <a:gd name="connsiteY44" fmla="*/ 130364 h 695592"/>
                  <a:gd name="connsiteX45" fmla="*/ 1548376 w 2093685"/>
                  <a:gd name="connsiteY45" fmla="*/ 412979 h 695592"/>
                  <a:gd name="connsiteX46" fmla="*/ 1831975 w 2093685"/>
                  <a:gd name="connsiteY46" fmla="*/ 695593 h 695592"/>
                  <a:gd name="connsiteX47" fmla="*/ 2093686 w 2093685"/>
                  <a:gd name="connsiteY47" fmla="*/ 521457 h 695592"/>
                  <a:gd name="connsiteX48" fmla="*/ 2093686 w 2093685"/>
                  <a:gd name="connsiteY48" fmla="*/ 521457 h 695592"/>
                  <a:gd name="connsiteX49" fmla="*/ 1919529 w 2093685"/>
                  <a:gd name="connsiteY49" fmla="*/ 353030 h 695592"/>
                  <a:gd name="connsiteX50" fmla="*/ 1718725 w 2093685"/>
                  <a:gd name="connsiteY50" fmla="*/ 353030 h 695592"/>
                  <a:gd name="connsiteX51" fmla="*/ 1821507 w 2093685"/>
                  <a:gd name="connsiteY51" fmla="*/ 252164 h 695592"/>
                  <a:gd name="connsiteX52" fmla="*/ 1919529 w 2093685"/>
                  <a:gd name="connsiteY52" fmla="*/ 353030 h 695592"/>
                  <a:gd name="connsiteX53" fmla="*/ 1919529 w 2093685"/>
                  <a:gd name="connsiteY53" fmla="*/ 353030 h 69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93685" h="695592">
                    <a:moveTo>
                      <a:pt x="494871" y="686077"/>
                    </a:moveTo>
                    <a:lnTo>
                      <a:pt x="494871" y="544294"/>
                    </a:lnTo>
                    <a:lnTo>
                      <a:pt x="171302" y="544294"/>
                    </a:lnTo>
                    <a:lnTo>
                      <a:pt x="171302" y="402511"/>
                    </a:lnTo>
                    <a:lnTo>
                      <a:pt x="462514" y="402511"/>
                    </a:lnTo>
                    <a:lnTo>
                      <a:pt x="462514" y="269292"/>
                    </a:lnTo>
                    <a:lnTo>
                      <a:pt x="171302" y="269292"/>
                    </a:lnTo>
                    <a:lnTo>
                      <a:pt x="171302" y="141783"/>
                    </a:lnTo>
                    <a:lnTo>
                      <a:pt x="473934" y="141783"/>
                    </a:lnTo>
                    <a:lnTo>
                      <a:pt x="495823" y="0"/>
                    </a:lnTo>
                    <a:lnTo>
                      <a:pt x="0" y="0"/>
                    </a:lnTo>
                    <a:lnTo>
                      <a:pt x="0" y="686077"/>
                    </a:lnTo>
                    <a:lnTo>
                      <a:pt x="494871" y="686077"/>
                    </a:lnTo>
                    <a:lnTo>
                      <a:pt x="494871" y="686077"/>
                    </a:lnTo>
                    <a:close/>
                    <a:moveTo>
                      <a:pt x="1104895" y="686077"/>
                    </a:moveTo>
                    <a:lnTo>
                      <a:pt x="1104895" y="139880"/>
                    </a:lnTo>
                    <a:lnTo>
                      <a:pt x="936448" y="139880"/>
                    </a:lnTo>
                    <a:lnTo>
                      <a:pt x="936448" y="449138"/>
                    </a:lnTo>
                    <a:cubicBezTo>
                      <a:pt x="936448" y="524311"/>
                      <a:pt x="917415" y="558568"/>
                      <a:pt x="841281" y="558568"/>
                    </a:cubicBezTo>
                    <a:cubicBezTo>
                      <a:pt x="765147" y="558568"/>
                      <a:pt x="749920" y="527166"/>
                      <a:pt x="749920" y="453896"/>
                    </a:cubicBezTo>
                    <a:lnTo>
                      <a:pt x="749920" y="139880"/>
                    </a:lnTo>
                    <a:lnTo>
                      <a:pt x="582425" y="139880"/>
                    </a:lnTo>
                    <a:lnTo>
                      <a:pt x="582425" y="448186"/>
                    </a:lnTo>
                    <a:cubicBezTo>
                      <a:pt x="582425" y="593776"/>
                      <a:pt x="615734" y="695593"/>
                      <a:pt x="796552" y="695593"/>
                    </a:cubicBezTo>
                    <a:cubicBezTo>
                      <a:pt x="904092" y="695593"/>
                      <a:pt x="959289" y="656579"/>
                      <a:pt x="989742" y="613758"/>
                    </a:cubicBezTo>
                    <a:lnTo>
                      <a:pt x="1028761" y="685126"/>
                    </a:lnTo>
                    <a:lnTo>
                      <a:pt x="1104895" y="685126"/>
                    </a:lnTo>
                    <a:lnTo>
                      <a:pt x="1104895" y="686077"/>
                    </a:lnTo>
                    <a:close/>
                    <a:moveTo>
                      <a:pt x="1501744" y="270244"/>
                    </a:moveTo>
                    <a:lnTo>
                      <a:pt x="1526488" y="131316"/>
                    </a:lnTo>
                    <a:cubicBezTo>
                      <a:pt x="1412286" y="117994"/>
                      <a:pt x="1354234" y="188410"/>
                      <a:pt x="1328539" y="225521"/>
                    </a:cubicBezTo>
                    <a:lnTo>
                      <a:pt x="1291424" y="139880"/>
                    </a:lnTo>
                    <a:lnTo>
                      <a:pt x="1215290" y="139880"/>
                    </a:lnTo>
                    <a:lnTo>
                      <a:pt x="1215290" y="686077"/>
                    </a:lnTo>
                    <a:lnTo>
                      <a:pt x="1382784" y="686077"/>
                    </a:lnTo>
                    <a:lnTo>
                      <a:pt x="1382784" y="406318"/>
                    </a:lnTo>
                    <a:cubicBezTo>
                      <a:pt x="1381833" y="333999"/>
                      <a:pt x="1376123" y="256922"/>
                      <a:pt x="1501744" y="270244"/>
                    </a:cubicBezTo>
                    <a:lnTo>
                      <a:pt x="1501744" y="270244"/>
                    </a:lnTo>
                    <a:close/>
                    <a:moveTo>
                      <a:pt x="2093686" y="521457"/>
                    </a:moveTo>
                    <a:lnTo>
                      <a:pt x="1918577" y="521457"/>
                    </a:lnTo>
                    <a:cubicBezTo>
                      <a:pt x="1911916" y="552858"/>
                      <a:pt x="1886221" y="578551"/>
                      <a:pt x="1825313" y="578551"/>
                    </a:cubicBezTo>
                    <a:cubicBezTo>
                      <a:pt x="1752034" y="578551"/>
                      <a:pt x="1717774" y="539536"/>
                      <a:pt x="1716823" y="467218"/>
                    </a:cubicBezTo>
                    <a:lnTo>
                      <a:pt x="2089879" y="467218"/>
                    </a:lnTo>
                    <a:cubicBezTo>
                      <a:pt x="2091782" y="451041"/>
                      <a:pt x="2091782" y="434865"/>
                      <a:pt x="2091782" y="418688"/>
                    </a:cubicBezTo>
                    <a:cubicBezTo>
                      <a:pt x="2091782" y="275002"/>
                      <a:pt x="2039440" y="130364"/>
                      <a:pt x="1829120" y="130364"/>
                    </a:cubicBezTo>
                    <a:cubicBezTo>
                      <a:pt x="1604524" y="130364"/>
                      <a:pt x="1548376" y="272147"/>
                      <a:pt x="1548376" y="412979"/>
                    </a:cubicBezTo>
                    <a:cubicBezTo>
                      <a:pt x="1548376" y="556665"/>
                      <a:pt x="1602622" y="695593"/>
                      <a:pt x="1831975" y="695593"/>
                    </a:cubicBezTo>
                    <a:cubicBezTo>
                      <a:pt x="1999470" y="695593"/>
                      <a:pt x="2084169" y="621371"/>
                      <a:pt x="2093686" y="521457"/>
                    </a:cubicBezTo>
                    <a:lnTo>
                      <a:pt x="2093686" y="521457"/>
                    </a:lnTo>
                    <a:close/>
                    <a:moveTo>
                      <a:pt x="1919529" y="353030"/>
                    </a:moveTo>
                    <a:lnTo>
                      <a:pt x="1718725" y="353030"/>
                    </a:lnTo>
                    <a:cubicBezTo>
                      <a:pt x="1724436" y="294985"/>
                      <a:pt x="1754890" y="252164"/>
                      <a:pt x="1821507" y="252164"/>
                    </a:cubicBezTo>
                    <a:cubicBezTo>
                      <a:pt x="1892883" y="252164"/>
                      <a:pt x="1919529" y="295936"/>
                      <a:pt x="1919529" y="353030"/>
                    </a:cubicBezTo>
                    <a:lnTo>
                      <a:pt x="1919529" y="353030"/>
                    </a:lnTo>
                    <a:close/>
                  </a:path>
                </a:pathLst>
              </a:custGeom>
              <a:solidFill>
                <a:srgbClr val="000000"/>
              </a:solidFill>
              <a:ln w="9513" cap="flat">
                <a:noFill/>
                <a:prstDash val="solid"/>
                <a:miter/>
              </a:ln>
            </p:spPr>
            <p:txBody>
              <a:bodyPr rtlCol="0" anchor="ctr"/>
              <a:lstStyle/>
              <a:p>
                <a:endParaRPr lang="fr-FR"/>
              </a:p>
            </p:txBody>
          </p:sp>
        </p:grpSp>
      </p:grpSp>
    </p:spTree>
    <p:extLst>
      <p:ext uri="{BB962C8B-B14F-4D97-AF65-F5344CB8AC3E}">
        <p14:creationId xmlns:p14="http://schemas.microsoft.com/office/powerpoint/2010/main" val="63001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BF7BD6-2183-63E3-536F-0495D038F53D}"/>
              </a:ext>
            </a:extLst>
          </p:cNvPr>
          <p:cNvSpPr>
            <a:spLocks noGrp="1"/>
          </p:cNvSpPr>
          <p:nvPr>
            <p:ph type="dt" sz="half" idx="10"/>
          </p:nvPr>
        </p:nvSpPr>
        <p:spPr/>
        <p:txBody>
          <a:bodyPr/>
          <a:lstStyle>
            <a:lvl1pPr>
              <a:defRPr/>
            </a:lvl1pPr>
          </a:lstStyle>
          <a:p>
            <a:pPr>
              <a:defRPr/>
            </a:pPr>
            <a:fld id="{F92F5FA6-80BF-A245-AD54-1441ED0E1E24}" type="datetimeFigureOut">
              <a:rPr lang="fr-FR"/>
              <a:pPr>
                <a:defRPr/>
              </a:pPr>
              <a:t>08/10/2024</a:t>
            </a:fld>
            <a:endParaRPr lang="fr-FR"/>
          </a:p>
        </p:txBody>
      </p:sp>
      <p:sp>
        <p:nvSpPr>
          <p:cNvPr id="5" name="Espace réservé du pied de page 4">
            <a:extLst>
              <a:ext uri="{FF2B5EF4-FFF2-40B4-BE49-F238E27FC236}">
                <a16:creationId xmlns:a16="http://schemas.microsoft.com/office/drawing/2014/main" id="{4EE11F2F-81A6-805C-DCC2-E77E3136104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FEF6870-EB2E-AEB9-A71B-28BBF85F1090}"/>
              </a:ext>
            </a:extLst>
          </p:cNvPr>
          <p:cNvSpPr>
            <a:spLocks noGrp="1"/>
          </p:cNvSpPr>
          <p:nvPr>
            <p:ph type="sldNum" sz="quarter" idx="12"/>
          </p:nvPr>
        </p:nvSpPr>
        <p:spPr/>
        <p:txBody>
          <a:bodyPr/>
          <a:lstStyle>
            <a:lvl1pPr>
              <a:defRPr/>
            </a:lvl1pPr>
          </a:lstStyle>
          <a:p>
            <a:fld id="{C85875C6-1CEC-5944-B304-87ADC1886F59}" type="slidenum">
              <a:rPr lang="fr-FR" altLang="fr-FR"/>
              <a:pPr/>
              <a:t>‹N°›</a:t>
            </a:fld>
            <a:endParaRPr lang="fr-FR" altLang="fr-FR"/>
          </a:p>
        </p:txBody>
      </p:sp>
    </p:spTree>
    <p:extLst>
      <p:ext uri="{BB962C8B-B14F-4D97-AF65-F5344CB8AC3E}">
        <p14:creationId xmlns:p14="http://schemas.microsoft.com/office/powerpoint/2010/main" val="2371297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bwMode="auto">
        <a:xfrm>
          <a:off x="0" y="0"/>
          <a:ext cx="0" cy="0"/>
          <a:chOff x="0" y="0"/>
          <a:chExt cx="0" cy="0"/>
        </a:xfrm>
      </p:grpSpPr>
      <p:sp>
        <p:nvSpPr>
          <p:cNvPr id="6" name="Google Shape;6;p1"/>
          <p:cNvSpPr txBox="1">
            <a:spLocks noGrp="1"/>
          </p:cNvSpPr>
          <p:nvPr>
            <p:ph type="title"/>
          </p:nvPr>
        </p:nvSpPr>
        <p:spPr bwMode="auto">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defRPr>
            </a:lvl9pPr>
          </a:lstStyle>
          <a:p>
            <a:pPr>
              <a:defRPr/>
            </a:pPr>
            <a:endParaRPr/>
          </a:p>
        </p:txBody>
      </p:sp>
      <p:sp>
        <p:nvSpPr>
          <p:cNvPr id="7" name="Google Shape;7;p1"/>
          <p:cNvSpPr txBox="1">
            <a:spLocks noGrp="1"/>
          </p:cNvSpPr>
          <p:nvPr>
            <p:ph type="body" idx="1"/>
          </p:nvPr>
        </p:nvSpPr>
        <p:spPr bwMode="auto">
          <a:xfrm>
            <a:off x="415600" y="1536633"/>
            <a:ext cx="11360800" cy="4521600"/>
          </a:xfrm>
          <a:prstGeom prst="rect">
            <a:avLst/>
          </a:prstGeom>
          <a:noFill/>
          <a:ln>
            <a:noFill/>
          </a:ln>
        </p:spPr>
        <p:txBody>
          <a:bodyPr spcFirstLastPara="1" wrap="square" lIns="91425" tIns="91425" rIns="91425" bIns="91425" anchor="t" anchorCtr="0">
            <a:normAutofit/>
          </a:bodyPr>
          <a:lstStyle>
            <a:lvl1pPr marL="457200" lvl="0" indent="-311150">
              <a:lnSpc>
                <a:spcPct val="114999"/>
              </a:lnSpc>
              <a:spcBef>
                <a:spcPts val="0"/>
              </a:spcBef>
              <a:spcAft>
                <a:spcPts val="0"/>
              </a:spcAft>
              <a:buClr>
                <a:schemeClr val="dk2"/>
              </a:buClr>
              <a:buSzPts val="1300"/>
              <a:buFont typeface="Calibri"/>
              <a:buChar char="●"/>
              <a:defRPr sz="1300">
                <a:solidFill>
                  <a:schemeClr val="dk2"/>
                </a:solidFill>
                <a:latin typeface="Calibri"/>
                <a:ea typeface="Calibri"/>
                <a:cs typeface="Calibri"/>
              </a:defRPr>
            </a:lvl1pPr>
            <a:lvl2pPr marL="914400" lvl="1"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2pPr>
            <a:lvl3pPr marL="1371600" lvl="2"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3pPr>
            <a:lvl4pPr marL="1828800" lvl="3"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4pPr>
            <a:lvl5pPr marL="2286000" lvl="4"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5pPr>
            <a:lvl6pPr marL="2743200" lvl="5"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6pPr>
            <a:lvl7pPr marL="3200400" lvl="6"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7pPr>
            <a:lvl8pPr marL="3657600" lvl="7"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8pPr>
            <a:lvl9pPr marL="4114800" lvl="8"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9pPr>
          </a:lstStyle>
          <a:p>
            <a:pPr>
              <a:defRPr/>
            </a:pPr>
            <a:endParaRPr/>
          </a:p>
        </p:txBody>
      </p:sp>
      <p:sp>
        <p:nvSpPr>
          <p:cNvPr id="8" name="Google Shape;8;p1"/>
          <p:cNvSpPr txBox="1">
            <a:spLocks noGrp="1"/>
          </p:cNvSpPr>
          <p:nvPr>
            <p:ph type="sldNum" idx="12"/>
          </p:nvPr>
        </p:nvSpPr>
        <p:spPr bwMode="auto">
          <a:xfrm>
            <a:off x="11187645" y="6058224"/>
            <a:ext cx="731600" cy="524800"/>
          </a:xfrm>
          <a:prstGeom prst="rect">
            <a:avLst/>
          </a:prstGeom>
          <a:noFill/>
          <a:ln>
            <a:noFill/>
          </a:ln>
        </p:spPr>
        <p:txBody>
          <a:bodyPr spcFirstLastPara="1" wrap="square" lIns="91425" tIns="91425" rIns="91425" bIns="91425" anchor="ctr" anchorCtr="0">
            <a:normAutofit/>
          </a:bodyPr>
          <a:lstStyle>
            <a:lvl1pPr lvl="0" algn="r">
              <a:buNone/>
              <a:defRPr sz="1350">
                <a:solidFill>
                  <a:schemeClr val="dk2"/>
                </a:solidFill>
                <a:latin typeface="Nunito"/>
                <a:ea typeface="Nunito"/>
                <a:cs typeface="Nunito"/>
              </a:defRPr>
            </a:lvl1pPr>
            <a:lvl2pPr lvl="1" algn="r">
              <a:buNone/>
              <a:defRPr sz="1350">
                <a:solidFill>
                  <a:schemeClr val="dk2"/>
                </a:solidFill>
                <a:latin typeface="Nunito"/>
                <a:ea typeface="Nunito"/>
                <a:cs typeface="Nunito"/>
              </a:defRPr>
            </a:lvl2pPr>
            <a:lvl3pPr lvl="2" algn="r">
              <a:buNone/>
              <a:defRPr sz="1350">
                <a:solidFill>
                  <a:schemeClr val="dk2"/>
                </a:solidFill>
                <a:latin typeface="Nunito"/>
                <a:ea typeface="Nunito"/>
                <a:cs typeface="Nunito"/>
              </a:defRPr>
            </a:lvl3pPr>
            <a:lvl4pPr lvl="3" algn="r">
              <a:buNone/>
              <a:defRPr sz="1350">
                <a:solidFill>
                  <a:schemeClr val="dk2"/>
                </a:solidFill>
                <a:latin typeface="Nunito"/>
                <a:ea typeface="Nunito"/>
                <a:cs typeface="Nunito"/>
              </a:defRPr>
            </a:lvl4pPr>
            <a:lvl5pPr lvl="4" algn="r">
              <a:buNone/>
              <a:defRPr sz="1350">
                <a:solidFill>
                  <a:schemeClr val="dk2"/>
                </a:solidFill>
                <a:latin typeface="Nunito"/>
                <a:ea typeface="Nunito"/>
                <a:cs typeface="Nunito"/>
              </a:defRPr>
            </a:lvl5pPr>
            <a:lvl6pPr lvl="5" algn="r">
              <a:buNone/>
              <a:defRPr sz="1350">
                <a:solidFill>
                  <a:schemeClr val="dk2"/>
                </a:solidFill>
                <a:latin typeface="Nunito"/>
                <a:ea typeface="Nunito"/>
                <a:cs typeface="Nunito"/>
              </a:defRPr>
            </a:lvl6pPr>
            <a:lvl7pPr lvl="6" algn="r">
              <a:buNone/>
              <a:defRPr sz="1350">
                <a:solidFill>
                  <a:schemeClr val="dk2"/>
                </a:solidFill>
                <a:latin typeface="Nunito"/>
                <a:ea typeface="Nunito"/>
                <a:cs typeface="Nunito"/>
              </a:defRPr>
            </a:lvl7pPr>
            <a:lvl8pPr lvl="7" algn="r">
              <a:buNone/>
              <a:defRPr sz="1350">
                <a:solidFill>
                  <a:schemeClr val="dk2"/>
                </a:solidFill>
                <a:latin typeface="Nunito"/>
                <a:ea typeface="Nunito"/>
                <a:cs typeface="Nunito"/>
              </a:defRPr>
            </a:lvl8pPr>
            <a:lvl9pPr lvl="8" algn="r">
              <a:buNone/>
              <a:defRPr sz="1350">
                <a:solidFill>
                  <a:schemeClr val="dk2"/>
                </a:solidFill>
                <a:latin typeface="Nunito"/>
                <a:ea typeface="Nunito"/>
                <a:cs typeface="Nunito"/>
              </a:defRPr>
            </a:lvl9pPr>
          </a:lstStyle>
          <a:p>
            <a:pPr>
              <a:defRPr/>
            </a:pPr>
            <a:fld id="{00000000-1234-1234-1234-123412341234}" type="slidenum">
              <a:rPr lang="fr-FR"/>
              <a:t>‹N°›</a:t>
            </a:fld>
            <a:endParaRPr lang="fr-F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25.jpeg"/><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3.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35.png"/><Relationship Id="rId5" Type="http://schemas.openxmlformats.org/officeDocument/2006/relationships/diagramData" Target="../diagrams/data1.xml"/><Relationship Id="rId10" Type="http://schemas.openxmlformats.org/officeDocument/2006/relationships/image" Target="../media/image34.png"/><Relationship Id="rId4" Type="http://schemas.openxmlformats.org/officeDocument/2006/relationships/image" Target="../media/image9.pn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ZoneTexte 6"/>
          <p:cNvSpPr txBox="1"/>
          <p:nvPr/>
        </p:nvSpPr>
        <p:spPr bwMode="auto">
          <a:xfrm>
            <a:off x="2122745" y="2708920"/>
            <a:ext cx="7946511" cy="1200329"/>
          </a:xfrm>
          <a:prstGeom prst="rect">
            <a:avLst/>
          </a:prstGeom>
          <a:noFill/>
          <a:ln w="38100">
            <a:solidFill>
              <a:srgbClr val="21356A"/>
            </a:solidFill>
          </a:ln>
        </p:spPr>
        <p:txBody>
          <a:bodyPr wrap="square" rtlCol="0">
            <a:spAutoFit/>
          </a:bodyPr>
          <a:lstStyle/>
          <a:p>
            <a:pPr algn="ctr">
              <a:defRPr/>
            </a:pPr>
            <a:r>
              <a:rPr lang="fr-FR" sz="3600" b="1" dirty="0">
                <a:solidFill>
                  <a:srgbClr val="213469"/>
                </a:solidFill>
                <a:latin typeface="Yu Gothic UI"/>
                <a:ea typeface="Yu Gothic UI"/>
                <a:cs typeface="Arial"/>
              </a:rPr>
              <a:t>6</a:t>
            </a:r>
            <a:r>
              <a:rPr lang="fr-FR" sz="3600" b="1" baseline="30000" dirty="0">
                <a:solidFill>
                  <a:srgbClr val="213469"/>
                </a:solidFill>
                <a:latin typeface="Yu Gothic UI"/>
                <a:ea typeface="Yu Gothic UI"/>
                <a:cs typeface="Arial"/>
              </a:rPr>
              <a:t>ème</a:t>
            </a:r>
            <a:r>
              <a:rPr lang="fr-FR" sz="3600" b="1" dirty="0">
                <a:solidFill>
                  <a:srgbClr val="213469"/>
                </a:solidFill>
                <a:latin typeface="Yu Gothic UI"/>
                <a:ea typeface="Yu Gothic UI"/>
                <a:cs typeface="Arial"/>
              </a:rPr>
              <a:t> édition </a:t>
            </a:r>
            <a:br>
              <a:rPr lang="fr-FR" sz="3600" b="1" dirty="0">
                <a:solidFill>
                  <a:srgbClr val="213469"/>
                </a:solidFill>
                <a:latin typeface="Yu Gothic UI"/>
                <a:ea typeface="Yu Gothic UI"/>
                <a:cs typeface="Arial"/>
              </a:rPr>
            </a:br>
            <a:r>
              <a:rPr lang="fr-FR" sz="3600" b="1" dirty="0">
                <a:solidFill>
                  <a:srgbClr val="213469"/>
                </a:solidFill>
                <a:latin typeface="Yu Gothic UI"/>
                <a:ea typeface="Yu Gothic UI"/>
                <a:cs typeface="Arial"/>
              </a:rPr>
              <a:t>des Journées Nationales des CPTS </a:t>
            </a:r>
            <a:endParaRPr dirty="0"/>
          </a:p>
        </p:txBody>
      </p:sp>
      <p:sp>
        <p:nvSpPr>
          <p:cNvPr id="4" name="ZoneTexte 3"/>
          <p:cNvSpPr txBox="1"/>
          <p:nvPr/>
        </p:nvSpPr>
        <p:spPr bwMode="auto">
          <a:xfrm>
            <a:off x="8832304" y="692696"/>
            <a:ext cx="2761278" cy="369332"/>
          </a:xfrm>
          <a:prstGeom prst="rect">
            <a:avLst/>
          </a:prstGeom>
          <a:noFill/>
        </p:spPr>
        <p:txBody>
          <a:bodyPr wrap="square" rtlCol="0">
            <a:spAutoFit/>
          </a:bodyPr>
          <a:lstStyle/>
          <a:p>
            <a:pPr>
              <a:defRPr/>
            </a:pPr>
            <a:r>
              <a:rPr lang="fr-FR" b="1" dirty="0">
                <a:solidFill>
                  <a:srgbClr val="27594B"/>
                </a:solidFill>
                <a:latin typeface="Aptos" panose="020B0004020202020204" pitchFamily="34" charset="0"/>
                <a:ea typeface="Yu Gothic UI"/>
              </a:rPr>
              <a:t>Les 9 et 10 octobre 2024</a:t>
            </a:r>
            <a:endParaRPr dirty="0">
              <a:solidFill>
                <a:srgbClr val="27594B"/>
              </a:solidFill>
              <a:latin typeface="Aptos" panose="020B00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E TITRE">
            <a:extLst>
              <a:ext uri="{FF2B5EF4-FFF2-40B4-BE49-F238E27FC236}">
                <a16:creationId xmlns:a16="http://schemas.microsoft.com/office/drawing/2014/main" id="{05673AB8-9DA5-4379-89E6-3D96CAEF6D23}"/>
              </a:ext>
            </a:extLst>
          </p:cNvPr>
          <p:cNvSpPr txBox="1"/>
          <p:nvPr/>
        </p:nvSpPr>
        <p:spPr>
          <a:xfrm>
            <a:off x="6320351" y="1072649"/>
            <a:ext cx="5076618" cy="4276569"/>
          </a:xfrm>
          <a:prstGeom prst="rect">
            <a:avLst/>
          </a:prstGeom>
          <a:noFill/>
        </p:spPr>
        <p:txBody>
          <a:bodyPr vert="horz" wrap="square" lIns="91440" tIns="45720" rIns="91440" bIns="45720" numCol="1" spcCol="360000" rtlCol="0" anchor="t">
            <a:noAutofit/>
          </a:bodyPr>
          <a:lstStyle/>
          <a:p>
            <a:pPr>
              <a:lnSpc>
                <a:spcPts val="2300"/>
              </a:lnSpc>
            </a:pPr>
            <a:r>
              <a:rPr lang="fr-FR" sz="2400" b="1" dirty="0">
                <a:solidFill>
                  <a:schemeClr val="bg2"/>
                </a:solidFill>
                <a:latin typeface="Calibri" panose="020F0502020204030204" pitchFamily="34" charset="0"/>
                <a:cs typeface="Calibri" panose="020F0502020204030204" pitchFamily="34" charset="0"/>
              </a:rPr>
              <a:t>Enjeu 3/3</a:t>
            </a:r>
          </a:p>
          <a:p>
            <a:pPr>
              <a:lnSpc>
                <a:spcPts val="2300"/>
              </a:lnSpc>
            </a:pPr>
            <a:endParaRPr lang="fr-FR" sz="2400" b="1" dirty="0">
              <a:solidFill>
                <a:schemeClr val="bg2"/>
              </a:solidFill>
              <a:latin typeface="Calibri" panose="020F0502020204030204" pitchFamily="34" charset="0"/>
              <a:cs typeface="Calibri" panose="020F0502020204030204" pitchFamily="34" charset="0"/>
            </a:endParaRPr>
          </a:p>
          <a:p>
            <a:pPr algn="just"/>
            <a:r>
              <a:rPr lang="fr-FR" altLang="fr-FR" sz="2400" dirty="0">
                <a:solidFill>
                  <a:schemeClr val="bg2"/>
                </a:solidFill>
                <a:latin typeface="Calibri"/>
                <a:ea typeface="Calibri"/>
                <a:cs typeface="Calibri"/>
              </a:rPr>
              <a:t>C'est dans ce cadre de réflexion qu'est né ce projet pragmatique, porté par plusieurs partenaires ayant l'envie de coconstruire et d'expérimenter un dispositif s'appuyant sur les compétences de chacun.</a:t>
            </a:r>
            <a:endParaRPr lang="fr-FR" sz="2400" dirty="0">
              <a:solidFill>
                <a:schemeClr val="bg2"/>
              </a:solidFill>
              <a:latin typeface="Calibri"/>
              <a:ea typeface="Calibri"/>
              <a:cs typeface="Calibri" panose="020F0502020204030204" pitchFamily="34" charset="0"/>
            </a:endParaRPr>
          </a:p>
          <a:p>
            <a:endParaRPr lang="fr-FR" sz="1600" dirty="0">
              <a:solidFill>
                <a:schemeClr val="bg2"/>
              </a:solidFill>
              <a:effectLst/>
              <a:latin typeface="Calibri" panose="020F0502020204030204" pitchFamily="34" charset="0"/>
              <a:cs typeface="Calibri" panose="020F0502020204030204" pitchFamily="34" charset="0"/>
            </a:endParaRPr>
          </a:p>
          <a:p>
            <a:r>
              <a:rPr lang="fr-FR" sz="2400" dirty="0">
                <a:solidFill>
                  <a:schemeClr val="bg2"/>
                </a:solidFill>
                <a:cs typeface="Calibri" panose="020F0502020204030204" pitchFamily="34" charset="0"/>
              </a:rPr>
              <a:t>Le projet à débuté à l’échelle d’une ESP sur un territoire restreint en 2022</a:t>
            </a:r>
            <a:endParaRPr lang="fr-FR" sz="2400" dirty="0">
              <a:solidFill>
                <a:schemeClr val="bg2"/>
              </a:solidFill>
              <a:effectLst/>
              <a:latin typeface="Calibri" panose="020F0502020204030204" pitchFamily="34" charset="0"/>
              <a:cs typeface="Calibri" panose="020F0502020204030204" pitchFamily="34" charset="0"/>
            </a:endParaRPr>
          </a:p>
          <a:p>
            <a:endParaRPr lang="fr-FR" sz="1600" dirty="0">
              <a:solidFill>
                <a:schemeClr val="bg2"/>
              </a:solidFill>
              <a:latin typeface="Montserrat Light" pitchFamily="2" charset="77"/>
              <a:cs typeface="Krub" pitchFamily="2" charset="-34"/>
            </a:endParaRPr>
          </a:p>
        </p:txBody>
      </p:sp>
      <p:pic>
        <p:nvPicPr>
          <p:cNvPr id="4" name="Image 3">
            <a:extLst>
              <a:ext uri="{FF2B5EF4-FFF2-40B4-BE49-F238E27FC236}">
                <a16:creationId xmlns:a16="http://schemas.microsoft.com/office/drawing/2014/main" id="{E24E739B-A2DA-B049-C3E2-DE4082EE4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914" y="120316"/>
            <a:ext cx="3024771" cy="6244389"/>
          </a:xfrm>
          <a:prstGeom prst="rect">
            <a:avLst/>
          </a:prstGeom>
        </p:spPr>
      </p:pic>
    </p:spTree>
    <p:extLst>
      <p:ext uri="{BB962C8B-B14F-4D97-AF65-F5344CB8AC3E}">
        <p14:creationId xmlns:p14="http://schemas.microsoft.com/office/powerpoint/2010/main" val="89749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E TITRE">
            <a:extLst>
              <a:ext uri="{FF2B5EF4-FFF2-40B4-BE49-F238E27FC236}">
                <a16:creationId xmlns:a16="http://schemas.microsoft.com/office/drawing/2014/main" id="{A5C09724-3D0B-B2C8-4EA2-D56436AB17C5}"/>
              </a:ext>
            </a:extLst>
          </p:cNvPr>
          <p:cNvSpPr txBox="1"/>
          <p:nvPr/>
        </p:nvSpPr>
        <p:spPr>
          <a:xfrm>
            <a:off x="5538120" y="1049344"/>
            <a:ext cx="6280061" cy="4545403"/>
          </a:xfrm>
          <a:prstGeom prst="rect">
            <a:avLst/>
          </a:prstGeom>
          <a:noFill/>
        </p:spPr>
        <p:txBody>
          <a:bodyPr vert="horz" wrap="square" numCol="2" spcCol="360000" rtlCol="0" anchor="t">
            <a:noAutofit/>
          </a:bodyPr>
          <a:lstStyle/>
          <a:p>
            <a:endParaRPr lang="fr-FR" sz="1600">
              <a:latin typeface="Montserrat Light" pitchFamily="2" charset="77"/>
              <a:cs typeface="Krub" pitchFamily="2" charset="-34"/>
            </a:endParaRPr>
          </a:p>
          <a:p>
            <a:endParaRPr lang="fr-FR" sz="1600">
              <a:effectLst/>
              <a:latin typeface="Calibri" panose="020F0502020204030204" pitchFamily="34" charset="0"/>
              <a:cs typeface="Calibri" panose="020F0502020204030204" pitchFamily="34" charset="0"/>
            </a:endParaRPr>
          </a:p>
        </p:txBody>
      </p:sp>
      <p:pic>
        <p:nvPicPr>
          <p:cNvPr id="4" name="Image 3" descr="Une image contenant Conception urbaine, Photographie aérienne, Vue plongeante, carrefour&#10;&#10;Description générée automatiquement">
            <a:extLst>
              <a:ext uri="{FF2B5EF4-FFF2-40B4-BE49-F238E27FC236}">
                <a16:creationId xmlns:a16="http://schemas.microsoft.com/office/drawing/2014/main" id="{E4B6543E-DA1D-C97C-FB85-EEE74A876F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5136426" cy="6544249"/>
          </a:xfrm>
          <a:prstGeom prst="rect">
            <a:avLst/>
          </a:prstGeom>
        </p:spPr>
      </p:pic>
      <p:sp>
        <p:nvSpPr>
          <p:cNvPr id="7" name="Freeform 2">
            <a:extLst>
              <a:ext uri="{FF2B5EF4-FFF2-40B4-BE49-F238E27FC236}">
                <a16:creationId xmlns:a16="http://schemas.microsoft.com/office/drawing/2014/main" id="{7E2BA180-0D66-7C48-D738-217DF758ED81}"/>
              </a:ext>
            </a:extLst>
          </p:cNvPr>
          <p:cNvSpPr>
            <a:spLocks noChangeAspect="1"/>
          </p:cNvSpPr>
          <p:nvPr/>
        </p:nvSpPr>
        <p:spPr bwMode="auto">
          <a:xfrm>
            <a:off x="5429846" y="249976"/>
            <a:ext cx="3079750" cy="3081337"/>
          </a:xfrm>
          <a:custGeom>
            <a:avLst/>
            <a:gdLst>
              <a:gd name="T0" fmla="*/ 0 w 2389484"/>
              <a:gd name="T1" fmla="*/ 0 h 2389484"/>
              <a:gd name="T2" fmla="*/ 2389484 w 2389484"/>
              <a:gd name="T3" fmla="*/ 0 h 2389484"/>
              <a:gd name="T4" fmla="*/ 2389484 w 2389484"/>
              <a:gd name="T5" fmla="*/ 2389484 h 2389484"/>
              <a:gd name="T6" fmla="*/ 0 w 2389484"/>
              <a:gd name="T7" fmla="*/ 2389484 h 2389484"/>
              <a:gd name="T8" fmla="*/ 0 w 2389484"/>
              <a:gd name="T9" fmla="*/ 0 h 2389484"/>
            </a:gdLst>
            <a:ahLst/>
            <a:cxnLst>
              <a:cxn ang="0">
                <a:pos x="T0" y="T1"/>
              </a:cxn>
              <a:cxn ang="0">
                <a:pos x="T2" y="T3"/>
              </a:cxn>
              <a:cxn ang="0">
                <a:pos x="T4" y="T5"/>
              </a:cxn>
              <a:cxn ang="0">
                <a:pos x="T6" y="T7"/>
              </a:cxn>
              <a:cxn ang="0">
                <a:pos x="T8" y="T9"/>
              </a:cxn>
            </a:cxnLst>
            <a:rect l="0" t="0" r="r" b="b"/>
            <a:pathLst>
              <a:path w="2389484" h="2389484">
                <a:moveTo>
                  <a:pt x="0" y="0"/>
                </a:moveTo>
                <a:lnTo>
                  <a:pt x="2389484" y="0"/>
                </a:lnTo>
                <a:lnTo>
                  <a:pt x="2389484" y="2389484"/>
                </a:lnTo>
                <a:lnTo>
                  <a:pt x="0" y="238948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8" name="Freeform 3">
            <a:extLst>
              <a:ext uri="{FF2B5EF4-FFF2-40B4-BE49-F238E27FC236}">
                <a16:creationId xmlns:a16="http://schemas.microsoft.com/office/drawing/2014/main" id="{0C4F85B8-DD8A-8AC3-814A-8CE917FC5B48}"/>
              </a:ext>
            </a:extLst>
          </p:cNvPr>
          <p:cNvSpPr>
            <a:spLocks noChangeAspect="1"/>
          </p:cNvSpPr>
          <p:nvPr/>
        </p:nvSpPr>
        <p:spPr bwMode="auto">
          <a:xfrm>
            <a:off x="8678150" y="1049344"/>
            <a:ext cx="3400425" cy="1958975"/>
          </a:xfrm>
          <a:custGeom>
            <a:avLst/>
            <a:gdLst>
              <a:gd name="T0" fmla="*/ 0 w 2718522"/>
              <a:gd name="T1" fmla="*/ 0 h 1565868"/>
              <a:gd name="T2" fmla="*/ 2718522 w 2718522"/>
              <a:gd name="T3" fmla="*/ 0 h 1565868"/>
              <a:gd name="T4" fmla="*/ 2718522 w 2718522"/>
              <a:gd name="T5" fmla="*/ 1565869 h 1565868"/>
              <a:gd name="T6" fmla="*/ 0 w 2718522"/>
              <a:gd name="T7" fmla="*/ 1565869 h 1565868"/>
              <a:gd name="T8" fmla="*/ 0 w 2718522"/>
              <a:gd name="T9" fmla="*/ 0 h 1565868"/>
            </a:gdLst>
            <a:ahLst/>
            <a:cxnLst>
              <a:cxn ang="0">
                <a:pos x="T0" y="T1"/>
              </a:cxn>
              <a:cxn ang="0">
                <a:pos x="T2" y="T3"/>
              </a:cxn>
              <a:cxn ang="0">
                <a:pos x="T4" y="T5"/>
              </a:cxn>
              <a:cxn ang="0">
                <a:pos x="T6" y="T7"/>
              </a:cxn>
              <a:cxn ang="0">
                <a:pos x="T8" y="T9"/>
              </a:cxn>
            </a:cxnLst>
            <a:rect l="0" t="0" r="r" b="b"/>
            <a:pathLst>
              <a:path w="2718522" h="1565868">
                <a:moveTo>
                  <a:pt x="0" y="0"/>
                </a:moveTo>
                <a:lnTo>
                  <a:pt x="2718522" y="0"/>
                </a:lnTo>
                <a:lnTo>
                  <a:pt x="2718522" y="1565869"/>
                </a:lnTo>
                <a:lnTo>
                  <a:pt x="0" y="1565869"/>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 name="Freeform 4">
            <a:extLst>
              <a:ext uri="{FF2B5EF4-FFF2-40B4-BE49-F238E27FC236}">
                <a16:creationId xmlns:a16="http://schemas.microsoft.com/office/drawing/2014/main" id="{93B7413F-7037-1AD8-63DF-166229DBF07C}"/>
              </a:ext>
            </a:extLst>
          </p:cNvPr>
          <p:cNvSpPr>
            <a:spLocks/>
          </p:cNvSpPr>
          <p:nvPr/>
        </p:nvSpPr>
        <p:spPr bwMode="auto">
          <a:xfrm>
            <a:off x="7337812" y="3429000"/>
            <a:ext cx="2813050" cy="1552575"/>
          </a:xfrm>
          <a:custGeom>
            <a:avLst/>
            <a:gdLst>
              <a:gd name="T0" fmla="*/ 0 w 3345987"/>
              <a:gd name="T1" fmla="*/ 0 h 1470941"/>
              <a:gd name="T2" fmla="*/ 3345987 w 3345987"/>
              <a:gd name="T3" fmla="*/ 0 h 1470941"/>
              <a:gd name="T4" fmla="*/ 3345987 w 3345987"/>
              <a:gd name="T5" fmla="*/ 1470942 h 1470941"/>
              <a:gd name="T6" fmla="*/ 0 w 3345987"/>
              <a:gd name="T7" fmla="*/ 1470942 h 1470941"/>
              <a:gd name="T8" fmla="*/ 0 w 3345987"/>
              <a:gd name="T9" fmla="*/ 0 h 1470941"/>
            </a:gdLst>
            <a:ahLst/>
            <a:cxnLst>
              <a:cxn ang="0">
                <a:pos x="T0" y="T1"/>
              </a:cxn>
              <a:cxn ang="0">
                <a:pos x="T2" y="T3"/>
              </a:cxn>
              <a:cxn ang="0">
                <a:pos x="T4" y="T5"/>
              </a:cxn>
              <a:cxn ang="0">
                <a:pos x="T6" y="T7"/>
              </a:cxn>
              <a:cxn ang="0">
                <a:pos x="T8" y="T9"/>
              </a:cxn>
            </a:cxnLst>
            <a:rect l="0" t="0" r="r" b="b"/>
            <a:pathLst>
              <a:path w="3345987" h="1470941">
                <a:moveTo>
                  <a:pt x="0" y="0"/>
                </a:moveTo>
                <a:lnTo>
                  <a:pt x="3345987" y="0"/>
                </a:lnTo>
                <a:lnTo>
                  <a:pt x="3345987" y="1470942"/>
                </a:lnTo>
                <a:lnTo>
                  <a:pt x="0" y="147094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p>
        </p:txBody>
      </p:sp>
      <p:sp>
        <p:nvSpPr>
          <p:cNvPr id="5" name="ZoneTexte 4">
            <a:extLst>
              <a:ext uri="{FF2B5EF4-FFF2-40B4-BE49-F238E27FC236}">
                <a16:creationId xmlns:a16="http://schemas.microsoft.com/office/drawing/2014/main" id="{564CB76A-DC03-0A13-D53B-0984D0512190}"/>
              </a:ext>
            </a:extLst>
          </p:cNvPr>
          <p:cNvSpPr txBox="1"/>
          <p:nvPr/>
        </p:nvSpPr>
        <p:spPr>
          <a:xfrm>
            <a:off x="5277853" y="249976"/>
            <a:ext cx="6648602" cy="584775"/>
          </a:xfrm>
          <a:prstGeom prst="rect">
            <a:avLst/>
          </a:prstGeom>
          <a:noFill/>
        </p:spPr>
        <p:txBody>
          <a:bodyPr wrap="square" rtlCol="0">
            <a:spAutoFit/>
          </a:bodyPr>
          <a:lstStyle/>
          <a:p>
            <a:r>
              <a:rPr lang="fr-FR" sz="3200" b="1" dirty="0">
                <a:latin typeface="Adelle Sans Devanagari" panose="02000503000000020004" pitchFamily="2" charset="-78"/>
                <a:cs typeface="Adelle Sans Devanagari" panose="02000503000000020004" pitchFamily="2" charset="-78"/>
              </a:rPr>
              <a:t>I. Les 3 Partenaires :</a:t>
            </a:r>
          </a:p>
        </p:txBody>
      </p:sp>
    </p:spTree>
    <p:extLst>
      <p:ext uri="{BB962C8B-B14F-4D97-AF65-F5344CB8AC3E}">
        <p14:creationId xmlns:p14="http://schemas.microsoft.com/office/powerpoint/2010/main" val="1099333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A16F989-81A7-35E2-7F60-7D68277ECD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9" y="333701"/>
            <a:ext cx="12188951" cy="3528143"/>
          </a:xfrm>
          <a:prstGeom prst="rect">
            <a:avLst/>
          </a:prstGeom>
          <a:effectLst>
            <a:softEdge rad="0"/>
          </a:effectLst>
        </p:spPr>
      </p:pic>
      <p:sp>
        <p:nvSpPr>
          <p:cNvPr id="3" name="Larme 2">
            <a:extLst>
              <a:ext uri="{FF2B5EF4-FFF2-40B4-BE49-F238E27FC236}">
                <a16:creationId xmlns:a16="http://schemas.microsoft.com/office/drawing/2014/main" id="{36A9E458-079B-1F80-8FE6-18DBE0C9F628}"/>
              </a:ext>
            </a:extLst>
          </p:cNvPr>
          <p:cNvSpPr>
            <a:spLocks noChangeAspect="1"/>
          </p:cNvSpPr>
          <p:nvPr/>
        </p:nvSpPr>
        <p:spPr>
          <a:xfrm rot="2517283">
            <a:off x="1772587" y="3255660"/>
            <a:ext cx="1311672" cy="1322261"/>
          </a:xfrm>
          <a:prstGeom prst="teardrop">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Larme 3">
            <a:extLst>
              <a:ext uri="{FF2B5EF4-FFF2-40B4-BE49-F238E27FC236}">
                <a16:creationId xmlns:a16="http://schemas.microsoft.com/office/drawing/2014/main" id="{34B35726-B77C-280F-8D6F-C4D1573C46F3}"/>
              </a:ext>
            </a:extLst>
          </p:cNvPr>
          <p:cNvSpPr>
            <a:spLocks noChangeAspect="1"/>
          </p:cNvSpPr>
          <p:nvPr/>
        </p:nvSpPr>
        <p:spPr>
          <a:xfrm rot="2517283">
            <a:off x="5264998" y="3255661"/>
            <a:ext cx="1311672" cy="1322261"/>
          </a:xfrm>
          <a:prstGeom prst="teardrop">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Larme 4">
            <a:extLst>
              <a:ext uri="{FF2B5EF4-FFF2-40B4-BE49-F238E27FC236}">
                <a16:creationId xmlns:a16="http://schemas.microsoft.com/office/drawing/2014/main" id="{80A3660B-D09D-22E8-A09E-935360161A80}"/>
              </a:ext>
            </a:extLst>
          </p:cNvPr>
          <p:cNvSpPr>
            <a:spLocks noChangeAspect="1"/>
          </p:cNvSpPr>
          <p:nvPr/>
        </p:nvSpPr>
        <p:spPr>
          <a:xfrm rot="2517283">
            <a:off x="8645909" y="3255662"/>
            <a:ext cx="1311672" cy="1322261"/>
          </a:xfrm>
          <a:prstGeom prst="teardrop">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5F2F5829-C358-A12F-A0D4-B96D11D3DDAB}"/>
              </a:ext>
            </a:extLst>
          </p:cNvPr>
          <p:cNvSpPr txBox="1"/>
          <p:nvPr/>
        </p:nvSpPr>
        <p:spPr>
          <a:xfrm>
            <a:off x="380909" y="4771216"/>
            <a:ext cx="3097082" cy="1815882"/>
          </a:xfrm>
          <a:prstGeom prst="rect">
            <a:avLst/>
          </a:prstGeom>
          <a:noFill/>
        </p:spPr>
        <p:txBody>
          <a:bodyPr wrap="square">
            <a:spAutoFit/>
          </a:bodyPr>
          <a:lstStyle/>
          <a:p>
            <a:r>
              <a:rPr lang="fr-FR" altLang="fr-FR" sz="1600" dirty="0">
                <a:solidFill>
                  <a:schemeClr val="bg2"/>
                </a:solidFill>
                <a:ea typeface="Calibri"/>
                <a:cs typeface="Calibri"/>
              </a:rPr>
              <a:t>La </a:t>
            </a:r>
            <a:r>
              <a:rPr lang="fr-FR" altLang="fr-FR" sz="1600" b="1" dirty="0">
                <a:solidFill>
                  <a:schemeClr val="bg2"/>
                </a:solidFill>
                <a:ea typeface="Calibri"/>
                <a:cs typeface="Calibri"/>
              </a:rPr>
              <a:t>Direction de l'autonomie </a:t>
            </a:r>
            <a:r>
              <a:rPr lang="fr-FR" altLang="fr-FR" sz="1600" dirty="0">
                <a:solidFill>
                  <a:schemeClr val="bg2"/>
                </a:solidFill>
                <a:ea typeface="Calibri"/>
                <a:cs typeface="Calibri"/>
              </a:rPr>
              <a:t>définit l'offre médico-sociale, accompagne, finance et contrôle les services sociaux et médico-sociaux relevant de sa compétence unique et ou conjointe avec l'ARS</a:t>
            </a:r>
            <a:r>
              <a:rPr lang="fr-FR" altLang="fr-FR" sz="1200" dirty="0">
                <a:solidFill>
                  <a:schemeClr val="bg2"/>
                </a:solidFill>
                <a:ea typeface="Calibri"/>
                <a:cs typeface="Calibri"/>
              </a:rPr>
              <a:t>.</a:t>
            </a:r>
            <a:endParaRPr lang="fr-FR" sz="1800" dirty="0">
              <a:solidFill>
                <a:schemeClr val="bg2"/>
              </a:solidFill>
              <a:ea typeface="Calibri"/>
              <a:cs typeface="Calibri"/>
            </a:endParaRPr>
          </a:p>
        </p:txBody>
      </p:sp>
      <p:sp>
        <p:nvSpPr>
          <p:cNvPr id="7" name="ZoneTexte 6">
            <a:extLst>
              <a:ext uri="{FF2B5EF4-FFF2-40B4-BE49-F238E27FC236}">
                <a16:creationId xmlns:a16="http://schemas.microsoft.com/office/drawing/2014/main" id="{63C92153-5B5F-B618-674C-EC01040E7665}"/>
              </a:ext>
            </a:extLst>
          </p:cNvPr>
          <p:cNvSpPr txBox="1"/>
          <p:nvPr/>
        </p:nvSpPr>
        <p:spPr>
          <a:xfrm>
            <a:off x="3968496" y="4648912"/>
            <a:ext cx="3676076" cy="2241255"/>
          </a:xfrm>
          <a:prstGeom prst="rect">
            <a:avLst/>
          </a:prstGeom>
          <a:noFill/>
        </p:spPr>
        <p:txBody>
          <a:bodyPr wrap="square">
            <a:spAutoFit/>
          </a:bodyPr>
          <a:lstStyle/>
          <a:p>
            <a:pPr marL="0" lvl="1">
              <a:spcBef>
                <a:spcPts val="1000"/>
              </a:spcBef>
            </a:pPr>
            <a:r>
              <a:rPr lang="fr-FR" altLang="fr-FR" sz="1600" dirty="0">
                <a:solidFill>
                  <a:schemeClr val="bg2"/>
                </a:solidFill>
                <a:ea typeface="Calibri"/>
                <a:cs typeface="Calibri"/>
              </a:rPr>
              <a:t>La </a:t>
            </a:r>
            <a:r>
              <a:rPr lang="fr-FR" altLang="fr-FR" sz="1600" b="1" dirty="0">
                <a:solidFill>
                  <a:schemeClr val="bg2"/>
                </a:solidFill>
                <a:ea typeface="Calibri"/>
                <a:cs typeface="Calibri"/>
              </a:rPr>
              <a:t>Maison départementale de l'autonomie </a:t>
            </a:r>
            <a:r>
              <a:rPr lang="fr-FR" altLang="fr-FR" sz="1600" dirty="0">
                <a:solidFill>
                  <a:schemeClr val="bg2"/>
                </a:solidFill>
                <a:ea typeface="Calibri"/>
                <a:cs typeface="Calibri"/>
              </a:rPr>
              <a:t>(MDA), rattachée à la Direction de l'autonomie propose l'information, l'orientation, l'accompagnement et le traitement des demandes d'évaluation de la perte d'autonomie et des besoins à compenser.</a:t>
            </a:r>
            <a:endParaRPr lang="fr-FR" sz="1600" dirty="0">
              <a:solidFill>
                <a:schemeClr val="bg2"/>
              </a:solidFill>
              <a:ea typeface="Calibri"/>
              <a:cs typeface="Calibri"/>
            </a:endParaRPr>
          </a:p>
          <a:p>
            <a:pPr>
              <a:lnSpc>
                <a:spcPts val="1320"/>
              </a:lnSpc>
            </a:pPr>
            <a:endParaRPr lang="fr-FR" sz="1600" b="1" dirty="0">
              <a:solidFill>
                <a:schemeClr val="bg2"/>
              </a:solidFill>
              <a:effectLst/>
              <a:latin typeface="Calibri Light" panose="020F0302020204030204" pitchFamily="34" charset="0"/>
              <a:cs typeface="Calibri Light" panose="020F0302020204030204" pitchFamily="34" charset="0"/>
            </a:endParaRPr>
          </a:p>
        </p:txBody>
      </p:sp>
      <p:sp>
        <p:nvSpPr>
          <p:cNvPr id="8" name="ZoneTexte 7">
            <a:extLst>
              <a:ext uri="{FF2B5EF4-FFF2-40B4-BE49-F238E27FC236}">
                <a16:creationId xmlns:a16="http://schemas.microsoft.com/office/drawing/2014/main" id="{2C38708B-E314-CB36-C124-D930CC883407}"/>
              </a:ext>
            </a:extLst>
          </p:cNvPr>
          <p:cNvSpPr txBox="1"/>
          <p:nvPr/>
        </p:nvSpPr>
        <p:spPr>
          <a:xfrm>
            <a:off x="7644572" y="4663726"/>
            <a:ext cx="4422867" cy="2241255"/>
          </a:xfrm>
          <a:prstGeom prst="rect">
            <a:avLst/>
          </a:prstGeom>
          <a:noFill/>
        </p:spPr>
        <p:txBody>
          <a:bodyPr wrap="square">
            <a:spAutoFit/>
          </a:bodyPr>
          <a:lstStyle/>
          <a:p>
            <a:pPr marL="0" lvl="1">
              <a:spcBef>
                <a:spcPts val="1000"/>
              </a:spcBef>
            </a:pPr>
            <a:r>
              <a:rPr lang="fr-FR" altLang="fr-FR" sz="1600" dirty="0">
                <a:solidFill>
                  <a:schemeClr val="bg2"/>
                </a:solidFill>
                <a:ea typeface="Calibri"/>
                <a:cs typeface="Calibri"/>
              </a:rPr>
              <a:t>Les Unités territoriales autonomie sont présentes dans chacune des</a:t>
            </a:r>
            <a:r>
              <a:rPr lang="fr-FR" altLang="fr-FR" sz="1600" b="1" dirty="0">
                <a:solidFill>
                  <a:schemeClr val="bg2"/>
                </a:solidFill>
                <a:ea typeface="Calibri"/>
                <a:cs typeface="Calibri"/>
              </a:rPr>
              <a:t> MDSC </a:t>
            </a:r>
            <a:r>
              <a:rPr lang="fr-FR" altLang="fr-FR" sz="1600" dirty="0">
                <a:solidFill>
                  <a:schemeClr val="bg2"/>
                </a:solidFill>
                <a:ea typeface="Calibri"/>
                <a:cs typeface="Calibri"/>
              </a:rPr>
              <a:t>de Chartres, Châteaudun, Dreux et Nogent-le-Rotrou. Ces MDSC regroupent les différents services sociaux du Département. </a:t>
            </a:r>
            <a:r>
              <a:rPr lang="en-US" sz="1600" dirty="0">
                <a:solidFill>
                  <a:schemeClr val="bg2"/>
                </a:solidFill>
                <a:ea typeface="Calibri" panose="020F0502020204030204"/>
                <a:cs typeface="Calibri"/>
              </a:rPr>
              <a:t>Les agents des </a:t>
            </a:r>
            <a:r>
              <a:rPr lang="en-US" sz="1600" dirty="0" err="1">
                <a:solidFill>
                  <a:schemeClr val="bg2"/>
                </a:solidFill>
                <a:ea typeface="Calibri" panose="020F0502020204030204"/>
                <a:cs typeface="Calibri"/>
              </a:rPr>
              <a:t>unités</a:t>
            </a:r>
            <a:r>
              <a:rPr lang="en-US" sz="1600" dirty="0">
                <a:solidFill>
                  <a:schemeClr val="bg2"/>
                </a:solidFill>
                <a:ea typeface="Calibri" panose="020F0502020204030204"/>
                <a:cs typeface="Calibri"/>
              </a:rPr>
              <a:t> </a:t>
            </a:r>
            <a:r>
              <a:rPr lang="en-US" sz="1600" dirty="0" err="1">
                <a:solidFill>
                  <a:schemeClr val="bg2"/>
                </a:solidFill>
                <a:ea typeface="Calibri" panose="020F0502020204030204"/>
                <a:cs typeface="Calibri"/>
              </a:rPr>
              <a:t>territoriales</a:t>
            </a:r>
            <a:r>
              <a:rPr lang="en-US" sz="1600" dirty="0">
                <a:solidFill>
                  <a:schemeClr val="bg2"/>
                </a:solidFill>
                <a:ea typeface="Calibri" panose="020F0502020204030204"/>
                <a:cs typeface="Calibri"/>
              </a:rPr>
              <a:t> </a:t>
            </a:r>
            <a:r>
              <a:rPr lang="en-US" sz="1600" dirty="0" err="1">
                <a:solidFill>
                  <a:schemeClr val="bg2"/>
                </a:solidFill>
                <a:ea typeface="Calibri" panose="020F0502020204030204"/>
                <a:cs typeface="Calibri"/>
              </a:rPr>
              <a:t>autonomie</a:t>
            </a:r>
            <a:r>
              <a:rPr lang="en-US" sz="1600" dirty="0">
                <a:solidFill>
                  <a:schemeClr val="bg2"/>
                </a:solidFill>
                <a:ea typeface="Calibri" panose="020F0502020204030204"/>
                <a:cs typeface="Calibri"/>
              </a:rPr>
              <a:t> </a:t>
            </a:r>
            <a:r>
              <a:rPr lang="en-US" sz="1600" dirty="0" err="1">
                <a:solidFill>
                  <a:schemeClr val="bg2"/>
                </a:solidFill>
                <a:ea typeface="Calibri" panose="020F0502020204030204"/>
                <a:cs typeface="Calibri"/>
              </a:rPr>
              <a:t>sont</a:t>
            </a:r>
            <a:r>
              <a:rPr lang="en-US" sz="1600" dirty="0">
                <a:solidFill>
                  <a:schemeClr val="bg2"/>
                </a:solidFill>
                <a:ea typeface="Calibri" panose="020F0502020204030204"/>
                <a:cs typeface="Calibri"/>
              </a:rPr>
              <a:t> mis à disposition de la MDA pour </a:t>
            </a:r>
            <a:r>
              <a:rPr lang="en-US" sz="1600" dirty="0" err="1">
                <a:solidFill>
                  <a:schemeClr val="bg2"/>
                </a:solidFill>
                <a:ea typeface="Calibri" panose="020F0502020204030204"/>
                <a:cs typeface="Calibri"/>
              </a:rPr>
              <a:t>l'essentiel</a:t>
            </a:r>
            <a:r>
              <a:rPr lang="en-US" sz="1600" dirty="0">
                <a:solidFill>
                  <a:schemeClr val="bg2"/>
                </a:solidFill>
                <a:ea typeface="Calibri" panose="020F0502020204030204"/>
                <a:cs typeface="Calibri"/>
              </a:rPr>
              <a:t> de </a:t>
            </a:r>
            <a:r>
              <a:rPr lang="en-US" sz="1600" dirty="0" err="1">
                <a:solidFill>
                  <a:schemeClr val="bg2"/>
                </a:solidFill>
                <a:ea typeface="Calibri" panose="020F0502020204030204"/>
                <a:cs typeface="Calibri"/>
              </a:rPr>
              <a:t>leur</a:t>
            </a:r>
            <a:r>
              <a:rPr lang="en-US" sz="1600" dirty="0">
                <a:solidFill>
                  <a:schemeClr val="bg2"/>
                </a:solidFill>
                <a:ea typeface="Calibri" panose="020F0502020204030204"/>
                <a:cs typeface="Calibri"/>
              </a:rPr>
              <a:t> </a:t>
            </a:r>
            <a:r>
              <a:rPr lang="en-US" sz="1600" dirty="0" err="1">
                <a:solidFill>
                  <a:schemeClr val="bg2"/>
                </a:solidFill>
                <a:ea typeface="Calibri" panose="020F0502020204030204"/>
                <a:cs typeface="Calibri"/>
              </a:rPr>
              <a:t>activité</a:t>
            </a:r>
            <a:r>
              <a:rPr lang="en-US" sz="1600" dirty="0">
                <a:solidFill>
                  <a:schemeClr val="bg2"/>
                </a:solidFill>
                <a:ea typeface="Calibri" panose="020F0502020204030204"/>
                <a:cs typeface="Calibri"/>
              </a:rPr>
              <a:t>.</a:t>
            </a:r>
          </a:p>
          <a:p>
            <a:pPr>
              <a:lnSpc>
                <a:spcPts val="1320"/>
              </a:lnSpc>
            </a:pPr>
            <a:endParaRPr lang="fr-FR" sz="1600" b="1" dirty="0">
              <a:solidFill>
                <a:schemeClr val="bg2"/>
              </a:solidFill>
              <a:effectLst/>
              <a:latin typeface="Calibri Light" panose="020F0302020204030204" pitchFamily="34" charset="0"/>
              <a:cs typeface="Calibri Light" panose="020F0302020204030204" pitchFamily="34" charset="0"/>
            </a:endParaRPr>
          </a:p>
        </p:txBody>
      </p:sp>
      <p:grpSp>
        <p:nvGrpSpPr>
          <p:cNvPr id="9" name="Groupe 8">
            <a:extLst>
              <a:ext uri="{FF2B5EF4-FFF2-40B4-BE49-F238E27FC236}">
                <a16:creationId xmlns:a16="http://schemas.microsoft.com/office/drawing/2014/main" id="{72E28A76-577D-7682-CA38-676B90855184}"/>
              </a:ext>
            </a:extLst>
          </p:cNvPr>
          <p:cNvGrpSpPr/>
          <p:nvPr/>
        </p:nvGrpSpPr>
        <p:grpSpPr>
          <a:xfrm>
            <a:off x="4853991" y="3363127"/>
            <a:ext cx="2132457" cy="1208878"/>
            <a:chOff x="1354542" y="3363127"/>
            <a:chExt cx="2132457" cy="1208878"/>
          </a:xfrm>
        </p:grpSpPr>
        <p:cxnSp>
          <p:nvCxnSpPr>
            <p:cNvPr id="10" name="Connecteur droit 9">
              <a:extLst>
                <a:ext uri="{FF2B5EF4-FFF2-40B4-BE49-F238E27FC236}">
                  <a16:creationId xmlns:a16="http://schemas.microsoft.com/office/drawing/2014/main" id="{D2C23A03-DE3A-0E65-0053-AF73547E3569}"/>
                </a:ext>
              </a:extLst>
            </p:cNvPr>
            <p:cNvCxnSpPr>
              <a:cxnSpLocks/>
            </p:cNvCxnSpPr>
            <p:nvPr/>
          </p:nvCxnSpPr>
          <p:spPr>
            <a:xfrm>
              <a:off x="1354542" y="4572005"/>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CBD9F335-AAA3-CE7E-AB9D-F9699B62DA5C}"/>
                </a:ext>
              </a:extLst>
            </p:cNvPr>
            <p:cNvGrpSpPr/>
            <p:nvPr/>
          </p:nvGrpSpPr>
          <p:grpSpPr>
            <a:xfrm>
              <a:off x="1929451" y="3363127"/>
              <a:ext cx="982639" cy="982639"/>
              <a:chOff x="2290545" y="2736523"/>
              <a:chExt cx="982639" cy="982639"/>
            </a:xfrm>
          </p:grpSpPr>
          <p:sp>
            <p:nvSpPr>
              <p:cNvPr id="12" name="Ellipse 11">
                <a:extLst>
                  <a:ext uri="{FF2B5EF4-FFF2-40B4-BE49-F238E27FC236}">
                    <a16:creationId xmlns:a16="http://schemas.microsoft.com/office/drawing/2014/main" id="{65C8F827-98CC-8B55-65C0-D3CF6146A2F5}"/>
                  </a:ext>
                </a:extLst>
              </p:cNvPr>
              <p:cNvSpPr/>
              <p:nvPr/>
            </p:nvSpPr>
            <p:spPr>
              <a:xfrm>
                <a:off x="2290545" y="2736523"/>
                <a:ext cx="982639" cy="982639"/>
              </a:xfrm>
              <a:prstGeom prst="ellipse">
                <a:avLst/>
              </a:prstGeom>
              <a:solidFill>
                <a:schemeClr val="bg1">
                  <a:alpha val="523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FA65B21-695A-8B00-2B8A-0553846942DD}"/>
                  </a:ext>
                </a:extLst>
              </p:cNvPr>
              <p:cNvSpPr/>
              <p:nvPr/>
            </p:nvSpPr>
            <p:spPr>
              <a:xfrm>
                <a:off x="2374137" y="2820115"/>
                <a:ext cx="815454" cy="815454"/>
              </a:xfrm>
              <a:prstGeom prst="ellipse">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4" name="Groupe 13">
            <a:extLst>
              <a:ext uri="{FF2B5EF4-FFF2-40B4-BE49-F238E27FC236}">
                <a16:creationId xmlns:a16="http://schemas.microsoft.com/office/drawing/2014/main" id="{261395F9-1454-D829-B54B-70C3FCF5CB38}"/>
              </a:ext>
            </a:extLst>
          </p:cNvPr>
          <p:cNvGrpSpPr/>
          <p:nvPr/>
        </p:nvGrpSpPr>
        <p:grpSpPr>
          <a:xfrm>
            <a:off x="1354541" y="3369957"/>
            <a:ext cx="2132457" cy="1208878"/>
            <a:chOff x="1354542" y="3363127"/>
            <a:chExt cx="2132457" cy="1208878"/>
          </a:xfrm>
        </p:grpSpPr>
        <p:cxnSp>
          <p:nvCxnSpPr>
            <p:cNvPr id="15" name="Connecteur droit 14">
              <a:extLst>
                <a:ext uri="{FF2B5EF4-FFF2-40B4-BE49-F238E27FC236}">
                  <a16:creationId xmlns:a16="http://schemas.microsoft.com/office/drawing/2014/main" id="{86630AA2-EE81-B7D4-D09D-B85F59A7289F}"/>
                </a:ext>
              </a:extLst>
            </p:cNvPr>
            <p:cNvCxnSpPr>
              <a:cxnSpLocks/>
            </p:cNvCxnSpPr>
            <p:nvPr/>
          </p:nvCxnSpPr>
          <p:spPr>
            <a:xfrm>
              <a:off x="1354542" y="4572005"/>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E8347AAA-4F6F-DA45-02E0-65A51E442EB8}"/>
                </a:ext>
              </a:extLst>
            </p:cNvPr>
            <p:cNvGrpSpPr/>
            <p:nvPr/>
          </p:nvGrpSpPr>
          <p:grpSpPr>
            <a:xfrm>
              <a:off x="1929451" y="3363127"/>
              <a:ext cx="982639" cy="982639"/>
              <a:chOff x="2290545" y="2736523"/>
              <a:chExt cx="982639" cy="982639"/>
            </a:xfrm>
          </p:grpSpPr>
          <p:sp>
            <p:nvSpPr>
              <p:cNvPr id="17" name="Ellipse 16">
                <a:extLst>
                  <a:ext uri="{FF2B5EF4-FFF2-40B4-BE49-F238E27FC236}">
                    <a16:creationId xmlns:a16="http://schemas.microsoft.com/office/drawing/2014/main" id="{97254AFC-81B9-9034-3199-DDD12D0E9502}"/>
                  </a:ext>
                </a:extLst>
              </p:cNvPr>
              <p:cNvSpPr/>
              <p:nvPr/>
            </p:nvSpPr>
            <p:spPr>
              <a:xfrm>
                <a:off x="2290545" y="2736523"/>
                <a:ext cx="982639" cy="982639"/>
              </a:xfrm>
              <a:prstGeom prst="ellipse">
                <a:avLst/>
              </a:prstGeom>
              <a:solidFill>
                <a:schemeClr val="bg1">
                  <a:alpha val="523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AC1691C-E741-55FF-76DE-1B3371473145}"/>
                  </a:ext>
                </a:extLst>
              </p:cNvPr>
              <p:cNvSpPr/>
              <p:nvPr/>
            </p:nvSpPr>
            <p:spPr>
              <a:xfrm>
                <a:off x="2374137" y="2820115"/>
                <a:ext cx="815454" cy="815454"/>
              </a:xfrm>
              <a:prstGeom prst="ellipse">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9" name="Groupe 18">
            <a:extLst>
              <a:ext uri="{FF2B5EF4-FFF2-40B4-BE49-F238E27FC236}">
                <a16:creationId xmlns:a16="http://schemas.microsoft.com/office/drawing/2014/main" id="{25578757-56FC-4619-37E1-608F2BEB848D}"/>
              </a:ext>
            </a:extLst>
          </p:cNvPr>
          <p:cNvGrpSpPr/>
          <p:nvPr/>
        </p:nvGrpSpPr>
        <p:grpSpPr>
          <a:xfrm>
            <a:off x="8235541" y="3369957"/>
            <a:ext cx="2132457" cy="1208878"/>
            <a:chOff x="1354542" y="3363127"/>
            <a:chExt cx="2132457" cy="1208878"/>
          </a:xfrm>
        </p:grpSpPr>
        <p:cxnSp>
          <p:nvCxnSpPr>
            <p:cNvPr id="20" name="Connecteur droit 19">
              <a:extLst>
                <a:ext uri="{FF2B5EF4-FFF2-40B4-BE49-F238E27FC236}">
                  <a16:creationId xmlns:a16="http://schemas.microsoft.com/office/drawing/2014/main" id="{00736859-5DFF-01A0-266B-C1A6B2B3B6F1}"/>
                </a:ext>
              </a:extLst>
            </p:cNvPr>
            <p:cNvCxnSpPr>
              <a:cxnSpLocks/>
            </p:cNvCxnSpPr>
            <p:nvPr/>
          </p:nvCxnSpPr>
          <p:spPr>
            <a:xfrm>
              <a:off x="1354542" y="4572005"/>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grpSp>
          <p:nvGrpSpPr>
            <p:cNvPr id="21" name="Groupe 20">
              <a:extLst>
                <a:ext uri="{FF2B5EF4-FFF2-40B4-BE49-F238E27FC236}">
                  <a16:creationId xmlns:a16="http://schemas.microsoft.com/office/drawing/2014/main" id="{1C64D2D2-AC33-5497-7342-5EF48D06206D}"/>
                </a:ext>
              </a:extLst>
            </p:cNvPr>
            <p:cNvGrpSpPr/>
            <p:nvPr/>
          </p:nvGrpSpPr>
          <p:grpSpPr>
            <a:xfrm>
              <a:off x="1929451" y="3363127"/>
              <a:ext cx="982639" cy="982639"/>
              <a:chOff x="2290545" y="2736523"/>
              <a:chExt cx="982639" cy="982639"/>
            </a:xfrm>
          </p:grpSpPr>
          <p:sp>
            <p:nvSpPr>
              <p:cNvPr id="22" name="Ellipse 21">
                <a:extLst>
                  <a:ext uri="{FF2B5EF4-FFF2-40B4-BE49-F238E27FC236}">
                    <a16:creationId xmlns:a16="http://schemas.microsoft.com/office/drawing/2014/main" id="{E7F08418-C67E-2329-A105-BD2E92589A95}"/>
                  </a:ext>
                </a:extLst>
              </p:cNvPr>
              <p:cNvSpPr/>
              <p:nvPr/>
            </p:nvSpPr>
            <p:spPr>
              <a:xfrm>
                <a:off x="2290545" y="2736523"/>
                <a:ext cx="982639" cy="982639"/>
              </a:xfrm>
              <a:prstGeom prst="ellipse">
                <a:avLst/>
              </a:prstGeom>
              <a:solidFill>
                <a:schemeClr val="bg1">
                  <a:alpha val="523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77618157-B2C1-49E2-88BF-6D4596EF22A2}"/>
                  </a:ext>
                </a:extLst>
              </p:cNvPr>
              <p:cNvSpPr/>
              <p:nvPr/>
            </p:nvSpPr>
            <p:spPr>
              <a:xfrm>
                <a:off x="2374137" y="2820115"/>
                <a:ext cx="815454" cy="815454"/>
              </a:xfrm>
              <a:prstGeom prst="ellipse">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6" name="Larme 25">
            <a:extLst>
              <a:ext uri="{FF2B5EF4-FFF2-40B4-BE49-F238E27FC236}">
                <a16:creationId xmlns:a16="http://schemas.microsoft.com/office/drawing/2014/main" id="{C52FBE1A-94AB-A582-936C-5477ADE40F10}"/>
              </a:ext>
            </a:extLst>
          </p:cNvPr>
          <p:cNvSpPr>
            <a:spLocks noChangeAspect="1"/>
          </p:cNvSpPr>
          <p:nvPr/>
        </p:nvSpPr>
        <p:spPr>
          <a:xfrm rot="8058007">
            <a:off x="-140024" y="278619"/>
            <a:ext cx="2931362" cy="2955026"/>
          </a:xfrm>
          <a:prstGeom prst="teardrop">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388BC1AE-C372-B931-5B38-A3231CD53F85}"/>
              </a:ext>
            </a:extLst>
          </p:cNvPr>
          <p:cNvSpPr txBox="1"/>
          <p:nvPr/>
        </p:nvSpPr>
        <p:spPr>
          <a:xfrm>
            <a:off x="305080" y="871752"/>
            <a:ext cx="2123343" cy="2031325"/>
          </a:xfrm>
          <a:prstGeom prst="rect">
            <a:avLst/>
          </a:prstGeom>
          <a:noFill/>
        </p:spPr>
        <p:txBody>
          <a:bodyPr wrap="square" rtlCol="0">
            <a:spAutoFit/>
          </a:bodyPr>
          <a:lstStyle/>
          <a:p>
            <a:pPr algn="ctr"/>
            <a:r>
              <a:rPr lang="fr-FR" sz="2800">
                <a:solidFill>
                  <a:srgbClr val="64C2C8"/>
                </a:solidFill>
                <a:latin typeface="Impact" panose="020B0806030902050204" pitchFamily="34" charset="0"/>
                <a:cs typeface="Krub" pitchFamily="2" charset="-34"/>
              </a:rPr>
              <a:t>Organisation des services en charge de l’autonomie</a:t>
            </a:r>
            <a:endParaRPr lang="fr-FR" sz="1200">
              <a:solidFill>
                <a:srgbClr val="64C2C8"/>
              </a:solidFill>
              <a:latin typeface="Calibri" panose="020F0502020204030204" pitchFamily="34" charset="0"/>
              <a:cs typeface="Calibri" panose="020F0502020204030204" pitchFamily="34" charset="0"/>
            </a:endParaRPr>
          </a:p>
          <a:p>
            <a:pPr algn="ctr"/>
            <a:endParaRPr lang="fr-FR" sz="1400">
              <a:latin typeface="Amatic SC" pitchFamily="2" charset="-79"/>
              <a:cs typeface="Amatic SC" pitchFamily="2" charset="-79"/>
            </a:endParaRPr>
          </a:p>
        </p:txBody>
      </p:sp>
    </p:spTree>
    <p:extLst>
      <p:ext uri="{BB962C8B-B14F-4D97-AF65-F5344CB8AC3E}">
        <p14:creationId xmlns:p14="http://schemas.microsoft.com/office/powerpoint/2010/main" val="3189353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6F7AA4-79AC-1734-B7A1-358604878FA0}"/>
              </a:ext>
            </a:extLst>
          </p:cNvPr>
          <p:cNvSpPr txBox="1"/>
          <p:nvPr/>
        </p:nvSpPr>
        <p:spPr>
          <a:xfrm>
            <a:off x="3013593" y="375080"/>
            <a:ext cx="9172311" cy="707886"/>
          </a:xfrm>
          <a:prstGeom prst="rect">
            <a:avLst/>
          </a:prstGeom>
          <a:noFill/>
        </p:spPr>
        <p:txBody>
          <a:bodyPr wrap="square" rtlCol="0">
            <a:spAutoFit/>
          </a:bodyPr>
          <a:lstStyle/>
          <a:p>
            <a:r>
              <a:rPr lang="fr-FR" sz="4000" b="1">
                <a:latin typeface="Calibri" panose="020F0502020204030204" pitchFamily="34" charset="0"/>
                <a:cs typeface="Calibri" panose="020F0502020204030204" pitchFamily="34" charset="0"/>
              </a:rPr>
              <a:t>Les actions principales</a:t>
            </a:r>
          </a:p>
        </p:txBody>
      </p:sp>
      <p:sp>
        <p:nvSpPr>
          <p:cNvPr id="3" name="Larme 2">
            <a:extLst>
              <a:ext uri="{FF2B5EF4-FFF2-40B4-BE49-F238E27FC236}">
                <a16:creationId xmlns:a16="http://schemas.microsoft.com/office/drawing/2014/main" id="{216DB436-00BF-C232-9AD8-E04691D39479}"/>
              </a:ext>
            </a:extLst>
          </p:cNvPr>
          <p:cNvSpPr>
            <a:spLocks noChangeAspect="1"/>
          </p:cNvSpPr>
          <p:nvPr/>
        </p:nvSpPr>
        <p:spPr>
          <a:xfrm rot="10800000">
            <a:off x="6460472" y="1779057"/>
            <a:ext cx="1977794" cy="1993760"/>
          </a:xfrm>
          <a:prstGeom prst="teardrop">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highlight>
                <a:srgbClr val="64C2C8"/>
              </a:highlight>
            </a:endParaRPr>
          </a:p>
        </p:txBody>
      </p:sp>
      <p:cxnSp>
        <p:nvCxnSpPr>
          <p:cNvPr id="4" name="Connecteur droit 3">
            <a:extLst>
              <a:ext uri="{FF2B5EF4-FFF2-40B4-BE49-F238E27FC236}">
                <a16:creationId xmlns:a16="http://schemas.microsoft.com/office/drawing/2014/main" id="{4FA497C0-E32D-C6C7-1643-6DB8A6403CFE}"/>
              </a:ext>
            </a:extLst>
          </p:cNvPr>
          <p:cNvCxnSpPr>
            <a:cxnSpLocks/>
          </p:cNvCxnSpPr>
          <p:nvPr/>
        </p:nvCxnSpPr>
        <p:spPr>
          <a:xfrm>
            <a:off x="6328165" y="4002608"/>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sp>
        <p:nvSpPr>
          <p:cNvPr id="5" name="Larme 4">
            <a:extLst>
              <a:ext uri="{FF2B5EF4-FFF2-40B4-BE49-F238E27FC236}">
                <a16:creationId xmlns:a16="http://schemas.microsoft.com/office/drawing/2014/main" id="{805A0089-4333-E112-0C47-99AA18C0235A}"/>
              </a:ext>
            </a:extLst>
          </p:cNvPr>
          <p:cNvSpPr>
            <a:spLocks noChangeAspect="1"/>
          </p:cNvSpPr>
          <p:nvPr/>
        </p:nvSpPr>
        <p:spPr>
          <a:xfrm rot="5400000">
            <a:off x="1402561" y="1769634"/>
            <a:ext cx="1977794" cy="1993760"/>
          </a:xfrm>
          <a:prstGeom prst="teardrop">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highlight>
                <a:srgbClr val="64C2C8"/>
              </a:highlight>
            </a:endParaRPr>
          </a:p>
        </p:txBody>
      </p:sp>
      <p:sp>
        <p:nvSpPr>
          <p:cNvPr id="6" name="ZoneTexte 5">
            <a:extLst>
              <a:ext uri="{FF2B5EF4-FFF2-40B4-BE49-F238E27FC236}">
                <a16:creationId xmlns:a16="http://schemas.microsoft.com/office/drawing/2014/main" id="{15BE43CB-A9F5-7F9E-4B7D-9DC3EAE1CDFA}"/>
              </a:ext>
            </a:extLst>
          </p:cNvPr>
          <p:cNvSpPr txBox="1"/>
          <p:nvPr/>
        </p:nvSpPr>
        <p:spPr>
          <a:xfrm>
            <a:off x="1419710" y="2185147"/>
            <a:ext cx="1968628" cy="1323439"/>
          </a:xfrm>
          <a:prstGeom prst="rect">
            <a:avLst/>
          </a:prstGeom>
          <a:noFill/>
        </p:spPr>
        <p:txBody>
          <a:bodyPr wrap="square" rtlCol="0">
            <a:spAutoFit/>
          </a:bodyPr>
          <a:lstStyle/>
          <a:p>
            <a:pPr algn="ctr"/>
            <a:r>
              <a:rPr lang="fr-FR" sz="2000">
                <a:solidFill>
                  <a:schemeClr val="bg1"/>
                </a:solidFill>
                <a:latin typeface="Impact" panose="020B0806030902050204" pitchFamily="34" charset="0"/>
                <a:cs typeface="Krub" pitchFamily="2" charset="-34"/>
              </a:rPr>
              <a:t>Soutien financier du secteur du domicile</a:t>
            </a:r>
            <a:endParaRPr lang="fr-FR" sz="1000">
              <a:solidFill>
                <a:schemeClr val="bg1"/>
              </a:solidFill>
              <a:latin typeface="Calibri" panose="020F0502020204030204" pitchFamily="34" charset="0"/>
              <a:cs typeface="Calibri" panose="020F0502020204030204" pitchFamily="34" charset="0"/>
            </a:endParaRPr>
          </a:p>
        </p:txBody>
      </p:sp>
      <p:cxnSp>
        <p:nvCxnSpPr>
          <p:cNvPr id="7" name="Connecteur droit 6">
            <a:extLst>
              <a:ext uri="{FF2B5EF4-FFF2-40B4-BE49-F238E27FC236}">
                <a16:creationId xmlns:a16="http://schemas.microsoft.com/office/drawing/2014/main" id="{3D04D6DD-8919-9636-41BF-0D1EB533E4DB}"/>
              </a:ext>
            </a:extLst>
          </p:cNvPr>
          <p:cNvCxnSpPr>
            <a:cxnSpLocks/>
          </p:cNvCxnSpPr>
          <p:nvPr/>
        </p:nvCxnSpPr>
        <p:spPr>
          <a:xfrm>
            <a:off x="1255881" y="3955115"/>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sp>
        <p:nvSpPr>
          <p:cNvPr id="9" name="Légende encadrée 2 8">
            <a:extLst>
              <a:ext uri="{FF2B5EF4-FFF2-40B4-BE49-F238E27FC236}">
                <a16:creationId xmlns:a16="http://schemas.microsoft.com/office/drawing/2014/main" id="{F09EF056-CB8D-F07E-52AF-FF62949208A5}"/>
              </a:ext>
            </a:extLst>
          </p:cNvPr>
          <p:cNvSpPr>
            <a:spLocks/>
          </p:cNvSpPr>
          <p:nvPr/>
        </p:nvSpPr>
        <p:spPr>
          <a:xfrm>
            <a:off x="453814" y="528585"/>
            <a:ext cx="1604133" cy="945173"/>
          </a:xfrm>
          <a:prstGeom prst="borderCallout2">
            <a:avLst>
              <a:gd name="adj1" fmla="val 18750"/>
              <a:gd name="adj2" fmla="val 109962"/>
              <a:gd name="adj3" fmla="val 18750"/>
              <a:gd name="adj4" fmla="val 124308"/>
              <a:gd name="adj5" fmla="val 134003"/>
              <a:gd name="adj6" fmla="val 123956"/>
            </a:avLst>
          </a:prstGeom>
          <a:blipFill>
            <a:blip r:embed="rId2" cstate="screen">
              <a:extLst>
                <a:ext uri="{28A0092B-C50C-407E-A947-70E740481C1C}">
                  <a14:useLocalDpi xmlns:a14="http://schemas.microsoft.com/office/drawing/2010/main"/>
                </a:ext>
              </a:extLst>
            </a:blip>
            <a:stretch>
              <a:fillRect/>
            </a:stretch>
          </a:blipFill>
          <a:ln w="19050">
            <a:solidFill>
              <a:srgbClr val="64C2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9">
            <a:extLst>
              <a:ext uri="{FF2B5EF4-FFF2-40B4-BE49-F238E27FC236}">
                <a16:creationId xmlns:a16="http://schemas.microsoft.com/office/drawing/2014/main" id="{BBA42F23-48A0-7DD1-7D23-FB80AA331EA8}"/>
              </a:ext>
            </a:extLst>
          </p:cNvPr>
          <p:cNvSpPr>
            <a:spLocks noChangeAspect="1"/>
          </p:cNvSpPr>
          <p:nvPr/>
        </p:nvSpPr>
        <p:spPr>
          <a:xfrm rot="16200000">
            <a:off x="3800006" y="3365190"/>
            <a:ext cx="1977794" cy="1993760"/>
          </a:xfrm>
          <a:prstGeom prst="teardrop">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highlight>
                <a:srgbClr val="64C2C8"/>
              </a:highlight>
            </a:endParaRPr>
          </a:p>
        </p:txBody>
      </p:sp>
      <p:cxnSp>
        <p:nvCxnSpPr>
          <p:cNvPr id="11" name="Connecteur droit 10">
            <a:extLst>
              <a:ext uri="{FF2B5EF4-FFF2-40B4-BE49-F238E27FC236}">
                <a16:creationId xmlns:a16="http://schemas.microsoft.com/office/drawing/2014/main" id="{06418338-5F77-CB23-FF0A-12D6FF506670}"/>
              </a:ext>
            </a:extLst>
          </p:cNvPr>
          <p:cNvCxnSpPr>
            <a:cxnSpLocks/>
          </p:cNvCxnSpPr>
          <p:nvPr/>
        </p:nvCxnSpPr>
        <p:spPr>
          <a:xfrm>
            <a:off x="3792024" y="3171996"/>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sp>
        <p:nvSpPr>
          <p:cNvPr id="13" name="Larme 12">
            <a:extLst>
              <a:ext uri="{FF2B5EF4-FFF2-40B4-BE49-F238E27FC236}">
                <a16:creationId xmlns:a16="http://schemas.microsoft.com/office/drawing/2014/main" id="{7E9FD8B7-071A-6453-BE67-F58299782BAB}"/>
              </a:ext>
            </a:extLst>
          </p:cNvPr>
          <p:cNvSpPr>
            <a:spLocks noChangeAspect="1"/>
          </p:cNvSpPr>
          <p:nvPr/>
        </p:nvSpPr>
        <p:spPr>
          <a:xfrm rot="5400000" flipH="1">
            <a:off x="9010986" y="3365190"/>
            <a:ext cx="1977795" cy="1993760"/>
          </a:xfrm>
          <a:prstGeom prst="teardrop">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highlight>
                <a:srgbClr val="64C2C8"/>
              </a:highlight>
            </a:endParaRPr>
          </a:p>
        </p:txBody>
      </p:sp>
      <p:cxnSp>
        <p:nvCxnSpPr>
          <p:cNvPr id="14" name="Connecteur droit 13">
            <a:extLst>
              <a:ext uri="{FF2B5EF4-FFF2-40B4-BE49-F238E27FC236}">
                <a16:creationId xmlns:a16="http://schemas.microsoft.com/office/drawing/2014/main" id="{58142641-02AD-BE29-13C6-F106782DAEA2}"/>
              </a:ext>
            </a:extLst>
          </p:cNvPr>
          <p:cNvCxnSpPr>
            <a:cxnSpLocks/>
          </p:cNvCxnSpPr>
          <p:nvPr/>
        </p:nvCxnSpPr>
        <p:spPr>
          <a:xfrm>
            <a:off x="8864862" y="3171996"/>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EDC171C-1CBA-A7C1-ED83-77135D56E4E1}"/>
              </a:ext>
            </a:extLst>
          </p:cNvPr>
          <p:cNvSpPr/>
          <p:nvPr/>
        </p:nvSpPr>
        <p:spPr>
          <a:xfrm rot="10800000">
            <a:off x="7999775" y="664390"/>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ADE9668E-83AB-A26D-1734-863ECFF819B8}"/>
              </a:ext>
            </a:extLst>
          </p:cNvPr>
          <p:cNvSpPr txBox="1"/>
          <p:nvPr/>
        </p:nvSpPr>
        <p:spPr>
          <a:xfrm>
            <a:off x="6475580" y="2238186"/>
            <a:ext cx="1984193" cy="1323439"/>
          </a:xfrm>
          <a:prstGeom prst="rect">
            <a:avLst/>
          </a:prstGeom>
          <a:noFill/>
        </p:spPr>
        <p:txBody>
          <a:bodyPr wrap="square" rtlCol="0">
            <a:spAutoFit/>
          </a:bodyPr>
          <a:lstStyle/>
          <a:p>
            <a:pPr algn="ctr"/>
            <a:r>
              <a:rPr lang="fr-FR" sz="2000">
                <a:solidFill>
                  <a:schemeClr val="bg1"/>
                </a:solidFill>
                <a:latin typeface="Impact" panose="020B0806030902050204" pitchFamily="34" charset="0"/>
                <a:cs typeface="Krub" pitchFamily="2" charset="-34"/>
              </a:rPr>
              <a:t>Transport des élèves en situation de handicap</a:t>
            </a:r>
            <a:endParaRPr lang="fr-FR" sz="1000">
              <a:solidFill>
                <a:schemeClr val="bg1"/>
              </a:solidFill>
              <a:latin typeface="Calibri" panose="020F0502020204030204" pitchFamily="34" charset="0"/>
              <a:cs typeface="Calibri" panose="020F0502020204030204" pitchFamily="34" charset="0"/>
            </a:endParaRPr>
          </a:p>
        </p:txBody>
      </p:sp>
      <p:sp>
        <p:nvSpPr>
          <p:cNvPr id="20" name="ZoneTexte 19">
            <a:extLst>
              <a:ext uri="{FF2B5EF4-FFF2-40B4-BE49-F238E27FC236}">
                <a16:creationId xmlns:a16="http://schemas.microsoft.com/office/drawing/2014/main" id="{10948158-6AE2-D3B9-3E3F-67BF4E8727A7}"/>
              </a:ext>
            </a:extLst>
          </p:cNvPr>
          <p:cNvSpPr txBox="1"/>
          <p:nvPr/>
        </p:nvSpPr>
        <p:spPr>
          <a:xfrm>
            <a:off x="3766890" y="3561625"/>
            <a:ext cx="1999926" cy="1323439"/>
          </a:xfrm>
          <a:prstGeom prst="rect">
            <a:avLst/>
          </a:prstGeom>
          <a:noFill/>
        </p:spPr>
        <p:txBody>
          <a:bodyPr wrap="square" rtlCol="0">
            <a:spAutoFit/>
          </a:bodyPr>
          <a:lstStyle/>
          <a:p>
            <a:pPr algn="ctr"/>
            <a:r>
              <a:rPr lang="fr-FR" sz="2000">
                <a:solidFill>
                  <a:schemeClr val="bg1"/>
                </a:solidFill>
                <a:latin typeface="Impact" panose="020B0806030902050204" pitchFamily="34" charset="0"/>
                <a:cs typeface="Krub" pitchFamily="2" charset="-34"/>
              </a:rPr>
              <a:t>Actions de prévention de la perte d’autonomie</a:t>
            </a:r>
          </a:p>
        </p:txBody>
      </p:sp>
      <p:sp>
        <p:nvSpPr>
          <p:cNvPr id="21" name="ZoneTexte 20">
            <a:extLst>
              <a:ext uri="{FF2B5EF4-FFF2-40B4-BE49-F238E27FC236}">
                <a16:creationId xmlns:a16="http://schemas.microsoft.com/office/drawing/2014/main" id="{2AC010F1-E920-4934-C83A-94A7EAA42A57}"/>
              </a:ext>
            </a:extLst>
          </p:cNvPr>
          <p:cNvSpPr txBox="1"/>
          <p:nvPr/>
        </p:nvSpPr>
        <p:spPr>
          <a:xfrm>
            <a:off x="9025359" y="3608016"/>
            <a:ext cx="1987289" cy="1508105"/>
          </a:xfrm>
          <a:prstGeom prst="rect">
            <a:avLst/>
          </a:prstGeom>
          <a:noFill/>
        </p:spPr>
        <p:txBody>
          <a:bodyPr wrap="square" rtlCol="0">
            <a:spAutoFit/>
          </a:bodyPr>
          <a:lstStyle/>
          <a:p>
            <a:pPr algn="ctr"/>
            <a:r>
              <a:rPr lang="fr-FR" sz="2000">
                <a:solidFill>
                  <a:schemeClr val="bg1"/>
                </a:solidFill>
                <a:latin typeface="Impact" panose="020B0806030902050204" pitchFamily="34" charset="0"/>
                <a:cs typeface="Krub" pitchFamily="2" charset="-34"/>
              </a:rPr>
              <a:t>APA, PCH, </a:t>
            </a:r>
          </a:p>
          <a:p>
            <a:pPr algn="ctr"/>
            <a:r>
              <a:rPr lang="fr-FR" sz="2000">
                <a:solidFill>
                  <a:schemeClr val="bg1"/>
                </a:solidFill>
                <a:latin typeface="Impact" panose="020B0806030902050204" pitchFamily="34" charset="0"/>
                <a:cs typeface="Krub" pitchFamily="2" charset="-34"/>
              </a:rPr>
              <a:t>Aide à la vie partagée (Habitat inclusif)</a:t>
            </a:r>
          </a:p>
          <a:p>
            <a:pPr algn="ctr"/>
            <a:endParaRPr lang="fr-FR" sz="12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433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6F7AA4-79AC-1734-B7A1-358604878FA0}"/>
              </a:ext>
            </a:extLst>
          </p:cNvPr>
          <p:cNvSpPr txBox="1"/>
          <p:nvPr/>
        </p:nvSpPr>
        <p:spPr>
          <a:xfrm>
            <a:off x="3013593" y="375080"/>
            <a:ext cx="9172311" cy="707886"/>
          </a:xfrm>
          <a:prstGeom prst="rect">
            <a:avLst/>
          </a:prstGeom>
          <a:noFill/>
        </p:spPr>
        <p:txBody>
          <a:bodyPr wrap="square" rtlCol="0">
            <a:spAutoFit/>
          </a:bodyPr>
          <a:lstStyle/>
          <a:p>
            <a:r>
              <a:rPr lang="fr-FR" sz="4000" b="1" dirty="0">
                <a:solidFill>
                  <a:schemeClr val="bg2"/>
                </a:solidFill>
                <a:latin typeface="Calibri" panose="020F0502020204030204" pitchFamily="34" charset="0"/>
                <a:cs typeface="Calibri" panose="020F0502020204030204" pitchFamily="34" charset="0"/>
              </a:rPr>
              <a:t>L’activité</a:t>
            </a:r>
          </a:p>
        </p:txBody>
      </p:sp>
      <p:sp>
        <p:nvSpPr>
          <p:cNvPr id="3" name="Larme 2">
            <a:extLst>
              <a:ext uri="{FF2B5EF4-FFF2-40B4-BE49-F238E27FC236}">
                <a16:creationId xmlns:a16="http://schemas.microsoft.com/office/drawing/2014/main" id="{216DB436-00BF-C232-9AD8-E04691D39479}"/>
              </a:ext>
            </a:extLst>
          </p:cNvPr>
          <p:cNvSpPr>
            <a:spLocks noChangeAspect="1"/>
          </p:cNvSpPr>
          <p:nvPr/>
        </p:nvSpPr>
        <p:spPr>
          <a:xfrm rot="10800000">
            <a:off x="6460472" y="1779057"/>
            <a:ext cx="1977794" cy="1993760"/>
          </a:xfrm>
          <a:prstGeom prst="teardrop">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highlight>
                <a:srgbClr val="64C2C8"/>
              </a:highlight>
            </a:endParaRPr>
          </a:p>
        </p:txBody>
      </p:sp>
      <p:cxnSp>
        <p:nvCxnSpPr>
          <p:cNvPr id="4" name="Connecteur droit 3">
            <a:extLst>
              <a:ext uri="{FF2B5EF4-FFF2-40B4-BE49-F238E27FC236}">
                <a16:creationId xmlns:a16="http://schemas.microsoft.com/office/drawing/2014/main" id="{4FA497C0-E32D-C6C7-1643-6DB8A6403CFE}"/>
              </a:ext>
            </a:extLst>
          </p:cNvPr>
          <p:cNvCxnSpPr>
            <a:cxnSpLocks/>
          </p:cNvCxnSpPr>
          <p:nvPr/>
        </p:nvCxnSpPr>
        <p:spPr>
          <a:xfrm>
            <a:off x="6328165" y="4002608"/>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sp>
        <p:nvSpPr>
          <p:cNvPr id="5" name="Larme 4">
            <a:extLst>
              <a:ext uri="{FF2B5EF4-FFF2-40B4-BE49-F238E27FC236}">
                <a16:creationId xmlns:a16="http://schemas.microsoft.com/office/drawing/2014/main" id="{805A0089-4333-E112-0C47-99AA18C0235A}"/>
              </a:ext>
            </a:extLst>
          </p:cNvPr>
          <p:cNvSpPr>
            <a:spLocks noChangeAspect="1"/>
          </p:cNvSpPr>
          <p:nvPr/>
        </p:nvSpPr>
        <p:spPr>
          <a:xfrm rot="5400000">
            <a:off x="1402561" y="1769634"/>
            <a:ext cx="1977794" cy="1993760"/>
          </a:xfrm>
          <a:prstGeom prst="teardrop">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highlight>
                <a:srgbClr val="64C2C8"/>
              </a:highlight>
            </a:endParaRPr>
          </a:p>
        </p:txBody>
      </p:sp>
      <p:sp>
        <p:nvSpPr>
          <p:cNvPr id="6" name="ZoneTexte 5">
            <a:extLst>
              <a:ext uri="{FF2B5EF4-FFF2-40B4-BE49-F238E27FC236}">
                <a16:creationId xmlns:a16="http://schemas.microsoft.com/office/drawing/2014/main" id="{15BE43CB-A9F5-7F9E-4B7D-9DC3EAE1CDFA}"/>
              </a:ext>
            </a:extLst>
          </p:cNvPr>
          <p:cNvSpPr txBox="1"/>
          <p:nvPr/>
        </p:nvSpPr>
        <p:spPr>
          <a:xfrm>
            <a:off x="1419710" y="2185147"/>
            <a:ext cx="1968628" cy="954107"/>
          </a:xfrm>
          <a:prstGeom prst="rect">
            <a:avLst/>
          </a:prstGeom>
          <a:noFill/>
        </p:spPr>
        <p:txBody>
          <a:bodyPr wrap="square" rtlCol="0">
            <a:spAutoFit/>
          </a:bodyPr>
          <a:lstStyle/>
          <a:p>
            <a:pPr algn="ctr"/>
            <a:r>
              <a:rPr lang="fr-FR" sz="2000">
                <a:solidFill>
                  <a:schemeClr val="bg1"/>
                </a:solidFill>
                <a:latin typeface="Impact" panose="020B0806030902050204" pitchFamily="34" charset="0"/>
                <a:cs typeface="Krub" pitchFamily="2" charset="-34"/>
              </a:rPr>
              <a:t>6000 </a:t>
            </a:r>
            <a:r>
              <a:rPr lang="fr-FR">
                <a:solidFill>
                  <a:schemeClr val="bg1"/>
                </a:solidFill>
                <a:latin typeface="Impact" panose="020B0806030902050204" pitchFamily="34" charset="0"/>
                <a:cs typeface="Krub" pitchFamily="2" charset="-34"/>
              </a:rPr>
              <a:t>bénéficiaires de l’APA à domicile </a:t>
            </a:r>
            <a:endParaRPr lang="fr-FR" sz="1000">
              <a:solidFill>
                <a:schemeClr val="bg1"/>
              </a:solidFill>
              <a:latin typeface="Calibri" panose="020F0502020204030204" pitchFamily="34" charset="0"/>
              <a:cs typeface="Calibri" panose="020F0502020204030204" pitchFamily="34" charset="0"/>
            </a:endParaRPr>
          </a:p>
        </p:txBody>
      </p:sp>
      <p:cxnSp>
        <p:nvCxnSpPr>
          <p:cNvPr id="7" name="Connecteur droit 6">
            <a:extLst>
              <a:ext uri="{FF2B5EF4-FFF2-40B4-BE49-F238E27FC236}">
                <a16:creationId xmlns:a16="http://schemas.microsoft.com/office/drawing/2014/main" id="{3D04D6DD-8919-9636-41BF-0D1EB533E4DB}"/>
              </a:ext>
            </a:extLst>
          </p:cNvPr>
          <p:cNvCxnSpPr>
            <a:cxnSpLocks/>
          </p:cNvCxnSpPr>
          <p:nvPr/>
        </p:nvCxnSpPr>
        <p:spPr>
          <a:xfrm>
            <a:off x="1255881" y="3955115"/>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sp>
        <p:nvSpPr>
          <p:cNvPr id="9" name="Légende encadrée 2 8">
            <a:extLst>
              <a:ext uri="{FF2B5EF4-FFF2-40B4-BE49-F238E27FC236}">
                <a16:creationId xmlns:a16="http://schemas.microsoft.com/office/drawing/2014/main" id="{F09EF056-CB8D-F07E-52AF-FF62949208A5}"/>
              </a:ext>
            </a:extLst>
          </p:cNvPr>
          <p:cNvSpPr>
            <a:spLocks/>
          </p:cNvSpPr>
          <p:nvPr/>
        </p:nvSpPr>
        <p:spPr>
          <a:xfrm>
            <a:off x="453814" y="528585"/>
            <a:ext cx="1604133" cy="945173"/>
          </a:xfrm>
          <a:prstGeom prst="borderCallout2">
            <a:avLst>
              <a:gd name="adj1" fmla="val 18750"/>
              <a:gd name="adj2" fmla="val 109962"/>
              <a:gd name="adj3" fmla="val 18750"/>
              <a:gd name="adj4" fmla="val 124308"/>
              <a:gd name="adj5" fmla="val 134003"/>
              <a:gd name="adj6" fmla="val 123956"/>
            </a:avLst>
          </a:prstGeom>
          <a:blipFill>
            <a:blip r:embed="rId2" cstate="screen">
              <a:extLst>
                <a:ext uri="{28A0092B-C50C-407E-A947-70E740481C1C}">
                  <a14:useLocalDpi xmlns:a14="http://schemas.microsoft.com/office/drawing/2010/main"/>
                </a:ext>
              </a:extLst>
            </a:blip>
            <a:stretch>
              <a:fillRect/>
            </a:stretch>
          </a:blipFill>
          <a:ln w="19050">
            <a:solidFill>
              <a:srgbClr val="64C2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9">
            <a:extLst>
              <a:ext uri="{FF2B5EF4-FFF2-40B4-BE49-F238E27FC236}">
                <a16:creationId xmlns:a16="http://schemas.microsoft.com/office/drawing/2014/main" id="{BBA42F23-48A0-7DD1-7D23-FB80AA331EA8}"/>
              </a:ext>
            </a:extLst>
          </p:cNvPr>
          <p:cNvSpPr>
            <a:spLocks noChangeAspect="1"/>
          </p:cNvSpPr>
          <p:nvPr/>
        </p:nvSpPr>
        <p:spPr>
          <a:xfrm rot="16200000">
            <a:off x="3800006" y="3365190"/>
            <a:ext cx="1977794" cy="1993760"/>
          </a:xfrm>
          <a:prstGeom prst="teardrop">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highlight>
                <a:srgbClr val="64C2C8"/>
              </a:highlight>
            </a:endParaRPr>
          </a:p>
        </p:txBody>
      </p:sp>
      <p:cxnSp>
        <p:nvCxnSpPr>
          <p:cNvPr id="11" name="Connecteur droit 10">
            <a:extLst>
              <a:ext uri="{FF2B5EF4-FFF2-40B4-BE49-F238E27FC236}">
                <a16:creationId xmlns:a16="http://schemas.microsoft.com/office/drawing/2014/main" id="{06418338-5F77-CB23-FF0A-12D6FF506670}"/>
              </a:ext>
            </a:extLst>
          </p:cNvPr>
          <p:cNvCxnSpPr>
            <a:cxnSpLocks/>
          </p:cNvCxnSpPr>
          <p:nvPr/>
        </p:nvCxnSpPr>
        <p:spPr>
          <a:xfrm>
            <a:off x="3792024" y="3171996"/>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sp>
        <p:nvSpPr>
          <p:cNvPr id="13" name="Larme 12">
            <a:extLst>
              <a:ext uri="{FF2B5EF4-FFF2-40B4-BE49-F238E27FC236}">
                <a16:creationId xmlns:a16="http://schemas.microsoft.com/office/drawing/2014/main" id="{7E9FD8B7-071A-6453-BE67-F58299782BAB}"/>
              </a:ext>
            </a:extLst>
          </p:cNvPr>
          <p:cNvSpPr>
            <a:spLocks noChangeAspect="1"/>
          </p:cNvSpPr>
          <p:nvPr/>
        </p:nvSpPr>
        <p:spPr>
          <a:xfrm rot="5400000" flipH="1">
            <a:off x="9010986" y="3365190"/>
            <a:ext cx="1977795" cy="1993760"/>
          </a:xfrm>
          <a:prstGeom prst="teardrop">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highlight>
                <a:srgbClr val="64C2C8"/>
              </a:highlight>
            </a:endParaRPr>
          </a:p>
        </p:txBody>
      </p:sp>
      <p:cxnSp>
        <p:nvCxnSpPr>
          <p:cNvPr id="14" name="Connecteur droit 13">
            <a:extLst>
              <a:ext uri="{FF2B5EF4-FFF2-40B4-BE49-F238E27FC236}">
                <a16:creationId xmlns:a16="http://schemas.microsoft.com/office/drawing/2014/main" id="{58142641-02AD-BE29-13C6-F106782DAEA2}"/>
              </a:ext>
            </a:extLst>
          </p:cNvPr>
          <p:cNvCxnSpPr>
            <a:cxnSpLocks/>
          </p:cNvCxnSpPr>
          <p:nvPr/>
        </p:nvCxnSpPr>
        <p:spPr>
          <a:xfrm>
            <a:off x="8864862" y="3171996"/>
            <a:ext cx="2132457" cy="0"/>
          </a:xfrm>
          <a:prstGeom prst="line">
            <a:avLst/>
          </a:prstGeom>
          <a:ln w="69850" cmpd="thickThin">
            <a:solidFill>
              <a:srgbClr val="64C2C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EDC171C-1CBA-A7C1-ED83-77135D56E4E1}"/>
              </a:ext>
            </a:extLst>
          </p:cNvPr>
          <p:cNvSpPr/>
          <p:nvPr/>
        </p:nvSpPr>
        <p:spPr>
          <a:xfrm rot="10800000">
            <a:off x="7999775" y="664390"/>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ADE9668E-83AB-A26D-1734-863ECFF819B8}"/>
              </a:ext>
            </a:extLst>
          </p:cNvPr>
          <p:cNvSpPr txBox="1"/>
          <p:nvPr/>
        </p:nvSpPr>
        <p:spPr>
          <a:xfrm>
            <a:off x="6475580" y="2238186"/>
            <a:ext cx="1984193" cy="1015663"/>
          </a:xfrm>
          <a:prstGeom prst="rect">
            <a:avLst/>
          </a:prstGeom>
          <a:noFill/>
        </p:spPr>
        <p:txBody>
          <a:bodyPr wrap="square" rtlCol="0">
            <a:spAutoFit/>
          </a:bodyPr>
          <a:lstStyle/>
          <a:p>
            <a:pPr algn="ctr"/>
            <a:r>
              <a:rPr lang="fr-FR" sz="2000">
                <a:solidFill>
                  <a:schemeClr val="bg1"/>
                </a:solidFill>
                <a:latin typeface="Impact" panose="020B0806030902050204" pitchFamily="34" charset="0"/>
                <a:cs typeface="Krub" pitchFamily="2" charset="-34"/>
              </a:rPr>
              <a:t>12 000 dossiers déposés chaque année à la MDA</a:t>
            </a:r>
            <a:endParaRPr lang="fr-FR" sz="1000">
              <a:solidFill>
                <a:schemeClr val="bg1"/>
              </a:solidFill>
              <a:latin typeface="Calibri" panose="020F0502020204030204" pitchFamily="34" charset="0"/>
              <a:cs typeface="Calibri" panose="020F0502020204030204" pitchFamily="34" charset="0"/>
            </a:endParaRPr>
          </a:p>
        </p:txBody>
      </p:sp>
      <p:sp>
        <p:nvSpPr>
          <p:cNvPr id="20" name="ZoneTexte 19">
            <a:extLst>
              <a:ext uri="{FF2B5EF4-FFF2-40B4-BE49-F238E27FC236}">
                <a16:creationId xmlns:a16="http://schemas.microsoft.com/office/drawing/2014/main" id="{10948158-6AE2-D3B9-3E3F-67BF4E8727A7}"/>
              </a:ext>
            </a:extLst>
          </p:cNvPr>
          <p:cNvSpPr txBox="1"/>
          <p:nvPr/>
        </p:nvSpPr>
        <p:spPr>
          <a:xfrm>
            <a:off x="3766890" y="3561625"/>
            <a:ext cx="1838382" cy="1261884"/>
          </a:xfrm>
          <a:prstGeom prst="rect">
            <a:avLst/>
          </a:prstGeom>
          <a:noFill/>
        </p:spPr>
        <p:txBody>
          <a:bodyPr wrap="square" rtlCol="0">
            <a:spAutoFit/>
          </a:bodyPr>
          <a:lstStyle/>
          <a:p>
            <a:pPr algn="ctr"/>
            <a:r>
              <a:rPr lang="fr-FR" sz="2000">
                <a:solidFill>
                  <a:schemeClr val="bg1"/>
                </a:solidFill>
                <a:latin typeface="Impact" panose="020B0806030902050204" pitchFamily="34" charset="0"/>
                <a:cs typeface="Krub" pitchFamily="2" charset="-34"/>
              </a:rPr>
              <a:t>36 000 </a:t>
            </a:r>
          </a:p>
          <a:p>
            <a:pPr algn="ctr"/>
            <a:r>
              <a:rPr lang="fr-FR">
                <a:solidFill>
                  <a:schemeClr val="bg1"/>
                </a:solidFill>
                <a:latin typeface="Impact" panose="020B0806030902050204" pitchFamily="34" charset="0"/>
                <a:cs typeface="Krub" pitchFamily="2" charset="-34"/>
              </a:rPr>
              <a:t>Euréliens reconnus vivant avec un handicap</a:t>
            </a:r>
            <a:endParaRPr lang="fr-FR" sz="2000">
              <a:solidFill>
                <a:schemeClr val="bg1"/>
              </a:solidFill>
              <a:latin typeface="Impact" panose="020B0806030902050204" pitchFamily="34" charset="0"/>
              <a:cs typeface="Krub" pitchFamily="2" charset="-34"/>
            </a:endParaRPr>
          </a:p>
        </p:txBody>
      </p:sp>
      <p:sp>
        <p:nvSpPr>
          <p:cNvPr id="21" name="ZoneTexte 20">
            <a:extLst>
              <a:ext uri="{FF2B5EF4-FFF2-40B4-BE49-F238E27FC236}">
                <a16:creationId xmlns:a16="http://schemas.microsoft.com/office/drawing/2014/main" id="{2AC010F1-E920-4934-C83A-94A7EAA42A57}"/>
              </a:ext>
            </a:extLst>
          </p:cNvPr>
          <p:cNvSpPr txBox="1"/>
          <p:nvPr/>
        </p:nvSpPr>
        <p:spPr>
          <a:xfrm>
            <a:off x="9025359" y="3730099"/>
            <a:ext cx="1987289" cy="1508105"/>
          </a:xfrm>
          <a:prstGeom prst="rect">
            <a:avLst/>
          </a:prstGeom>
          <a:noFill/>
        </p:spPr>
        <p:txBody>
          <a:bodyPr wrap="square" lIns="91440" tIns="45720" rIns="91440" bIns="45720" rtlCol="0" anchor="t">
            <a:spAutoFit/>
          </a:bodyPr>
          <a:lstStyle/>
          <a:p>
            <a:pPr algn="ctr"/>
            <a:r>
              <a:rPr lang="fr-FR" sz="2000">
                <a:solidFill>
                  <a:schemeClr val="bg1"/>
                </a:solidFill>
                <a:latin typeface="Impact" panose="020B0806030902050204" pitchFamily="34" charset="0"/>
                <a:cs typeface="Krub" pitchFamily="2" charset="-34"/>
              </a:rPr>
              <a:t>14 600 accueils physiques et </a:t>
            </a:r>
          </a:p>
          <a:p>
            <a:pPr algn="ctr"/>
            <a:r>
              <a:rPr lang="fr-FR" sz="2000">
                <a:solidFill>
                  <a:schemeClr val="bg1"/>
                </a:solidFill>
                <a:latin typeface="Impact"/>
                <a:cs typeface="Krub"/>
              </a:rPr>
              <a:t>15 000 appels en MDSC</a:t>
            </a:r>
          </a:p>
          <a:p>
            <a:pPr algn="ctr"/>
            <a:endParaRPr lang="fr-FR" sz="1200">
              <a:solidFill>
                <a:schemeClr val="bg1"/>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F6EB84B9-2F4B-5F4D-BEC6-6E65BA88DA8B}"/>
              </a:ext>
            </a:extLst>
          </p:cNvPr>
          <p:cNvSpPr txBox="1"/>
          <p:nvPr/>
        </p:nvSpPr>
        <p:spPr>
          <a:xfrm>
            <a:off x="1255881" y="4242971"/>
            <a:ext cx="2132457" cy="1384995"/>
          </a:xfrm>
          <a:prstGeom prst="rect">
            <a:avLst/>
          </a:prstGeom>
          <a:noFill/>
        </p:spPr>
        <p:txBody>
          <a:bodyPr wrap="square">
            <a:spAutoFit/>
          </a:bodyPr>
          <a:lstStyle/>
          <a:p>
            <a:pPr marL="0" lvl="1">
              <a:spcBef>
                <a:spcPts val="1000"/>
              </a:spcBef>
            </a:pPr>
            <a:r>
              <a:rPr lang="fr-FR" sz="1200" dirty="0">
                <a:solidFill>
                  <a:schemeClr val="bg2"/>
                </a:solidFill>
                <a:ea typeface="Calibri"/>
                <a:cs typeface="Calibri"/>
              </a:rPr>
              <a:t>Allocation personnalisée à l'autonomie (APA)  à domicile (en augmentation de 4 à 5% par an avec une accélération prévue en 2035) et 3 700 bénéficiaires en établissement.</a:t>
            </a:r>
          </a:p>
        </p:txBody>
      </p:sp>
    </p:spTree>
    <p:extLst>
      <p:ext uri="{BB962C8B-B14F-4D97-AF65-F5344CB8AC3E}">
        <p14:creationId xmlns:p14="http://schemas.microsoft.com/office/powerpoint/2010/main" val="638382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6F7AA4-79AC-1734-B7A1-358604878FA0}"/>
              </a:ext>
            </a:extLst>
          </p:cNvPr>
          <p:cNvSpPr txBox="1"/>
          <p:nvPr/>
        </p:nvSpPr>
        <p:spPr>
          <a:xfrm>
            <a:off x="3013593" y="375080"/>
            <a:ext cx="9172311" cy="707886"/>
          </a:xfrm>
          <a:prstGeom prst="rect">
            <a:avLst/>
          </a:prstGeom>
          <a:noFill/>
        </p:spPr>
        <p:txBody>
          <a:bodyPr wrap="square" rtlCol="0">
            <a:spAutoFit/>
          </a:bodyPr>
          <a:lstStyle/>
          <a:p>
            <a:r>
              <a:rPr lang="fr-FR" sz="4000" b="1" dirty="0">
                <a:solidFill>
                  <a:schemeClr val="bg2"/>
                </a:solidFill>
                <a:latin typeface="Calibri" panose="020F0502020204030204" pitchFamily="34" charset="0"/>
                <a:cs typeface="Calibri" panose="020F0502020204030204" pitchFamily="34" charset="0"/>
              </a:rPr>
              <a:t>Le SDIS</a:t>
            </a:r>
          </a:p>
        </p:txBody>
      </p:sp>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reeform 2">
            <a:extLst>
              <a:ext uri="{FF2B5EF4-FFF2-40B4-BE49-F238E27FC236}">
                <a16:creationId xmlns:a16="http://schemas.microsoft.com/office/drawing/2014/main" id="{256E9E2A-BF3C-2167-9A01-E3B630EE51CC}"/>
              </a:ext>
            </a:extLst>
          </p:cNvPr>
          <p:cNvSpPr>
            <a:spLocks/>
          </p:cNvSpPr>
          <p:nvPr/>
        </p:nvSpPr>
        <p:spPr bwMode="auto">
          <a:xfrm>
            <a:off x="5528345" y="6031684"/>
            <a:ext cx="1136406" cy="820098"/>
          </a:xfrm>
          <a:custGeom>
            <a:avLst/>
            <a:gdLst>
              <a:gd name="T0" fmla="*/ 0 w 2389484"/>
              <a:gd name="T1" fmla="*/ 0 h 2389484"/>
              <a:gd name="T2" fmla="*/ 2389484 w 2389484"/>
              <a:gd name="T3" fmla="*/ 0 h 2389484"/>
              <a:gd name="T4" fmla="*/ 2389484 w 2389484"/>
              <a:gd name="T5" fmla="*/ 2389484 h 2389484"/>
              <a:gd name="T6" fmla="*/ 0 w 2389484"/>
              <a:gd name="T7" fmla="*/ 2389484 h 2389484"/>
              <a:gd name="T8" fmla="*/ 0 w 2389484"/>
              <a:gd name="T9" fmla="*/ 0 h 2389484"/>
            </a:gdLst>
            <a:ahLst/>
            <a:cxnLst>
              <a:cxn ang="0">
                <a:pos x="T0" y="T1"/>
              </a:cxn>
              <a:cxn ang="0">
                <a:pos x="T2" y="T3"/>
              </a:cxn>
              <a:cxn ang="0">
                <a:pos x="T4" y="T5"/>
              </a:cxn>
              <a:cxn ang="0">
                <a:pos x="T6" y="T7"/>
              </a:cxn>
              <a:cxn ang="0">
                <a:pos x="T8" y="T9"/>
              </a:cxn>
            </a:cxnLst>
            <a:rect l="0" t="0" r="r" b="b"/>
            <a:pathLst>
              <a:path w="2389484" h="2389484">
                <a:moveTo>
                  <a:pt x="0" y="0"/>
                </a:moveTo>
                <a:lnTo>
                  <a:pt x="2389484" y="0"/>
                </a:lnTo>
                <a:lnTo>
                  <a:pt x="2389484" y="2389484"/>
                </a:lnTo>
                <a:lnTo>
                  <a:pt x="0" y="238948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p>
        </p:txBody>
      </p:sp>
      <p:sp>
        <p:nvSpPr>
          <p:cNvPr id="3" name="Rectangle 2">
            <a:extLst>
              <a:ext uri="{FF2B5EF4-FFF2-40B4-BE49-F238E27FC236}">
                <a16:creationId xmlns:a16="http://schemas.microsoft.com/office/drawing/2014/main" id="{8C867D76-4738-E5B7-DC7D-81E507184088}"/>
              </a:ext>
            </a:extLst>
          </p:cNvPr>
          <p:cNvSpPr/>
          <p:nvPr/>
        </p:nvSpPr>
        <p:spPr>
          <a:xfrm>
            <a:off x="749300" y="1436688"/>
            <a:ext cx="4900613" cy="6246812"/>
          </a:xfrm>
          <a:prstGeom prst="rect">
            <a:avLst/>
          </a:prstGeom>
          <a:ln>
            <a:noFill/>
          </a:ln>
        </p:spPr>
        <p:txBody>
          <a:bodyPr>
            <a:spAutoFit/>
          </a:bodyPr>
          <a:lstStyle/>
          <a:p>
            <a:pPr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fr-FR" sz="2000">
                <a:solidFill>
                  <a:srgbClr val="002060"/>
                </a:solidFill>
                <a:latin typeface="Arial" panose="020B0604020202020204" pitchFamily="34" charset="0"/>
                <a:cs typeface="Arial" panose="020B0604020202020204" pitchFamily="34" charset="0"/>
              </a:rPr>
              <a:t>Le SDIS a </a:t>
            </a:r>
            <a:r>
              <a:rPr lang="fr-FR" sz="2000" b="1">
                <a:solidFill>
                  <a:srgbClr val="0070C0"/>
                </a:solidFill>
                <a:latin typeface="Arial" panose="020B0604020202020204" pitchFamily="34" charset="0"/>
                <a:cs typeface="Arial" panose="020B0604020202020204" pitchFamily="34" charset="0"/>
              </a:rPr>
              <a:t>2 missions </a:t>
            </a:r>
            <a:r>
              <a:rPr lang="fr-FR" sz="2000">
                <a:solidFill>
                  <a:srgbClr val="002060"/>
                </a:solidFill>
                <a:latin typeface="Arial" panose="020B0604020202020204" pitchFamily="34" charset="0"/>
                <a:cs typeface="Arial" panose="020B0604020202020204" pitchFamily="34" charset="0"/>
              </a:rPr>
              <a:t>principales :</a:t>
            </a:r>
          </a:p>
          <a:p>
            <a:pPr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
              <a:defRPr/>
            </a:pPr>
            <a:r>
              <a:rPr lang="fr-FR" sz="2000" b="1">
                <a:solidFill>
                  <a:srgbClr val="0070C0"/>
                </a:solidFill>
                <a:latin typeface="Arial" panose="020B0604020202020204" pitchFamily="34" charset="0"/>
                <a:cs typeface="Arial" panose="020B0604020202020204" pitchFamily="34" charset="0"/>
              </a:rPr>
              <a:t>Secourir</a:t>
            </a:r>
          </a:p>
          <a:p>
            <a:pPr marL="285750" indent="-285750" eaLnBrk="1" fontAlgn="auto" hangingPunct="1">
              <a:spcBef>
                <a:spcPts val="0"/>
              </a:spcBef>
              <a:spcAft>
                <a:spcPts val="0"/>
              </a:spcAft>
              <a:buFont typeface="Wingdings" panose="05000000000000000000" pitchFamily="2" charset="2"/>
              <a:buChar char="§"/>
              <a:defRPr/>
            </a:pPr>
            <a:endParaRPr lang="fr-FR" sz="200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fr-FR" sz="2000" b="1">
                <a:solidFill>
                  <a:srgbClr val="002060"/>
                </a:solidFill>
                <a:latin typeface="Arial" panose="020B0604020202020204" pitchFamily="34" charset="0"/>
                <a:cs typeface="Arial" panose="020B0604020202020204" pitchFamily="34" charset="0"/>
              </a:rPr>
              <a:t>145 000 appels </a:t>
            </a:r>
            <a:r>
              <a:rPr lang="fr-FR" sz="2000">
                <a:solidFill>
                  <a:srgbClr val="002060"/>
                </a:solidFill>
                <a:latin typeface="Arial" panose="020B0604020202020204" pitchFamily="34" charset="0"/>
                <a:cs typeface="Arial" panose="020B0604020202020204" pitchFamily="34" charset="0"/>
              </a:rPr>
              <a:t>reçus en 2022</a:t>
            </a:r>
          </a:p>
          <a:p>
            <a:pPr eaLnBrk="1" fontAlgn="auto" hangingPunct="1">
              <a:spcBef>
                <a:spcPts val="0"/>
              </a:spcBef>
              <a:spcAft>
                <a:spcPts val="0"/>
              </a:spcAft>
              <a:defRPr/>
            </a:pPr>
            <a:r>
              <a:rPr lang="fr-FR" sz="2000" b="1">
                <a:solidFill>
                  <a:srgbClr val="002060"/>
                </a:solidFill>
                <a:latin typeface="Arial" panose="020B0604020202020204" pitchFamily="34" charset="0"/>
                <a:cs typeface="Arial" panose="020B0604020202020204" pitchFamily="34" charset="0"/>
              </a:rPr>
              <a:t>31 567 interventions </a:t>
            </a:r>
            <a:r>
              <a:rPr lang="fr-FR" sz="2000">
                <a:solidFill>
                  <a:srgbClr val="002060"/>
                </a:solidFill>
                <a:latin typeface="Arial" panose="020B0604020202020204" pitchFamily="34" charset="0"/>
                <a:cs typeface="Arial" panose="020B0604020202020204" pitchFamily="34" charset="0"/>
              </a:rPr>
              <a:t>réalisés</a:t>
            </a:r>
          </a:p>
          <a:p>
            <a:pPr eaLnBrk="1" fontAlgn="auto" hangingPunct="1">
              <a:spcBef>
                <a:spcPts val="0"/>
              </a:spcBef>
              <a:spcAft>
                <a:spcPts val="0"/>
              </a:spcAft>
              <a:defRPr/>
            </a:pPr>
            <a:r>
              <a:rPr lang="fr-FR" sz="2000">
                <a:solidFill>
                  <a:srgbClr val="002060"/>
                </a:solidFill>
                <a:latin typeface="Arial" panose="020B0604020202020204" pitchFamily="34" charset="0"/>
                <a:cs typeface="Arial" panose="020B0604020202020204" pitchFamily="34" charset="0"/>
                <a:sym typeface="Wingdings 3" panose="05040102010807070707" pitchFamily="18" charset="2"/>
              </a:rPr>
              <a:t>(</a:t>
            </a:r>
            <a:r>
              <a:rPr lang="fr-FR" sz="2000">
                <a:solidFill>
                  <a:srgbClr val="002060"/>
                </a:solidFill>
                <a:latin typeface="Arial" panose="020B0604020202020204" pitchFamily="34" charset="0"/>
                <a:cs typeface="Arial" panose="020B0604020202020204" pitchFamily="34" charset="0"/>
              </a:rPr>
              <a:t>+ 11% par rapport à 2021)</a:t>
            </a:r>
          </a:p>
          <a:p>
            <a:pPr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
              <a:defRPr/>
            </a:pPr>
            <a:endParaRPr lang="fr-FR" sz="200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
              <a:defRPr/>
            </a:pPr>
            <a:r>
              <a:rPr lang="fr-FR" sz="2000" b="1">
                <a:solidFill>
                  <a:srgbClr val="0070C0"/>
                </a:solidFill>
                <a:latin typeface="Arial" panose="020B0604020202020204" pitchFamily="34" charset="0"/>
                <a:cs typeface="Arial" panose="020B0604020202020204" pitchFamily="34" charset="0"/>
              </a:rPr>
              <a:t>Prévenir</a:t>
            </a:r>
          </a:p>
          <a:p>
            <a:pPr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fr-FR" sz="2000" b="1">
                <a:solidFill>
                  <a:srgbClr val="002060"/>
                </a:solidFill>
                <a:latin typeface="Arial" panose="020B0604020202020204" pitchFamily="34" charset="0"/>
                <a:cs typeface="Arial" panose="020B0604020202020204" pitchFamily="34" charset="0"/>
              </a:rPr>
              <a:t>659 études</a:t>
            </a:r>
          </a:p>
          <a:p>
            <a:pPr eaLnBrk="1" fontAlgn="auto" hangingPunct="1">
              <a:spcBef>
                <a:spcPts val="0"/>
              </a:spcBef>
              <a:spcAft>
                <a:spcPts val="0"/>
              </a:spcAft>
              <a:defRPr/>
            </a:pPr>
            <a:r>
              <a:rPr lang="fr-FR" sz="2000" b="1">
                <a:solidFill>
                  <a:srgbClr val="002060"/>
                </a:solidFill>
                <a:latin typeface="Arial" panose="020B0604020202020204" pitchFamily="34" charset="0"/>
                <a:cs typeface="Arial" panose="020B0604020202020204" pitchFamily="34" charset="0"/>
              </a:rPr>
              <a:t>366 visites </a:t>
            </a:r>
            <a:r>
              <a:rPr lang="fr-FR" sz="2000">
                <a:solidFill>
                  <a:srgbClr val="002060"/>
                </a:solidFill>
                <a:latin typeface="Arial" panose="020B0604020202020204" pitchFamily="34" charset="0"/>
                <a:cs typeface="Arial" panose="020B0604020202020204" pitchFamily="34" charset="0"/>
              </a:rPr>
              <a:t>(périodique ou de réception)</a:t>
            </a:r>
          </a:p>
          <a:p>
            <a:pPr algn="just"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sz="2000">
              <a:solidFill>
                <a:srgbClr val="002060"/>
              </a:solidFill>
              <a:latin typeface="Arial" panose="020B0604020202020204" pitchFamily="34" charset="0"/>
              <a:cs typeface="Arial" panose="020B0604020202020204" pitchFamily="34" charset="0"/>
            </a:endParaRPr>
          </a:p>
        </p:txBody>
      </p:sp>
      <p:pic>
        <p:nvPicPr>
          <p:cNvPr id="4" name="Graphique 7">
            <a:extLst>
              <a:ext uri="{FF2B5EF4-FFF2-40B4-BE49-F238E27FC236}">
                <a16:creationId xmlns:a16="http://schemas.microsoft.com/office/drawing/2014/main" id="{B2D8F1E0-6E80-9EB4-D389-3A3FCA4FC1D1}"/>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a:ext>
            </a:extLst>
          </a:blip>
          <a:srcRect/>
          <a:stretch>
            <a:fillRect/>
          </a:stretch>
        </p:blipFill>
        <p:spPr bwMode="auto">
          <a:xfrm>
            <a:off x="6061075" y="2122488"/>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a:extLst>
              <a:ext uri="{FF2B5EF4-FFF2-40B4-BE49-F238E27FC236}">
                <a16:creationId xmlns:a16="http://schemas.microsoft.com/office/drawing/2014/main" id="{EFB44E4F-8FD7-2B25-B28F-A3D9F9FD8732}"/>
              </a:ext>
            </a:extLst>
          </p:cNvPr>
          <p:cNvSpPr>
            <a:spLocks noChangeArrowheads="1"/>
          </p:cNvSpPr>
          <p:nvPr/>
        </p:nvSpPr>
        <p:spPr bwMode="auto">
          <a:xfrm>
            <a:off x="6508750" y="1782763"/>
            <a:ext cx="3676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600" b="1">
                <a:solidFill>
                  <a:srgbClr val="002060"/>
                </a:solidFill>
                <a:latin typeface="Arial" panose="020B0604020202020204" pitchFamily="34" charset="0"/>
                <a:cs typeface="Arial" panose="020B0604020202020204" pitchFamily="34" charset="0"/>
              </a:rPr>
              <a:t>Répartition des interventions (2022)</a:t>
            </a:r>
          </a:p>
        </p:txBody>
      </p:sp>
      <p:sp>
        <p:nvSpPr>
          <p:cNvPr id="6" name="ZoneTexte 10">
            <a:extLst>
              <a:ext uri="{FF2B5EF4-FFF2-40B4-BE49-F238E27FC236}">
                <a16:creationId xmlns:a16="http://schemas.microsoft.com/office/drawing/2014/main" id="{6173A20F-FDA7-B2AB-9019-2DDC22C19CB0}"/>
              </a:ext>
            </a:extLst>
          </p:cNvPr>
          <p:cNvSpPr txBox="1">
            <a:spLocks noChangeArrowheads="1"/>
          </p:cNvSpPr>
          <p:nvPr/>
        </p:nvSpPr>
        <p:spPr bwMode="auto">
          <a:xfrm>
            <a:off x="6869113" y="4943475"/>
            <a:ext cx="271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2060"/>
                </a:solidFill>
                <a:latin typeface="Arial" panose="020B0604020202020204" pitchFamily="34" charset="0"/>
                <a:cs typeface="Arial" panose="020B0604020202020204" pitchFamily="34" charset="0"/>
              </a:rPr>
              <a:t>8 interventions sur 10</a:t>
            </a:r>
          </a:p>
          <a:p>
            <a:pPr eaLnBrk="1" hangingPunct="1"/>
            <a:r>
              <a:rPr lang="fr-FR" altLang="fr-FR">
                <a:solidFill>
                  <a:srgbClr val="002060"/>
                </a:solidFill>
                <a:latin typeface="Arial" panose="020B0604020202020204" pitchFamily="34" charset="0"/>
                <a:cs typeface="Arial" panose="020B0604020202020204" pitchFamily="34" charset="0"/>
              </a:rPr>
              <a:t>25 246</a:t>
            </a:r>
          </a:p>
        </p:txBody>
      </p:sp>
      <p:sp>
        <p:nvSpPr>
          <p:cNvPr id="7" name="ZoneTexte 11">
            <a:extLst>
              <a:ext uri="{FF2B5EF4-FFF2-40B4-BE49-F238E27FC236}">
                <a16:creationId xmlns:a16="http://schemas.microsoft.com/office/drawing/2014/main" id="{C9A7A4B9-5EC7-DDBF-A19E-8012EA0B300A}"/>
              </a:ext>
            </a:extLst>
          </p:cNvPr>
          <p:cNvSpPr txBox="1">
            <a:spLocks noChangeArrowheads="1"/>
          </p:cNvSpPr>
          <p:nvPr/>
        </p:nvSpPr>
        <p:spPr bwMode="auto">
          <a:xfrm>
            <a:off x="10580688" y="2566988"/>
            <a:ext cx="930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a:solidFill>
                  <a:srgbClr val="002060"/>
                </a:solidFill>
                <a:latin typeface="Arial" panose="020B0604020202020204" pitchFamily="34" charset="0"/>
                <a:cs typeface="Arial" panose="020B0604020202020204" pitchFamily="34" charset="0"/>
              </a:rPr>
              <a:t>2 431</a:t>
            </a:r>
          </a:p>
        </p:txBody>
      </p:sp>
      <p:sp>
        <p:nvSpPr>
          <p:cNvPr id="9" name="ZoneTexte 12">
            <a:extLst>
              <a:ext uri="{FF2B5EF4-FFF2-40B4-BE49-F238E27FC236}">
                <a16:creationId xmlns:a16="http://schemas.microsoft.com/office/drawing/2014/main" id="{899732A2-4686-DA58-FCB3-975A5758F94F}"/>
              </a:ext>
            </a:extLst>
          </p:cNvPr>
          <p:cNvSpPr txBox="1">
            <a:spLocks noChangeArrowheads="1"/>
          </p:cNvSpPr>
          <p:nvPr/>
        </p:nvSpPr>
        <p:spPr bwMode="auto">
          <a:xfrm>
            <a:off x="10590213" y="3495675"/>
            <a:ext cx="930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a:solidFill>
                  <a:srgbClr val="002060"/>
                </a:solidFill>
                <a:latin typeface="Arial" panose="020B0604020202020204" pitchFamily="34" charset="0"/>
                <a:cs typeface="Arial" panose="020B0604020202020204" pitchFamily="34" charset="0"/>
              </a:rPr>
              <a:t>2 174</a:t>
            </a:r>
          </a:p>
        </p:txBody>
      </p:sp>
      <p:sp>
        <p:nvSpPr>
          <p:cNvPr id="10" name="ZoneTexte 13">
            <a:extLst>
              <a:ext uri="{FF2B5EF4-FFF2-40B4-BE49-F238E27FC236}">
                <a16:creationId xmlns:a16="http://schemas.microsoft.com/office/drawing/2014/main" id="{D6D6026E-1E50-5AD0-A0D7-C468B0B3D56C}"/>
              </a:ext>
            </a:extLst>
          </p:cNvPr>
          <p:cNvSpPr txBox="1">
            <a:spLocks noChangeArrowheads="1"/>
          </p:cNvSpPr>
          <p:nvPr/>
        </p:nvSpPr>
        <p:spPr bwMode="auto">
          <a:xfrm>
            <a:off x="10590213" y="4406900"/>
            <a:ext cx="930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a:solidFill>
                  <a:srgbClr val="002060"/>
                </a:solidFill>
                <a:latin typeface="Arial" panose="020B0604020202020204" pitchFamily="34" charset="0"/>
                <a:cs typeface="Arial" panose="020B0604020202020204" pitchFamily="34" charset="0"/>
              </a:rPr>
              <a:t>1 716</a:t>
            </a:r>
          </a:p>
        </p:txBody>
      </p:sp>
      <p:sp>
        <p:nvSpPr>
          <p:cNvPr id="11" name="Flèche à angle droit 14">
            <a:extLst>
              <a:ext uri="{FF2B5EF4-FFF2-40B4-BE49-F238E27FC236}">
                <a16:creationId xmlns:a16="http://schemas.microsoft.com/office/drawing/2014/main" id="{519C955D-8A8F-345B-4C98-19C1E9A6713A}"/>
              </a:ext>
            </a:extLst>
          </p:cNvPr>
          <p:cNvSpPr/>
          <p:nvPr/>
        </p:nvSpPr>
        <p:spPr>
          <a:xfrm rot="5400000">
            <a:off x="6288881" y="4696620"/>
            <a:ext cx="403225" cy="64611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4" name="Image 15">
            <a:extLst>
              <a:ext uri="{FF2B5EF4-FFF2-40B4-BE49-F238E27FC236}">
                <a16:creationId xmlns:a16="http://schemas.microsoft.com/office/drawing/2014/main" id="{B1612A1C-9B31-BB31-E771-555F55D87D5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18713" y="3403600"/>
            <a:ext cx="214312"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6">
            <a:extLst>
              <a:ext uri="{FF2B5EF4-FFF2-40B4-BE49-F238E27FC236}">
                <a16:creationId xmlns:a16="http://schemas.microsoft.com/office/drawing/2014/main" id="{10512560-0CA1-A1FF-3E86-2E49EEEB279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961563" y="2233613"/>
            <a:ext cx="328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7">
            <a:extLst>
              <a:ext uri="{FF2B5EF4-FFF2-40B4-BE49-F238E27FC236}">
                <a16:creationId xmlns:a16="http://schemas.microsoft.com/office/drawing/2014/main" id="{4540C0A5-2BAC-BBDB-487F-8A614262ADEA}"/>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67588" y="3206750"/>
            <a:ext cx="10699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5AA697F8-4AE1-80DC-4F1D-37172A1ABF5B}"/>
              </a:ext>
            </a:extLst>
          </p:cNvPr>
          <p:cNvSpPr txBox="1"/>
          <p:nvPr/>
        </p:nvSpPr>
        <p:spPr>
          <a:xfrm>
            <a:off x="7662041" y="5912069"/>
            <a:ext cx="4288221" cy="369332"/>
          </a:xfrm>
          <a:prstGeom prst="rect">
            <a:avLst/>
          </a:prstGeom>
          <a:noFill/>
        </p:spPr>
        <p:txBody>
          <a:bodyPr wrap="square" rtlCol="0">
            <a:spAutoFit/>
          </a:bodyPr>
          <a:lstStyle/>
          <a:p>
            <a:r>
              <a:rPr lang="fr-FR" dirty="0">
                <a:solidFill>
                  <a:schemeClr val="accent5"/>
                </a:solidFill>
              </a:rPr>
              <a:t>SDIS de catégorie B</a:t>
            </a:r>
          </a:p>
        </p:txBody>
      </p:sp>
    </p:spTree>
    <p:extLst>
      <p:ext uri="{BB962C8B-B14F-4D97-AF65-F5344CB8AC3E}">
        <p14:creationId xmlns:p14="http://schemas.microsoft.com/office/powerpoint/2010/main" val="651990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6F7AA4-79AC-1734-B7A1-358604878FA0}"/>
              </a:ext>
            </a:extLst>
          </p:cNvPr>
          <p:cNvSpPr txBox="1"/>
          <p:nvPr/>
        </p:nvSpPr>
        <p:spPr>
          <a:xfrm>
            <a:off x="3013593" y="375080"/>
            <a:ext cx="9172311" cy="707886"/>
          </a:xfrm>
          <a:prstGeom prst="rect">
            <a:avLst/>
          </a:prstGeom>
          <a:noFill/>
        </p:spPr>
        <p:txBody>
          <a:bodyPr wrap="square" rtlCol="0">
            <a:spAutoFit/>
          </a:bodyPr>
          <a:lstStyle/>
          <a:p>
            <a:r>
              <a:rPr lang="fr-FR" sz="4000" b="1" dirty="0">
                <a:solidFill>
                  <a:schemeClr val="bg2"/>
                </a:solidFill>
                <a:latin typeface="Calibri" panose="020F0502020204030204" pitchFamily="34" charset="0"/>
                <a:cs typeface="Calibri" panose="020F0502020204030204" pitchFamily="34" charset="0"/>
              </a:rPr>
              <a:t>Le SDIS</a:t>
            </a:r>
          </a:p>
        </p:txBody>
      </p:sp>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reeform 2">
            <a:extLst>
              <a:ext uri="{FF2B5EF4-FFF2-40B4-BE49-F238E27FC236}">
                <a16:creationId xmlns:a16="http://schemas.microsoft.com/office/drawing/2014/main" id="{256E9E2A-BF3C-2167-9A01-E3B630EE51CC}"/>
              </a:ext>
            </a:extLst>
          </p:cNvPr>
          <p:cNvSpPr>
            <a:spLocks/>
          </p:cNvSpPr>
          <p:nvPr/>
        </p:nvSpPr>
        <p:spPr bwMode="auto">
          <a:xfrm>
            <a:off x="212928" y="70692"/>
            <a:ext cx="1593850" cy="1592263"/>
          </a:xfrm>
          <a:custGeom>
            <a:avLst/>
            <a:gdLst>
              <a:gd name="T0" fmla="*/ 0 w 2389484"/>
              <a:gd name="T1" fmla="*/ 0 h 2389484"/>
              <a:gd name="T2" fmla="*/ 2389484 w 2389484"/>
              <a:gd name="T3" fmla="*/ 0 h 2389484"/>
              <a:gd name="T4" fmla="*/ 2389484 w 2389484"/>
              <a:gd name="T5" fmla="*/ 2389484 h 2389484"/>
              <a:gd name="T6" fmla="*/ 0 w 2389484"/>
              <a:gd name="T7" fmla="*/ 2389484 h 2389484"/>
              <a:gd name="T8" fmla="*/ 0 w 2389484"/>
              <a:gd name="T9" fmla="*/ 0 h 2389484"/>
            </a:gdLst>
            <a:ahLst/>
            <a:cxnLst>
              <a:cxn ang="0">
                <a:pos x="T0" y="T1"/>
              </a:cxn>
              <a:cxn ang="0">
                <a:pos x="T2" y="T3"/>
              </a:cxn>
              <a:cxn ang="0">
                <a:pos x="T4" y="T5"/>
              </a:cxn>
              <a:cxn ang="0">
                <a:pos x="T6" y="T7"/>
              </a:cxn>
              <a:cxn ang="0">
                <a:pos x="T8" y="T9"/>
              </a:cxn>
            </a:cxnLst>
            <a:rect l="0" t="0" r="r" b="b"/>
            <a:pathLst>
              <a:path w="2389484" h="2389484">
                <a:moveTo>
                  <a:pt x="0" y="0"/>
                </a:moveTo>
                <a:lnTo>
                  <a:pt x="2389484" y="0"/>
                </a:lnTo>
                <a:lnTo>
                  <a:pt x="2389484" y="2389484"/>
                </a:lnTo>
                <a:lnTo>
                  <a:pt x="0" y="2389484"/>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aphicFrame>
        <p:nvGraphicFramePr>
          <p:cNvPr id="3" name="Graphique 2">
            <a:extLst>
              <a:ext uri="{FF2B5EF4-FFF2-40B4-BE49-F238E27FC236}">
                <a16:creationId xmlns:a16="http://schemas.microsoft.com/office/drawing/2014/main" id="{4F6709F0-F5E9-9E38-B7DB-669AEEF1B8B2}"/>
              </a:ext>
            </a:extLst>
          </p:cNvPr>
          <p:cNvGraphicFramePr/>
          <p:nvPr>
            <p:extLst>
              <p:ext uri="{D42A27DB-BD31-4B8C-83A1-F6EECF244321}">
                <p14:modId xmlns:p14="http://schemas.microsoft.com/office/powerpoint/2010/main" val="1609776679"/>
              </p:ext>
            </p:extLst>
          </p:nvPr>
        </p:nvGraphicFramePr>
        <p:xfrm>
          <a:off x="5284470" y="1451610"/>
          <a:ext cx="6122670" cy="4312367"/>
        </p:xfrm>
        <a:graphic>
          <a:graphicData uri="http://schemas.openxmlformats.org/drawingml/2006/chart">
            <c:chart xmlns:c="http://schemas.openxmlformats.org/drawingml/2006/chart" xmlns:r="http://schemas.openxmlformats.org/officeDocument/2006/relationships" r:id="rId3"/>
          </a:graphicData>
        </a:graphic>
      </p:graphicFrame>
      <p:sp>
        <p:nvSpPr>
          <p:cNvPr id="4" name="Ellipse 3">
            <a:extLst>
              <a:ext uri="{FF2B5EF4-FFF2-40B4-BE49-F238E27FC236}">
                <a16:creationId xmlns:a16="http://schemas.microsoft.com/office/drawing/2014/main" id="{B034E636-FC2D-0F13-7B93-2E2718B0CCAE}"/>
              </a:ext>
            </a:extLst>
          </p:cNvPr>
          <p:cNvSpPr/>
          <p:nvPr/>
        </p:nvSpPr>
        <p:spPr>
          <a:xfrm>
            <a:off x="1109663" y="1708150"/>
            <a:ext cx="3284537" cy="1771650"/>
          </a:xfrm>
          <a:prstGeom prst="ellipse">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chemeClr val="tx1"/>
                </a:solidFill>
              </a:rPr>
              <a:t>En 2022, les relevages représentaient 6,22% de nos interventions</a:t>
            </a:r>
          </a:p>
        </p:txBody>
      </p:sp>
      <p:pic>
        <p:nvPicPr>
          <p:cNvPr id="5" name="Picture 4" descr="illustrations, cliparts, dessins animés et icônes de vieil homme, personne âgée de femme avec la canne dans l’accident glissant - chute vieux">
            <a:extLst>
              <a:ext uri="{FF2B5EF4-FFF2-40B4-BE49-F238E27FC236}">
                <a16:creationId xmlns:a16="http://schemas.microsoft.com/office/drawing/2014/main" id="{182FE820-2ECA-1D4D-0359-7650D2D4203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2625" y="3863023"/>
            <a:ext cx="37115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2">
            <a:extLst>
              <a:ext uri="{FF2B5EF4-FFF2-40B4-BE49-F238E27FC236}">
                <a16:creationId xmlns:a16="http://schemas.microsoft.com/office/drawing/2014/main" id="{37DA2AF3-0CE1-0791-D7D8-48CC0C31E8D2}"/>
              </a:ext>
            </a:extLst>
          </p:cNvPr>
          <p:cNvSpPr>
            <a:spLocks/>
          </p:cNvSpPr>
          <p:nvPr/>
        </p:nvSpPr>
        <p:spPr bwMode="auto">
          <a:xfrm>
            <a:off x="5528345" y="6031684"/>
            <a:ext cx="1136406" cy="820098"/>
          </a:xfrm>
          <a:custGeom>
            <a:avLst/>
            <a:gdLst>
              <a:gd name="T0" fmla="*/ 0 w 2389484"/>
              <a:gd name="T1" fmla="*/ 0 h 2389484"/>
              <a:gd name="T2" fmla="*/ 2389484 w 2389484"/>
              <a:gd name="T3" fmla="*/ 0 h 2389484"/>
              <a:gd name="T4" fmla="*/ 2389484 w 2389484"/>
              <a:gd name="T5" fmla="*/ 2389484 h 2389484"/>
              <a:gd name="T6" fmla="*/ 0 w 2389484"/>
              <a:gd name="T7" fmla="*/ 2389484 h 2389484"/>
              <a:gd name="T8" fmla="*/ 0 w 2389484"/>
              <a:gd name="T9" fmla="*/ 0 h 2389484"/>
            </a:gdLst>
            <a:ahLst/>
            <a:cxnLst>
              <a:cxn ang="0">
                <a:pos x="T0" y="T1"/>
              </a:cxn>
              <a:cxn ang="0">
                <a:pos x="T2" y="T3"/>
              </a:cxn>
              <a:cxn ang="0">
                <a:pos x="T4" y="T5"/>
              </a:cxn>
              <a:cxn ang="0">
                <a:pos x="T6" y="T7"/>
              </a:cxn>
              <a:cxn ang="0">
                <a:pos x="T8" y="T9"/>
              </a:cxn>
            </a:cxnLst>
            <a:rect l="0" t="0" r="r" b="b"/>
            <a:pathLst>
              <a:path w="2389484" h="2389484">
                <a:moveTo>
                  <a:pt x="0" y="0"/>
                </a:moveTo>
                <a:lnTo>
                  <a:pt x="2389484" y="0"/>
                </a:lnTo>
                <a:lnTo>
                  <a:pt x="2389484" y="2389484"/>
                </a:lnTo>
                <a:lnTo>
                  <a:pt x="0" y="2389484"/>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p>
        </p:txBody>
      </p:sp>
    </p:spTree>
    <p:extLst>
      <p:ext uri="{BB962C8B-B14F-4D97-AF65-F5344CB8AC3E}">
        <p14:creationId xmlns:p14="http://schemas.microsoft.com/office/powerpoint/2010/main" val="300651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6F7AA4-79AC-1734-B7A1-358604878FA0}"/>
              </a:ext>
            </a:extLst>
          </p:cNvPr>
          <p:cNvSpPr txBox="1"/>
          <p:nvPr/>
        </p:nvSpPr>
        <p:spPr>
          <a:xfrm>
            <a:off x="3013593" y="375080"/>
            <a:ext cx="9172311" cy="707886"/>
          </a:xfrm>
          <a:prstGeom prst="rect">
            <a:avLst/>
          </a:prstGeom>
          <a:noFill/>
        </p:spPr>
        <p:txBody>
          <a:bodyPr wrap="square" rtlCol="0">
            <a:spAutoFit/>
          </a:bodyPr>
          <a:lstStyle/>
          <a:p>
            <a:r>
              <a:rPr lang="fr-FR" sz="4000" b="1" dirty="0">
                <a:solidFill>
                  <a:schemeClr val="bg2"/>
                </a:solidFill>
                <a:latin typeface="Calibri" panose="020F0502020204030204" pitchFamily="34" charset="0"/>
                <a:cs typeface="Calibri" panose="020F0502020204030204" pitchFamily="34" charset="0"/>
              </a:rPr>
              <a:t>La CPTS</a:t>
            </a:r>
          </a:p>
        </p:txBody>
      </p:sp>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1E42627-0039-43C8-0ADC-F70042746BEF}"/>
              </a:ext>
            </a:extLst>
          </p:cNvPr>
          <p:cNvPicPr>
            <a:picLocks noChangeAspect="1"/>
          </p:cNvPicPr>
          <p:nvPr/>
        </p:nvPicPr>
        <p:blipFill>
          <a:blip r:embed="rId2"/>
          <a:stretch>
            <a:fillRect/>
          </a:stretch>
        </p:blipFill>
        <p:spPr>
          <a:xfrm>
            <a:off x="179201" y="140718"/>
            <a:ext cx="2429646" cy="1257299"/>
          </a:xfrm>
          <a:prstGeom prst="rect">
            <a:avLst/>
          </a:prstGeom>
        </p:spPr>
      </p:pic>
      <p:pic>
        <p:nvPicPr>
          <p:cNvPr id="4" name="Image 3">
            <a:extLst>
              <a:ext uri="{FF2B5EF4-FFF2-40B4-BE49-F238E27FC236}">
                <a16:creationId xmlns:a16="http://schemas.microsoft.com/office/drawing/2014/main" id="{BF148A3F-FD04-C9E6-3E62-50F7C171CA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689" y="1399027"/>
            <a:ext cx="3543252" cy="4323418"/>
          </a:xfrm>
          <a:prstGeom prst="rect">
            <a:avLst/>
          </a:prstGeom>
        </p:spPr>
      </p:pic>
      <p:sp>
        <p:nvSpPr>
          <p:cNvPr id="6" name="ZoneTexte 5">
            <a:extLst>
              <a:ext uri="{FF2B5EF4-FFF2-40B4-BE49-F238E27FC236}">
                <a16:creationId xmlns:a16="http://schemas.microsoft.com/office/drawing/2014/main" id="{A20272B5-2E90-13F6-5628-14DDB2614AFF}"/>
              </a:ext>
            </a:extLst>
          </p:cNvPr>
          <p:cNvSpPr txBox="1"/>
          <p:nvPr/>
        </p:nvSpPr>
        <p:spPr>
          <a:xfrm>
            <a:off x="5623562" y="1091872"/>
            <a:ext cx="6199630" cy="6186309"/>
          </a:xfrm>
          <a:prstGeom prst="rect">
            <a:avLst/>
          </a:prstGeom>
          <a:noFill/>
        </p:spPr>
        <p:txBody>
          <a:bodyPr wrap="square" rtlCol="0">
            <a:spAutoFit/>
          </a:bodyPr>
          <a:lstStyle/>
          <a:p>
            <a:pPr algn="just"/>
            <a:r>
              <a:rPr lang="fr-FR" sz="2000" dirty="0">
                <a:solidFill>
                  <a:schemeClr val="bg2"/>
                </a:solidFill>
              </a:rPr>
              <a:t>Association créée en décembre 2017 par les acteurs de santé du territoire du Sud 28 </a:t>
            </a:r>
          </a:p>
          <a:p>
            <a:pPr algn="just"/>
            <a:r>
              <a:rPr lang="fr-FR" sz="2000" dirty="0">
                <a:solidFill>
                  <a:schemeClr val="bg2"/>
                </a:solidFill>
              </a:rPr>
              <a:t>&gt; regroupant les 5 anciens cantons </a:t>
            </a:r>
          </a:p>
          <a:p>
            <a:pPr marL="342900" indent="-342900" algn="just">
              <a:buFont typeface="Wingdings" pitchFamily="2" charset="2"/>
              <a:buChar char="Ø"/>
            </a:pPr>
            <a:r>
              <a:rPr lang="fr-FR" sz="2000" dirty="0">
                <a:solidFill>
                  <a:schemeClr val="bg2"/>
                </a:solidFill>
              </a:rPr>
              <a:t>rassemblant 270 acteurs de santé</a:t>
            </a:r>
          </a:p>
          <a:p>
            <a:pPr marL="342900" indent="-342900" algn="just">
              <a:buFont typeface="Wingdings" pitchFamily="2" charset="2"/>
              <a:buChar char="Ø"/>
            </a:pPr>
            <a:r>
              <a:rPr lang="fr-FR" sz="2000" dirty="0">
                <a:solidFill>
                  <a:schemeClr val="bg2"/>
                </a:solidFill>
              </a:rPr>
              <a:t>Couvrant un territoire de 55000 habitants</a:t>
            </a:r>
          </a:p>
          <a:p>
            <a:pPr algn="just"/>
            <a:r>
              <a:rPr lang="fr-FR" sz="2000" dirty="0">
                <a:solidFill>
                  <a:schemeClr val="bg2"/>
                </a:solidFill>
              </a:rPr>
              <a:t>Après un diagnostic territorial choix dès le début d’inclure le médico-social.</a:t>
            </a:r>
          </a:p>
          <a:p>
            <a:pPr algn="just"/>
            <a:endParaRPr lang="fr-FR" sz="2000" dirty="0">
              <a:solidFill>
                <a:schemeClr val="bg2"/>
              </a:solidFill>
            </a:endParaRPr>
          </a:p>
          <a:p>
            <a:pPr algn="just"/>
            <a:r>
              <a:rPr lang="fr-FR" sz="2000" dirty="0">
                <a:solidFill>
                  <a:schemeClr val="bg2"/>
                </a:solidFill>
              </a:rPr>
              <a:t>ACI signé le 28 janvier 2020, CPTS de taille 2</a:t>
            </a:r>
          </a:p>
          <a:p>
            <a:pPr algn="just"/>
            <a:endParaRPr lang="fr-FR" sz="2000" dirty="0">
              <a:solidFill>
                <a:schemeClr val="bg2"/>
              </a:solidFill>
            </a:endParaRPr>
          </a:p>
          <a:p>
            <a:pPr algn="just"/>
            <a:r>
              <a:rPr lang="fr-FR" sz="2000" dirty="0">
                <a:solidFill>
                  <a:schemeClr val="bg2"/>
                </a:solidFill>
              </a:rPr>
              <a:t>Extension votée en AG le 17/04/24 intégrant un sixième canton dans le département voisin (Loiret)</a:t>
            </a:r>
          </a:p>
          <a:p>
            <a:pPr algn="just"/>
            <a:endParaRPr lang="fr-FR" sz="2000" dirty="0">
              <a:solidFill>
                <a:schemeClr val="bg2"/>
              </a:solidFill>
            </a:endParaRPr>
          </a:p>
          <a:p>
            <a:pPr algn="just"/>
            <a:r>
              <a:rPr lang="fr-FR" sz="2000" dirty="0">
                <a:solidFill>
                  <a:schemeClr val="bg2"/>
                </a:solidFill>
              </a:rPr>
              <a:t>Equipe salariée de 4 ETP (Directrice, OSNP, secrétaire et éduc APA)</a:t>
            </a:r>
          </a:p>
          <a:p>
            <a:pPr algn="just"/>
            <a:endParaRPr lang="fr-FR" sz="2000" dirty="0">
              <a:solidFill>
                <a:schemeClr val="bg2"/>
              </a:solidFill>
            </a:endParaRPr>
          </a:p>
          <a:p>
            <a:pPr algn="just"/>
            <a:endParaRPr lang="fr-FR" sz="2000" dirty="0">
              <a:solidFill>
                <a:schemeClr val="bg2"/>
              </a:solidFill>
            </a:endParaRPr>
          </a:p>
          <a:p>
            <a:pPr algn="just"/>
            <a:endParaRPr lang="fr-FR" sz="2000" dirty="0">
              <a:solidFill>
                <a:schemeClr val="bg2"/>
              </a:solidFill>
            </a:endParaRPr>
          </a:p>
          <a:p>
            <a:endParaRPr lang="fr-FR" dirty="0">
              <a:solidFill>
                <a:schemeClr val="bg2"/>
              </a:solidFill>
            </a:endParaRPr>
          </a:p>
          <a:p>
            <a:endParaRPr lang="fr-FR" dirty="0">
              <a:solidFill>
                <a:schemeClr val="bg2"/>
              </a:solidFill>
            </a:endParaRPr>
          </a:p>
        </p:txBody>
      </p:sp>
      <p:pic>
        <p:nvPicPr>
          <p:cNvPr id="10" name="Image 9">
            <a:extLst>
              <a:ext uri="{FF2B5EF4-FFF2-40B4-BE49-F238E27FC236}">
                <a16:creationId xmlns:a16="http://schemas.microsoft.com/office/drawing/2014/main" id="{F6A1E789-159C-2068-9758-CCEFF14CF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3353370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6F7AA4-79AC-1734-B7A1-358604878FA0}"/>
              </a:ext>
            </a:extLst>
          </p:cNvPr>
          <p:cNvSpPr txBox="1"/>
          <p:nvPr/>
        </p:nvSpPr>
        <p:spPr>
          <a:xfrm>
            <a:off x="3019689" y="274706"/>
            <a:ext cx="9172311" cy="707886"/>
          </a:xfrm>
          <a:prstGeom prst="rect">
            <a:avLst/>
          </a:prstGeom>
          <a:noFill/>
        </p:spPr>
        <p:txBody>
          <a:bodyPr wrap="square" rtlCol="0">
            <a:spAutoFit/>
          </a:bodyPr>
          <a:lstStyle/>
          <a:p>
            <a:r>
              <a:rPr lang="fr-FR" sz="4000" b="1" dirty="0">
                <a:solidFill>
                  <a:schemeClr val="bg2"/>
                </a:solidFill>
                <a:latin typeface="Calibri" panose="020F0502020204030204" pitchFamily="34" charset="0"/>
                <a:cs typeface="Calibri" panose="020F0502020204030204" pitchFamily="34" charset="0"/>
              </a:rPr>
              <a:t>La CPTS</a:t>
            </a:r>
          </a:p>
        </p:txBody>
      </p:sp>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A61955B-74B7-1A6F-B7CF-B893C0F14FD0}"/>
              </a:ext>
            </a:extLst>
          </p:cNvPr>
          <p:cNvPicPr>
            <a:picLocks noChangeAspect="1"/>
          </p:cNvPicPr>
          <p:nvPr/>
        </p:nvPicPr>
        <p:blipFill>
          <a:blip r:embed="rId2"/>
          <a:stretch>
            <a:fillRect/>
          </a:stretch>
        </p:blipFill>
        <p:spPr>
          <a:xfrm>
            <a:off x="118677" y="0"/>
            <a:ext cx="2429646" cy="1257299"/>
          </a:xfrm>
          <a:prstGeom prst="rect">
            <a:avLst/>
          </a:prstGeom>
        </p:spPr>
      </p:pic>
      <p:sp>
        <p:nvSpPr>
          <p:cNvPr id="5" name="Freeform 2">
            <a:extLst>
              <a:ext uri="{FF2B5EF4-FFF2-40B4-BE49-F238E27FC236}">
                <a16:creationId xmlns:a16="http://schemas.microsoft.com/office/drawing/2014/main" id="{6C9CA583-C303-98CF-1907-85E9BBFDD8C6}"/>
              </a:ext>
            </a:extLst>
          </p:cNvPr>
          <p:cNvSpPr/>
          <p:nvPr/>
        </p:nvSpPr>
        <p:spPr>
          <a:xfrm>
            <a:off x="1437871" y="1109217"/>
            <a:ext cx="9080461" cy="5247806"/>
          </a:xfrm>
          <a:custGeom>
            <a:avLst/>
            <a:gdLst/>
            <a:ahLst/>
            <a:cxnLst/>
            <a:rect l="l" t="t" r="r" b="b"/>
            <a:pathLst>
              <a:path w="14095981" h="9039048">
                <a:moveTo>
                  <a:pt x="0" y="0"/>
                </a:moveTo>
                <a:lnTo>
                  <a:pt x="14095981" y="0"/>
                </a:lnTo>
                <a:lnTo>
                  <a:pt x="14095981" y="9039048"/>
                </a:lnTo>
                <a:lnTo>
                  <a:pt x="0" y="903904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FR"/>
          </a:p>
        </p:txBody>
      </p:sp>
      <p:sp>
        <p:nvSpPr>
          <p:cNvPr id="6" name="Freeform 3">
            <a:extLst>
              <a:ext uri="{FF2B5EF4-FFF2-40B4-BE49-F238E27FC236}">
                <a16:creationId xmlns:a16="http://schemas.microsoft.com/office/drawing/2014/main" id="{2202850D-8BFA-249A-6340-EE7F10CEB0CB}"/>
              </a:ext>
            </a:extLst>
          </p:cNvPr>
          <p:cNvSpPr/>
          <p:nvPr/>
        </p:nvSpPr>
        <p:spPr>
          <a:xfrm>
            <a:off x="4143710" y="853175"/>
            <a:ext cx="3269674" cy="2040779"/>
          </a:xfrm>
          <a:custGeom>
            <a:avLst/>
            <a:gdLst/>
            <a:ahLst/>
            <a:cxnLst/>
            <a:rect l="l" t="t" r="r" b="b"/>
            <a:pathLst>
              <a:path w="4758644" h="2543712">
                <a:moveTo>
                  <a:pt x="0" y="0"/>
                </a:moveTo>
                <a:lnTo>
                  <a:pt x="4758644" y="0"/>
                </a:lnTo>
                <a:lnTo>
                  <a:pt x="4758644" y="2543712"/>
                </a:lnTo>
                <a:lnTo>
                  <a:pt x="0" y="254371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fr-FR"/>
          </a:p>
        </p:txBody>
      </p:sp>
      <p:sp>
        <p:nvSpPr>
          <p:cNvPr id="7" name="Freeform 3">
            <a:extLst>
              <a:ext uri="{FF2B5EF4-FFF2-40B4-BE49-F238E27FC236}">
                <a16:creationId xmlns:a16="http://schemas.microsoft.com/office/drawing/2014/main" id="{6D373D62-B834-C807-70D5-0A549759FFE4}"/>
              </a:ext>
            </a:extLst>
          </p:cNvPr>
          <p:cNvSpPr/>
          <p:nvPr/>
        </p:nvSpPr>
        <p:spPr>
          <a:xfrm>
            <a:off x="6902568" y="2452033"/>
            <a:ext cx="3269674" cy="2040779"/>
          </a:xfrm>
          <a:custGeom>
            <a:avLst/>
            <a:gdLst/>
            <a:ahLst/>
            <a:cxnLst/>
            <a:rect l="l" t="t" r="r" b="b"/>
            <a:pathLst>
              <a:path w="4758644" h="2543712">
                <a:moveTo>
                  <a:pt x="0" y="0"/>
                </a:moveTo>
                <a:lnTo>
                  <a:pt x="4758644" y="0"/>
                </a:lnTo>
                <a:lnTo>
                  <a:pt x="4758644" y="2543712"/>
                </a:lnTo>
                <a:lnTo>
                  <a:pt x="0" y="254371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fr-FR"/>
          </a:p>
        </p:txBody>
      </p:sp>
      <p:pic>
        <p:nvPicPr>
          <p:cNvPr id="3" name="Image 2">
            <a:extLst>
              <a:ext uri="{FF2B5EF4-FFF2-40B4-BE49-F238E27FC236}">
                <a16:creationId xmlns:a16="http://schemas.microsoft.com/office/drawing/2014/main" id="{8C29DF5C-190C-B4B2-F57F-2B36AC685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3887638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6F7AA4-79AC-1734-B7A1-358604878FA0}"/>
              </a:ext>
            </a:extLst>
          </p:cNvPr>
          <p:cNvSpPr txBox="1"/>
          <p:nvPr/>
        </p:nvSpPr>
        <p:spPr>
          <a:xfrm>
            <a:off x="3013593" y="375080"/>
            <a:ext cx="9172311" cy="707886"/>
          </a:xfrm>
          <a:prstGeom prst="rect">
            <a:avLst/>
          </a:prstGeom>
          <a:noFill/>
        </p:spPr>
        <p:txBody>
          <a:bodyPr wrap="square" rtlCol="0">
            <a:spAutoFit/>
          </a:bodyPr>
          <a:lstStyle/>
          <a:p>
            <a:r>
              <a:rPr lang="fr-FR" sz="4000" b="1" dirty="0">
                <a:solidFill>
                  <a:schemeClr val="bg2"/>
                </a:solidFill>
                <a:latin typeface="Calibri" panose="020F0502020204030204" pitchFamily="34" charset="0"/>
                <a:cs typeface="Calibri" panose="020F0502020204030204" pitchFamily="34" charset="0"/>
              </a:rPr>
              <a:t>2022-2023</a:t>
            </a:r>
          </a:p>
        </p:txBody>
      </p:sp>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A61955B-74B7-1A6F-B7CF-B893C0F14FD0}"/>
              </a:ext>
            </a:extLst>
          </p:cNvPr>
          <p:cNvPicPr>
            <a:picLocks noChangeAspect="1"/>
          </p:cNvPicPr>
          <p:nvPr/>
        </p:nvPicPr>
        <p:blipFill>
          <a:blip r:embed="rId2"/>
          <a:stretch>
            <a:fillRect/>
          </a:stretch>
        </p:blipFill>
        <p:spPr>
          <a:xfrm>
            <a:off x="118677" y="0"/>
            <a:ext cx="2429646" cy="1257299"/>
          </a:xfrm>
          <a:prstGeom prst="rect">
            <a:avLst/>
          </a:prstGeom>
        </p:spPr>
      </p:pic>
      <p:pic>
        <p:nvPicPr>
          <p:cNvPr id="3" name="Picture 2" descr="poc ou preuve de concept avec grand mot ou mot-clé et illustration  vectorielle plane d'affaires d'équipe 5502313 Art vectoriel chez Vecteezy">
            <a:extLst>
              <a:ext uri="{FF2B5EF4-FFF2-40B4-BE49-F238E27FC236}">
                <a16:creationId xmlns:a16="http://schemas.microsoft.com/office/drawing/2014/main" id="{CDB8B834-7EAF-F5AB-EBAF-26F1E1B176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089" y="1128706"/>
            <a:ext cx="4160450" cy="312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llustrations, cliparts, dessins animés et icônes de illustration vectorielle de feuilles de papier avec des contrats signés et tamponnés par l’organisation, documentation commerciale - convention collective de travail">
            <a:extLst>
              <a:ext uri="{FF2B5EF4-FFF2-40B4-BE49-F238E27FC236}">
                <a16:creationId xmlns:a16="http://schemas.microsoft.com/office/drawing/2014/main" id="{7FC26A18-F5DF-87A6-7545-9D8B215918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166" y="2469632"/>
            <a:ext cx="2470915" cy="171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A283990-007A-F1EF-EB45-6F02C5A7F863}"/>
              </a:ext>
            </a:extLst>
          </p:cNvPr>
          <p:cNvSpPr/>
          <p:nvPr/>
        </p:nvSpPr>
        <p:spPr>
          <a:xfrm>
            <a:off x="7317166" y="1151147"/>
            <a:ext cx="2011362" cy="61753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400" dirty="0">
                <a:solidFill>
                  <a:schemeClr val="tx1"/>
                </a:solidFill>
              </a:rPr>
              <a:t>Equipe de soins Primaires Civry-Orgères en Beauce</a:t>
            </a:r>
          </a:p>
        </p:txBody>
      </p:sp>
      <p:sp>
        <p:nvSpPr>
          <p:cNvPr id="12" name="Freeform 3">
            <a:extLst>
              <a:ext uri="{FF2B5EF4-FFF2-40B4-BE49-F238E27FC236}">
                <a16:creationId xmlns:a16="http://schemas.microsoft.com/office/drawing/2014/main" id="{ED081603-0386-81CA-785B-5589E020275E}"/>
              </a:ext>
            </a:extLst>
          </p:cNvPr>
          <p:cNvSpPr>
            <a:spLocks noChangeAspect="1"/>
          </p:cNvSpPr>
          <p:nvPr/>
        </p:nvSpPr>
        <p:spPr bwMode="auto">
          <a:xfrm>
            <a:off x="4963285" y="3234424"/>
            <a:ext cx="1466850" cy="842963"/>
          </a:xfrm>
          <a:custGeom>
            <a:avLst/>
            <a:gdLst>
              <a:gd name="T0" fmla="*/ 0 w 2718522"/>
              <a:gd name="T1" fmla="*/ 0 h 1565868"/>
              <a:gd name="T2" fmla="*/ 2718522 w 2718522"/>
              <a:gd name="T3" fmla="*/ 0 h 1565868"/>
              <a:gd name="T4" fmla="*/ 2718522 w 2718522"/>
              <a:gd name="T5" fmla="*/ 1565869 h 1565868"/>
              <a:gd name="T6" fmla="*/ 0 w 2718522"/>
              <a:gd name="T7" fmla="*/ 1565869 h 1565868"/>
              <a:gd name="T8" fmla="*/ 0 w 2718522"/>
              <a:gd name="T9" fmla="*/ 0 h 1565868"/>
            </a:gdLst>
            <a:ahLst/>
            <a:cxnLst>
              <a:cxn ang="0">
                <a:pos x="T0" y="T1"/>
              </a:cxn>
              <a:cxn ang="0">
                <a:pos x="T2" y="T3"/>
              </a:cxn>
              <a:cxn ang="0">
                <a:pos x="T4" y="T5"/>
              </a:cxn>
              <a:cxn ang="0">
                <a:pos x="T6" y="T7"/>
              </a:cxn>
              <a:cxn ang="0">
                <a:pos x="T8" y="T9"/>
              </a:cxn>
            </a:cxnLst>
            <a:rect l="0" t="0" r="r" b="b"/>
            <a:pathLst>
              <a:path w="2718522" h="1565868">
                <a:moveTo>
                  <a:pt x="0" y="0"/>
                </a:moveTo>
                <a:lnTo>
                  <a:pt x="2718522" y="0"/>
                </a:lnTo>
                <a:lnTo>
                  <a:pt x="2718522" y="1565869"/>
                </a:lnTo>
                <a:lnTo>
                  <a:pt x="0" y="1565869"/>
                </a:lnTo>
                <a:lnTo>
                  <a:pt x="0"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3" name="Freeform 2">
            <a:extLst>
              <a:ext uri="{FF2B5EF4-FFF2-40B4-BE49-F238E27FC236}">
                <a16:creationId xmlns:a16="http://schemas.microsoft.com/office/drawing/2014/main" id="{1A37C63E-8560-4AD8-A168-975D9D546BFC}"/>
              </a:ext>
            </a:extLst>
          </p:cNvPr>
          <p:cNvSpPr>
            <a:spLocks noChangeAspect="1"/>
          </p:cNvSpPr>
          <p:nvPr/>
        </p:nvSpPr>
        <p:spPr bwMode="auto">
          <a:xfrm>
            <a:off x="6109107" y="4733420"/>
            <a:ext cx="1497012" cy="1495425"/>
          </a:xfrm>
          <a:custGeom>
            <a:avLst/>
            <a:gdLst>
              <a:gd name="T0" fmla="*/ 0 w 2389484"/>
              <a:gd name="T1" fmla="*/ 0 h 2389484"/>
              <a:gd name="T2" fmla="*/ 2389484 w 2389484"/>
              <a:gd name="T3" fmla="*/ 0 h 2389484"/>
              <a:gd name="T4" fmla="*/ 2389484 w 2389484"/>
              <a:gd name="T5" fmla="*/ 2389484 h 2389484"/>
              <a:gd name="T6" fmla="*/ 0 w 2389484"/>
              <a:gd name="T7" fmla="*/ 2389484 h 2389484"/>
              <a:gd name="T8" fmla="*/ 0 w 2389484"/>
              <a:gd name="T9" fmla="*/ 0 h 2389484"/>
            </a:gdLst>
            <a:ahLst/>
            <a:cxnLst>
              <a:cxn ang="0">
                <a:pos x="T0" y="T1"/>
              </a:cxn>
              <a:cxn ang="0">
                <a:pos x="T2" y="T3"/>
              </a:cxn>
              <a:cxn ang="0">
                <a:pos x="T4" y="T5"/>
              </a:cxn>
              <a:cxn ang="0">
                <a:pos x="T6" y="T7"/>
              </a:cxn>
              <a:cxn ang="0">
                <a:pos x="T8" y="T9"/>
              </a:cxn>
            </a:cxnLst>
            <a:rect l="0" t="0" r="r" b="b"/>
            <a:pathLst>
              <a:path w="2389484" h="2389484">
                <a:moveTo>
                  <a:pt x="0" y="0"/>
                </a:moveTo>
                <a:lnTo>
                  <a:pt x="2389484" y="0"/>
                </a:lnTo>
                <a:lnTo>
                  <a:pt x="2389484" y="2389484"/>
                </a:lnTo>
                <a:lnTo>
                  <a:pt x="0" y="2389484"/>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14" name="Picture 4" descr="Communauté - Mains en l'air - Vote à main levée Illustration Stock | Adobe  Stock">
            <a:extLst>
              <a:ext uri="{FF2B5EF4-FFF2-40B4-BE49-F238E27FC236}">
                <a16:creationId xmlns:a16="http://schemas.microsoft.com/office/drawing/2014/main" id="{874C1400-D277-7460-65A5-53BD91593D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577" y="3957619"/>
            <a:ext cx="5211763"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Je suis candidat - URPS Médecins Libéraux Centre Val de Loire">
            <a:extLst>
              <a:ext uri="{FF2B5EF4-FFF2-40B4-BE49-F238E27FC236}">
                <a16:creationId xmlns:a16="http://schemas.microsoft.com/office/drawing/2014/main" id="{D15E54F0-EB32-077B-32FA-9531A956BC4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824474" y="5082965"/>
            <a:ext cx="270192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1">
            <a:extLst>
              <a:ext uri="{FF2B5EF4-FFF2-40B4-BE49-F238E27FC236}">
                <a16:creationId xmlns:a16="http://schemas.microsoft.com/office/drawing/2014/main" id="{8086A5B9-9323-E8D0-2D43-78AB73BEE158}"/>
              </a:ext>
            </a:extLst>
          </p:cNvPr>
          <p:cNvSpPr>
            <a:spLocks noChangeAspect="1"/>
          </p:cNvSpPr>
          <p:nvPr/>
        </p:nvSpPr>
        <p:spPr bwMode="auto">
          <a:xfrm>
            <a:off x="10346841" y="2079143"/>
            <a:ext cx="1341437" cy="901700"/>
          </a:xfrm>
          <a:custGeom>
            <a:avLst/>
            <a:gdLst>
              <a:gd name="T0" fmla="*/ 0 w 1439385"/>
              <a:gd name="T1" fmla="*/ 0 h 967227"/>
              <a:gd name="T2" fmla="*/ 1439385 w 1439385"/>
              <a:gd name="T3" fmla="*/ 0 h 967227"/>
              <a:gd name="T4" fmla="*/ 1439385 w 1439385"/>
              <a:gd name="T5" fmla="*/ 967227 h 967227"/>
              <a:gd name="T6" fmla="*/ 0 w 1439385"/>
              <a:gd name="T7" fmla="*/ 967227 h 967227"/>
              <a:gd name="T8" fmla="*/ 0 w 1439385"/>
              <a:gd name="T9" fmla="*/ 0 h 967227"/>
            </a:gdLst>
            <a:ahLst/>
            <a:cxnLst>
              <a:cxn ang="0">
                <a:pos x="T0" y="T1"/>
              </a:cxn>
              <a:cxn ang="0">
                <a:pos x="T2" y="T3"/>
              </a:cxn>
              <a:cxn ang="0">
                <a:pos x="T4" y="T5"/>
              </a:cxn>
              <a:cxn ang="0">
                <a:pos x="T6" y="T7"/>
              </a:cxn>
              <a:cxn ang="0">
                <a:pos x="T8" y="T9"/>
              </a:cxn>
            </a:cxnLst>
            <a:rect l="0" t="0" r="r" b="b"/>
            <a:pathLst>
              <a:path w="1439385" h="967227">
                <a:moveTo>
                  <a:pt x="0" y="0"/>
                </a:moveTo>
                <a:lnTo>
                  <a:pt x="1439385" y="0"/>
                </a:lnTo>
                <a:lnTo>
                  <a:pt x="1439385" y="967227"/>
                </a:lnTo>
                <a:lnTo>
                  <a:pt x="0" y="967227"/>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5" name="Image 4">
            <a:extLst>
              <a:ext uri="{FF2B5EF4-FFF2-40B4-BE49-F238E27FC236}">
                <a16:creationId xmlns:a16="http://schemas.microsoft.com/office/drawing/2014/main" id="{0CE4CC2F-57DA-E55A-A99E-2264C3F64E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3349234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E40A2BD-DDDA-C43D-61C7-247229A8A9CA}"/>
            </a:ext>
          </a:extLst>
        </p:cNvPr>
        <p:cNvGrpSpPr/>
        <p:nvPr/>
      </p:nvGrpSpPr>
      <p:grpSpPr bwMode="auto">
        <a:xfrm>
          <a:off x="0" y="0"/>
          <a:ext cx="0" cy="0"/>
          <a:chOff x="0" y="0"/>
          <a:chExt cx="0" cy="0"/>
        </a:xfrm>
      </p:grpSpPr>
      <p:sp>
        <p:nvSpPr>
          <p:cNvPr id="4" name="ZoneTexte 3">
            <a:extLst>
              <a:ext uri="{FF2B5EF4-FFF2-40B4-BE49-F238E27FC236}">
                <a16:creationId xmlns:a16="http://schemas.microsoft.com/office/drawing/2014/main" id="{1263E96F-4E5E-516C-2619-EF614628CFA9}"/>
              </a:ext>
            </a:extLst>
          </p:cNvPr>
          <p:cNvSpPr txBox="1"/>
          <p:nvPr/>
        </p:nvSpPr>
        <p:spPr bwMode="auto">
          <a:xfrm>
            <a:off x="8832304" y="692696"/>
            <a:ext cx="2761278" cy="369332"/>
          </a:xfrm>
          <a:prstGeom prst="rect">
            <a:avLst/>
          </a:prstGeom>
          <a:noFill/>
        </p:spPr>
        <p:txBody>
          <a:bodyPr wrap="square" rtlCol="0">
            <a:spAutoFit/>
          </a:bodyPr>
          <a:lstStyle/>
          <a:p>
            <a:pPr>
              <a:defRPr/>
            </a:pPr>
            <a:r>
              <a:rPr lang="fr-FR" b="1" dirty="0">
                <a:solidFill>
                  <a:srgbClr val="27594B"/>
                </a:solidFill>
                <a:latin typeface="Aptos" panose="020B0004020202020204" pitchFamily="34" charset="0"/>
                <a:ea typeface="Yu Gothic UI"/>
              </a:rPr>
              <a:t>Les 9 et 10 octobre 2024</a:t>
            </a:r>
            <a:endParaRPr dirty="0">
              <a:solidFill>
                <a:srgbClr val="27594B"/>
              </a:solidFill>
              <a:latin typeface="Aptos" panose="020B0004020202020204" pitchFamily="34" charset="0"/>
            </a:endParaRPr>
          </a:p>
        </p:txBody>
      </p:sp>
      <p:sp>
        <p:nvSpPr>
          <p:cNvPr id="2" name="ZoneTexte 1">
            <a:extLst>
              <a:ext uri="{FF2B5EF4-FFF2-40B4-BE49-F238E27FC236}">
                <a16:creationId xmlns:a16="http://schemas.microsoft.com/office/drawing/2014/main" id="{DB4CCAEC-606A-B7F6-A842-17F0F501F919}"/>
              </a:ext>
            </a:extLst>
          </p:cNvPr>
          <p:cNvSpPr txBox="1"/>
          <p:nvPr/>
        </p:nvSpPr>
        <p:spPr bwMode="auto">
          <a:xfrm>
            <a:off x="1991544" y="1268760"/>
            <a:ext cx="9145016" cy="4154984"/>
          </a:xfrm>
          <a:prstGeom prst="rect">
            <a:avLst/>
          </a:prstGeom>
          <a:noFill/>
        </p:spPr>
        <p:txBody>
          <a:bodyPr wrap="square">
            <a:spAutoFit/>
          </a:bodyPr>
          <a:lstStyle/>
          <a:p>
            <a:pPr algn="ctr">
              <a:defRPr/>
            </a:pPr>
            <a:r>
              <a:rPr lang="fr-FR" sz="4400" b="1" dirty="0">
                <a:solidFill>
                  <a:srgbClr val="213469"/>
                </a:solidFill>
                <a:latin typeface="Yu Gothic UI"/>
                <a:ea typeface="Yu Gothic UI"/>
                <a:cs typeface="Arial"/>
              </a:rPr>
              <a:t>Atelier 4</a:t>
            </a:r>
            <a:endParaRPr sz="4400" dirty="0"/>
          </a:p>
          <a:p>
            <a:pPr algn="ctr">
              <a:defRPr/>
            </a:pPr>
            <a:endParaRPr lang="fr-FR" sz="4400" b="1" dirty="0">
              <a:solidFill>
                <a:srgbClr val="213469"/>
              </a:solidFill>
              <a:latin typeface="Yu Gothic UI"/>
              <a:ea typeface="Yu Gothic UI"/>
              <a:cs typeface="Arial"/>
            </a:endParaRPr>
          </a:p>
          <a:p>
            <a:pPr algn="ctr">
              <a:defRPr/>
            </a:pPr>
            <a:r>
              <a:rPr lang="fr-FR" sz="4400" b="1" dirty="0">
                <a:solidFill>
                  <a:srgbClr val="213469"/>
                </a:solidFill>
                <a:latin typeface="Yu Gothic UI"/>
                <a:ea typeface="Yu Gothic UI"/>
                <a:cs typeface="Arial"/>
              </a:rPr>
              <a:t>PARCOURS PREVENTION DES CHUTES : </a:t>
            </a:r>
          </a:p>
          <a:p>
            <a:pPr algn="ctr">
              <a:defRPr/>
            </a:pPr>
            <a:r>
              <a:rPr lang="fr-FR" sz="4400" b="1" i="1" dirty="0">
                <a:solidFill>
                  <a:srgbClr val="213469"/>
                </a:solidFill>
                <a:latin typeface="Yu Gothic UI"/>
                <a:ea typeface="Yu Gothic UI"/>
                <a:cs typeface="Arial"/>
              </a:rPr>
              <a:t>de la conception à la mise en application</a:t>
            </a:r>
          </a:p>
        </p:txBody>
      </p:sp>
    </p:spTree>
    <p:extLst>
      <p:ext uri="{BB962C8B-B14F-4D97-AF65-F5344CB8AC3E}">
        <p14:creationId xmlns:p14="http://schemas.microsoft.com/office/powerpoint/2010/main" val="1425812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9E85F5FE-6EF1-E6FE-8BD8-392099449D96}"/>
              </a:ext>
            </a:extLst>
          </p:cNvPr>
          <p:cNvGrpSpPr/>
          <p:nvPr/>
        </p:nvGrpSpPr>
        <p:grpSpPr>
          <a:xfrm>
            <a:off x="862969" y="622210"/>
            <a:ext cx="4305374" cy="5493812"/>
            <a:chOff x="0" y="431800"/>
            <a:chExt cx="4305374" cy="5493812"/>
          </a:xfrm>
        </p:grpSpPr>
        <p:sp>
          <p:nvSpPr>
            <p:cNvPr id="3" name="TEXTE TITRE">
              <a:extLst>
                <a:ext uri="{FF2B5EF4-FFF2-40B4-BE49-F238E27FC236}">
                  <a16:creationId xmlns:a16="http://schemas.microsoft.com/office/drawing/2014/main" id="{A0395B4F-AA61-A610-198C-43089C44364A}"/>
                </a:ext>
              </a:extLst>
            </p:cNvPr>
            <p:cNvSpPr txBox="1"/>
            <p:nvPr/>
          </p:nvSpPr>
          <p:spPr>
            <a:xfrm>
              <a:off x="135853" y="1262797"/>
              <a:ext cx="4169521" cy="4662815"/>
            </a:xfrm>
            <a:prstGeom prst="rect">
              <a:avLst/>
            </a:prstGeom>
            <a:noFill/>
            <a:ln>
              <a:noFill/>
            </a:ln>
          </p:spPr>
          <p:txBody>
            <a:bodyPr wrap="square" rtlCol="0" anchor="t">
              <a:spAutoFit/>
            </a:bodyPr>
            <a:lstStyle/>
            <a:p>
              <a:pPr>
                <a:lnSpc>
                  <a:spcPct val="150000"/>
                </a:lnSpc>
              </a:pPr>
              <a:r>
                <a:rPr lang="fr-FR" dirty="0">
                  <a:solidFill>
                    <a:schemeClr val="bg2"/>
                  </a:solidFill>
                  <a:latin typeface="+mn-lt"/>
                  <a:cs typeface="Krub" pitchFamily="2" charset="-34"/>
                </a:rPr>
                <a:t>__________</a:t>
              </a:r>
            </a:p>
            <a:p>
              <a:pPr marL="285750" indent="-285750" eaLnBrk="1" fontAlgn="auto" hangingPunct="1">
                <a:spcBef>
                  <a:spcPts val="0"/>
                </a:spcBef>
                <a:spcAft>
                  <a:spcPts val="0"/>
                </a:spcAft>
                <a:buFont typeface="Wingdings" panose="05000000000000000000" pitchFamily="2" charset="2"/>
                <a:buChar char="Ø"/>
                <a:defRPr/>
              </a:pPr>
              <a:r>
                <a:rPr lang="fr-FR" dirty="0">
                  <a:solidFill>
                    <a:schemeClr val="bg2"/>
                  </a:solidFill>
                  <a:latin typeface="+mn-lt"/>
                </a:rPr>
                <a:t>Impact du dispositif sur la prévention primaire.</a:t>
              </a:r>
            </a:p>
            <a:p>
              <a:pPr marL="285750" indent="-285750" eaLnBrk="1" fontAlgn="auto" hangingPunct="1">
                <a:spcBef>
                  <a:spcPts val="0"/>
                </a:spcBef>
                <a:spcAft>
                  <a:spcPts val="0"/>
                </a:spcAft>
                <a:buFont typeface="Wingdings" panose="05000000000000000000" pitchFamily="2" charset="2"/>
                <a:buChar char="Ø"/>
                <a:defRPr/>
              </a:pPr>
              <a:r>
                <a:rPr lang="fr-FR" dirty="0">
                  <a:solidFill>
                    <a:schemeClr val="bg2"/>
                  </a:solidFill>
                  <a:latin typeface="+mn-lt"/>
                </a:rPr>
                <a:t>Le dispositif répond aux 5 axes du </a:t>
              </a:r>
              <a:r>
                <a:rPr lang="fr-FR" b="1" dirty="0">
                  <a:solidFill>
                    <a:schemeClr val="bg2"/>
                  </a:solidFill>
                  <a:latin typeface="+mn-lt"/>
                </a:rPr>
                <a:t>plan </a:t>
              </a:r>
              <a:r>
                <a:rPr lang="fr-FR" b="1" dirty="0" err="1">
                  <a:solidFill>
                    <a:schemeClr val="bg2"/>
                  </a:solidFill>
                  <a:latin typeface="+mn-lt"/>
                </a:rPr>
                <a:t>anti-chute</a:t>
              </a:r>
              <a:endParaRPr lang="fr-FR" b="1" dirty="0">
                <a:solidFill>
                  <a:schemeClr val="bg2"/>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b="1" dirty="0">
                  <a:solidFill>
                    <a:schemeClr val="bg2"/>
                  </a:solidFill>
                  <a:latin typeface="+mn-lt"/>
                </a:rPr>
                <a:t>Pas de récidive </a:t>
              </a:r>
              <a:r>
                <a:rPr lang="fr-FR" dirty="0">
                  <a:solidFill>
                    <a:schemeClr val="bg2"/>
                  </a:solidFill>
                  <a:latin typeface="+mn-lt"/>
                </a:rPr>
                <a:t>de chute sur la période.</a:t>
              </a:r>
            </a:p>
            <a:p>
              <a:pPr marL="285750" indent="-285750" eaLnBrk="1" fontAlgn="auto" hangingPunct="1">
                <a:spcBef>
                  <a:spcPts val="0"/>
                </a:spcBef>
                <a:spcAft>
                  <a:spcPts val="0"/>
                </a:spcAft>
                <a:buFont typeface="Wingdings" panose="05000000000000000000" pitchFamily="2" charset="2"/>
                <a:buChar char="Ø"/>
                <a:defRPr/>
              </a:pPr>
              <a:r>
                <a:rPr lang="fr-FR" dirty="0">
                  <a:solidFill>
                    <a:schemeClr val="bg2"/>
                  </a:solidFill>
                  <a:latin typeface="+mn-lt"/>
                </a:rPr>
                <a:t>Un </a:t>
              </a:r>
              <a:r>
                <a:rPr lang="fr-FR" b="1" dirty="0">
                  <a:solidFill>
                    <a:schemeClr val="bg2"/>
                  </a:solidFill>
                  <a:latin typeface="+mn-lt"/>
                </a:rPr>
                <a:t>panel de situations </a:t>
              </a:r>
              <a:r>
                <a:rPr lang="fr-FR" dirty="0">
                  <a:solidFill>
                    <a:schemeClr val="bg2"/>
                  </a:solidFill>
                  <a:latin typeface="+mn-lt"/>
                </a:rPr>
                <a:t>individuelles représentatif de l’activité réelle.</a:t>
              </a:r>
            </a:p>
            <a:p>
              <a:pPr marL="285750" indent="-285750" eaLnBrk="1" fontAlgn="auto" hangingPunct="1">
                <a:spcBef>
                  <a:spcPts val="0"/>
                </a:spcBef>
                <a:spcAft>
                  <a:spcPts val="0"/>
                </a:spcAft>
                <a:buFont typeface="Wingdings" panose="05000000000000000000" pitchFamily="2" charset="2"/>
                <a:buChar char="Ø"/>
                <a:defRPr/>
              </a:pPr>
              <a:r>
                <a:rPr lang="fr-FR" dirty="0">
                  <a:solidFill>
                    <a:schemeClr val="bg2"/>
                  </a:solidFill>
                  <a:latin typeface="+mn-lt"/>
                </a:rPr>
                <a:t>La </a:t>
              </a:r>
              <a:r>
                <a:rPr lang="fr-FR" b="1" dirty="0">
                  <a:solidFill>
                    <a:schemeClr val="bg2"/>
                  </a:solidFill>
                  <a:latin typeface="+mn-lt"/>
                </a:rPr>
                <a:t>préservation de la confidentialité </a:t>
              </a:r>
              <a:r>
                <a:rPr lang="fr-FR" dirty="0">
                  <a:solidFill>
                    <a:schemeClr val="bg2"/>
                  </a:solidFill>
                  <a:latin typeface="+mn-lt"/>
                </a:rPr>
                <a:t>grâce au groupe privé au sein du réseau numérique professionnel.</a:t>
              </a:r>
            </a:p>
            <a:p>
              <a:pPr marL="285750" indent="-285750" eaLnBrk="1" fontAlgn="auto" hangingPunct="1">
                <a:spcBef>
                  <a:spcPts val="0"/>
                </a:spcBef>
                <a:spcAft>
                  <a:spcPts val="0"/>
                </a:spcAft>
                <a:buFont typeface="Wingdings" panose="05000000000000000000" pitchFamily="2" charset="2"/>
                <a:buChar char="Ø"/>
                <a:defRPr/>
              </a:pPr>
              <a:r>
                <a:rPr lang="fr-FR" b="1" dirty="0">
                  <a:solidFill>
                    <a:schemeClr val="bg2"/>
                  </a:solidFill>
                  <a:latin typeface="+mn-lt"/>
                </a:rPr>
                <a:t>Communication sur le dispositif avec l’aide des élus</a:t>
              </a:r>
              <a:endParaRPr lang="fr-FR" dirty="0">
                <a:solidFill>
                  <a:schemeClr val="bg2"/>
                </a:solidFill>
                <a:latin typeface="+mn-lt"/>
              </a:endParaRPr>
            </a:p>
          </p:txBody>
        </p:sp>
        <p:sp>
          <p:nvSpPr>
            <p:cNvPr id="4" name="ZoneTexte 3">
              <a:extLst>
                <a:ext uri="{FF2B5EF4-FFF2-40B4-BE49-F238E27FC236}">
                  <a16:creationId xmlns:a16="http://schemas.microsoft.com/office/drawing/2014/main" id="{AD1F21BF-3BEF-A9BF-D3B4-1BCB05A5D597}"/>
                </a:ext>
              </a:extLst>
            </p:cNvPr>
            <p:cNvSpPr txBox="1"/>
            <p:nvPr/>
          </p:nvSpPr>
          <p:spPr>
            <a:xfrm>
              <a:off x="0" y="431800"/>
              <a:ext cx="3311466" cy="830997"/>
            </a:xfrm>
            <a:prstGeom prst="rect">
              <a:avLst/>
            </a:prstGeom>
            <a:noFill/>
          </p:spPr>
          <p:txBody>
            <a:bodyPr wrap="square" rtlCol="0">
              <a:spAutoFit/>
            </a:bodyPr>
            <a:lstStyle/>
            <a:p>
              <a:pPr algn="r"/>
              <a:r>
                <a:rPr lang="fr-FR" sz="4800">
                  <a:solidFill>
                    <a:schemeClr val="bg1">
                      <a:lumMod val="85000"/>
                    </a:schemeClr>
                  </a:solidFill>
                  <a:latin typeface="Impact" panose="020B0806030902050204" pitchFamily="34" charset="0"/>
                </a:rPr>
                <a:t>Points forts</a:t>
              </a:r>
            </a:p>
          </p:txBody>
        </p:sp>
      </p:grpSp>
      <p:grpSp>
        <p:nvGrpSpPr>
          <p:cNvPr id="9" name="Groupe 8">
            <a:extLst>
              <a:ext uri="{FF2B5EF4-FFF2-40B4-BE49-F238E27FC236}">
                <a16:creationId xmlns:a16="http://schemas.microsoft.com/office/drawing/2014/main" id="{60BB1DCE-C95A-ACF5-2103-09D1210FF3B9}"/>
              </a:ext>
            </a:extLst>
          </p:cNvPr>
          <p:cNvGrpSpPr/>
          <p:nvPr/>
        </p:nvGrpSpPr>
        <p:grpSpPr>
          <a:xfrm>
            <a:off x="6108538" y="622210"/>
            <a:ext cx="4923712" cy="4514825"/>
            <a:chOff x="-327837" y="431800"/>
            <a:chExt cx="4923712" cy="4514825"/>
          </a:xfrm>
        </p:grpSpPr>
        <p:sp>
          <p:nvSpPr>
            <p:cNvPr id="10" name="TEXTE TITRE">
              <a:extLst>
                <a:ext uri="{FF2B5EF4-FFF2-40B4-BE49-F238E27FC236}">
                  <a16:creationId xmlns:a16="http://schemas.microsoft.com/office/drawing/2014/main" id="{0A322E9D-B79A-C327-0D90-34D8AE40AB2E}"/>
                </a:ext>
              </a:extLst>
            </p:cNvPr>
            <p:cNvSpPr txBox="1"/>
            <p:nvPr/>
          </p:nvSpPr>
          <p:spPr>
            <a:xfrm>
              <a:off x="189714" y="1530305"/>
              <a:ext cx="4406161" cy="3416320"/>
            </a:xfrm>
            <a:prstGeom prst="rect">
              <a:avLst/>
            </a:prstGeom>
            <a:noFill/>
            <a:ln>
              <a:noFill/>
            </a:ln>
          </p:spPr>
          <p:txBody>
            <a:bodyPr wrap="square" rtlCol="0" anchor="t">
              <a:spAutoFit/>
            </a:bodyPr>
            <a:lstStyle/>
            <a:p>
              <a:pPr>
                <a:lnSpc>
                  <a:spcPct val="150000"/>
                </a:lnSpc>
              </a:pPr>
              <a:r>
                <a:rPr lang="fr-FR" sz="1200" dirty="0">
                  <a:solidFill>
                    <a:schemeClr val="bg2"/>
                  </a:solidFill>
                  <a:latin typeface="Montserrat Light" pitchFamily="2" charset="77"/>
                  <a:cs typeface="Krub" pitchFamily="2" charset="-34"/>
                </a:rPr>
                <a:t>_______</a:t>
              </a:r>
            </a:p>
            <a:p>
              <a:pPr marL="285750" indent="-285750" eaLnBrk="1" fontAlgn="auto" hangingPunct="1">
                <a:spcBef>
                  <a:spcPts val="0"/>
                </a:spcBef>
                <a:spcAft>
                  <a:spcPts val="0"/>
                </a:spcAft>
                <a:buFont typeface="Wingdings" panose="05000000000000000000" pitchFamily="2" charset="2"/>
                <a:buChar char="Ø"/>
                <a:defRPr/>
              </a:pPr>
              <a:r>
                <a:rPr lang="fr-FR" dirty="0">
                  <a:solidFill>
                    <a:schemeClr val="bg2"/>
                  </a:solidFill>
                </a:rPr>
                <a:t>La </a:t>
              </a:r>
              <a:r>
                <a:rPr lang="fr-FR" b="1" dirty="0">
                  <a:solidFill>
                    <a:schemeClr val="bg2"/>
                  </a:solidFill>
                </a:rPr>
                <a:t>qualité de l’information </a:t>
              </a:r>
              <a:r>
                <a:rPr lang="fr-FR" dirty="0">
                  <a:solidFill>
                    <a:schemeClr val="bg2"/>
                  </a:solidFill>
                </a:rPr>
                <a:t>transmise par le SDIS</a:t>
              </a:r>
            </a:p>
            <a:p>
              <a:pPr marL="285750" indent="-285750" eaLnBrk="1" fontAlgn="auto" hangingPunct="1">
                <a:spcBef>
                  <a:spcPts val="0"/>
                </a:spcBef>
                <a:spcAft>
                  <a:spcPts val="0"/>
                </a:spcAft>
                <a:buFont typeface="Wingdings" panose="05000000000000000000" pitchFamily="2" charset="2"/>
                <a:buChar char="Ø"/>
                <a:defRPr/>
              </a:pPr>
              <a:r>
                <a:rPr lang="fr-FR" dirty="0">
                  <a:solidFill>
                    <a:schemeClr val="bg2"/>
                  </a:solidFill>
                </a:rPr>
                <a:t>Vigilance sur « </a:t>
              </a:r>
              <a:r>
                <a:rPr lang="fr-FR" b="1" dirty="0">
                  <a:solidFill>
                    <a:schemeClr val="bg2"/>
                  </a:solidFill>
                </a:rPr>
                <a:t>le consentement du patient </a:t>
              </a:r>
              <a:r>
                <a:rPr lang="fr-FR" dirty="0">
                  <a:solidFill>
                    <a:schemeClr val="bg2"/>
                  </a:solidFill>
                </a:rPr>
                <a:t>» et « </a:t>
              </a:r>
              <a:r>
                <a:rPr lang="fr-FR" b="1" dirty="0">
                  <a:solidFill>
                    <a:schemeClr val="bg2"/>
                  </a:solidFill>
                </a:rPr>
                <a:t>le partage d’informations </a:t>
              </a:r>
              <a:r>
                <a:rPr lang="fr-FR" dirty="0">
                  <a:solidFill>
                    <a:schemeClr val="bg2"/>
                  </a:solidFill>
                </a:rPr>
                <a:t>»</a:t>
              </a:r>
            </a:p>
            <a:p>
              <a:pPr marL="285750" indent="-285750" eaLnBrk="1" fontAlgn="auto" hangingPunct="1">
                <a:spcBef>
                  <a:spcPts val="0"/>
                </a:spcBef>
                <a:spcAft>
                  <a:spcPts val="0"/>
                </a:spcAft>
                <a:buFont typeface="Wingdings" panose="05000000000000000000" pitchFamily="2" charset="2"/>
                <a:buChar char="Ø"/>
                <a:defRPr/>
              </a:pPr>
              <a:r>
                <a:rPr lang="fr-FR" b="1" dirty="0">
                  <a:solidFill>
                    <a:schemeClr val="bg2"/>
                  </a:solidFill>
                </a:rPr>
                <a:t>Réduire les délais </a:t>
              </a:r>
              <a:r>
                <a:rPr lang="fr-FR" dirty="0">
                  <a:solidFill>
                    <a:schemeClr val="bg2"/>
                  </a:solidFill>
                </a:rPr>
                <a:t>(signalements, interventions des acteurs).</a:t>
              </a:r>
            </a:p>
            <a:p>
              <a:pPr marL="285750" indent="-285750" eaLnBrk="1" fontAlgn="auto" hangingPunct="1">
                <a:spcBef>
                  <a:spcPts val="0"/>
                </a:spcBef>
                <a:spcAft>
                  <a:spcPts val="0"/>
                </a:spcAft>
                <a:buFont typeface="Wingdings" panose="05000000000000000000" pitchFamily="2" charset="2"/>
                <a:buChar char="Ø"/>
                <a:defRPr/>
              </a:pPr>
              <a:r>
                <a:rPr lang="fr-FR" b="1" dirty="0">
                  <a:solidFill>
                    <a:schemeClr val="bg2"/>
                  </a:solidFill>
                </a:rPr>
                <a:t>Impliquer les sapeurs </a:t>
              </a:r>
              <a:r>
                <a:rPr lang="fr-FR" dirty="0">
                  <a:solidFill>
                    <a:schemeClr val="bg2"/>
                  </a:solidFill>
                </a:rPr>
                <a:t>dans la démarche.</a:t>
              </a:r>
            </a:p>
            <a:p>
              <a:pPr marL="285750" indent="-285750" eaLnBrk="1" fontAlgn="auto" hangingPunct="1">
                <a:spcBef>
                  <a:spcPts val="0"/>
                </a:spcBef>
                <a:spcAft>
                  <a:spcPts val="0"/>
                </a:spcAft>
                <a:buFont typeface="Wingdings" panose="05000000000000000000" pitchFamily="2" charset="2"/>
                <a:buChar char="Ø"/>
                <a:defRPr/>
              </a:pPr>
              <a:r>
                <a:rPr lang="fr-FR" b="1" dirty="0">
                  <a:solidFill>
                    <a:schemeClr val="bg2"/>
                  </a:solidFill>
                </a:rPr>
                <a:t>Mieux informer les usagers </a:t>
              </a:r>
              <a:r>
                <a:rPr lang="fr-FR" dirty="0">
                  <a:solidFill>
                    <a:schemeClr val="bg2"/>
                  </a:solidFill>
                </a:rPr>
                <a:t>du dispositif.</a:t>
              </a:r>
              <a:r>
                <a:rPr lang="fr-FR" sz="1200" dirty="0">
                  <a:solidFill>
                    <a:schemeClr val="bg2"/>
                  </a:solidFill>
                </a:rPr>
                <a:t>.</a:t>
              </a:r>
            </a:p>
          </p:txBody>
        </p:sp>
        <p:sp>
          <p:nvSpPr>
            <p:cNvPr id="11" name="ZoneTexte 10">
              <a:extLst>
                <a:ext uri="{FF2B5EF4-FFF2-40B4-BE49-F238E27FC236}">
                  <a16:creationId xmlns:a16="http://schemas.microsoft.com/office/drawing/2014/main" id="{68A3F0AA-2267-34D7-6BED-16103C1D3187}"/>
                </a:ext>
              </a:extLst>
            </p:cNvPr>
            <p:cNvSpPr txBox="1"/>
            <p:nvPr/>
          </p:nvSpPr>
          <p:spPr>
            <a:xfrm>
              <a:off x="-327837" y="431800"/>
              <a:ext cx="4923711" cy="830997"/>
            </a:xfrm>
            <a:prstGeom prst="rect">
              <a:avLst/>
            </a:prstGeom>
            <a:noFill/>
          </p:spPr>
          <p:txBody>
            <a:bodyPr wrap="square" rtlCol="0">
              <a:spAutoFit/>
            </a:bodyPr>
            <a:lstStyle/>
            <a:p>
              <a:pPr algn="r"/>
              <a:r>
                <a:rPr lang="fr-FR" sz="4800">
                  <a:solidFill>
                    <a:schemeClr val="bg1">
                      <a:lumMod val="85000"/>
                    </a:schemeClr>
                  </a:solidFill>
                  <a:latin typeface="Impact" panose="020B0806030902050204" pitchFamily="34" charset="0"/>
                </a:rPr>
                <a:t>Points à améliorer</a:t>
              </a:r>
            </a:p>
          </p:txBody>
        </p:sp>
        <p:sp>
          <p:nvSpPr>
            <p:cNvPr id="13" name="ZoneTexte 12">
              <a:extLst>
                <a:ext uri="{FF2B5EF4-FFF2-40B4-BE49-F238E27FC236}">
                  <a16:creationId xmlns:a16="http://schemas.microsoft.com/office/drawing/2014/main" id="{89DB0C9E-9782-EB7E-A7DA-C6452C18FD5A}"/>
                </a:ext>
              </a:extLst>
            </p:cNvPr>
            <p:cNvSpPr txBox="1"/>
            <p:nvPr/>
          </p:nvSpPr>
          <p:spPr>
            <a:xfrm>
              <a:off x="0" y="2130469"/>
              <a:ext cx="1286933" cy="830997"/>
            </a:xfrm>
            <a:prstGeom prst="rect">
              <a:avLst/>
            </a:prstGeom>
            <a:noFill/>
          </p:spPr>
          <p:txBody>
            <a:bodyPr wrap="square" rtlCol="0">
              <a:spAutoFit/>
            </a:bodyPr>
            <a:lstStyle/>
            <a:p>
              <a:pPr algn="r"/>
              <a:endParaRPr lang="fr-FR" sz="4800">
                <a:solidFill>
                  <a:schemeClr val="bg1">
                    <a:lumMod val="85000"/>
                  </a:schemeClr>
                </a:solidFill>
                <a:latin typeface="Impact" panose="020B0806030902050204" pitchFamily="34" charset="0"/>
              </a:endParaRPr>
            </a:p>
          </p:txBody>
        </p:sp>
        <p:sp>
          <p:nvSpPr>
            <p:cNvPr id="15" name="ZoneTexte 14">
              <a:extLst>
                <a:ext uri="{FF2B5EF4-FFF2-40B4-BE49-F238E27FC236}">
                  <a16:creationId xmlns:a16="http://schemas.microsoft.com/office/drawing/2014/main" id="{FCE6E7C9-E423-5BE9-8E89-13952E72DC51}"/>
                </a:ext>
              </a:extLst>
            </p:cNvPr>
            <p:cNvSpPr txBox="1"/>
            <p:nvPr/>
          </p:nvSpPr>
          <p:spPr>
            <a:xfrm>
              <a:off x="0" y="3896535"/>
              <a:ext cx="1286933" cy="830997"/>
            </a:xfrm>
            <a:prstGeom prst="rect">
              <a:avLst/>
            </a:prstGeom>
            <a:noFill/>
          </p:spPr>
          <p:txBody>
            <a:bodyPr wrap="square" rtlCol="0">
              <a:spAutoFit/>
            </a:bodyPr>
            <a:lstStyle/>
            <a:p>
              <a:pPr algn="r"/>
              <a:endParaRPr lang="fr-FR" sz="4800">
                <a:solidFill>
                  <a:schemeClr val="bg1">
                    <a:lumMod val="85000"/>
                  </a:schemeClr>
                </a:solidFill>
                <a:latin typeface="Impact" panose="020B0806030902050204" pitchFamily="34" charset="0"/>
              </a:endParaRPr>
            </a:p>
          </p:txBody>
        </p:sp>
      </p:grpSp>
      <p:cxnSp>
        <p:nvCxnSpPr>
          <p:cNvPr id="16" name="Connecteur droit 15">
            <a:extLst>
              <a:ext uri="{FF2B5EF4-FFF2-40B4-BE49-F238E27FC236}">
                <a16:creationId xmlns:a16="http://schemas.microsoft.com/office/drawing/2014/main" id="{9F7B58A3-7818-3A38-A97A-9A4E9BBB1FEA}"/>
              </a:ext>
            </a:extLst>
          </p:cNvPr>
          <p:cNvCxnSpPr/>
          <p:nvPr/>
        </p:nvCxnSpPr>
        <p:spPr>
          <a:xfrm>
            <a:off x="6083463" y="1037708"/>
            <a:ext cx="0" cy="4711343"/>
          </a:xfrm>
          <a:prstGeom prst="line">
            <a:avLst/>
          </a:prstGeom>
          <a:ln w="22225">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4" descr="Photos Bonhomme Loupe, 6 000+ photos de haute qualité gratuites">
            <a:extLst>
              <a:ext uri="{FF2B5EF4-FFF2-40B4-BE49-F238E27FC236}">
                <a16:creationId xmlns:a16="http://schemas.microsoft.com/office/drawing/2014/main" id="{F8524FA4-6E0F-F7A5-7180-48B221AFED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0393" y="4947313"/>
            <a:ext cx="2406764" cy="160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454ECDE4-7ED8-48F4-7042-1E9B7059E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3178082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4">
            <a:extLst>
              <a:ext uri="{FF2B5EF4-FFF2-40B4-BE49-F238E27FC236}">
                <a16:creationId xmlns:a16="http://schemas.microsoft.com/office/drawing/2014/main" id="{8F44C772-A2D2-0902-AD47-B35459A08967}"/>
              </a:ext>
            </a:extLst>
          </p:cNvPr>
          <p:cNvSpPr txBox="1">
            <a:spLocks noChangeArrowheads="1"/>
          </p:cNvSpPr>
          <p:nvPr/>
        </p:nvSpPr>
        <p:spPr bwMode="auto">
          <a:xfrm>
            <a:off x="1207802" y="476980"/>
            <a:ext cx="57348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chemeClr val="bg2"/>
                </a:solidFill>
              </a:rPr>
              <a:t>2023-2024</a:t>
            </a:r>
          </a:p>
        </p:txBody>
      </p:sp>
      <p:sp>
        <p:nvSpPr>
          <p:cNvPr id="3" name="TextBox 2">
            <a:extLst>
              <a:ext uri="{FF2B5EF4-FFF2-40B4-BE49-F238E27FC236}">
                <a16:creationId xmlns:a16="http://schemas.microsoft.com/office/drawing/2014/main" id="{603ADBC9-3778-43EC-0085-3D540B1476B6}"/>
              </a:ext>
            </a:extLst>
          </p:cNvPr>
          <p:cNvSpPr txBox="1"/>
          <p:nvPr/>
        </p:nvSpPr>
        <p:spPr>
          <a:xfrm>
            <a:off x="376237" y="1282684"/>
            <a:ext cx="11439525" cy="3500438"/>
          </a:xfrm>
          <a:prstGeom prst="rect">
            <a:avLst/>
          </a:prstGeom>
        </p:spPr>
        <p:txBody>
          <a:bodyPr lIns="0" tIns="0" rIns="0" bIns="0" anchor="t">
            <a:spAutoFit/>
          </a:bodyPr>
          <a:lstStyle/>
          <a:p>
            <a:pPr algn="ctr" eaLnBrk="1" fontAlgn="auto" hangingPunct="1">
              <a:lnSpc>
                <a:spcPts val="4200"/>
              </a:lnSpc>
              <a:spcBef>
                <a:spcPts val="0"/>
              </a:spcBef>
              <a:spcAft>
                <a:spcPts val="0"/>
              </a:spcAft>
              <a:defRPr/>
            </a:pPr>
            <a:r>
              <a:rPr lang="fr-FR" sz="2999" b="1" dirty="0">
                <a:solidFill>
                  <a:srgbClr val="26110F"/>
                </a:solidFill>
                <a:latin typeface="Open Sans 1 Bold"/>
                <a:ea typeface="Open Sans 1 Bold"/>
                <a:cs typeface="Open Sans 1 Bold"/>
                <a:sym typeface="Open Sans 1 Bold"/>
              </a:rPr>
              <a:t>Convention CPTS Sud28-CD 28-SDIS28</a:t>
            </a:r>
          </a:p>
          <a:p>
            <a:pPr algn="ctr" eaLnBrk="1" fontAlgn="auto" hangingPunct="1">
              <a:lnSpc>
                <a:spcPts val="4200"/>
              </a:lnSpc>
              <a:spcBef>
                <a:spcPts val="0"/>
              </a:spcBef>
              <a:spcAft>
                <a:spcPts val="0"/>
              </a:spcAft>
              <a:defRPr/>
            </a:pPr>
            <a:endParaRPr lang="fr-FR" sz="2999" b="1" dirty="0">
              <a:solidFill>
                <a:srgbClr val="26110F"/>
              </a:solidFill>
              <a:latin typeface="Open Sans 1 Bold"/>
              <a:ea typeface="Open Sans 1 Bold"/>
              <a:cs typeface="Open Sans 1 Bold"/>
              <a:sym typeface="Open Sans 1 Bold"/>
            </a:endParaRPr>
          </a:p>
          <a:p>
            <a:pPr algn="ctr" eaLnBrk="1" fontAlgn="auto" hangingPunct="1">
              <a:lnSpc>
                <a:spcPts val="2706"/>
              </a:lnSpc>
              <a:spcBef>
                <a:spcPts val="0"/>
              </a:spcBef>
              <a:spcAft>
                <a:spcPts val="0"/>
              </a:spcAft>
              <a:defRPr/>
            </a:pPr>
            <a:r>
              <a:rPr lang="fr-FR" sz="1933" dirty="0">
                <a:solidFill>
                  <a:srgbClr val="26110F"/>
                </a:solidFill>
                <a:latin typeface="Open Sans 1"/>
                <a:ea typeface="Open Sans 1"/>
                <a:cs typeface="Open Sans 1"/>
                <a:sym typeface="Open Sans 1"/>
              </a:rPr>
              <a:t>La signature </a:t>
            </a:r>
            <a:r>
              <a:rPr lang="fr-FR" sz="1933" b="1" dirty="0">
                <a:solidFill>
                  <a:srgbClr val="26110F"/>
                </a:solidFill>
                <a:latin typeface="Open Sans 1 Bold"/>
                <a:ea typeface="Open Sans 1 Bold"/>
                <a:cs typeface="Open Sans 1 Bold"/>
                <a:sym typeface="Open Sans 1 Bold"/>
              </a:rPr>
              <a:t>le 17 novembre 2023</a:t>
            </a:r>
            <a:r>
              <a:rPr lang="fr-FR" sz="1933" dirty="0">
                <a:solidFill>
                  <a:srgbClr val="26110F"/>
                </a:solidFill>
                <a:latin typeface="Open Sans 1"/>
                <a:ea typeface="Open Sans 1"/>
                <a:cs typeface="Open Sans 1"/>
                <a:sym typeface="Open Sans 1"/>
              </a:rPr>
              <a:t> d’une convention entre ces 3 acteurs témoigne:</a:t>
            </a:r>
          </a:p>
          <a:p>
            <a:pPr algn="ctr" eaLnBrk="1" fontAlgn="auto" hangingPunct="1">
              <a:lnSpc>
                <a:spcPts val="2706"/>
              </a:lnSpc>
              <a:spcBef>
                <a:spcPts val="0"/>
              </a:spcBef>
              <a:spcAft>
                <a:spcPts val="0"/>
              </a:spcAft>
              <a:defRPr/>
            </a:pPr>
            <a:endParaRPr lang="fr-FR" sz="1933" dirty="0">
              <a:solidFill>
                <a:srgbClr val="26110F"/>
              </a:solidFill>
              <a:latin typeface="Open Sans 1"/>
              <a:ea typeface="Open Sans 1"/>
              <a:cs typeface="Open Sans 1"/>
              <a:sym typeface="Open Sans 1"/>
            </a:endParaRPr>
          </a:p>
          <a:p>
            <a:pPr marL="342900" indent="-342900" eaLnBrk="1" fontAlgn="auto" hangingPunct="1">
              <a:lnSpc>
                <a:spcPts val="2706"/>
              </a:lnSpc>
              <a:spcBef>
                <a:spcPts val="0"/>
              </a:spcBef>
              <a:spcAft>
                <a:spcPts val="0"/>
              </a:spcAft>
              <a:buFont typeface="Wingdings" panose="05000000000000000000" pitchFamily="2" charset="2"/>
              <a:buChar char="Ø"/>
              <a:defRPr/>
            </a:pPr>
            <a:r>
              <a:rPr lang="fr-FR" sz="1900" dirty="0">
                <a:solidFill>
                  <a:srgbClr val="26110F"/>
                </a:solidFill>
                <a:latin typeface="Open Sans 1"/>
                <a:ea typeface="Open Sans 1"/>
                <a:cs typeface="Open Sans 1"/>
                <a:sym typeface="Open Sans 1"/>
              </a:rPr>
              <a:t>D’une </a:t>
            </a:r>
            <a:r>
              <a:rPr lang="fr-FR" sz="1900" b="1" dirty="0">
                <a:solidFill>
                  <a:srgbClr val="26110F"/>
                </a:solidFill>
                <a:latin typeface="Open Sans 1"/>
                <a:ea typeface="Open Sans 1"/>
                <a:cs typeface="Open Sans 1"/>
                <a:sym typeface="Open Sans 1"/>
              </a:rPr>
              <a:t>volonté politique</a:t>
            </a:r>
            <a:r>
              <a:rPr lang="fr-FR" sz="1900" dirty="0">
                <a:solidFill>
                  <a:srgbClr val="26110F"/>
                </a:solidFill>
                <a:latin typeface="Open Sans 1"/>
                <a:ea typeface="Open Sans 1"/>
                <a:cs typeface="Open Sans 1"/>
                <a:sym typeface="Open Sans 1"/>
              </a:rPr>
              <a:t> de favoriser le maintien à domicile.</a:t>
            </a:r>
            <a:endParaRPr lang="fr-FR" sz="1900" dirty="0">
              <a:solidFill>
                <a:srgbClr val="26110F"/>
              </a:solidFill>
              <a:latin typeface="Open Sans 1"/>
              <a:ea typeface="Open Sans 1"/>
              <a:cs typeface="Open Sans 1"/>
            </a:endParaRPr>
          </a:p>
          <a:p>
            <a:pPr marL="342900" indent="-342900" eaLnBrk="1" fontAlgn="auto" hangingPunct="1">
              <a:lnSpc>
                <a:spcPts val="2706"/>
              </a:lnSpc>
              <a:spcBef>
                <a:spcPts val="0"/>
              </a:spcBef>
              <a:spcAft>
                <a:spcPts val="0"/>
              </a:spcAft>
              <a:buFont typeface="Wingdings" panose="05000000000000000000" pitchFamily="2" charset="2"/>
              <a:buChar char="Ø"/>
              <a:defRPr/>
            </a:pPr>
            <a:r>
              <a:rPr lang="fr-FR" sz="1900" dirty="0">
                <a:solidFill>
                  <a:srgbClr val="26110F"/>
                </a:solidFill>
                <a:latin typeface="Open Sans 1"/>
                <a:ea typeface="Open Sans 1"/>
                <a:cs typeface="Open Sans 1"/>
                <a:sym typeface="Open Sans 1"/>
              </a:rPr>
              <a:t>D’une </a:t>
            </a:r>
            <a:r>
              <a:rPr lang="fr-FR" sz="1900" b="1" dirty="0">
                <a:solidFill>
                  <a:srgbClr val="26110F"/>
                </a:solidFill>
                <a:latin typeface="Open Sans 1"/>
                <a:ea typeface="Open Sans 1"/>
                <a:cs typeface="Open Sans 1"/>
                <a:sym typeface="Open Sans 1"/>
              </a:rPr>
              <a:t>dynamique de coopération</a:t>
            </a:r>
            <a:r>
              <a:rPr lang="fr-FR" sz="1900" dirty="0">
                <a:solidFill>
                  <a:srgbClr val="26110F"/>
                </a:solidFill>
                <a:latin typeface="Open Sans 1"/>
                <a:ea typeface="Open Sans 1"/>
                <a:cs typeface="Open Sans 1"/>
                <a:sym typeface="Open Sans 1"/>
              </a:rPr>
              <a:t> des acteurs de santé, du secours et du médico-social au sein d’un territoire.</a:t>
            </a:r>
            <a:endParaRPr lang="fr-FR" sz="1900" dirty="0">
              <a:solidFill>
                <a:srgbClr val="26110F"/>
              </a:solidFill>
              <a:latin typeface="Open Sans 1"/>
              <a:ea typeface="Open Sans 1"/>
              <a:cs typeface="Open Sans 1"/>
            </a:endParaRPr>
          </a:p>
          <a:p>
            <a:pPr marL="342900" indent="-342900" eaLnBrk="1" fontAlgn="auto" hangingPunct="1">
              <a:lnSpc>
                <a:spcPts val="2706"/>
              </a:lnSpc>
              <a:spcBef>
                <a:spcPts val="0"/>
              </a:spcBef>
              <a:spcAft>
                <a:spcPts val="0"/>
              </a:spcAft>
              <a:buFont typeface="Wingdings" panose="05000000000000000000" pitchFamily="2" charset="2"/>
              <a:buChar char="Ø"/>
              <a:defRPr/>
            </a:pPr>
            <a:r>
              <a:rPr lang="fr-FR" sz="1900" dirty="0">
                <a:solidFill>
                  <a:srgbClr val="26110F"/>
                </a:solidFill>
                <a:latin typeface="Open Sans 1"/>
                <a:ea typeface="Open Sans 1"/>
                <a:cs typeface="Open Sans 1"/>
                <a:sym typeface="Open Sans 1"/>
              </a:rPr>
              <a:t>D’une</a:t>
            </a:r>
            <a:r>
              <a:rPr lang="fr-FR" sz="1900" b="1" dirty="0">
                <a:solidFill>
                  <a:srgbClr val="26110F"/>
                </a:solidFill>
                <a:latin typeface="Open Sans 1"/>
                <a:ea typeface="Open Sans 1"/>
                <a:cs typeface="Open Sans 1"/>
                <a:sym typeface="Open Sans 1"/>
              </a:rPr>
              <a:t> capacité à innover localement</a:t>
            </a:r>
            <a:r>
              <a:rPr lang="fr-FR" sz="1900" dirty="0">
                <a:solidFill>
                  <a:srgbClr val="26110F"/>
                </a:solidFill>
                <a:latin typeface="Open Sans 1"/>
                <a:ea typeface="Open Sans 1"/>
                <a:cs typeface="Open Sans 1"/>
                <a:sym typeface="Open Sans 1"/>
              </a:rPr>
              <a:t> en cohérence avec la politique nationale du plan anti chute.</a:t>
            </a:r>
            <a:endParaRPr lang="fr-FR" sz="1900" dirty="0">
              <a:solidFill>
                <a:srgbClr val="26110F"/>
              </a:solidFill>
              <a:latin typeface="Open Sans 1"/>
              <a:ea typeface="Open Sans 1"/>
              <a:cs typeface="Open Sans 1"/>
            </a:endParaRPr>
          </a:p>
          <a:p>
            <a:pPr eaLnBrk="1" fontAlgn="auto" hangingPunct="1">
              <a:lnSpc>
                <a:spcPts val="2706"/>
              </a:lnSpc>
              <a:spcBef>
                <a:spcPts val="0"/>
              </a:spcBef>
              <a:spcAft>
                <a:spcPts val="0"/>
              </a:spcAft>
              <a:defRPr/>
            </a:pPr>
            <a:endParaRPr lang="fr-FR" sz="1933" dirty="0">
              <a:solidFill>
                <a:srgbClr val="26110F"/>
              </a:solidFill>
              <a:latin typeface="Open Sans 1"/>
              <a:ea typeface="Open Sans 1"/>
              <a:cs typeface="Open Sans 1"/>
              <a:sym typeface="Open Sans 1"/>
            </a:endParaRPr>
          </a:p>
        </p:txBody>
      </p:sp>
      <p:sp>
        <p:nvSpPr>
          <p:cNvPr id="4" name="Freeform 3">
            <a:extLst>
              <a:ext uri="{FF2B5EF4-FFF2-40B4-BE49-F238E27FC236}">
                <a16:creationId xmlns:a16="http://schemas.microsoft.com/office/drawing/2014/main" id="{5ED83A47-B084-1873-2E53-91B99BE1F539}"/>
              </a:ext>
            </a:extLst>
          </p:cNvPr>
          <p:cNvSpPr>
            <a:spLocks/>
          </p:cNvSpPr>
          <p:nvPr/>
        </p:nvSpPr>
        <p:spPr bwMode="auto">
          <a:xfrm>
            <a:off x="5292804" y="4480147"/>
            <a:ext cx="1649838" cy="1692291"/>
          </a:xfrm>
          <a:custGeom>
            <a:avLst/>
            <a:gdLst>
              <a:gd name="T0" fmla="*/ 0 w 4114800"/>
              <a:gd name="T1" fmla="*/ 0 h 4114800"/>
              <a:gd name="T2" fmla="*/ 4114800 w 4114800"/>
              <a:gd name="T3" fmla="*/ 0 h 4114800"/>
              <a:gd name="T4" fmla="*/ 4114800 w 4114800"/>
              <a:gd name="T5" fmla="*/ 4114800 h 4114800"/>
              <a:gd name="T6" fmla="*/ 0 w 4114800"/>
              <a:gd name="T7" fmla="*/ 4114800 h 4114800"/>
              <a:gd name="T8" fmla="*/ 0 w 4114800"/>
              <a:gd name="T9" fmla="*/ 0 h 4114800"/>
            </a:gdLst>
            <a:ahLst/>
            <a:cxnLst>
              <a:cxn ang="0">
                <a:pos x="T0" y="T1"/>
              </a:cxn>
              <a:cxn ang="0">
                <a:pos x="T2" y="T3"/>
              </a:cxn>
              <a:cxn ang="0">
                <a:pos x="T4" y="T5"/>
              </a:cxn>
              <a:cxn ang="0">
                <a:pos x="T6" y="T7"/>
              </a:cxn>
              <a:cxn ang="0">
                <a:pos x="T8" y="T9"/>
              </a:cxn>
            </a:cxnLst>
            <a:rect l="0" t="0" r="r" b="b"/>
            <a:pathLst>
              <a:path w="4114800" h="4114800">
                <a:moveTo>
                  <a:pt x="0" y="0"/>
                </a:moveTo>
                <a:lnTo>
                  <a:pt x="4114800" y="0"/>
                </a:lnTo>
                <a:lnTo>
                  <a:pt x="4114800" y="4114800"/>
                </a:lnTo>
                <a:lnTo>
                  <a:pt x="0" y="4114800"/>
                </a:lnTo>
                <a:lnTo>
                  <a:pt x="0"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2" name="Image 1">
            <a:extLst>
              <a:ext uri="{FF2B5EF4-FFF2-40B4-BE49-F238E27FC236}">
                <a16:creationId xmlns:a16="http://schemas.microsoft.com/office/drawing/2014/main" id="{EA6FE1F4-4521-E1D5-489E-5A8016C61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3795247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2" descr="CPTS Sud 28 2022.png">
            <a:extLst>
              <a:ext uri="{FF2B5EF4-FFF2-40B4-BE49-F238E27FC236}">
                <a16:creationId xmlns:a16="http://schemas.microsoft.com/office/drawing/2014/main" id="{AE9597F3-1093-D9FD-47EA-09742F99AF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 y="2102"/>
            <a:ext cx="8665128" cy="614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arme 23">
            <a:extLst>
              <a:ext uri="{FF2B5EF4-FFF2-40B4-BE49-F238E27FC236}">
                <a16:creationId xmlns:a16="http://schemas.microsoft.com/office/drawing/2014/main" id="{D9653CBA-4384-BE77-C6BA-56BB18254965}"/>
              </a:ext>
            </a:extLst>
          </p:cNvPr>
          <p:cNvSpPr/>
          <p:nvPr/>
        </p:nvSpPr>
        <p:spPr>
          <a:xfrm flipH="1">
            <a:off x="8331339" y="1462468"/>
            <a:ext cx="4109222" cy="3928561"/>
          </a:xfrm>
          <a:prstGeom prst="teardrop">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eaLnBrk="1" fontAlgn="auto" hangingPunct="1">
              <a:spcBef>
                <a:spcPts val="0"/>
              </a:spcBef>
              <a:spcAft>
                <a:spcPts val="0"/>
              </a:spcAft>
              <a:buFont typeface="Arial" panose="020B0604020202020204" pitchFamily="34" charset="0"/>
              <a:buChar char="•"/>
              <a:defRPr/>
            </a:pPr>
            <a:r>
              <a:rPr lang="fr-FR" sz="2400" b="1" dirty="0">
                <a:solidFill>
                  <a:schemeClr val="bg2"/>
                </a:solidFill>
              </a:rPr>
              <a:t>55 000 habitants</a:t>
            </a:r>
          </a:p>
          <a:p>
            <a:pPr marL="285750" indent="-285750" eaLnBrk="1" fontAlgn="auto" hangingPunct="1">
              <a:spcBef>
                <a:spcPts val="0"/>
              </a:spcBef>
              <a:spcAft>
                <a:spcPts val="0"/>
              </a:spcAft>
              <a:buFont typeface="Arial" panose="020B0604020202020204" pitchFamily="34" charset="0"/>
              <a:buChar char="•"/>
              <a:defRPr/>
            </a:pPr>
            <a:r>
              <a:rPr lang="fr-FR" sz="2400" b="1" dirty="0">
                <a:solidFill>
                  <a:schemeClr val="bg2"/>
                </a:solidFill>
              </a:rPr>
              <a:t>64 communes</a:t>
            </a:r>
            <a:endParaRPr lang="fr-FR" sz="2400" b="1" dirty="0">
              <a:solidFill>
                <a:schemeClr val="bg2"/>
              </a:solidFill>
              <a:ea typeface="Calibri"/>
              <a:cs typeface="Calibri"/>
            </a:endParaRPr>
          </a:p>
          <a:p>
            <a:pPr marL="285750" indent="-285750" eaLnBrk="1" fontAlgn="auto" hangingPunct="1">
              <a:spcBef>
                <a:spcPts val="0"/>
              </a:spcBef>
              <a:spcAft>
                <a:spcPts val="0"/>
              </a:spcAft>
              <a:buFont typeface="Arial" panose="020B0604020202020204" pitchFamily="34" charset="0"/>
              <a:buChar char="•"/>
              <a:defRPr/>
            </a:pPr>
            <a:r>
              <a:rPr lang="fr-FR" sz="2400" b="1" dirty="0">
                <a:solidFill>
                  <a:schemeClr val="bg2"/>
                </a:solidFill>
              </a:rPr>
              <a:t>23 médecins généralistes</a:t>
            </a:r>
            <a:endParaRPr lang="fr-FR" sz="2400" b="1" dirty="0">
              <a:solidFill>
                <a:schemeClr val="bg2"/>
              </a:solidFill>
              <a:ea typeface="Calibri"/>
              <a:cs typeface="Calibri"/>
            </a:endParaRPr>
          </a:p>
          <a:p>
            <a:pPr marL="285750" indent="-285750" eaLnBrk="1" fontAlgn="auto" hangingPunct="1">
              <a:spcBef>
                <a:spcPts val="0"/>
              </a:spcBef>
              <a:spcAft>
                <a:spcPts val="0"/>
              </a:spcAft>
              <a:buFont typeface="Arial" panose="020B0604020202020204" pitchFamily="34" charset="0"/>
              <a:buChar char="•"/>
              <a:defRPr/>
            </a:pPr>
            <a:r>
              <a:rPr lang="fr-FR" sz="2400" b="1" dirty="0">
                <a:solidFill>
                  <a:schemeClr val="bg2"/>
                </a:solidFill>
              </a:rPr>
              <a:t>54 infirmières </a:t>
            </a:r>
            <a:endParaRPr lang="fr-FR" sz="2400" b="1" dirty="0">
              <a:solidFill>
                <a:schemeClr val="bg2"/>
              </a:solidFill>
              <a:ea typeface="Calibri"/>
              <a:cs typeface="Calibri"/>
            </a:endParaRPr>
          </a:p>
          <a:p>
            <a:pPr marL="285750" indent="-285750" eaLnBrk="1" fontAlgn="auto" hangingPunct="1">
              <a:spcBef>
                <a:spcPts val="0"/>
              </a:spcBef>
              <a:spcAft>
                <a:spcPts val="0"/>
              </a:spcAft>
              <a:buFont typeface="Arial" panose="020B0604020202020204" pitchFamily="34" charset="0"/>
              <a:buChar char="•"/>
              <a:defRPr/>
            </a:pPr>
            <a:r>
              <a:rPr lang="fr-FR" sz="2400" b="1" dirty="0">
                <a:solidFill>
                  <a:schemeClr val="bg2"/>
                </a:solidFill>
              </a:rPr>
              <a:t>4 travailleurs sociaux</a:t>
            </a:r>
            <a:endParaRPr lang="fr-FR" sz="2400" b="1" dirty="0">
              <a:solidFill>
                <a:schemeClr val="bg2"/>
              </a:solidFill>
              <a:ea typeface="Calibri"/>
              <a:cs typeface="Calibri"/>
            </a:endParaRPr>
          </a:p>
          <a:p>
            <a:pPr marL="285750" indent="-285750" eaLnBrk="1" fontAlgn="auto" hangingPunct="1">
              <a:spcBef>
                <a:spcPts val="0"/>
              </a:spcBef>
              <a:spcAft>
                <a:spcPts val="0"/>
              </a:spcAft>
              <a:buFont typeface="Arial" panose="020B0604020202020204" pitchFamily="34" charset="0"/>
              <a:buChar char="•"/>
              <a:defRPr/>
            </a:pPr>
            <a:r>
              <a:rPr lang="fr-FR" sz="2400" b="1" dirty="0">
                <a:solidFill>
                  <a:schemeClr val="bg2"/>
                </a:solidFill>
              </a:rPr>
              <a:t>10 centres de secours</a:t>
            </a:r>
            <a:endParaRPr lang="fr-FR" sz="2400" b="1" dirty="0">
              <a:solidFill>
                <a:schemeClr val="bg2"/>
              </a:solidFill>
              <a:ea typeface="Calibri"/>
              <a:cs typeface="Calibri"/>
            </a:endParaRPr>
          </a:p>
        </p:txBody>
      </p:sp>
      <p:sp>
        <p:nvSpPr>
          <p:cNvPr id="3" name="ZoneTexte 2">
            <a:extLst>
              <a:ext uri="{FF2B5EF4-FFF2-40B4-BE49-F238E27FC236}">
                <a16:creationId xmlns:a16="http://schemas.microsoft.com/office/drawing/2014/main" id="{8804D8FD-9045-3393-72C1-26316CD8061E}"/>
              </a:ext>
            </a:extLst>
          </p:cNvPr>
          <p:cNvSpPr txBox="1"/>
          <p:nvPr/>
        </p:nvSpPr>
        <p:spPr>
          <a:xfrm>
            <a:off x="9037998" y="5186711"/>
            <a:ext cx="2695904" cy="1323439"/>
          </a:xfrm>
          <a:prstGeom prst="rect">
            <a:avLst/>
          </a:prstGeom>
          <a:noFill/>
        </p:spPr>
        <p:txBody>
          <a:bodyPr wrap="square" rtlCol="0">
            <a:spAutoFit/>
          </a:bodyPr>
          <a:lstStyle/>
          <a:p>
            <a:r>
              <a:rPr lang="fr-FR" sz="8000" b="1" dirty="0">
                <a:solidFill>
                  <a:schemeClr val="bg2"/>
                </a:solidFill>
              </a:rPr>
              <a:t>X 10</a:t>
            </a:r>
          </a:p>
        </p:txBody>
      </p:sp>
      <p:pic>
        <p:nvPicPr>
          <p:cNvPr id="4" name="Image 3">
            <a:extLst>
              <a:ext uri="{FF2B5EF4-FFF2-40B4-BE49-F238E27FC236}">
                <a16:creationId xmlns:a16="http://schemas.microsoft.com/office/drawing/2014/main" id="{9413796F-45F7-A168-2C15-92ADF4E30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3300712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Freeform 3">
            <a:extLst>
              <a:ext uri="{FF2B5EF4-FFF2-40B4-BE49-F238E27FC236}">
                <a16:creationId xmlns:a16="http://schemas.microsoft.com/office/drawing/2014/main" id="{9865D0AB-D677-D144-9252-DF2312ED4C36}"/>
              </a:ext>
            </a:extLst>
          </p:cNvPr>
          <p:cNvSpPr>
            <a:spLocks/>
          </p:cNvSpPr>
          <p:nvPr/>
        </p:nvSpPr>
        <p:spPr bwMode="auto">
          <a:xfrm>
            <a:off x="2263666" y="1093623"/>
            <a:ext cx="7294306" cy="4880999"/>
          </a:xfrm>
          <a:custGeom>
            <a:avLst/>
            <a:gdLst>
              <a:gd name="T0" fmla="*/ 0 w 9049634"/>
              <a:gd name="T1" fmla="*/ 0 h 5814499"/>
              <a:gd name="T2" fmla="*/ 9049635 w 9049634"/>
              <a:gd name="T3" fmla="*/ 0 h 5814499"/>
              <a:gd name="T4" fmla="*/ 9049635 w 9049634"/>
              <a:gd name="T5" fmla="*/ 5814499 h 5814499"/>
              <a:gd name="T6" fmla="*/ 0 w 9049634"/>
              <a:gd name="T7" fmla="*/ 5814499 h 5814499"/>
              <a:gd name="T8" fmla="*/ 0 w 9049634"/>
              <a:gd name="T9" fmla="*/ 0 h 5814499"/>
            </a:gdLst>
            <a:ahLst/>
            <a:cxnLst>
              <a:cxn ang="0">
                <a:pos x="T0" y="T1"/>
              </a:cxn>
              <a:cxn ang="0">
                <a:pos x="T2" y="T3"/>
              </a:cxn>
              <a:cxn ang="0">
                <a:pos x="T4" y="T5"/>
              </a:cxn>
              <a:cxn ang="0">
                <a:pos x="T6" y="T7"/>
              </a:cxn>
              <a:cxn ang="0">
                <a:pos x="T8" y="T9"/>
              </a:cxn>
            </a:cxnLst>
            <a:rect l="0" t="0" r="r" b="b"/>
            <a:pathLst>
              <a:path w="9049634" h="5814499">
                <a:moveTo>
                  <a:pt x="0" y="0"/>
                </a:moveTo>
                <a:lnTo>
                  <a:pt x="9049635" y="0"/>
                </a:lnTo>
                <a:lnTo>
                  <a:pt x="9049635" y="5814499"/>
                </a:lnTo>
                <a:lnTo>
                  <a:pt x="0" y="581449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2" name="Image 1">
            <a:extLst>
              <a:ext uri="{FF2B5EF4-FFF2-40B4-BE49-F238E27FC236}">
                <a16:creationId xmlns:a16="http://schemas.microsoft.com/office/drawing/2014/main" id="{67FFF049-E83D-3C70-E8A4-2CF6B24E1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3820081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E763BE8E-FC4B-9D38-7ADF-28AC169E04DA}"/>
              </a:ext>
            </a:extLst>
          </p:cNvPr>
          <p:cNvSpPr>
            <a:spLocks/>
          </p:cNvSpPr>
          <p:nvPr/>
        </p:nvSpPr>
        <p:spPr bwMode="auto">
          <a:xfrm>
            <a:off x="195385" y="2365652"/>
            <a:ext cx="11441612" cy="4150534"/>
          </a:xfrm>
          <a:custGeom>
            <a:avLst/>
            <a:gdLst>
              <a:gd name="T0" fmla="*/ 0 w 10189577"/>
              <a:gd name="T1" fmla="*/ 0 h 6039711"/>
              <a:gd name="T2" fmla="*/ 10189577 w 10189577"/>
              <a:gd name="T3" fmla="*/ 0 h 6039711"/>
              <a:gd name="T4" fmla="*/ 10189577 w 10189577"/>
              <a:gd name="T5" fmla="*/ 6039711 h 6039711"/>
              <a:gd name="T6" fmla="*/ 0 w 10189577"/>
              <a:gd name="T7" fmla="*/ 6039711 h 6039711"/>
              <a:gd name="T8" fmla="*/ 0 w 10189577"/>
              <a:gd name="T9" fmla="*/ 0 h 6039711"/>
            </a:gdLst>
            <a:ahLst/>
            <a:cxnLst>
              <a:cxn ang="0">
                <a:pos x="T0" y="T1"/>
              </a:cxn>
              <a:cxn ang="0">
                <a:pos x="T2" y="T3"/>
              </a:cxn>
              <a:cxn ang="0">
                <a:pos x="T4" y="T5"/>
              </a:cxn>
              <a:cxn ang="0">
                <a:pos x="T6" y="T7"/>
              </a:cxn>
              <a:cxn ang="0">
                <a:pos x="T8" y="T9"/>
              </a:cxn>
            </a:cxnLst>
            <a:rect l="0" t="0" r="r" b="b"/>
            <a:pathLst>
              <a:path w="10189577" h="6039711">
                <a:moveTo>
                  <a:pt x="0" y="0"/>
                </a:moveTo>
                <a:lnTo>
                  <a:pt x="10189577" y="0"/>
                </a:lnTo>
                <a:lnTo>
                  <a:pt x="10189577" y="6039711"/>
                </a:lnTo>
                <a:lnTo>
                  <a:pt x="0" y="603971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 name="Freeform 2">
            <a:extLst>
              <a:ext uri="{FF2B5EF4-FFF2-40B4-BE49-F238E27FC236}">
                <a16:creationId xmlns:a16="http://schemas.microsoft.com/office/drawing/2014/main" id="{FDD9ECBD-1988-222D-89FC-C9B7313D0220}"/>
              </a:ext>
            </a:extLst>
          </p:cNvPr>
          <p:cNvSpPr>
            <a:spLocks noChangeAspect="1"/>
          </p:cNvSpPr>
          <p:nvPr/>
        </p:nvSpPr>
        <p:spPr bwMode="auto">
          <a:xfrm>
            <a:off x="228222" y="15661"/>
            <a:ext cx="1497013" cy="1495425"/>
          </a:xfrm>
          <a:custGeom>
            <a:avLst/>
            <a:gdLst>
              <a:gd name="T0" fmla="*/ 0 w 2389484"/>
              <a:gd name="T1" fmla="*/ 0 h 2389484"/>
              <a:gd name="T2" fmla="*/ 2389484 w 2389484"/>
              <a:gd name="T3" fmla="*/ 0 h 2389484"/>
              <a:gd name="T4" fmla="*/ 2389484 w 2389484"/>
              <a:gd name="T5" fmla="*/ 2389484 h 2389484"/>
              <a:gd name="T6" fmla="*/ 0 w 2389484"/>
              <a:gd name="T7" fmla="*/ 2389484 h 2389484"/>
              <a:gd name="T8" fmla="*/ 0 w 2389484"/>
              <a:gd name="T9" fmla="*/ 0 h 2389484"/>
            </a:gdLst>
            <a:ahLst/>
            <a:cxnLst>
              <a:cxn ang="0">
                <a:pos x="T0" y="T1"/>
              </a:cxn>
              <a:cxn ang="0">
                <a:pos x="T2" y="T3"/>
              </a:cxn>
              <a:cxn ang="0">
                <a:pos x="T4" y="T5"/>
              </a:cxn>
              <a:cxn ang="0">
                <a:pos x="T6" y="T7"/>
              </a:cxn>
              <a:cxn ang="0">
                <a:pos x="T8" y="T9"/>
              </a:cxn>
            </a:cxnLst>
            <a:rect l="0" t="0" r="r" b="b"/>
            <a:pathLst>
              <a:path w="2389484" h="2389484">
                <a:moveTo>
                  <a:pt x="0" y="0"/>
                </a:moveTo>
                <a:lnTo>
                  <a:pt x="2389484" y="0"/>
                </a:lnTo>
                <a:lnTo>
                  <a:pt x="2389484" y="2389484"/>
                </a:lnTo>
                <a:lnTo>
                  <a:pt x="0" y="2389484"/>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aphicFrame>
        <p:nvGraphicFramePr>
          <p:cNvPr id="5" name="Diagramme 4">
            <a:extLst>
              <a:ext uri="{FF2B5EF4-FFF2-40B4-BE49-F238E27FC236}">
                <a16:creationId xmlns:a16="http://schemas.microsoft.com/office/drawing/2014/main" id="{E1AE86E9-A335-DF1B-F357-4D38219D00E0}"/>
              </a:ext>
            </a:extLst>
          </p:cNvPr>
          <p:cNvGraphicFramePr/>
          <p:nvPr>
            <p:extLst>
              <p:ext uri="{D42A27DB-BD31-4B8C-83A1-F6EECF244321}">
                <p14:modId xmlns:p14="http://schemas.microsoft.com/office/powerpoint/2010/main" val="3319603595"/>
              </p:ext>
            </p:extLst>
          </p:nvPr>
        </p:nvGraphicFramePr>
        <p:xfrm>
          <a:off x="1142631" y="1080433"/>
          <a:ext cx="9547121" cy="17534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reeform 4">
            <a:extLst>
              <a:ext uri="{FF2B5EF4-FFF2-40B4-BE49-F238E27FC236}">
                <a16:creationId xmlns:a16="http://schemas.microsoft.com/office/drawing/2014/main" id="{07600E10-613E-A8E7-745C-1585D9486AEA}"/>
              </a:ext>
            </a:extLst>
          </p:cNvPr>
          <p:cNvSpPr>
            <a:spLocks/>
          </p:cNvSpPr>
          <p:nvPr/>
        </p:nvSpPr>
        <p:spPr bwMode="auto">
          <a:xfrm>
            <a:off x="-319054" y="1332607"/>
            <a:ext cx="1792547" cy="1249135"/>
          </a:xfrm>
          <a:custGeom>
            <a:avLst/>
            <a:gdLst>
              <a:gd name="T0" fmla="*/ 0 w 3197520"/>
              <a:gd name="T1" fmla="*/ 0 h 2198295"/>
              <a:gd name="T2" fmla="*/ 3197520 w 3197520"/>
              <a:gd name="T3" fmla="*/ 0 h 2198295"/>
              <a:gd name="T4" fmla="*/ 3197520 w 3197520"/>
              <a:gd name="T5" fmla="*/ 2198295 h 2198295"/>
              <a:gd name="T6" fmla="*/ 0 w 3197520"/>
              <a:gd name="T7" fmla="*/ 2198295 h 2198295"/>
              <a:gd name="T8" fmla="*/ 0 w 3197520"/>
              <a:gd name="T9" fmla="*/ 0 h 2198295"/>
            </a:gdLst>
            <a:ahLst/>
            <a:cxnLst>
              <a:cxn ang="0">
                <a:pos x="T0" y="T1"/>
              </a:cxn>
              <a:cxn ang="0">
                <a:pos x="T2" y="T3"/>
              </a:cxn>
              <a:cxn ang="0">
                <a:pos x="T4" y="T5"/>
              </a:cxn>
              <a:cxn ang="0">
                <a:pos x="T6" y="T7"/>
              </a:cxn>
              <a:cxn ang="0">
                <a:pos x="T8" y="T9"/>
              </a:cxn>
            </a:cxnLst>
            <a:rect l="0" t="0" r="r" b="b"/>
            <a:pathLst>
              <a:path w="3197520" h="2198295">
                <a:moveTo>
                  <a:pt x="0" y="0"/>
                </a:moveTo>
                <a:lnTo>
                  <a:pt x="3197520" y="0"/>
                </a:lnTo>
                <a:lnTo>
                  <a:pt x="3197520" y="2198295"/>
                </a:lnTo>
                <a:lnTo>
                  <a:pt x="0" y="2198295"/>
                </a:lnTo>
                <a:lnTo>
                  <a:pt x="0" y="0"/>
                </a:lnTo>
                <a:close/>
              </a:path>
            </a:pathLst>
          </a:custGeom>
          <a:blipFill dpi="0" rotWithShape="1">
            <a:blip r:embed="rId10"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 name="Rectangle à coins arrondis 13">
            <a:extLst>
              <a:ext uri="{FF2B5EF4-FFF2-40B4-BE49-F238E27FC236}">
                <a16:creationId xmlns:a16="http://schemas.microsoft.com/office/drawing/2014/main" id="{4EB57EB1-304B-760F-FC20-23086C5738DA}"/>
              </a:ext>
            </a:extLst>
          </p:cNvPr>
          <p:cNvSpPr/>
          <p:nvPr/>
        </p:nvSpPr>
        <p:spPr>
          <a:xfrm>
            <a:off x="2198167" y="566728"/>
            <a:ext cx="1415790" cy="37362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CTA CODIS</a:t>
            </a:r>
          </a:p>
        </p:txBody>
      </p:sp>
      <p:sp>
        <p:nvSpPr>
          <p:cNvPr id="8" name="Rectangle à coins arrondis 28">
            <a:extLst>
              <a:ext uri="{FF2B5EF4-FFF2-40B4-BE49-F238E27FC236}">
                <a16:creationId xmlns:a16="http://schemas.microsoft.com/office/drawing/2014/main" id="{FD7F2E9C-F334-2A9F-E891-367162BD0840}"/>
              </a:ext>
            </a:extLst>
          </p:cNvPr>
          <p:cNvSpPr/>
          <p:nvPr/>
        </p:nvSpPr>
        <p:spPr>
          <a:xfrm>
            <a:off x="4673806" y="566728"/>
            <a:ext cx="2330245" cy="373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SAPEURS POMPIERS</a:t>
            </a:r>
          </a:p>
        </p:txBody>
      </p:sp>
      <p:sp>
        <p:nvSpPr>
          <p:cNvPr id="9" name="Rectangle à coins arrondis 29">
            <a:extLst>
              <a:ext uri="{FF2B5EF4-FFF2-40B4-BE49-F238E27FC236}">
                <a16:creationId xmlns:a16="http://schemas.microsoft.com/office/drawing/2014/main" id="{4BD34073-C85B-7EEE-20D9-C8294131D9AD}"/>
              </a:ext>
            </a:extLst>
          </p:cNvPr>
          <p:cNvSpPr/>
          <p:nvPr/>
        </p:nvSpPr>
        <p:spPr>
          <a:xfrm>
            <a:off x="8052618" y="563185"/>
            <a:ext cx="2163098" cy="37362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Sous-Direction Santé</a:t>
            </a:r>
          </a:p>
        </p:txBody>
      </p:sp>
      <p:pic>
        <p:nvPicPr>
          <p:cNvPr id="10" name="Image 9">
            <a:extLst>
              <a:ext uri="{FF2B5EF4-FFF2-40B4-BE49-F238E27FC236}">
                <a16:creationId xmlns:a16="http://schemas.microsoft.com/office/drawing/2014/main" id="{562CE4A5-392A-9D7A-0B47-3252A7D891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72095" y="6357104"/>
            <a:ext cx="1021651" cy="500896"/>
          </a:xfrm>
          <a:prstGeom prst="rect">
            <a:avLst/>
          </a:prstGeom>
        </p:spPr>
      </p:pic>
    </p:spTree>
    <p:extLst>
      <p:ext uri="{BB962C8B-B14F-4D97-AF65-F5344CB8AC3E}">
        <p14:creationId xmlns:p14="http://schemas.microsoft.com/office/powerpoint/2010/main" val="1454401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99A8E6-5E99-FE75-1051-027AB58019C9}"/>
              </a:ext>
            </a:extLst>
          </p:cNvPr>
          <p:cNvSpPr>
            <a:spLocks noChangeAspect="1"/>
          </p:cNvSpPr>
          <p:nvPr/>
        </p:nvSpPr>
        <p:spPr bwMode="auto">
          <a:xfrm>
            <a:off x="96838" y="0"/>
            <a:ext cx="1495425" cy="1497013"/>
          </a:xfrm>
          <a:custGeom>
            <a:avLst/>
            <a:gdLst>
              <a:gd name="T0" fmla="*/ 0 w 2389484"/>
              <a:gd name="T1" fmla="*/ 0 h 2389484"/>
              <a:gd name="T2" fmla="*/ 2389484 w 2389484"/>
              <a:gd name="T3" fmla="*/ 0 h 2389484"/>
              <a:gd name="T4" fmla="*/ 2389484 w 2389484"/>
              <a:gd name="T5" fmla="*/ 2389484 h 2389484"/>
              <a:gd name="T6" fmla="*/ 0 w 2389484"/>
              <a:gd name="T7" fmla="*/ 2389484 h 2389484"/>
              <a:gd name="T8" fmla="*/ 0 w 2389484"/>
              <a:gd name="T9" fmla="*/ 0 h 2389484"/>
            </a:gdLst>
            <a:ahLst/>
            <a:cxnLst>
              <a:cxn ang="0">
                <a:pos x="T0" y="T1"/>
              </a:cxn>
              <a:cxn ang="0">
                <a:pos x="T2" y="T3"/>
              </a:cxn>
              <a:cxn ang="0">
                <a:pos x="T4" y="T5"/>
              </a:cxn>
              <a:cxn ang="0">
                <a:pos x="T6" y="T7"/>
              </a:cxn>
              <a:cxn ang="0">
                <a:pos x="T8" y="T9"/>
              </a:cxn>
            </a:cxnLst>
            <a:rect l="0" t="0" r="r" b="b"/>
            <a:pathLst>
              <a:path w="2389484" h="2389484">
                <a:moveTo>
                  <a:pt x="0" y="0"/>
                </a:moveTo>
                <a:lnTo>
                  <a:pt x="2389484" y="0"/>
                </a:lnTo>
                <a:lnTo>
                  <a:pt x="2389484" y="2389484"/>
                </a:lnTo>
                <a:lnTo>
                  <a:pt x="0" y="238948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 name="Ellipse 3">
            <a:extLst>
              <a:ext uri="{FF2B5EF4-FFF2-40B4-BE49-F238E27FC236}">
                <a16:creationId xmlns:a16="http://schemas.microsoft.com/office/drawing/2014/main" id="{8617FE67-2DFA-177F-A445-34CF05FD3CC2}"/>
              </a:ext>
            </a:extLst>
          </p:cNvPr>
          <p:cNvSpPr/>
          <p:nvPr/>
        </p:nvSpPr>
        <p:spPr>
          <a:xfrm>
            <a:off x="9439276" y="1497013"/>
            <a:ext cx="2549525" cy="1384732"/>
          </a:xfrm>
          <a:prstGeom prst="ellipse">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chemeClr val="tx1"/>
                </a:solidFill>
              </a:rPr>
              <a:t>78% des personnes n’ont pas fait de nouvelle chute</a:t>
            </a:r>
          </a:p>
        </p:txBody>
      </p:sp>
      <p:graphicFrame>
        <p:nvGraphicFramePr>
          <p:cNvPr id="5" name="Tableau 4">
            <a:extLst>
              <a:ext uri="{FF2B5EF4-FFF2-40B4-BE49-F238E27FC236}">
                <a16:creationId xmlns:a16="http://schemas.microsoft.com/office/drawing/2014/main" id="{A4423DD3-7336-2CEF-686C-F10A377E0CA1}"/>
              </a:ext>
            </a:extLst>
          </p:cNvPr>
          <p:cNvGraphicFramePr>
            <a:graphicFrameLocks noGrp="1"/>
          </p:cNvGraphicFramePr>
          <p:nvPr>
            <p:extLst>
              <p:ext uri="{D42A27DB-BD31-4B8C-83A1-F6EECF244321}">
                <p14:modId xmlns:p14="http://schemas.microsoft.com/office/powerpoint/2010/main" val="2006211821"/>
              </p:ext>
            </p:extLst>
          </p:nvPr>
        </p:nvGraphicFramePr>
        <p:xfrm>
          <a:off x="3440026" y="2049160"/>
          <a:ext cx="4568190" cy="3709038"/>
        </p:xfrm>
        <a:graphic>
          <a:graphicData uri="http://schemas.openxmlformats.org/drawingml/2006/table">
            <a:tbl>
              <a:tblPr firstRow="1" firstCol="1" bandRow="1">
                <a:tableStyleId>{5C22544A-7EE6-4342-B048-85BDC9FD1C3A}</a:tableStyleId>
              </a:tblPr>
              <a:tblGrid>
                <a:gridCol w="2187433">
                  <a:extLst>
                    <a:ext uri="{9D8B030D-6E8A-4147-A177-3AD203B41FA5}">
                      <a16:colId xmlns:a16="http://schemas.microsoft.com/office/drawing/2014/main" val="2374887097"/>
                    </a:ext>
                  </a:extLst>
                </a:gridCol>
                <a:gridCol w="2380757">
                  <a:extLst>
                    <a:ext uri="{9D8B030D-6E8A-4147-A177-3AD203B41FA5}">
                      <a16:colId xmlns:a16="http://schemas.microsoft.com/office/drawing/2014/main" val="2885805831"/>
                    </a:ext>
                  </a:extLst>
                </a:gridCol>
              </a:tblGrid>
              <a:tr h="531506">
                <a:tc>
                  <a:txBody>
                    <a:bodyPr/>
                    <a:lstStyle/>
                    <a:p>
                      <a:pPr algn="ctr">
                        <a:spcAft>
                          <a:spcPts val="0"/>
                        </a:spcAft>
                      </a:pPr>
                      <a:r>
                        <a:rPr lang="fr-FR" sz="2000">
                          <a:effectLst/>
                        </a:rPr>
                        <a:t>Nombre de chutes</a:t>
                      </a:r>
                      <a:endParaRPr lang="fr-FR"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FF7E79"/>
                    </a:solidFill>
                  </a:tcPr>
                </a:tc>
                <a:tc>
                  <a:txBody>
                    <a:bodyPr/>
                    <a:lstStyle/>
                    <a:p>
                      <a:pPr algn="ctr">
                        <a:spcAft>
                          <a:spcPts val="0"/>
                        </a:spcAft>
                      </a:pPr>
                      <a:r>
                        <a:rPr lang="fr-FR" sz="2000">
                          <a:effectLst/>
                        </a:rPr>
                        <a:t>Nombre de patients</a:t>
                      </a:r>
                      <a:endParaRPr lang="fr-FR"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FF7E79"/>
                    </a:solidFill>
                  </a:tcPr>
                </a:tc>
                <a:extLst>
                  <a:ext uri="{0D108BD9-81ED-4DB2-BD59-A6C34878D82A}">
                    <a16:rowId xmlns:a16="http://schemas.microsoft.com/office/drawing/2014/main" val="792400893"/>
                  </a:ext>
                </a:extLst>
              </a:tr>
              <a:tr h="0">
                <a:tc>
                  <a:txBody>
                    <a:bodyPr/>
                    <a:lstStyle/>
                    <a:p>
                      <a:pPr algn="ctr">
                        <a:spcAft>
                          <a:spcPts val="0"/>
                        </a:spcAft>
                      </a:pPr>
                      <a:r>
                        <a:rPr lang="fr-FR" sz="2000" dirty="0">
                          <a:solidFill>
                            <a:schemeClr val="tx1"/>
                          </a:solidFill>
                          <a:effectLst/>
                        </a:rPr>
                        <a:t>1</a:t>
                      </a:r>
                      <a:endParaRPr lang="fr-FR"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FF7E79"/>
                    </a:solidFill>
                  </a:tcPr>
                </a:tc>
                <a:tc>
                  <a:txBody>
                    <a:bodyPr/>
                    <a:lstStyle/>
                    <a:p>
                      <a:pPr algn="ctr">
                        <a:spcAft>
                          <a:spcPts val="0"/>
                        </a:spcAft>
                      </a:pPr>
                      <a:r>
                        <a:rPr lang="fr-FR" sz="2800" dirty="0">
                          <a:solidFill>
                            <a:schemeClr val="bg2"/>
                          </a:solidFill>
                          <a:effectLst/>
                        </a:rPr>
                        <a:t>63</a:t>
                      </a:r>
                      <a:endParaRPr lang="fr-FR" sz="2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rgbClr val="FF7E79"/>
                    </a:solidFill>
                  </a:tcPr>
                </a:tc>
                <a:extLst>
                  <a:ext uri="{0D108BD9-81ED-4DB2-BD59-A6C34878D82A}">
                    <a16:rowId xmlns:a16="http://schemas.microsoft.com/office/drawing/2014/main" val="532395081"/>
                  </a:ext>
                </a:extLst>
              </a:tr>
              <a:tr h="445453">
                <a:tc>
                  <a:txBody>
                    <a:bodyPr/>
                    <a:lstStyle/>
                    <a:p>
                      <a:pPr algn="ctr">
                        <a:spcAft>
                          <a:spcPts val="0"/>
                        </a:spcAft>
                      </a:pPr>
                      <a:r>
                        <a:rPr lang="fr-FR" sz="2000" dirty="0">
                          <a:solidFill>
                            <a:schemeClr val="tx1"/>
                          </a:solidFill>
                          <a:effectLst/>
                        </a:rPr>
                        <a:t>2</a:t>
                      </a:r>
                      <a:endParaRPr lang="fr-FR"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FF7E79"/>
                    </a:solidFill>
                  </a:tcPr>
                </a:tc>
                <a:tc>
                  <a:txBody>
                    <a:bodyPr/>
                    <a:lstStyle/>
                    <a:p>
                      <a:pPr algn="ctr">
                        <a:spcAft>
                          <a:spcPts val="0"/>
                        </a:spcAft>
                      </a:pPr>
                      <a:r>
                        <a:rPr lang="fr-FR" sz="2800" dirty="0">
                          <a:solidFill>
                            <a:schemeClr val="bg2"/>
                          </a:solidFill>
                          <a:effectLst/>
                        </a:rPr>
                        <a:t>10</a:t>
                      </a:r>
                      <a:endParaRPr lang="fr-FR" sz="2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rgbClr val="FF7E79"/>
                    </a:solidFill>
                  </a:tcPr>
                </a:tc>
                <a:extLst>
                  <a:ext uri="{0D108BD9-81ED-4DB2-BD59-A6C34878D82A}">
                    <a16:rowId xmlns:a16="http://schemas.microsoft.com/office/drawing/2014/main" val="710194831"/>
                  </a:ext>
                </a:extLst>
              </a:tr>
              <a:tr h="445453">
                <a:tc>
                  <a:txBody>
                    <a:bodyPr/>
                    <a:lstStyle/>
                    <a:p>
                      <a:pPr algn="ctr">
                        <a:spcAft>
                          <a:spcPts val="0"/>
                        </a:spcAft>
                      </a:pPr>
                      <a:r>
                        <a:rPr lang="fr-FR" sz="2000" dirty="0">
                          <a:solidFill>
                            <a:schemeClr val="tx1"/>
                          </a:solidFill>
                          <a:effectLst/>
                        </a:rPr>
                        <a:t>3</a:t>
                      </a:r>
                      <a:endParaRPr lang="fr-FR"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FF7E79"/>
                    </a:solidFill>
                  </a:tcPr>
                </a:tc>
                <a:tc>
                  <a:txBody>
                    <a:bodyPr/>
                    <a:lstStyle/>
                    <a:p>
                      <a:pPr algn="ctr">
                        <a:spcAft>
                          <a:spcPts val="0"/>
                        </a:spcAft>
                      </a:pPr>
                      <a:r>
                        <a:rPr lang="fr-FR" sz="2800" dirty="0">
                          <a:solidFill>
                            <a:schemeClr val="bg2"/>
                          </a:solidFill>
                          <a:effectLst/>
                        </a:rPr>
                        <a:t>2</a:t>
                      </a:r>
                      <a:endParaRPr lang="fr-FR" sz="2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rgbClr val="FF7E79"/>
                    </a:solidFill>
                  </a:tcPr>
                </a:tc>
                <a:extLst>
                  <a:ext uri="{0D108BD9-81ED-4DB2-BD59-A6C34878D82A}">
                    <a16:rowId xmlns:a16="http://schemas.microsoft.com/office/drawing/2014/main" val="432831882"/>
                  </a:ext>
                </a:extLst>
              </a:tr>
              <a:tr h="445453">
                <a:tc>
                  <a:txBody>
                    <a:bodyPr/>
                    <a:lstStyle/>
                    <a:p>
                      <a:pPr algn="ctr">
                        <a:spcAft>
                          <a:spcPts val="0"/>
                        </a:spcAft>
                      </a:pPr>
                      <a:r>
                        <a:rPr lang="fr-FR" sz="2000" dirty="0">
                          <a:solidFill>
                            <a:schemeClr val="tx1"/>
                          </a:solidFill>
                          <a:effectLst/>
                        </a:rPr>
                        <a:t>4</a:t>
                      </a:r>
                      <a:endParaRPr lang="fr-FR"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FF7E79"/>
                    </a:solidFill>
                  </a:tcPr>
                </a:tc>
                <a:tc>
                  <a:txBody>
                    <a:bodyPr/>
                    <a:lstStyle/>
                    <a:p>
                      <a:pPr algn="ctr">
                        <a:spcAft>
                          <a:spcPts val="0"/>
                        </a:spcAft>
                      </a:pPr>
                      <a:r>
                        <a:rPr lang="fr-FR" sz="2800" dirty="0">
                          <a:solidFill>
                            <a:schemeClr val="bg2"/>
                          </a:solidFill>
                          <a:effectLst/>
                        </a:rPr>
                        <a:t>3</a:t>
                      </a:r>
                      <a:endParaRPr lang="fr-FR" sz="2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rgbClr val="FF7E79"/>
                    </a:solidFill>
                  </a:tcPr>
                </a:tc>
                <a:extLst>
                  <a:ext uri="{0D108BD9-81ED-4DB2-BD59-A6C34878D82A}">
                    <a16:rowId xmlns:a16="http://schemas.microsoft.com/office/drawing/2014/main" val="3702365634"/>
                  </a:ext>
                </a:extLst>
              </a:tr>
              <a:tr h="445453">
                <a:tc>
                  <a:txBody>
                    <a:bodyPr/>
                    <a:lstStyle/>
                    <a:p>
                      <a:pPr algn="ctr">
                        <a:spcAft>
                          <a:spcPts val="0"/>
                        </a:spcAft>
                      </a:pPr>
                      <a:r>
                        <a:rPr lang="fr-FR" sz="2000" dirty="0">
                          <a:solidFill>
                            <a:schemeClr val="tx1"/>
                          </a:solidFill>
                          <a:effectLst/>
                        </a:rPr>
                        <a:t>5</a:t>
                      </a:r>
                      <a:endParaRPr lang="fr-FR"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FF7E79"/>
                    </a:solidFill>
                  </a:tcPr>
                </a:tc>
                <a:tc>
                  <a:txBody>
                    <a:bodyPr/>
                    <a:lstStyle/>
                    <a:p>
                      <a:pPr algn="ctr">
                        <a:spcAft>
                          <a:spcPts val="0"/>
                        </a:spcAft>
                      </a:pPr>
                      <a:r>
                        <a:rPr lang="fr-FR" sz="2800" dirty="0">
                          <a:solidFill>
                            <a:schemeClr val="bg2"/>
                          </a:solidFill>
                          <a:effectLst/>
                        </a:rPr>
                        <a:t>1</a:t>
                      </a:r>
                      <a:endParaRPr lang="fr-FR" sz="2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rgbClr val="FF7E79"/>
                    </a:solidFill>
                  </a:tcPr>
                </a:tc>
                <a:extLst>
                  <a:ext uri="{0D108BD9-81ED-4DB2-BD59-A6C34878D82A}">
                    <a16:rowId xmlns:a16="http://schemas.microsoft.com/office/drawing/2014/main" val="3070344917"/>
                  </a:ext>
                </a:extLst>
              </a:tr>
              <a:tr h="445453">
                <a:tc>
                  <a:txBody>
                    <a:bodyPr/>
                    <a:lstStyle/>
                    <a:p>
                      <a:pPr algn="ctr">
                        <a:spcAft>
                          <a:spcPts val="0"/>
                        </a:spcAft>
                      </a:pPr>
                      <a:r>
                        <a:rPr lang="fr-FR" sz="2000" dirty="0">
                          <a:solidFill>
                            <a:schemeClr val="tx1"/>
                          </a:solidFill>
                          <a:effectLst/>
                        </a:rPr>
                        <a:t>7</a:t>
                      </a:r>
                      <a:endParaRPr lang="fr-FR"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FF7E79"/>
                    </a:solidFill>
                  </a:tcPr>
                </a:tc>
                <a:tc>
                  <a:txBody>
                    <a:bodyPr/>
                    <a:lstStyle/>
                    <a:p>
                      <a:pPr algn="ctr">
                        <a:spcAft>
                          <a:spcPts val="0"/>
                        </a:spcAft>
                      </a:pPr>
                      <a:r>
                        <a:rPr lang="fr-FR" sz="2800" dirty="0">
                          <a:solidFill>
                            <a:schemeClr val="bg2"/>
                          </a:solidFill>
                          <a:effectLst/>
                        </a:rPr>
                        <a:t>1</a:t>
                      </a:r>
                      <a:endParaRPr lang="fr-FR" sz="2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rgbClr val="FF7E79"/>
                    </a:solidFill>
                  </a:tcPr>
                </a:tc>
                <a:extLst>
                  <a:ext uri="{0D108BD9-81ED-4DB2-BD59-A6C34878D82A}">
                    <a16:rowId xmlns:a16="http://schemas.microsoft.com/office/drawing/2014/main" val="2718556772"/>
                  </a:ext>
                </a:extLst>
              </a:tr>
              <a:tr h="445453">
                <a:tc>
                  <a:txBody>
                    <a:bodyPr/>
                    <a:lstStyle/>
                    <a:p>
                      <a:pPr algn="ctr">
                        <a:spcAft>
                          <a:spcPts val="0"/>
                        </a:spcAft>
                      </a:pPr>
                      <a:r>
                        <a:rPr lang="fr-FR" sz="2000" dirty="0">
                          <a:solidFill>
                            <a:schemeClr val="tx1"/>
                          </a:solidFill>
                          <a:effectLst/>
                        </a:rPr>
                        <a:t>11</a:t>
                      </a:r>
                      <a:endParaRPr lang="fr-FR"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FF7E79"/>
                    </a:solidFill>
                  </a:tcPr>
                </a:tc>
                <a:tc>
                  <a:txBody>
                    <a:bodyPr/>
                    <a:lstStyle/>
                    <a:p>
                      <a:pPr algn="ctr">
                        <a:spcAft>
                          <a:spcPts val="0"/>
                        </a:spcAft>
                      </a:pPr>
                      <a:r>
                        <a:rPr lang="fr-FR" sz="2800" dirty="0">
                          <a:solidFill>
                            <a:schemeClr val="bg2"/>
                          </a:solidFill>
                          <a:effectLst/>
                        </a:rPr>
                        <a:t>1</a:t>
                      </a:r>
                      <a:endParaRPr lang="fr-FR" sz="2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rgbClr val="FF7E79"/>
                    </a:solidFill>
                  </a:tcPr>
                </a:tc>
                <a:extLst>
                  <a:ext uri="{0D108BD9-81ED-4DB2-BD59-A6C34878D82A}">
                    <a16:rowId xmlns:a16="http://schemas.microsoft.com/office/drawing/2014/main" val="2348605999"/>
                  </a:ext>
                </a:extLst>
              </a:tr>
            </a:tbl>
          </a:graphicData>
        </a:graphic>
      </p:graphicFrame>
      <p:cxnSp>
        <p:nvCxnSpPr>
          <p:cNvPr id="6" name="Connecteur droit avec flèche 5">
            <a:extLst>
              <a:ext uri="{FF2B5EF4-FFF2-40B4-BE49-F238E27FC236}">
                <a16:creationId xmlns:a16="http://schemas.microsoft.com/office/drawing/2014/main" id="{E46D5180-2B0F-94F9-DDAF-D98361C884C9}"/>
              </a:ext>
            </a:extLst>
          </p:cNvPr>
          <p:cNvCxnSpPr/>
          <p:nvPr/>
        </p:nvCxnSpPr>
        <p:spPr>
          <a:xfrm flipH="1">
            <a:off x="8164945" y="2336800"/>
            <a:ext cx="1117602" cy="3786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Accolade fermante 6">
            <a:extLst>
              <a:ext uri="{FF2B5EF4-FFF2-40B4-BE49-F238E27FC236}">
                <a16:creationId xmlns:a16="http://schemas.microsoft.com/office/drawing/2014/main" id="{E00EC6B2-BBE9-5CA1-E40A-FACBC1584835}"/>
              </a:ext>
            </a:extLst>
          </p:cNvPr>
          <p:cNvSpPr/>
          <p:nvPr/>
        </p:nvSpPr>
        <p:spPr>
          <a:xfrm>
            <a:off x="8298426" y="4433455"/>
            <a:ext cx="365283" cy="117301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Ellipse 7">
            <a:extLst>
              <a:ext uri="{FF2B5EF4-FFF2-40B4-BE49-F238E27FC236}">
                <a16:creationId xmlns:a16="http://schemas.microsoft.com/office/drawing/2014/main" id="{DD5A22FD-97A9-826E-E39F-8281B6314EBA}"/>
              </a:ext>
            </a:extLst>
          </p:cNvPr>
          <p:cNvSpPr/>
          <p:nvPr/>
        </p:nvSpPr>
        <p:spPr>
          <a:xfrm>
            <a:off x="9282547" y="4433455"/>
            <a:ext cx="2706254" cy="1173018"/>
          </a:xfrm>
          <a:prstGeom prst="ellipse">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Signalements spontanés par les sapeurs</a:t>
            </a:r>
          </a:p>
        </p:txBody>
      </p:sp>
      <p:sp>
        <p:nvSpPr>
          <p:cNvPr id="9" name="Accolade ouvrante 8">
            <a:extLst>
              <a:ext uri="{FF2B5EF4-FFF2-40B4-BE49-F238E27FC236}">
                <a16:creationId xmlns:a16="http://schemas.microsoft.com/office/drawing/2014/main" id="{A78ECD9D-36D7-26EF-358B-0A5124E408F8}"/>
              </a:ext>
            </a:extLst>
          </p:cNvPr>
          <p:cNvSpPr/>
          <p:nvPr/>
        </p:nvSpPr>
        <p:spPr>
          <a:xfrm>
            <a:off x="2943399" y="3491345"/>
            <a:ext cx="277090" cy="2207492"/>
          </a:xfrm>
          <a:prstGeom prst="lef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Ellipse 9">
            <a:extLst>
              <a:ext uri="{FF2B5EF4-FFF2-40B4-BE49-F238E27FC236}">
                <a16:creationId xmlns:a16="http://schemas.microsoft.com/office/drawing/2014/main" id="{00764EA5-4FA5-E258-D468-6CEEA5448F08}"/>
              </a:ext>
            </a:extLst>
          </p:cNvPr>
          <p:cNvSpPr/>
          <p:nvPr/>
        </p:nvSpPr>
        <p:spPr>
          <a:xfrm>
            <a:off x="159212" y="4008582"/>
            <a:ext cx="2491624" cy="1782618"/>
          </a:xfrm>
          <a:prstGeom prst="ellipse">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Signalements par les conventions « interventions à caractère sociale »</a:t>
            </a:r>
          </a:p>
        </p:txBody>
      </p:sp>
      <p:pic>
        <p:nvPicPr>
          <p:cNvPr id="11" name="Picture 2" descr="l'innovation de dessin à la main avec ampoule nuage illustration vecteur - 56446539">
            <a:extLst>
              <a:ext uri="{FF2B5EF4-FFF2-40B4-BE49-F238E27FC236}">
                <a16:creationId xmlns:a16="http://schemas.microsoft.com/office/drawing/2014/main" id="{4D5A6267-5E16-E283-780E-127891A377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26862" y="41924"/>
            <a:ext cx="1413164" cy="14131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innovation de dessin à la main avec ampoule nuage illustration vecteur - 56446539">
            <a:extLst>
              <a:ext uri="{FF2B5EF4-FFF2-40B4-BE49-F238E27FC236}">
                <a16:creationId xmlns:a16="http://schemas.microsoft.com/office/drawing/2014/main" id="{DEB57595-3528-02CA-0D1E-1122D0DAF3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10119" y="59735"/>
            <a:ext cx="1450709" cy="1450709"/>
          </a:xfrm>
          <a:prstGeom prst="rect">
            <a:avLst/>
          </a:prstGeom>
          <a:noFill/>
          <a:extLst>
            <a:ext uri="{909E8E84-426E-40DD-AFC4-6F175D3DCCD1}">
              <a14:hiddenFill xmlns:a14="http://schemas.microsoft.com/office/drawing/2010/main">
                <a:solidFill>
                  <a:srgbClr val="FFFFFF"/>
                </a:solidFill>
              </a14:hiddenFill>
            </a:ext>
          </a:extLst>
        </p:spPr>
      </p:pic>
      <p:sp>
        <p:nvSpPr>
          <p:cNvPr id="13" name="Double flèche horizontale 17">
            <a:extLst>
              <a:ext uri="{FF2B5EF4-FFF2-40B4-BE49-F238E27FC236}">
                <a16:creationId xmlns:a16="http://schemas.microsoft.com/office/drawing/2014/main" id="{A79A3A9B-D885-3F5D-339F-5AB0F95EC45A}"/>
              </a:ext>
            </a:extLst>
          </p:cNvPr>
          <p:cNvSpPr/>
          <p:nvPr/>
        </p:nvSpPr>
        <p:spPr>
          <a:xfrm>
            <a:off x="3630180" y="222456"/>
            <a:ext cx="4378036" cy="1052099"/>
          </a:xfrm>
          <a:prstGeom prst="leftRightArrow">
            <a:avLst/>
          </a:prstGeom>
          <a:solidFill>
            <a:srgbClr val="00C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SIGNALER DES LA PREMIERE CHUTE !</a:t>
            </a:r>
          </a:p>
        </p:txBody>
      </p:sp>
      <p:pic>
        <p:nvPicPr>
          <p:cNvPr id="3" name="Image 2">
            <a:extLst>
              <a:ext uri="{FF2B5EF4-FFF2-40B4-BE49-F238E27FC236}">
                <a16:creationId xmlns:a16="http://schemas.microsoft.com/office/drawing/2014/main" id="{CB174EC4-1BEB-215E-F612-B5FC9420BA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2095" y="6357104"/>
            <a:ext cx="1021651" cy="500896"/>
          </a:xfrm>
          <a:prstGeom prst="rect">
            <a:avLst/>
          </a:prstGeom>
        </p:spPr>
      </p:pic>
    </p:spTree>
    <p:extLst>
      <p:ext uri="{BB962C8B-B14F-4D97-AF65-F5344CB8AC3E}">
        <p14:creationId xmlns:p14="http://schemas.microsoft.com/office/powerpoint/2010/main" val="262487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à coins arrondis 16">
            <a:extLst>
              <a:ext uri="{FF2B5EF4-FFF2-40B4-BE49-F238E27FC236}">
                <a16:creationId xmlns:a16="http://schemas.microsoft.com/office/drawing/2014/main" id="{D37AA5B5-D44E-1CD9-24AF-CDDB02696A31}"/>
              </a:ext>
            </a:extLst>
          </p:cNvPr>
          <p:cNvSpPr/>
          <p:nvPr/>
        </p:nvSpPr>
        <p:spPr>
          <a:xfrm>
            <a:off x="725488" y="2276475"/>
            <a:ext cx="10201275" cy="3532188"/>
          </a:xfrm>
          <a:prstGeom prst="roundRect">
            <a:avLst/>
          </a:prstGeom>
          <a:solidFill>
            <a:srgbClr val="00C8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buFont typeface="Wingdings" panose="05000000000000000000" pitchFamily="2" charset="2"/>
              <a:buChar char="Ø"/>
              <a:defRPr/>
            </a:pPr>
            <a:r>
              <a:rPr lang="fr-FR" sz="2400" dirty="0"/>
              <a:t>Communication auprès des chefs de centres</a:t>
            </a:r>
          </a:p>
          <a:p>
            <a:pPr marL="342900" indent="-342900" eaLnBrk="1" fontAlgn="auto" hangingPunct="1">
              <a:spcBef>
                <a:spcPts val="0"/>
              </a:spcBef>
              <a:spcAft>
                <a:spcPts val="0"/>
              </a:spcAft>
              <a:buFont typeface="Wingdings" panose="05000000000000000000" pitchFamily="2" charset="2"/>
              <a:buChar char="Ø"/>
              <a:defRPr/>
            </a:pPr>
            <a:r>
              <a:rPr lang="fr-FR" sz="2400" dirty="0"/>
              <a:t>Mise en place d’un flyer explicitant la démarche aux personnes relevées après chute.</a:t>
            </a:r>
          </a:p>
          <a:p>
            <a:pPr marL="342900" indent="-342900" eaLnBrk="1" fontAlgn="auto" hangingPunct="1">
              <a:spcBef>
                <a:spcPts val="0"/>
              </a:spcBef>
              <a:spcAft>
                <a:spcPts val="0"/>
              </a:spcAft>
              <a:buFont typeface="Wingdings" panose="05000000000000000000" pitchFamily="2" charset="2"/>
              <a:buChar char="Ø"/>
              <a:defRPr/>
            </a:pPr>
            <a:r>
              <a:rPr lang="fr-FR" sz="2400" dirty="0"/>
              <a:t>Mise en place d’une fiche de signalement permettant d’améliorer la qualité de l’information transmise.</a:t>
            </a:r>
          </a:p>
          <a:p>
            <a:pPr marL="342900" indent="-342900" eaLnBrk="1" fontAlgn="auto" hangingPunct="1">
              <a:spcBef>
                <a:spcPts val="0"/>
              </a:spcBef>
              <a:spcAft>
                <a:spcPts val="0"/>
              </a:spcAft>
              <a:buFont typeface="Wingdings" panose="05000000000000000000" pitchFamily="2" charset="2"/>
              <a:buChar char="Ø"/>
              <a:defRPr/>
            </a:pPr>
            <a:r>
              <a:rPr lang="fr-FR" sz="2400" dirty="0"/>
              <a:t>Mission d’une assistante administrative à la sous-direction santé permettant d’améliorer les délais de transmission et de fiabiliser la requête.</a:t>
            </a:r>
          </a:p>
          <a:p>
            <a:pPr eaLnBrk="1" fontAlgn="auto" hangingPunct="1">
              <a:spcBef>
                <a:spcPts val="0"/>
              </a:spcBef>
              <a:spcAft>
                <a:spcPts val="0"/>
              </a:spcAft>
              <a:defRPr/>
            </a:pPr>
            <a:endParaRPr lang="fr-FR" sz="2400" dirty="0"/>
          </a:p>
        </p:txBody>
      </p:sp>
      <p:pic>
        <p:nvPicPr>
          <p:cNvPr id="4" name="Picture 2" descr="Amélioration continue : principes de la démarche, méthodes, outils pour la  mettre en place">
            <a:extLst>
              <a:ext uri="{FF2B5EF4-FFF2-40B4-BE49-F238E27FC236}">
                <a16:creationId xmlns:a16="http://schemas.microsoft.com/office/drawing/2014/main" id="{9C03C9D0-5912-2EA1-92BB-CFE553713D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5002" y="162308"/>
            <a:ext cx="3666056" cy="177405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2">
            <a:extLst>
              <a:ext uri="{FF2B5EF4-FFF2-40B4-BE49-F238E27FC236}">
                <a16:creationId xmlns:a16="http://schemas.microsoft.com/office/drawing/2014/main" id="{1B85038F-BC67-C60A-29F5-6514D077269E}"/>
              </a:ext>
            </a:extLst>
          </p:cNvPr>
          <p:cNvSpPr>
            <a:spLocks noChangeAspect="1"/>
          </p:cNvSpPr>
          <p:nvPr/>
        </p:nvSpPr>
        <p:spPr bwMode="auto">
          <a:xfrm>
            <a:off x="4746731" y="332362"/>
            <a:ext cx="1774058" cy="1774058"/>
          </a:xfrm>
          <a:custGeom>
            <a:avLst/>
            <a:gdLst>
              <a:gd name="T0" fmla="*/ 0 w 2389484"/>
              <a:gd name="T1" fmla="*/ 0 h 2389484"/>
              <a:gd name="T2" fmla="*/ 2389484 w 2389484"/>
              <a:gd name="T3" fmla="*/ 0 h 2389484"/>
              <a:gd name="T4" fmla="*/ 2389484 w 2389484"/>
              <a:gd name="T5" fmla="*/ 2389484 h 2389484"/>
              <a:gd name="T6" fmla="*/ 0 w 2389484"/>
              <a:gd name="T7" fmla="*/ 2389484 h 2389484"/>
              <a:gd name="T8" fmla="*/ 0 w 2389484"/>
              <a:gd name="T9" fmla="*/ 0 h 2389484"/>
            </a:gdLst>
            <a:ahLst/>
            <a:cxnLst>
              <a:cxn ang="0">
                <a:pos x="T0" y="T1"/>
              </a:cxn>
              <a:cxn ang="0">
                <a:pos x="T2" y="T3"/>
              </a:cxn>
              <a:cxn ang="0">
                <a:pos x="T4" y="T5"/>
              </a:cxn>
              <a:cxn ang="0">
                <a:pos x="T6" y="T7"/>
              </a:cxn>
              <a:cxn ang="0">
                <a:pos x="T8" y="T9"/>
              </a:cxn>
            </a:cxnLst>
            <a:rect l="0" t="0" r="r" b="b"/>
            <a:pathLst>
              <a:path w="2389484" h="2389484">
                <a:moveTo>
                  <a:pt x="0" y="0"/>
                </a:moveTo>
                <a:lnTo>
                  <a:pt x="2389484" y="0"/>
                </a:lnTo>
                <a:lnTo>
                  <a:pt x="2389484" y="2389484"/>
                </a:lnTo>
                <a:lnTo>
                  <a:pt x="0" y="2389484"/>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3" name="Image 2">
            <a:extLst>
              <a:ext uri="{FF2B5EF4-FFF2-40B4-BE49-F238E27FC236}">
                <a16:creationId xmlns:a16="http://schemas.microsoft.com/office/drawing/2014/main" id="{A3262BE7-14BD-572C-CD97-37CE190AB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873" y="6357104"/>
            <a:ext cx="1021651" cy="500896"/>
          </a:xfrm>
          <a:prstGeom prst="rect">
            <a:avLst/>
          </a:prstGeom>
        </p:spPr>
      </p:pic>
    </p:spTree>
    <p:extLst>
      <p:ext uri="{BB962C8B-B14F-4D97-AF65-F5344CB8AC3E}">
        <p14:creationId xmlns:p14="http://schemas.microsoft.com/office/powerpoint/2010/main" val="2140735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1">
            <a:extLst>
              <a:ext uri="{FF2B5EF4-FFF2-40B4-BE49-F238E27FC236}">
                <a16:creationId xmlns:a16="http://schemas.microsoft.com/office/drawing/2014/main" id="{AB757EB0-C919-16BF-7274-9D4FA7D2AFB9}"/>
              </a:ext>
            </a:extLst>
          </p:cNvPr>
          <p:cNvSpPr txBox="1">
            <a:spLocks noChangeArrowheads="1"/>
          </p:cNvSpPr>
          <p:nvPr/>
        </p:nvSpPr>
        <p:spPr bwMode="auto">
          <a:xfrm>
            <a:off x="600075" y="358775"/>
            <a:ext cx="110347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2000" b="1"/>
              <a:t>EVOLUTION DU DISPOSITIF</a:t>
            </a:r>
          </a:p>
        </p:txBody>
      </p:sp>
      <p:pic>
        <p:nvPicPr>
          <p:cNvPr id="6" name="Image 2">
            <a:extLst>
              <a:ext uri="{FF2B5EF4-FFF2-40B4-BE49-F238E27FC236}">
                <a16:creationId xmlns:a16="http://schemas.microsoft.com/office/drawing/2014/main" id="{C4497C82-36D3-86E8-6FDC-D39D53BDED5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5975" y="974725"/>
            <a:ext cx="73152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à coins arrondis 3">
            <a:extLst>
              <a:ext uri="{FF2B5EF4-FFF2-40B4-BE49-F238E27FC236}">
                <a16:creationId xmlns:a16="http://schemas.microsoft.com/office/drawing/2014/main" id="{CF932994-5D8E-97BE-A63D-522B83FBE637}"/>
              </a:ext>
            </a:extLst>
          </p:cNvPr>
          <p:cNvSpPr/>
          <p:nvPr/>
        </p:nvSpPr>
        <p:spPr>
          <a:xfrm>
            <a:off x="8913813" y="1348581"/>
            <a:ext cx="2720975" cy="4160837"/>
          </a:xfrm>
          <a:prstGeom prst="roundRect">
            <a:avLst/>
          </a:prstGeom>
          <a:solidFill>
            <a:srgbClr val="00C8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800" b="1"/>
              <a:t>Informations:</a:t>
            </a:r>
          </a:p>
          <a:p>
            <a:pPr algn="ctr" eaLnBrk="1" fontAlgn="auto" hangingPunct="1">
              <a:spcBef>
                <a:spcPts val="0"/>
              </a:spcBef>
              <a:spcAft>
                <a:spcPts val="0"/>
              </a:spcAft>
              <a:defRPr/>
            </a:pPr>
            <a:r>
              <a:rPr lang="fr-FR" sz="2800" b="1"/>
              <a:t>Partenaires</a:t>
            </a:r>
          </a:p>
          <a:p>
            <a:pPr algn="ctr" eaLnBrk="1" fontAlgn="auto" hangingPunct="1">
              <a:spcBef>
                <a:spcPts val="0"/>
              </a:spcBef>
              <a:spcAft>
                <a:spcPts val="0"/>
              </a:spcAft>
              <a:defRPr/>
            </a:pPr>
            <a:r>
              <a:rPr lang="fr-FR" sz="2800" b="1"/>
              <a:t>Dispositifs</a:t>
            </a:r>
          </a:p>
          <a:p>
            <a:pPr algn="ctr" eaLnBrk="1" fontAlgn="auto" hangingPunct="1">
              <a:spcBef>
                <a:spcPts val="0"/>
              </a:spcBef>
              <a:spcAft>
                <a:spcPts val="0"/>
              </a:spcAft>
              <a:defRPr/>
            </a:pPr>
            <a:r>
              <a:rPr lang="fr-FR" sz="2800" b="1"/>
              <a:t>Possibilité de refuser</a:t>
            </a:r>
          </a:p>
          <a:p>
            <a:pPr algn="ctr" eaLnBrk="1" fontAlgn="auto" hangingPunct="1">
              <a:spcBef>
                <a:spcPts val="0"/>
              </a:spcBef>
              <a:spcAft>
                <a:spcPts val="0"/>
              </a:spcAft>
              <a:defRPr/>
            </a:pPr>
            <a:r>
              <a:rPr lang="fr-FR" sz="2800" b="1"/>
              <a:t>Mentions RGPD</a:t>
            </a:r>
          </a:p>
        </p:txBody>
      </p:sp>
      <p:pic>
        <p:nvPicPr>
          <p:cNvPr id="2" name="Image 1">
            <a:extLst>
              <a:ext uri="{FF2B5EF4-FFF2-40B4-BE49-F238E27FC236}">
                <a16:creationId xmlns:a16="http://schemas.microsoft.com/office/drawing/2014/main" id="{978911A7-608D-DDEB-63C1-EBB26687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095" y="6357104"/>
            <a:ext cx="1021651" cy="500896"/>
          </a:xfrm>
          <a:prstGeom prst="rect">
            <a:avLst/>
          </a:prstGeom>
        </p:spPr>
      </p:pic>
    </p:spTree>
    <p:extLst>
      <p:ext uri="{BB962C8B-B14F-4D97-AF65-F5344CB8AC3E}">
        <p14:creationId xmlns:p14="http://schemas.microsoft.com/office/powerpoint/2010/main" val="382824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35993F74-BB7C-0DDD-A53D-31DB9839F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pic>
        <p:nvPicPr>
          <p:cNvPr id="18" name="Image 17">
            <a:extLst>
              <a:ext uri="{FF2B5EF4-FFF2-40B4-BE49-F238E27FC236}">
                <a16:creationId xmlns:a16="http://schemas.microsoft.com/office/drawing/2014/main" id="{C154E37F-071E-8C7C-07D4-7D36BB82A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26" y="481263"/>
            <a:ext cx="10467474" cy="5691175"/>
          </a:xfrm>
          <a:prstGeom prst="rect">
            <a:avLst/>
          </a:prstGeom>
        </p:spPr>
      </p:pic>
    </p:spTree>
    <p:extLst>
      <p:ext uri="{BB962C8B-B14F-4D97-AF65-F5344CB8AC3E}">
        <p14:creationId xmlns:p14="http://schemas.microsoft.com/office/powerpoint/2010/main" val="3568837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7689320" y="408200"/>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713F1C7E-D3AE-7717-BA39-9FBD0FF367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50627" y="127528"/>
            <a:ext cx="5561170" cy="6195222"/>
          </a:xfrm>
          <a:prstGeom prst="rect">
            <a:avLst/>
          </a:prstGeom>
        </p:spPr>
      </p:pic>
      <p:sp>
        <p:nvSpPr>
          <p:cNvPr id="3" name="ZoneTexte 2">
            <a:extLst>
              <a:ext uri="{FF2B5EF4-FFF2-40B4-BE49-F238E27FC236}">
                <a16:creationId xmlns:a16="http://schemas.microsoft.com/office/drawing/2014/main" id="{CFFA884A-1AC1-385C-DEA2-951066EA0171}"/>
              </a:ext>
            </a:extLst>
          </p:cNvPr>
          <p:cNvSpPr txBox="1"/>
          <p:nvPr/>
        </p:nvSpPr>
        <p:spPr>
          <a:xfrm>
            <a:off x="183234" y="204883"/>
            <a:ext cx="5170964" cy="461665"/>
          </a:xfrm>
          <a:prstGeom prst="rect">
            <a:avLst/>
          </a:prstGeom>
          <a:noFill/>
        </p:spPr>
        <p:txBody>
          <a:bodyPr wrap="square" rtlCol="0">
            <a:spAutoFit/>
          </a:bodyPr>
          <a:lstStyle/>
          <a:p>
            <a:r>
              <a:rPr lang="fr-FR" sz="2400" b="1" dirty="0">
                <a:solidFill>
                  <a:schemeClr val="bg2"/>
                </a:solidFill>
              </a:rPr>
              <a:t>Prise en charge globale du patient</a:t>
            </a:r>
          </a:p>
        </p:txBody>
      </p:sp>
      <p:pic>
        <p:nvPicPr>
          <p:cNvPr id="6" name="Image 5">
            <a:extLst>
              <a:ext uri="{FF2B5EF4-FFF2-40B4-BE49-F238E27FC236}">
                <a16:creationId xmlns:a16="http://schemas.microsoft.com/office/drawing/2014/main" id="{6A1EE75C-C943-D88C-73D0-D33605E4F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2909144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a:extLst>
              <a:ext uri="{FF2B5EF4-FFF2-40B4-BE49-F238E27FC236}">
                <a16:creationId xmlns:a16="http://schemas.microsoft.com/office/drawing/2014/main" id="{19848C40-37D8-031D-DDA3-30353AD484BF}"/>
              </a:ext>
            </a:extLst>
          </p:cNvPr>
          <p:cNvSpPr txBox="1"/>
          <p:nvPr/>
        </p:nvSpPr>
        <p:spPr bwMode="auto">
          <a:xfrm>
            <a:off x="2255548" y="548680"/>
            <a:ext cx="7680903" cy="1323439"/>
          </a:xfrm>
          <a:prstGeom prst="rect">
            <a:avLst/>
          </a:prstGeom>
          <a:noFill/>
        </p:spPr>
        <p:txBody>
          <a:bodyPr wrap="square">
            <a:spAutoFit/>
          </a:bodyPr>
          <a:lstStyle/>
          <a:p>
            <a:pPr algn="ctr">
              <a:defRPr/>
            </a:pPr>
            <a:r>
              <a:rPr lang="fr-FR" sz="2000" b="1" dirty="0">
                <a:solidFill>
                  <a:srgbClr val="213469"/>
                </a:solidFill>
                <a:latin typeface="Yu Gothic UI"/>
                <a:ea typeface="Yu Gothic UI"/>
                <a:cs typeface="Arial"/>
              </a:rPr>
              <a:t>Atelier 4</a:t>
            </a:r>
            <a:endParaRPr sz="2000" dirty="0"/>
          </a:p>
          <a:p>
            <a:pPr algn="ctr">
              <a:defRPr/>
            </a:pPr>
            <a:endParaRPr lang="fr-FR" sz="2000" b="1" dirty="0">
              <a:solidFill>
                <a:srgbClr val="213469"/>
              </a:solidFill>
              <a:latin typeface="Yu Gothic UI"/>
              <a:ea typeface="Yu Gothic UI"/>
              <a:cs typeface="Arial"/>
            </a:endParaRPr>
          </a:p>
          <a:p>
            <a:pPr algn="ctr">
              <a:defRPr/>
            </a:pPr>
            <a:r>
              <a:rPr lang="fr-FR" sz="2000" b="1" dirty="0">
                <a:solidFill>
                  <a:srgbClr val="213469"/>
                </a:solidFill>
                <a:latin typeface="Yu Gothic UI"/>
                <a:ea typeface="Yu Gothic UI"/>
                <a:cs typeface="Arial"/>
              </a:rPr>
              <a:t>PARCOURS PREVENTION DES CHUTES : </a:t>
            </a:r>
          </a:p>
          <a:p>
            <a:pPr algn="ctr">
              <a:defRPr/>
            </a:pPr>
            <a:r>
              <a:rPr lang="fr-FR" sz="2000" b="1" i="1" dirty="0">
                <a:solidFill>
                  <a:srgbClr val="213469"/>
                </a:solidFill>
                <a:latin typeface="Yu Gothic UI"/>
                <a:ea typeface="Yu Gothic UI"/>
                <a:cs typeface="Arial"/>
              </a:rPr>
              <a:t>de la conception à la mise en application</a:t>
            </a:r>
          </a:p>
        </p:txBody>
      </p:sp>
      <p:sp>
        <p:nvSpPr>
          <p:cNvPr id="4" name="ZoneTexte 3">
            <a:extLst>
              <a:ext uri="{FF2B5EF4-FFF2-40B4-BE49-F238E27FC236}">
                <a16:creationId xmlns:a16="http://schemas.microsoft.com/office/drawing/2014/main" id="{9252D9A0-1418-FCDF-EAE8-ABF99973A39F}"/>
              </a:ext>
            </a:extLst>
          </p:cNvPr>
          <p:cNvSpPr txBox="1"/>
          <p:nvPr/>
        </p:nvSpPr>
        <p:spPr bwMode="auto">
          <a:xfrm>
            <a:off x="371364" y="1988840"/>
            <a:ext cx="11449272" cy="3785652"/>
          </a:xfrm>
          <a:prstGeom prst="rect">
            <a:avLst/>
          </a:prstGeom>
          <a:noFill/>
        </p:spPr>
        <p:txBody>
          <a:bodyPr wrap="square" rtlCol="0">
            <a:spAutoFit/>
          </a:bodyPr>
          <a:lstStyle/>
          <a:p>
            <a:pPr algn="ctr"/>
            <a:r>
              <a:rPr lang="fr-FR" sz="2000" dirty="0">
                <a:solidFill>
                  <a:schemeClr val="bg2"/>
                </a:solidFill>
              </a:rPr>
              <a:t>2 millions de personnes de plus de 65 ans chutent chaque année</a:t>
            </a:r>
          </a:p>
          <a:p>
            <a:pPr algn="ctr"/>
            <a:r>
              <a:rPr lang="fr-FR" sz="2000" dirty="0">
                <a:solidFill>
                  <a:schemeClr val="bg2"/>
                </a:solidFill>
              </a:rPr>
              <a:t>10 000 décès </a:t>
            </a:r>
          </a:p>
          <a:p>
            <a:pPr algn="ctr"/>
            <a:r>
              <a:rPr lang="fr-FR" sz="2000" dirty="0">
                <a:solidFill>
                  <a:schemeClr val="bg2"/>
                </a:solidFill>
              </a:rPr>
              <a:t>plus de 130 000 hospitalisations</a:t>
            </a:r>
          </a:p>
          <a:p>
            <a:pPr algn="ctr"/>
            <a:endParaRPr lang="fr-FR" sz="2000" dirty="0">
              <a:solidFill>
                <a:schemeClr val="bg2"/>
              </a:solidFill>
            </a:endParaRPr>
          </a:p>
          <a:p>
            <a:pPr algn="ctr"/>
            <a:r>
              <a:rPr lang="fr-FR" sz="2000" dirty="0">
                <a:solidFill>
                  <a:schemeClr val="bg2"/>
                </a:solidFill>
              </a:rPr>
              <a:t>La chute est un indicateur de la fragilité, elle est prédictive de la perte d’autonomie et la prévention des chutes (primaire, secondaire et tertiaire) peut éviter l’entrée en dépendance</a:t>
            </a:r>
          </a:p>
          <a:p>
            <a:pPr algn="ctr"/>
            <a:endParaRPr lang="fr-FR" sz="2000" dirty="0">
              <a:solidFill>
                <a:schemeClr val="bg2"/>
              </a:solidFill>
            </a:endParaRPr>
          </a:p>
          <a:p>
            <a:pPr algn="ctr"/>
            <a:r>
              <a:rPr lang="fr-FR" sz="2000" dirty="0">
                <a:solidFill>
                  <a:schemeClr val="bg2"/>
                </a:solidFill>
              </a:rPr>
              <a:t>Les CPTS jouent un rôle majeur dans la prévention des chutes</a:t>
            </a:r>
          </a:p>
          <a:p>
            <a:pPr algn="ctr"/>
            <a:r>
              <a:rPr lang="fr-FR" sz="2000" dirty="0">
                <a:solidFill>
                  <a:schemeClr val="bg2"/>
                </a:solidFill>
              </a:rPr>
              <a:t>Seules capables de coordonner l’ensemble des acteurs de la santé concernés</a:t>
            </a:r>
          </a:p>
          <a:p>
            <a:pPr algn="ctr"/>
            <a:r>
              <a:rPr lang="fr-FR" sz="2000" dirty="0">
                <a:solidFill>
                  <a:schemeClr val="bg2"/>
                </a:solidFill>
              </a:rPr>
              <a:t>Du repérage aux protocoles de coopération en passant par l’organisation des interventions après le relevage, sans oublier la mise en place d’activité physique adaptée (au sein des maisons sport santé ou non) les CPTS sont en capacité d’orchestrer ce parcours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7524067" y="559369"/>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17FD7442-F556-555D-59ED-3FF8D39B4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pic>
        <p:nvPicPr>
          <p:cNvPr id="7" name="Image 6">
            <a:extLst>
              <a:ext uri="{FF2B5EF4-FFF2-40B4-BE49-F238E27FC236}">
                <a16:creationId xmlns:a16="http://schemas.microsoft.com/office/drawing/2014/main" id="{49BACFD0-9BF4-80FD-B5A4-CD3F06700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40" y="980728"/>
            <a:ext cx="9724835" cy="5304454"/>
          </a:xfrm>
          <a:prstGeom prst="rect">
            <a:avLst/>
          </a:prstGeom>
        </p:spPr>
      </p:pic>
    </p:spTree>
    <p:extLst>
      <p:ext uri="{BB962C8B-B14F-4D97-AF65-F5344CB8AC3E}">
        <p14:creationId xmlns:p14="http://schemas.microsoft.com/office/powerpoint/2010/main" val="3988622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reeform 11">
            <a:extLst>
              <a:ext uri="{FF2B5EF4-FFF2-40B4-BE49-F238E27FC236}">
                <a16:creationId xmlns:a16="http://schemas.microsoft.com/office/drawing/2014/main" id="{78EA7712-7315-B64F-603E-62A607EFEF86}"/>
              </a:ext>
            </a:extLst>
          </p:cNvPr>
          <p:cNvSpPr>
            <a:spLocks noChangeAspect="1"/>
          </p:cNvSpPr>
          <p:nvPr/>
        </p:nvSpPr>
        <p:spPr bwMode="auto">
          <a:xfrm>
            <a:off x="628961" y="342543"/>
            <a:ext cx="2128837" cy="1430338"/>
          </a:xfrm>
          <a:custGeom>
            <a:avLst/>
            <a:gdLst>
              <a:gd name="T0" fmla="*/ 0 w 1439385"/>
              <a:gd name="T1" fmla="*/ 0 h 967227"/>
              <a:gd name="T2" fmla="*/ 1439385 w 1439385"/>
              <a:gd name="T3" fmla="*/ 0 h 967227"/>
              <a:gd name="T4" fmla="*/ 1439385 w 1439385"/>
              <a:gd name="T5" fmla="*/ 967227 h 967227"/>
              <a:gd name="T6" fmla="*/ 0 w 1439385"/>
              <a:gd name="T7" fmla="*/ 967227 h 967227"/>
              <a:gd name="T8" fmla="*/ 0 w 1439385"/>
              <a:gd name="T9" fmla="*/ 0 h 967227"/>
            </a:gdLst>
            <a:ahLst/>
            <a:cxnLst>
              <a:cxn ang="0">
                <a:pos x="T0" y="T1"/>
              </a:cxn>
              <a:cxn ang="0">
                <a:pos x="T2" y="T3"/>
              </a:cxn>
              <a:cxn ang="0">
                <a:pos x="T4" y="T5"/>
              </a:cxn>
              <a:cxn ang="0">
                <a:pos x="T6" y="T7"/>
              </a:cxn>
              <a:cxn ang="0">
                <a:pos x="T8" y="T9"/>
              </a:cxn>
            </a:cxnLst>
            <a:rect l="0" t="0" r="r" b="b"/>
            <a:pathLst>
              <a:path w="1439385" h="967227">
                <a:moveTo>
                  <a:pt x="0" y="0"/>
                </a:moveTo>
                <a:lnTo>
                  <a:pt x="1439385" y="0"/>
                </a:lnTo>
                <a:lnTo>
                  <a:pt x="1439385" y="967227"/>
                </a:lnTo>
                <a:lnTo>
                  <a:pt x="0" y="96722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8" name="Google Shape;491;p25">
            <a:extLst>
              <a:ext uri="{FF2B5EF4-FFF2-40B4-BE49-F238E27FC236}">
                <a16:creationId xmlns:a16="http://schemas.microsoft.com/office/drawing/2014/main" id="{84B70C76-E45C-B54D-E6C2-6AF80645E93B}"/>
              </a:ext>
            </a:extLst>
          </p:cNvPr>
          <p:cNvGrpSpPr/>
          <p:nvPr/>
        </p:nvGrpSpPr>
        <p:grpSpPr>
          <a:xfrm>
            <a:off x="4549107" y="1414508"/>
            <a:ext cx="2858966" cy="2858966"/>
            <a:chOff x="6868325" y="1240250"/>
            <a:chExt cx="1423500" cy="1423500"/>
          </a:xfrm>
        </p:grpSpPr>
        <p:sp>
          <p:nvSpPr>
            <p:cNvPr id="9" name="Google Shape;492;p25">
              <a:extLst>
                <a:ext uri="{FF2B5EF4-FFF2-40B4-BE49-F238E27FC236}">
                  <a16:creationId xmlns:a16="http://schemas.microsoft.com/office/drawing/2014/main" id="{6AC362E3-5642-CF38-97BD-593B95EA9259}"/>
                </a:ext>
              </a:extLst>
            </p:cNvPr>
            <p:cNvSpPr/>
            <p:nvPr/>
          </p:nvSpPr>
          <p:spPr>
            <a:xfrm>
              <a:off x="6868325" y="1240250"/>
              <a:ext cx="1423500" cy="1423500"/>
            </a:xfrm>
            <a:prstGeom prst="donut">
              <a:avLst>
                <a:gd name="adj" fmla="val 16212"/>
              </a:avLst>
            </a:prstGeom>
            <a:solidFill>
              <a:schemeClr val="bg1"/>
            </a:solidFill>
            <a:ln w="9525" cap="flat" cmpd="sng">
              <a:solidFill>
                <a:srgbClr val="64C2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3;p25">
              <a:extLst>
                <a:ext uri="{FF2B5EF4-FFF2-40B4-BE49-F238E27FC236}">
                  <a16:creationId xmlns:a16="http://schemas.microsoft.com/office/drawing/2014/main" id="{8783AED6-F762-9D0D-A37C-944420DCDA85}"/>
                </a:ext>
              </a:extLst>
            </p:cNvPr>
            <p:cNvSpPr/>
            <p:nvPr/>
          </p:nvSpPr>
          <p:spPr>
            <a:xfrm>
              <a:off x="6869962" y="1241900"/>
              <a:ext cx="1420200" cy="1420200"/>
            </a:xfrm>
            <a:prstGeom prst="blockArc">
              <a:avLst>
                <a:gd name="adj1" fmla="val 16084088"/>
                <a:gd name="adj2" fmla="val 9626824"/>
                <a:gd name="adj3" fmla="val 15903"/>
              </a:avLst>
            </a:prstGeom>
            <a:solidFill>
              <a:srgbClr val="64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ZoneTexte 10">
            <a:extLst>
              <a:ext uri="{FF2B5EF4-FFF2-40B4-BE49-F238E27FC236}">
                <a16:creationId xmlns:a16="http://schemas.microsoft.com/office/drawing/2014/main" id="{26B48E02-7904-F100-95DF-5396A7DF6A3E}"/>
              </a:ext>
            </a:extLst>
          </p:cNvPr>
          <p:cNvSpPr txBox="1"/>
          <p:nvPr/>
        </p:nvSpPr>
        <p:spPr>
          <a:xfrm>
            <a:off x="3538155" y="1447168"/>
            <a:ext cx="2311400" cy="1015663"/>
          </a:xfrm>
          <a:prstGeom prst="rect">
            <a:avLst/>
          </a:prstGeom>
          <a:noFill/>
        </p:spPr>
        <p:txBody>
          <a:bodyPr wrap="square" rtlCol="0" anchor="t">
            <a:spAutoFit/>
          </a:bodyPr>
          <a:lstStyle/>
          <a:p>
            <a:pPr algn="ctr"/>
            <a:r>
              <a:rPr lang="fr-FR" sz="6000" dirty="0">
                <a:solidFill>
                  <a:schemeClr val="bg2"/>
                </a:solidFill>
                <a:latin typeface="Impact" panose="020B0806030902050204" pitchFamily="34" charset="0"/>
              </a:rPr>
              <a:t>31%</a:t>
            </a:r>
          </a:p>
        </p:txBody>
      </p:sp>
      <p:sp>
        <p:nvSpPr>
          <p:cNvPr id="12" name="ZoneTexte 11">
            <a:extLst>
              <a:ext uri="{FF2B5EF4-FFF2-40B4-BE49-F238E27FC236}">
                <a16:creationId xmlns:a16="http://schemas.microsoft.com/office/drawing/2014/main" id="{CC9E4F38-D53E-9B9F-057E-5034CC2C0126}"/>
              </a:ext>
            </a:extLst>
          </p:cNvPr>
          <p:cNvSpPr txBox="1"/>
          <p:nvPr/>
        </p:nvSpPr>
        <p:spPr>
          <a:xfrm>
            <a:off x="6741869" y="2150412"/>
            <a:ext cx="2311400" cy="1015663"/>
          </a:xfrm>
          <a:prstGeom prst="rect">
            <a:avLst/>
          </a:prstGeom>
          <a:noFill/>
        </p:spPr>
        <p:txBody>
          <a:bodyPr wrap="square" rtlCol="0" anchor="t">
            <a:spAutoFit/>
          </a:bodyPr>
          <a:lstStyle/>
          <a:p>
            <a:pPr algn="ctr"/>
            <a:r>
              <a:rPr lang="fr-FR" sz="6000" dirty="0">
                <a:solidFill>
                  <a:srgbClr val="44546A"/>
                </a:solidFill>
                <a:latin typeface="Impact" panose="020B0806030902050204" pitchFamily="34" charset="0"/>
              </a:rPr>
              <a:t>69%</a:t>
            </a:r>
          </a:p>
        </p:txBody>
      </p:sp>
      <p:sp>
        <p:nvSpPr>
          <p:cNvPr id="13" name="TextBox 2">
            <a:extLst>
              <a:ext uri="{FF2B5EF4-FFF2-40B4-BE49-F238E27FC236}">
                <a16:creationId xmlns:a16="http://schemas.microsoft.com/office/drawing/2014/main" id="{565F2C8F-50CC-C202-8DD3-D0EC6D0C02DC}"/>
              </a:ext>
            </a:extLst>
          </p:cNvPr>
          <p:cNvSpPr txBox="1"/>
          <p:nvPr/>
        </p:nvSpPr>
        <p:spPr>
          <a:xfrm>
            <a:off x="1498771" y="2191023"/>
            <a:ext cx="3298412" cy="868443"/>
          </a:xfrm>
          <a:prstGeom prst="rect">
            <a:avLst/>
          </a:prstGeom>
        </p:spPr>
        <p:txBody>
          <a:bodyPr wrap="square" lIns="0" tIns="0" rIns="0" bIns="0" anchor="t">
            <a:spAutoFit/>
          </a:bodyPr>
          <a:lstStyle/>
          <a:p>
            <a:pPr algn="ctr" eaLnBrk="1" fontAlgn="auto" hangingPunct="1">
              <a:lnSpc>
                <a:spcPts val="3453"/>
              </a:lnSpc>
              <a:spcAft>
                <a:spcPts val="0"/>
              </a:spcAft>
              <a:defRPr/>
            </a:pPr>
            <a:r>
              <a:rPr lang="en-US" sz="2450" dirty="0">
                <a:solidFill>
                  <a:schemeClr val="bg2"/>
                </a:solidFill>
                <a:latin typeface="Impact"/>
                <a:ea typeface="Open Sans 1 Bold"/>
                <a:cs typeface="Open Sans 1 Bold"/>
                <a:sym typeface="Open Sans 1 Bold"/>
              </a:rPr>
              <a:t>25 </a:t>
            </a:r>
            <a:r>
              <a:rPr lang="en-US" sz="2450" dirty="0" err="1">
                <a:solidFill>
                  <a:schemeClr val="bg2"/>
                </a:solidFill>
                <a:latin typeface="Impact"/>
                <a:ea typeface="Open Sans 1 Bold"/>
                <a:cs typeface="Open Sans 1 Bold"/>
                <a:sym typeface="Open Sans 1 Bold"/>
              </a:rPr>
              <a:t>personnes</a:t>
            </a:r>
            <a:r>
              <a:rPr lang="en-US" sz="2450" dirty="0">
                <a:solidFill>
                  <a:schemeClr val="bg2"/>
                </a:solidFill>
                <a:latin typeface="Impact"/>
                <a:ea typeface="Open Sans 1 Bold"/>
                <a:cs typeface="Open Sans 1 Bold"/>
                <a:sym typeface="Open Sans 1 Bold"/>
              </a:rPr>
              <a:t> inconnues des services</a:t>
            </a:r>
          </a:p>
        </p:txBody>
      </p:sp>
      <p:sp>
        <p:nvSpPr>
          <p:cNvPr id="14" name="TextBox 2">
            <a:extLst>
              <a:ext uri="{FF2B5EF4-FFF2-40B4-BE49-F238E27FC236}">
                <a16:creationId xmlns:a16="http://schemas.microsoft.com/office/drawing/2014/main" id="{6972A8D5-90D1-0401-4160-4FF5A314F813}"/>
              </a:ext>
            </a:extLst>
          </p:cNvPr>
          <p:cNvSpPr txBox="1"/>
          <p:nvPr/>
        </p:nvSpPr>
        <p:spPr>
          <a:xfrm>
            <a:off x="7175268" y="3135392"/>
            <a:ext cx="3298412" cy="857094"/>
          </a:xfrm>
          <a:prstGeom prst="rect">
            <a:avLst/>
          </a:prstGeom>
        </p:spPr>
        <p:txBody>
          <a:bodyPr wrap="square" lIns="0" tIns="0" rIns="0" bIns="0" anchor="t">
            <a:spAutoFit/>
          </a:bodyPr>
          <a:lstStyle/>
          <a:p>
            <a:pPr algn="ctr" eaLnBrk="1" fontAlgn="auto" hangingPunct="1">
              <a:lnSpc>
                <a:spcPts val="3453"/>
              </a:lnSpc>
              <a:spcAft>
                <a:spcPts val="0"/>
              </a:spcAft>
              <a:defRPr/>
            </a:pPr>
            <a:r>
              <a:rPr lang="en-US" sz="2450" dirty="0">
                <a:solidFill>
                  <a:schemeClr val="bg2"/>
                </a:solidFill>
                <a:latin typeface="Impact"/>
                <a:ea typeface="Open Sans 1 Bold"/>
                <a:cs typeface="Open Sans 1 Bold"/>
                <a:sym typeface="Open Sans 1 Bold"/>
              </a:rPr>
              <a:t>56 </a:t>
            </a:r>
            <a:r>
              <a:rPr lang="en-US" sz="2450" dirty="0" err="1">
                <a:solidFill>
                  <a:schemeClr val="bg2"/>
                </a:solidFill>
                <a:latin typeface="Impact"/>
                <a:ea typeface="Open Sans 1 Bold"/>
                <a:cs typeface="Open Sans 1 Bold"/>
                <a:sym typeface="Open Sans 1 Bold"/>
              </a:rPr>
              <a:t>personnes</a:t>
            </a:r>
            <a:r>
              <a:rPr lang="en-US" sz="2450" dirty="0">
                <a:solidFill>
                  <a:schemeClr val="bg2"/>
                </a:solidFill>
                <a:latin typeface="Impact"/>
                <a:ea typeface="Open Sans 1 Bold"/>
                <a:cs typeface="Open Sans 1 Bold"/>
                <a:sym typeface="Open Sans 1 Bold"/>
              </a:rPr>
              <a:t> déjà </a:t>
            </a:r>
            <a:r>
              <a:rPr lang="en-US" sz="2450" dirty="0" err="1">
                <a:solidFill>
                  <a:schemeClr val="bg2"/>
                </a:solidFill>
                <a:latin typeface="Impact"/>
                <a:ea typeface="Open Sans 1 Bold"/>
                <a:cs typeface="Open Sans 1 Bold"/>
                <a:sym typeface="Open Sans 1 Bold"/>
              </a:rPr>
              <a:t>connues</a:t>
            </a:r>
            <a:r>
              <a:rPr lang="en-US" sz="2450" dirty="0">
                <a:solidFill>
                  <a:schemeClr val="bg2"/>
                </a:solidFill>
                <a:latin typeface="Impact"/>
                <a:ea typeface="Open Sans 1 Bold"/>
                <a:cs typeface="Open Sans 1 Bold"/>
                <a:sym typeface="Open Sans 1 Bold"/>
              </a:rPr>
              <a:t> des services</a:t>
            </a:r>
          </a:p>
        </p:txBody>
      </p:sp>
    </p:spTree>
    <p:extLst>
      <p:ext uri="{BB962C8B-B14F-4D97-AF65-F5344CB8AC3E}">
        <p14:creationId xmlns:p14="http://schemas.microsoft.com/office/powerpoint/2010/main" val="3474286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reeform 11">
            <a:extLst>
              <a:ext uri="{FF2B5EF4-FFF2-40B4-BE49-F238E27FC236}">
                <a16:creationId xmlns:a16="http://schemas.microsoft.com/office/drawing/2014/main" id="{78EA7712-7315-B64F-603E-62A607EFEF86}"/>
              </a:ext>
            </a:extLst>
          </p:cNvPr>
          <p:cNvSpPr>
            <a:spLocks noChangeAspect="1"/>
          </p:cNvSpPr>
          <p:nvPr/>
        </p:nvSpPr>
        <p:spPr bwMode="auto">
          <a:xfrm>
            <a:off x="628961" y="138006"/>
            <a:ext cx="2128837" cy="1430338"/>
          </a:xfrm>
          <a:custGeom>
            <a:avLst/>
            <a:gdLst>
              <a:gd name="T0" fmla="*/ 0 w 1439385"/>
              <a:gd name="T1" fmla="*/ 0 h 967227"/>
              <a:gd name="T2" fmla="*/ 1439385 w 1439385"/>
              <a:gd name="T3" fmla="*/ 0 h 967227"/>
              <a:gd name="T4" fmla="*/ 1439385 w 1439385"/>
              <a:gd name="T5" fmla="*/ 967227 h 967227"/>
              <a:gd name="T6" fmla="*/ 0 w 1439385"/>
              <a:gd name="T7" fmla="*/ 967227 h 967227"/>
              <a:gd name="T8" fmla="*/ 0 w 1439385"/>
              <a:gd name="T9" fmla="*/ 0 h 967227"/>
            </a:gdLst>
            <a:ahLst/>
            <a:cxnLst>
              <a:cxn ang="0">
                <a:pos x="T0" y="T1"/>
              </a:cxn>
              <a:cxn ang="0">
                <a:pos x="T2" y="T3"/>
              </a:cxn>
              <a:cxn ang="0">
                <a:pos x="T4" y="T5"/>
              </a:cxn>
              <a:cxn ang="0">
                <a:pos x="T6" y="T7"/>
              </a:cxn>
              <a:cxn ang="0">
                <a:pos x="T8" y="T9"/>
              </a:cxn>
            </a:cxnLst>
            <a:rect l="0" t="0" r="r" b="b"/>
            <a:pathLst>
              <a:path w="1439385" h="967227">
                <a:moveTo>
                  <a:pt x="0" y="0"/>
                </a:moveTo>
                <a:lnTo>
                  <a:pt x="1439385" y="0"/>
                </a:lnTo>
                <a:lnTo>
                  <a:pt x="1439385" y="967227"/>
                </a:lnTo>
                <a:lnTo>
                  <a:pt x="0" y="96722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2" name="ZoneTexte 11">
            <a:extLst>
              <a:ext uri="{FF2B5EF4-FFF2-40B4-BE49-F238E27FC236}">
                <a16:creationId xmlns:a16="http://schemas.microsoft.com/office/drawing/2014/main" id="{CC9E4F38-D53E-9B9F-057E-5034CC2C0126}"/>
              </a:ext>
            </a:extLst>
          </p:cNvPr>
          <p:cNvSpPr txBox="1"/>
          <p:nvPr/>
        </p:nvSpPr>
        <p:spPr>
          <a:xfrm>
            <a:off x="8295247" y="1174295"/>
            <a:ext cx="2311400" cy="1446550"/>
          </a:xfrm>
          <a:prstGeom prst="rect">
            <a:avLst/>
          </a:prstGeom>
          <a:noFill/>
        </p:spPr>
        <p:txBody>
          <a:bodyPr wrap="square" rtlCol="0" anchor="t">
            <a:spAutoFit/>
          </a:bodyPr>
          <a:lstStyle/>
          <a:p>
            <a:pPr algn="ctr"/>
            <a:r>
              <a:rPr lang="fr-FR" sz="6000">
                <a:solidFill>
                  <a:srgbClr val="44546A"/>
                </a:solidFill>
                <a:latin typeface="Impact" panose="020B0806030902050204" pitchFamily="34" charset="0"/>
              </a:rPr>
              <a:t>69% </a:t>
            </a:r>
            <a:r>
              <a:rPr lang="fr-FR" sz="2800">
                <a:solidFill>
                  <a:srgbClr val="44546A"/>
                </a:solidFill>
                <a:latin typeface="Impact" panose="020B0806030902050204" pitchFamily="34" charset="0"/>
              </a:rPr>
              <a:t>déjà connues</a:t>
            </a:r>
            <a:endParaRPr lang="fr-FR" sz="6000">
              <a:solidFill>
                <a:srgbClr val="44546A"/>
              </a:solidFill>
              <a:latin typeface="Impact" panose="020B0806030902050204" pitchFamily="34" charset="0"/>
            </a:endParaRPr>
          </a:p>
        </p:txBody>
      </p:sp>
      <p:sp>
        <p:nvSpPr>
          <p:cNvPr id="14" name="TextBox 2">
            <a:extLst>
              <a:ext uri="{FF2B5EF4-FFF2-40B4-BE49-F238E27FC236}">
                <a16:creationId xmlns:a16="http://schemas.microsoft.com/office/drawing/2014/main" id="{6972A8D5-90D1-0401-4160-4FF5A314F813}"/>
              </a:ext>
            </a:extLst>
          </p:cNvPr>
          <p:cNvSpPr txBox="1"/>
          <p:nvPr/>
        </p:nvSpPr>
        <p:spPr>
          <a:xfrm>
            <a:off x="160421" y="4724718"/>
            <a:ext cx="11781862" cy="1752852"/>
          </a:xfrm>
          <a:prstGeom prst="rect">
            <a:avLst/>
          </a:prstGeom>
        </p:spPr>
        <p:txBody>
          <a:bodyPr wrap="square" lIns="0" tIns="0" rIns="0" bIns="0" anchor="t">
            <a:spAutoFit/>
          </a:bodyPr>
          <a:lstStyle/>
          <a:p>
            <a:pPr algn="just" eaLnBrk="1" fontAlgn="auto" hangingPunct="1">
              <a:lnSpc>
                <a:spcPts val="3453"/>
              </a:lnSpc>
              <a:spcAft>
                <a:spcPts val="0"/>
              </a:spcAft>
              <a:defRPr/>
            </a:pPr>
            <a:r>
              <a:rPr lang="en-US" sz="2000" dirty="0">
                <a:solidFill>
                  <a:schemeClr val="bg2"/>
                </a:solidFill>
                <a:latin typeface="Calibri"/>
                <a:ea typeface="Open Sans 1 Bold"/>
                <a:cs typeface="Open Sans 1 Bold"/>
                <a:sym typeface="Open Sans 1 Bold"/>
              </a:rPr>
              <a:t>Sur les 40 </a:t>
            </a:r>
            <a:r>
              <a:rPr lang="en-US" sz="2000" dirty="0" err="1">
                <a:solidFill>
                  <a:schemeClr val="bg2"/>
                </a:solidFill>
                <a:latin typeface="Calibri"/>
                <a:ea typeface="Open Sans 1 Bold"/>
                <a:cs typeface="Open Sans 1 Bold"/>
                <a:sym typeface="Open Sans 1 Bold"/>
              </a:rPr>
              <a:t>personnes</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maintenues</a:t>
            </a:r>
            <a:r>
              <a:rPr lang="en-US" sz="2000" dirty="0">
                <a:solidFill>
                  <a:schemeClr val="bg2"/>
                </a:solidFill>
                <a:latin typeface="Calibri"/>
                <a:ea typeface="Open Sans 1 Bold"/>
                <a:cs typeface="Open Sans 1 Bold"/>
                <a:sym typeface="Open Sans 1 Bold"/>
              </a:rPr>
              <a:t> à domicile, </a:t>
            </a:r>
            <a:r>
              <a:rPr lang="en-US" sz="2000" b="1" dirty="0" err="1">
                <a:solidFill>
                  <a:schemeClr val="bg2"/>
                </a:solidFill>
                <a:latin typeface="Calibri"/>
                <a:ea typeface="Open Sans 1 Bold"/>
                <a:cs typeface="Open Sans 1 Bold"/>
                <a:sym typeface="Open Sans 1 Bold"/>
              </a:rPr>
              <a:t>une</a:t>
            </a:r>
            <a:r>
              <a:rPr lang="en-US" sz="2000" b="1" dirty="0">
                <a:solidFill>
                  <a:schemeClr val="bg2"/>
                </a:solidFill>
                <a:latin typeface="Calibri"/>
                <a:ea typeface="Open Sans 1 Bold"/>
                <a:cs typeface="Open Sans 1 Bold"/>
                <a:sym typeface="Open Sans 1 Bold"/>
              </a:rPr>
              <a:t> </a:t>
            </a:r>
            <a:r>
              <a:rPr lang="en-US" sz="2000" b="1" dirty="0" err="1">
                <a:solidFill>
                  <a:schemeClr val="bg2"/>
                </a:solidFill>
                <a:latin typeface="Calibri"/>
                <a:ea typeface="Open Sans 1 Bold"/>
                <a:cs typeface="Open Sans 1 Bold"/>
                <a:sym typeface="Open Sans 1 Bold"/>
              </a:rPr>
              <a:t>seule</a:t>
            </a:r>
            <a:r>
              <a:rPr lang="en-US" sz="2000" b="1" dirty="0">
                <a:solidFill>
                  <a:schemeClr val="bg2"/>
                </a:solidFill>
                <a:latin typeface="Calibri"/>
                <a:ea typeface="Open Sans 1 Bold"/>
                <a:cs typeface="Open Sans 1 Bold"/>
                <a:sym typeface="Open Sans 1 Bold"/>
              </a:rPr>
              <a:t> a </a:t>
            </a:r>
            <a:r>
              <a:rPr lang="en-US" sz="2000" b="1" dirty="0" err="1">
                <a:solidFill>
                  <a:schemeClr val="bg2"/>
                </a:solidFill>
                <a:latin typeface="Calibri"/>
                <a:ea typeface="Open Sans 1 Bold"/>
                <a:cs typeface="Open Sans 1 Bold"/>
                <a:sym typeface="Open Sans 1 Bold"/>
              </a:rPr>
              <a:t>refusé</a:t>
            </a:r>
            <a:r>
              <a:rPr lang="en-US" sz="2000" b="1" dirty="0">
                <a:solidFill>
                  <a:schemeClr val="bg2"/>
                </a:solidFill>
                <a:latin typeface="Calibri"/>
                <a:ea typeface="Open Sans 1 Bold"/>
                <a:cs typeface="Open Sans 1 Bold"/>
                <a:sym typeface="Open Sans 1 Bold"/>
              </a:rPr>
              <a:t> la venue du </a:t>
            </a:r>
            <a:r>
              <a:rPr lang="en-US" sz="2000" b="1" dirty="0" err="1">
                <a:solidFill>
                  <a:schemeClr val="bg2"/>
                </a:solidFill>
                <a:latin typeface="Calibri"/>
                <a:ea typeface="Open Sans 1 Bold"/>
                <a:cs typeface="Open Sans 1 Bold"/>
                <a:sym typeface="Open Sans 1 Bold"/>
              </a:rPr>
              <a:t>travailleur</a:t>
            </a:r>
            <a:r>
              <a:rPr lang="en-US" sz="2000" b="1" dirty="0">
                <a:solidFill>
                  <a:schemeClr val="bg2"/>
                </a:solidFill>
                <a:latin typeface="Calibri"/>
                <a:ea typeface="Open Sans 1 Bold"/>
                <a:cs typeface="Open Sans 1 Bold"/>
                <a:sym typeface="Open Sans 1 Bold"/>
              </a:rPr>
              <a:t> social</a:t>
            </a:r>
            <a:r>
              <a:rPr lang="en-US" sz="2000" dirty="0">
                <a:solidFill>
                  <a:schemeClr val="bg2"/>
                </a:solidFill>
                <a:latin typeface="Calibri"/>
                <a:ea typeface="Open Sans 1 Bold"/>
                <a:cs typeface="Open Sans 1 Bold"/>
                <a:sym typeface="Open Sans 1 Bold"/>
              </a:rPr>
              <a:t>, et 36 </a:t>
            </a:r>
            <a:r>
              <a:rPr lang="en-US" sz="2000" dirty="0" err="1">
                <a:solidFill>
                  <a:schemeClr val="bg2"/>
                </a:solidFill>
                <a:latin typeface="Calibri"/>
                <a:ea typeface="Open Sans 1 Bold"/>
                <a:cs typeface="Open Sans 1 Bold"/>
                <a:sym typeface="Open Sans 1 Bold"/>
              </a:rPr>
              <a:t>ont</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connu</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une</a:t>
            </a:r>
            <a:r>
              <a:rPr lang="en-US" sz="2000" dirty="0">
                <a:solidFill>
                  <a:schemeClr val="bg2"/>
                </a:solidFill>
                <a:latin typeface="Calibri"/>
                <a:ea typeface="Open Sans 1 Bold"/>
                <a:cs typeface="Open Sans 1 Bold"/>
                <a:sym typeface="Open Sans 1 Bold"/>
              </a:rPr>
              <a:t> nouvelle </a:t>
            </a:r>
            <a:r>
              <a:rPr lang="en-US" sz="2000" dirty="0" err="1">
                <a:solidFill>
                  <a:schemeClr val="bg2"/>
                </a:solidFill>
                <a:latin typeface="Calibri"/>
                <a:ea typeface="Open Sans 1 Bold"/>
                <a:cs typeface="Open Sans 1 Bold"/>
                <a:sym typeface="Open Sans 1 Bold"/>
              </a:rPr>
              <a:t>visite</a:t>
            </a:r>
            <a:r>
              <a:rPr lang="en-US" sz="2000" dirty="0">
                <a:solidFill>
                  <a:schemeClr val="bg2"/>
                </a:solidFill>
                <a:latin typeface="Calibri"/>
                <a:ea typeface="Open Sans 1 Bold"/>
                <a:cs typeface="Open Sans 1 Bold"/>
                <a:sym typeface="Open Sans 1 Bold"/>
              </a:rPr>
              <a:t> pour </a:t>
            </a:r>
            <a:r>
              <a:rPr lang="en-US" sz="2000" dirty="0" err="1">
                <a:solidFill>
                  <a:schemeClr val="bg2"/>
                </a:solidFill>
                <a:latin typeface="Calibri"/>
                <a:ea typeface="Open Sans 1 Bold"/>
                <a:cs typeface="Open Sans 1 Bold"/>
                <a:sym typeface="Open Sans 1 Bold"/>
              </a:rPr>
              <a:t>réévaluation</a:t>
            </a:r>
            <a:r>
              <a:rPr lang="en-US" sz="2000" dirty="0">
                <a:solidFill>
                  <a:schemeClr val="bg2"/>
                </a:solidFill>
                <a:latin typeface="Calibri"/>
                <a:ea typeface="Open Sans 1 Bold"/>
                <a:cs typeface="Open Sans 1 Bold"/>
                <a:sym typeface="Open Sans 1 Bold"/>
              </a:rPr>
              <a:t> de </a:t>
            </a:r>
            <a:r>
              <a:rPr lang="en-US" sz="2000" dirty="0" err="1">
                <a:solidFill>
                  <a:schemeClr val="bg2"/>
                </a:solidFill>
                <a:latin typeface="Calibri"/>
                <a:ea typeface="Open Sans 1 Bold"/>
                <a:cs typeface="Open Sans 1 Bold"/>
                <a:sym typeface="Open Sans 1 Bold"/>
              </a:rPr>
              <a:t>leurs</a:t>
            </a:r>
            <a:r>
              <a:rPr lang="en-US" sz="2000" dirty="0">
                <a:solidFill>
                  <a:schemeClr val="bg2"/>
                </a:solidFill>
                <a:latin typeface="Calibri"/>
                <a:ea typeface="Open Sans 1 Bold"/>
                <a:cs typeface="Open Sans 1 Bold"/>
                <a:sym typeface="Open Sans 1 Bold"/>
              </a:rPr>
              <a:t> droits. </a:t>
            </a:r>
            <a:endParaRPr lang="en-US" sz="2000" dirty="0">
              <a:solidFill>
                <a:schemeClr val="bg2"/>
              </a:solidFill>
              <a:latin typeface="Calibri"/>
              <a:ea typeface="Open Sans 1 Bold"/>
              <a:cs typeface="Open Sans 1 Bold"/>
            </a:endParaRPr>
          </a:p>
          <a:p>
            <a:pPr algn="just" eaLnBrk="1" fontAlgn="auto" hangingPunct="1">
              <a:lnSpc>
                <a:spcPts val="3453"/>
              </a:lnSpc>
              <a:spcAft>
                <a:spcPts val="0"/>
              </a:spcAft>
              <a:defRPr/>
            </a:pPr>
            <a:r>
              <a:rPr lang="en-US" sz="2000" b="1" dirty="0">
                <a:solidFill>
                  <a:schemeClr val="bg2"/>
                </a:solidFill>
                <a:latin typeface="Calibri"/>
                <a:ea typeface="Open Sans 1 Bold"/>
                <a:cs typeface="Open Sans 1 Bold"/>
                <a:sym typeface="Open Sans 1 Bold"/>
              </a:rPr>
              <a:t>Dans 17 </a:t>
            </a:r>
            <a:r>
              <a:rPr lang="en-US" sz="2000" b="1" dirty="0" err="1">
                <a:solidFill>
                  <a:schemeClr val="bg2"/>
                </a:solidFill>
                <a:latin typeface="Calibri"/>
                <a:ea typeface="Open Sans 1 Bold"/>
                <a:cs typeface="Open Sans 1 Bold"/>
                <a:sym typeface="Open Sans 1 Bold"/>
              </a:rPr>
              <a:t>cas</a:t>
            </a:r>
            <a:r>
              <a:rPr lang="en-US" sz="2000" b="1" dirty="0">
                <a:solidFill>
                  <a:schemeClr val="bg2"/>
                </a:solidFill>
                <a:latin typeface="Calibri"/>
                <a:ea typeface="Open Sans 1 Bold"/>
                <a:cs typeface="Open Sans 1 Bold"/>
                <a:sym typeface="Open Sans 1 Bold"/>
              </a:rPr>
              <a:t> les droits </a:t>
            </a:r>
            <a:r>
              <a:rPr lang="en-US" sz="2000" b="1" dirty="0" err="1">
                <a:solidFill>
                  <a:schemeClr val="bg2"/>
                </a:solidFill>
                <a:latin typeface="Calibri"/>
                <a:ea typeface="Open Sans 1 Bold"/>
                <a:cs typeface="Open Sans 1 Bold"/>
                <a:sym typeface="Open Sans 1 Bold"/>
              </a:rPr>
              <a:t>ont</a:t>
            </a:r>
            <a:r>
              <a:rPr lang="en-US" sz="2000" b="1" dirty="0">
                <a:solidFill>
                  <a:schemeClr val="bg2"/>
                </a:solidFill>
                <a:latin typeface="Calibri"/>
                <a:ea typeface="Open Sans 1 Bold"/>
                <a:cs typeface="Open Sans 1 Bold"/>
                <a:sym typeface="Open Sans 1 Bold"/>
              </a:rPr>
              <a:t> </a:t>
            </a:r>
            <a:r>
              <a:rPr lang="en-US" sz="2000" b="1" dirty="0" err="1">
                <a:solidFill>
                  <a:schemeClr val="bg2"/>
                </a:solidFill>
                <a:latin typeface="Calibri"/>
                <a:ea typeface="Open Sans 1 Bold"/>
                <a:cs typeface="Open Sans 1 Bold"/>
                <a:sym typeface="Open Sans 1 Bold"/>
              </a:rPr>
              <a:t>été</a:t>
            </a:r>
            <a:r>
              <a:rPr lang="en-US" sz="2000" b="1" dirty="0">
                <a:solidFill>
                  <a:schemeClr val="bg2"/>
                </a:solidFill>
                <a:latin typeface="Calibri"/>
                <a:ea typeface="Open Sans 1 Bold"/>
                <a:cs typeface="Open Sans 1 Bold"/>
                <a:sym typeface="Open Sans 1 Bold"/>
              </a:rPr>
              <a:t> </a:t>
            </a:r>
            <a:r>
              <a:rPr lang="en-US" sz="2000" b="1" dirty="0" err="1">
                <a:solidFill>
                  <a:schemeClr val="bg2"/>
                </a:solidFill>
                <a:latin typeface="Calibri"/>
                <a:ea typeface="Open Sans 1 Bold"/>
                <a:cs typeface="Open Sans 1 Bold"/>
                <a:sym typeface="Open Sans 1 Bold"/>
              </a:rPr>
              <a:t>revus</a:t>
            </a:r>
            <a:r>
              <a:rPr lang="en-US" sz="2000" b="1" dirty="0">
                <a:solidFill>
                  <a:schemeClr val="bg2"/>
                </a:solidFill>
                <a:latin typeface="Calibri"/>
                <a:ea typeface="Open Sans 1 Bold"/>
                <a:cs typeface="Open Sans 1 Bold"/>
                <a:sym typeface="Open Sans 1 Bold"/>
              </a:rPr>
              <a:t> à la </a:t>
            </a:r>
            <a:r>
              <a:rPr lang="en-US" sz="2000" b="1" dirty="0" err="1">
                <a:solidFill>
                  <a:schemeClr val="bg2"/>
                </a:solidFill>
                <a:latin typeface="Calibri"/>
                <a:ea typeface="Open Sans 1 Bold"/>
                <a:cs typeface="Open Sans 1 Bold"/>
                <a:sym typeface="Open Sans 1 Bold"/>
              </a:rPr>
              <a:t>hausse</a:t>
            </a:r>
            <a:r>
              <a:rPr lang="en-US" sz="2000" b="1" dirty="0">
                <a:solidFill>
                  <a:schemeClr val="bg2"/>
                </a:solidFill>
                <a:latin typeface="Calibri"/>
                <a:ea typeface="Open Sans 1 Bold"/>
                <a:cs typeface="Open Sans 1 Bold"/>
                <a:sym typeface="Open Sans 1 Bold"/>
              </a:rPr>
              <a:t> </a:t>
            </a:r>
            <a:r>
              <a:rPr lang="en-US" sz="2000" dirty="0">
                <a:solidFill>
                  <a:schemeClr val="bg2"/>
                </a:solidFill>
                <a:latin typeface="Calibri"/>
                <a:ea typeface="Open Sans 1 Bold"/>
                <a:cs typeface="Open Sans 1 Bold"/>
                <a:sym typeface="Open Sans 1 Bold"/>
              </a:rPr>
              <a:t>(augmentation du </a:t>
            </a:r>
            <a:r>
              <a:rPr lang="en-US" sz="2000" dirty="0" err="1">
                <a:solidFill>
                  <a:schemeClr val="bg2"/>
                </a:solidFill>
                <a:latin typeface="Calibri"/>
                <a:ea typeface="Open Sans 1 Bold"/>
                <a:cs typeface="Open Sans 1 Bold"/>
                <a:sym typeface="Open Sans 1 Bold"/>
              </a:rPr>
              <a:t>nombre</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d’heures</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d’aide</a:t>
            </a:r>
            <a:r>
              <a:rPr lang="en-US" sz="2000" dirty="0">
                <a:solidFill>
                  <a:schemeClr val="bg2"/>
                </a:solidFill>
                <a:latin typeface="Calibri"/>
                <a:ea typeface="Open Sans 1 Bold"/>
                <a:cs typeface="Open Sans 1 Bold"/>
                <a:sym typeface="Open Sans 1 Bold"/>
              </a:rPr>
              <a:t> à domicile, portage de </a:t>
            </a:r>
            <a:r>
              <a:rPr lang="en-US" sz="2000" dirty="0" err="1">
                <a:solidFill>
                  <a:schemeClr val="bg2"/>
                </a:solidFill>
                <a:latin typeface="Calibri"/>
                <a:ea typeface="Open Sans 1 Bold"/>
                <a:cs typeface="Open Sans 1 Bold"/>
                <a:sym typeface="Open Sans 1 Bold"/>
              </a:rPr>
              <a:t>repas</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préconisation</a:t>
            </a:r>
            <a:r>
              <a:rPr lang="en-US" sz="2000" dirty="0">
                <a:solidFill>
                  <a:schemeClr val="bg2"/>
                </a:solidFill>
                <a:latin typeface="Calibri"/>
                <a:ea typeface="Open Sans 1 Bold"/>
                <a:cs typeface="Open Sans 1 Bold"/>
                <a:sym typeface="Open Sans 1 Bold"/>
              </a:rPr>
              <a:t> de </a:t>
            </a:r>
            <a:r>
              <a:rPr lang="en-US" sz="2000" dirty="0" err="1">
                <a:solidFill>
                  <a:schemeClr val="bg2"/>
                </a:solidFill>
                <a:latin typeface="Calibri"/>
                <a:ea typeface="Open Sans 1 Bold"/>
                <a:cs typeface="Open Sans 1 Bold"/>
                <a:sym typeface="Open Sans 1 Bold"/>
              </a:rPr>
              <a:t>téléalarme</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etc</a:t>
            </a:r>
            <a:r>
              <a:rPr lang="en-US" sz="2000" dirty="0">
                <a:solidFill>
                  <a:schemeClr val="bg2"/>
                </a:solidFill>
                <a:latin typeface="Calibri"/>
                <a:ea typeface="Open Sans 1 Bold"/>
                <a:cs typeface="Open Sans 1 Bold"/>
                <a:sym typeface="Open Sans 1 Bold"/>
              </a:rPr>
              <a:t>)</a:t>
            </a:r>
            <a:endParaRPr lang="en-US" sz="2000" dirty="0">
              <a:solidFill>
                <a:schemeClr val="bg2"/>
              </a:solidFill>
              <a:latin typeface="Calibri"/>
              <a:ea typeface="Open Sans 1 Bold"/>
              <a:cs typeface="Open Sans 1 Bold"/>
            </a:endParaRPr>
          </a:p>
        </p:txBody>
      </p:sp>
      <p:sp>
        <p:nvSpPr>
          <p:cNvPr id="2" name="Larme 1">
            <a:extLst>
              <a:ext uri="{FF2B5EF4-FFF2-40B4-BE49-F238E27FC236}">
                <a16:creationId xmlns:a16="http://schemas.microsoft.com/office/drawing/2014/main" id="{1AA4669A-C109-D5D3-70BC-71DE5BB371D3}"/>
              </a:ext>
            </a:extLst>
          </p:cNvPr>
          <p:cNvSpPr/>
          <p:nvPr/>
        </p:nvSpPr>
        <p:spPr>
          <a:xfrm>
            <a:off x="1165488" y="2518917"/>
            <a:ext cx="1861334" cy="1820165"/>
          </a:xfrm>
          <a:prstGeom prst="teardrop">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5 </a:t>
            </a:r>
          </a:p>
          <a:p>
            <a:pPr algn="ctr"/>
            <a:r>
              <a:rPr lang="fr-FR" dirty="0">
                <a:solidFill>
                  <a:schemeClr val="tx1"/>
                </a:solidFill>
              </a:rPr>
              <a:t>sont décédées</a:t>
            </a:r>
          </a:p>
        </p:txBody>
      </p:sp>
      <p:sp>
        <p:nvSpPr>
          <p:cNvPr id="17" name="Larme 16">
            <a:extLst>
              <a:ext uri="{FF2B5EF4-FFF2-40B4-BE49-F238E27FC236}">
                <a16:creationId xmlns:a16="http://schemas.microsoft.com/office/drawing/2014/main" id="{0F3F5487-D9E1-4533-FBB3-6E18D7E009FC}"/>
              </a:ext>
            </a:extLst>
          </p:cNvPr>
          <p:cNvSpPr/>
          <p:nvPr/>
        </p:nvSpPr>
        <p:spPr>
          <a:xfrm>
            <a:off x="3311941" y="2544129"/>
            <a:ext cx="1861334" cy="1820165"/>
          </a:xfrm>
          <a:prstGeom prst="teardrop">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200" b="1" dirty="0">
                <a:solidFill>
                  <a:schemeClr val="tx1"/>
                </a:solidFill>
              </a:rPr>
              <a:t>11</a:t>
            </a:r>
            <a:r>
              <a:rPr lang="fr-FR" sz="3200" dirty="0">
                <a:solidFill>
                  <a:schemeClr val="tx1"/>
                </a:solidFill>
              </a:rPr>
              <a:t> </a:t>
            </a:r>
          </a:p>
          <a:p>
            <a:pPr algn="ctr"/>
            <a:r>
              <a:rPr lang="fr-FR" dirty="0">
                <a:solidFill>
                  <a:schemeClr val="tx1"/>
                </a:solidFill>
              </a:rPr>
              <a:t>ont été accueillies en EHPAD ou foyer</a:t>
            </a:r>
            <a:endParaRPr lang="fr-FR" dirty="0">
              <a:solidFill>
                <a:schemeClr val="tx1"/>
              </a:solidFill>
              <a:ea typeface="Calibri"/>
              <a:cs typeface="Calibri"/>
            </a:endParaRPr>
          </a:p>
        </p:txBody>
      </p:sp>
      <p:sp>
        <p:nvSpPr>
          <p:cNvPr id="18" name="Larme 17">
            <a:extLst>
              <a:ext uri="{FF2B5EF4-FFF2-40B4-BE49-F238E27FC236}">
                <a16:creationId xmlns:a16="http://schemas.microsoft.com/office/drawing/2014/main" id="{15A90C07-462C-BAB5-4D71-72532B57EA03}"/>
              </a:ext>
            </a:extLst>
          </p:cNvPr>
          <p:cNvSpPr/>
          <p:nvPr/>
        </p:nvSpPr>
        <p:spPr>
          <a:xfrm>
            <a:off x="5450132" y="2511078"/>
            <a:ext cx="1861334" cy="1820165"/>
          </a:xfrm>
          <a:prstGeom prst="teardrop">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40</a:t>
            </a:r>
            <a:r>
              <a:rPr lang="fr-FR" sz="3200" dirty="0">
                <a:solidFill>
                  <a:schemeClr val="tx1"/>
                </a:solidFill>
              </a:rPr>
              <a:t> </a:t>
            </a:r>
          </a:p>
          <a:p>
            <a:pPr algn="ctr"/>
            <a:r>
              <a:rPr lang="fr-FR" dirty="0">
                <a:solidFill>
                  <a:schemeClr val="tx1"/>
                </a:solidFill>
              </a:rPr>
              <a:t>ont pu être maintenues à domicile</a:t>
            </a:r>
          </a:p>
        </p:txBody>
      </p:sp>
      <p:sp>
        <p:nvSpPr>
          <p:cNvPr id="19" name="TextBox 2">
            <a:extLst>
              <a:ext uri="{FF2B5EF4-FFF2-40B4-BE49-F238E27FC236}">
                <a16:creationId xmlns:a16="http://schemas.microsoft.com/office/drawing/2014/main" id="{63E449DB-49D1-08DD-64DF-FE9FBF5A0288}"/>
              </a:ext>
            </a:extLst>
          </p:cNvPr>
          <p:cNvSpPr txBox="1"/>
          <p:nvPr/>
        </p:nvSpPr>
        <p:spPr>
          <a:xfrm>
            <a:off x="772486" y="1560050"/>
            <a:ext cx="6526756" cy="419602"/>
          </a:xfrm>
          <a:prstGeom prst="rect">
            <a:avLst/>
          </a:prstGeom>
        </p:spPr>
        <p:txBody>
          <a:bodyPr wrap="square" lIns="0" tIns="0" rIns="0" bIns="0" anchor="t">
            <a:spAutoFit/>
          </a:bodyPr>
          <a:lstStyle/>
          <a:p>
            <a:pPr algn="ctr" eaLnBrk="1" fontAlgn="auto" hangingPunct="1">
              <a:lnSpc>
                <a:spcPts val="3453"/>
              </a:lnSpc>
              <a:spcAft>
                <a:spcPts val="0"/>
              </a:spcAft>
              <a:defRPr/>
            </a:pPr>
            <a:r>
              <a:rPr lang="en-US" sz="2450" b="1" dirty="0">
                <a:solidFill>
                  <a:schemeClr val="bg2"/>
                </a:solidFill>
                <a:latin typeface="Calibri"/>
                <a:ea typeface="Open Sans 1 Bold"/>
                <a:cs typeface="Open Sans 1 Bold"/>
                <a:sym typeface="Open Sans 1 Bold"/>
              </a:rPr>
              <a:t>Sur les 56 </a:t>
            </a:r>
            <a:r>
              <a:rPr lang="en-US" sz="2450" b="1" dirty="0" err="1">
                <a:solidFill>
                  <a:schemeClr val="bg2"/>
                </a:solidFill>
                <a:latin typeface="Calibri"/>
                <a:ea typeface="Open Sans 1 Bold"/>
                <a:cs typeface="Open Sans 1 Bold"/>
                <a:sym typeface="Open Sans 1 Bold"/>
              </a:rPr>
              <a:t>personnes</a:t>
            </a:r>
            <a:r>
              <a:rPr lang="en-US" sz="2450" b="1" dirty="0">
                <a:solidFill>
                  <a:schemeClr val="bg2"/>
                </a:solidFill>
                <a:latin typeface="Calibri"/>
                <a:ea typeface="Open Sans 1 Bold"/>
                <a:cs typeface="Open Sans 1 Bold"/>
                <a:sym typeface="Open Sans 1 Bold"/>
              </a:rPr>
              <a:t> déjà </a:t>
            </a:r>
            <a:r>
              <a:rPr lang="en-US" sz="2450" b="1" dirty="0" err="1">
                <a:solidFill>
                  <a:schemeClr val="bg2"/>
                </a:solidFill>
                <a:latin typeface="Calibri"/>
                <a:ea typeface="Open Sans 1 Bold"/>
                <a:cs typeface="Open Sans 1 Bold"/>
                <a:sym typeface="Open Sans 1 Bold"/>
              </a:rPr>
              <a:t>connues</a:t>
            </a:r>
            <a:r>
              <a:rPr lang="en-US" sz="2450" b="1" dirty="0">
                <a:solidFill>
                  <a:schemeClr val="bg2"/>
                </a:solidFill>
                <a:latin typeface="Calibri"/>
                <a:ea typeface="Open Sans 1 Bold"/>
                <a:cs typeface="Open Sans 1 Bold"/>
                <a:sym typeface="Open Sans 1 Bold"/>
              </a:rPr>
              <a:t> des services</a:t>
            </a:r>
          </a:p>
        </p:txBody>
      </p:sp>
    </p:spTree>
    <p:extLst>
      <p:ext uri="{BB962C8B-B14F-4D97-AF65-F5344CB8AC3E}">
        <p14:creationId xmlns:p14="http://schemas.microsoft.com/office/powerpoint/2010/main" val="2793323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reeform 11">
            <a:extLst>
              <a:ext uri="{FF2B5EF4-FFF2-40B4-BE49-F238E27FC236}">
                <a16:creationId xmlns:a16="http://schemas.microsoft.com/office/drawing/2014/main" id="{78EA7712-7315-B64F-603E-62A607EFEF86}"/>
              </a:ext>
            </a:extLst>
          </p:cNvPr>
          <p:cNvSpPr>
            <a:spLocks noChangeAspect="1"/>
          </p:cNvSpPr>
          <p:nvPr/>
        </p:nvSpPr>
        <p:spPr bwMode="auto">
          <a:xfrm>
            <a:off x="628961" y="138006"/>
            <a:ext cx="2128837" cy="1430338"/>
          </a:xfrm>
          <a:custGeom>
            <a:avLst/>
            <a:gdLst>
              <a:gd name="T0" fmla="*/ 0 w 1439385"/>
              <a:gd name="T1" fmla="*/ 0 h 967227"/>
              <a:gd name="T2" fmla="*/ 1439385 w 1439385"/>
              <a:gd name="T3" fmla="*/ 0 h 967227"/>
              <a:gd name="T4" fmla="*/ 1439385 w 1439385"/>
              <a:gd name="T5" fmla="*/ 967227 h 967227"/>
              <a:gd name="T6" fmla="*/ 0 w 1439385"/>
              <a:gd name="T7" fmla="*/ 967227 h 967227"/>
              <a:gd name="T8" fmla="*/ 0 w 1439385"/>
              <a:gd name="T9" fmla="*/ 0 h 967227"/>
            </a:gdLst>
            <a:ahLst/>
            <a:cxnLst>
              <a:cxn ang="0">
                <a:pos x="T0" y="T1"/>
              </a:cxn>
              <a:cxn ang="0">
                <a:pos x="T2" y="T3"/>
              </a:cxn>
              <a:cxn ang="0">
                <a:pos x="T4" y="T5"/>
              </a:cxn>
              <a:cxn ang="0">
                <a:pos x="T6" y="T7"/>
              </a:cxn>
              <a:cxn ang="0">
                <a:pos x="T8" y="T9"/>
              </a:cxn>
            </a:cxnLst>
            <a:rect l="0" t="0" r="r" b="b"/>
            <a:pathLst>
              <a:path w="1439385" h="967227">
                <a:moveTo>
                  <a:pt x="0" y="0"/>
                </a:moveTo>
                <a:lnTo>
                  <a:pt x="1439385" y="0"/>
                </a:lnTo>
                <a:lnTo>
                  <a:pt x="1439385" y="967227"/>
                </a:lnTo>
                <a:lnTo>
                  <a:pt x="0" y="96722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2" name="ZoneTexte 11">
            <a:extLst>
              <a:ext uri="{FF2B5EF4-FFF2-40B4-BE49-F238E27FC236}">
                <a16:creationId xmlns:a16="http://schemas.microsoft.com/office/drawing/2014/main" id="{CC9E4F38-D53E-9B9F-057E-5034CC2C0126}"/>
              </a:ext>
            </a:extLst>
          </p:cNvPr>
          <p:cNvSpPr txBox="1"/>
          <p:nvPr/>
        </p:nvSpPr>
        <p:spPr>
          <a:xfrm>
            <a:off x="9880600" y="911509"/>
            <a:ext cx="2311400" cy="1877437"/>
          </a:xfrm>
          <a:prstGeom prst="rect">
            <a:avLst/>
          </a:prstGeom>
          <a:noFill/>
        </p:spPr>
        <p:txBody>
          <a:bodyPr wrap="square" rtlCol="0" anchor="t">
            <a:spAutoFit/>
          </a:bodyPr>
          <a:lstStyle/>
          <a:p>
            <a:pPr algn="ctr"/>
            <a:r>
              <a:rPr lang="fr-FR" sz="6000">
                <a:solidFill>
                  <a:srgbClr val="44546A"/>
                </a:solidFill>
                <a:latin typeface="Impact" panose="020B0806030902050204" pitchFamily="34" charset="0"/>
              </a:rPr>
              <a:t>31% </a:t>
            </a:r>
            <a:r>
              <a:rPr lang="fr-FR" sz="2800">
                <a:solidFill>
                  <a:srgbClr val="44546A"/>
                </a:solidFill>
                <a:latin typeface="Impact" panose="020B0806030902050204" pitchFamily="34" charset="0"/>
              </a:rPr>
              <a:t>jusque-là inconnues</a:t>
            </a:r>
            <a:endParaRPr lang="fr-FR" sz="6000">
              <a:solidFill>
                <a:srgbClr val="44546A"/>
              </a:solidFill>
              <a:latin typeface="Impact" panose="020B0806030902050204" pitchFamily="34" charset="0"/>
            </a:endParaRPr>
          </a:p>
        </p:txBody>
      </p:sp>
      <p:sp>
        <p:nvSpPr>
          <p:cNvPr id="14" name="TextBox 2">
            <a:extLst>
              <a:ext uri="{FF2B5EF4-FFF2-40B4-BE49-F238E27FC236}">
                <a16:creationId xmlns:a16="http://schemas.microsoft.com/office/drawing/2014/main" id="{6972A8D5-90D1-0401-4160-4FF5A314F813}"/>
              </a:ext>
            </a:extLst>
          </p:cNvPr>
          <p:cNvSpPr txBox="1"/>
          <p:nvPr/>
        </p:nvSpPr>
        <p:spPr>
          <a:xfrm>
            <a:off x="0" y="4724718"/>
            <a:ext cx="11942283" cy="1292405"/>
          </a:xfrm>
          <a:prstGeom prst="rect">
            <a:avLst/>
          </a:prstGeom>
        </p:spPr>
        <p:txBody>
          <a:bodyPr wrap="square" lIns="0" tIns="0" rIns="0" bIns="0" anchor="t">
            <a:spAutoFit/>
          </a:bodyPr>
          <a:lstStyle/>
          <a:p>
            <a:pPr algn="just" eaLnBrk="1" fontAlgn="auto" hangingPunct="1">
              <a:lnSpc>
                <a:spcPts val="3453"/>
              </a:lnSpc>
              <a:spcAft>
                <a:spcPts val="0"/>
              </a:spcAft>
              <a:defRPr/>
            </a:pPr>
            <a:r>
              <a:rPr lang="en-US" sz="2000" dirty="0">
                <a:solidFill>
                  <a:schemeClr val="bg2"/>
                </a:solidFill>
                <a:latin typeface="Calibri"/>
                <a:ea typeface="Open Sans 1 Bold"/>
                <a:cs typeface="Open Sans 1 Bold"/>
                <a:sym typeface="Open Sans 1 Bold"/>
              </a:rPr>
              <a:t>Sur 5 </a:t>
            </a:r>
            <a:r>
              <a:rPr lang="en-US" sz="2000" dirty="0" err="1">
                <a:solidFill>
                  <a:schemeClr val="bg2"/>
                </a:solidFill>
                <a:latin typeface="Calibri"/>
                <a:ea typeface="Open Sans 1 Bold"/>
                <a:cs typeface="Open Sans 1 Bold"/>
                <a:sym typeface="Open Sans 1 Bold"/>
              </a:rPr>
              <a:t>personnes</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évaluées</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une</a:t>
            </a:r>
            <a:r>
              <a:rPr lang="en-US" sz="2000" dirty="0">
                <a:solidFill>
                  <a:schemeClr val="bg2"/>
                </a:solidFill>
                <a:latin typeface="Calibri"/>
                <a:ea typeface="Open Sans 1 Bold"/>
                <a:cs typeface="Open Sans 1 Bold"/>
                <a:sym typeface="Open Sans 1 Bold"/>
              </a:rPr>
              <a:t> a </a:t>
            </a:r>
            <a:r>
              <a:rPr lang="en-US" sz="2000" dirty="0" err="1">
                <a:solidFill>
                  <a:schemeClr val="bg2"/>
                </a:solidFill>
                <a:latin typeface="Calibri"/>
                <a:ea typeface="Open Sans 1 Bold"/>
                <a:cs typeface="Open Sans 1 Bold"/>
                <a:sym typeface="Open Sans 1 Bold"/>
              </a:rPr>
              <a:t>été</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prise</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en</a:t>
            </a:r>
            <a:r>
              <a:rPr lang="en-US" sz="2000" dirty="0">
                <a:solidFill>
                  <a:schemeClr val="bg2"/>
                </a:solidFill>
                <a:latin typeface="Calibri"/>
                <a:ea typeface="Open Sans 1 Bold"/>
                <a:cs typeface="Open Sans 1 Bold"/>
                <a:sym typeface="Open Sans 1 Bold"/>
              </a:rPr>
              <a:t> charge par </a:t>
            </a:r>
            <a:r>
              <a:rPr lang="en-US" sz="2000" dirty="0" err="1">
                <a:solidFill>
                  <a:schemeClr val="bg2"/>
                </a:solidFill>
                <a:latin typeface="Calibri"/>
                <a:ea typeface="Open Sans 1 Bold"/>
                <a:cs typeface="Open Sans 1 Bold"/>
                <a:sym typeface="Open Sans 1 Bold"/>
              </a:rPr>
              <a:t>l'assurance</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retraite</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en</a:t>
            </a:r>
            <a:r>
              <a:rPr lang="en-US" sz="2000" dirty="0">
                <a:solidFill>
                  <a:schemeClr val="bg2"/>
                </a:solidFill>
                <a:latin typeface="Calibri"/>
                <a:ea typeface="Open Sans 1 Bold"/>
                <a:cs typeface="Open Sans 1 Bold"/>
                <a:sym typeface="Open Sans 1 Bold"/>
              </a:rPr>
              <a:t> GIR 5. Les </a:t>
            </a:r>
            <a:r>
              <a:rPr lang="en-US" sz="2000" dirty="0" err="1">
                <a:solidFill>
                  <a:schemeClr val="bg2"/>
                </a:solidFill>
                <a:latin typeface="Calibri"/>
                <a:ea typeface="Open Sans 1 Bold"/>
                <a:cs typeface="Open Sans 1 Bold"/>
                <a:sym typeface="Open Sans 1 Bold"/>
              </a:rPr>
              <a:t>autres</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ont</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bénéficié</a:t>
            </a:r>
            <a:r>
              <a:rPr lang="en-US" sz="2000" dirty="0">
                <a:solidFill>
                  <a:schemeClr val="bg2"/>
                </a:solidFill>
                <a:latin typeface="Calibri"/>
                <a:ea typeface="Open Sans 1 Bold"/>
                <a:cs typeface="Open Sans 1 Bold"/>
                <a:sym typeface="Open Sans 1 Bold"/>
              </a:rPr>
              <a:t> de </a:t>
            </a:r>
            <a:r>
              <a:rPr lang="en-US" sz="2000" b="1" dirty="0">
                <a:solidFill>
                  <a:schemeClr val="bg2"/>
                </a:solidFill>
                <a:latin typeface="Calibri"/>
                <a:ea typeface="Open Sans 1 Bold"/>
                <a:cs typeface="Open Sans 1 Bold"/>
                <a:sym typeface="Open Sans 1 Bold"/>
              </a:rPr>
              <a:t>plans </a:t>
            </a:r>
            <a:r>
              <a:rPr lang="en-US" sz="2000" b="1" dirty="0" err="1">
                <a:solidFill>
                  <a:schemeClr val="bg2"/>
                </a:solidFill>
                <a:latin typeface="Calibri"/>
                <a:ea typeface="Open Sans 1 Bold"/>
                <a:cs typeface="Open Sans 1 Bold"/>
                <a:sym typeface="Open Sans 1 Bold"/>
              </a:rPr>
              <a:t>d’aide</a:t>
            </a:r>
            <a:r>
              <a:rPr lang="en-US" sz="2000" b="1" dirty="0">
                <a:solidFill>
                  <a:schemeClr val="bg2"/>
                </a:solidFill>
                <a:latin typeface="Calibri"/>
                <a:ea typeface="Open Sans 1 Bold"/>
                <a:cs typeface="Open Sans 1 Bold"/>
                <a:sym typeface="Open Sans 1 Bold"/>
              </a:rPr>
              <a:t> à domicile à raison de 19h à 61h </a:t>
            </a:r>
            <a:r>
              <a:rPr lang="en-US" sz="2000" b="1" dirty="0" err="1">
                <a:solidFill>
                  <a:schemeClr val="bg2"/>
                </a:solidFill>
                <a:latin typeface="Calibri"/>
                <a:ea typeface="Open Sans 1 Bold"/>
                <a:cs typeface="Open Sans 1 Bold"/>
                <a:sym typeface="Open Sans 1 Bold"/>
              </a:rPr>
              <a:t>mensuelles</a:t>
            </a:r>
            <a:r>
              <a:rPr lang="en-US" sz="2000" b="1" dirty="0">
                <a:solidFill>
                  <a:schemeClr val="bg2"/>
                </a:solidFill>
                <a:latin typeface="Calibri"/>
                <a:ea typeface="Open Sans 1 Bold"/>
                <a:cs typeface="Open Sans 1 Bold"/>
                <a:sym typeface="Open Sans 1 Bold"/>
              </a:rPr>
              <a:t>.</a:t>
            </a:r>
            <a:endParaRPr lang="en-US" sz="2000" b="1" dirty="0">
              <a:solidFill>
                <a:schemeClr val="bg2"/>
              </a:solidFill>
              <a:latin typeface="Calibri"/>
              <a:ea typeface="Open Sans 1 Bold"/>
              <a:cs typeface="Open Sans 1 Bold"/>
            </a:endParaRPr>
          </a:p>
          <a:p>
            <a:pPr algn="just" eaLnBrk="1" fontAlgn="auto" hangingPunct="1">
              <a:lnSpc>
                <a:spcPts val="3453"/>
              </a:lnSpc>
              <a:spcAft>
                <a:spcPts val="0"/>
              </a:spcAft>
              <a:defRPr/>
            </a:pPr>
            <a:r>
              <a:rPr lang="en-US" sz="2000" dirty="0">
                <a:solidFill>
                  <a:schemeClr val="bg2"/>
                </a:solidFill>
                <a:latin typeface="Calibri"/>
                <a:ea typeface="Open Sans 1 Bold"/>
                <a:cs typeface="Open Sans 1 Bold"/>
                <a:sym typeface="Open Sans 1 Bold"/>
              </a:rPr>
              <a:t>Et mise </a:t>
            </a:r>
            <a:r>
              <a:rPr lang="en-US" sz="2000" dirty="0" err="1">
                <a:solidFill>
                  <a:schemeClr val="bg2"/>
                </a:solidFill>
                <a:latin typeface="Calibri"/>
                <a:ea typeface="Open Sans 1 Bold"/>
                <a:cs typeface="Open Sans 1 Bold"/>
                <a:sym typeface="Open Sans 1 Bold"/>
              </a:rPr>
              <a:t>en</a:t>
            </a:r>
            <a:r>
              <a:rPr lang="en-US" sz="2000" dirty="0">
                <a:solidFill>
                  <a:schemeClr val="bg2"/>
                </a:solidFill>
                <a:latin typeface="Calibri"/>
                <a:ea typeface="Open Sans 1 Bold"/>
                <a:cs typeface="Open Sans 1 Bold"/>
                <a:sym typeface="Open Sans 1 Bold"/>
              </a:rPr>
              <a:t> place du </a:t>
            </a:r>
            <a:r>
              <a:rPr lang="en-US" sz="2000" b="1" dirty="0">
                <a:solidFill>
                  <a:schemeClr val="bg2"/>
                </a:solidFill>
                <a:latin typeface="Calibri"/>
                <a:ea typeface="Open Sans 1 Bold"/>
                <a:cs typeface="Open Sans 1 Bold"/>
                <a:sym typeface="Open Sans 1 Bold"/>
              </a:rPr>
              <a:t>portage de </a:t>
            </a:r>
            <a:r>
              <a:rPr lang="en-US" sz="2000" b="1" dirty="0" err="1">
                <a:solidFill>
                  <a:schemeClr val="bg2"/>
                </a:solidFill>
                <a:latin typeface="Calibri"/>
                <a:ea typeface="Open Sans 1 Bold"/>
                <a:cs typeface="Open Sans 1 Bold"/>
                <a:sym typeface="Open Sans 1 Bold"/>
              </a:rPr>
              <a:t>repas</a:t>
            </a:r>
            <a:r>
              <a:rPr lang="en-US" sz="2000" b="1" dirty="0">
                <a:solidFill>
                  <a:schemeClr val="bg2"/>
                </a:solidFill>
                <a:latin typeface="Calibri"/>
                <a:ea typeface="Open Sans 1 Bold"/>
                <a:cs typeface="Open Sans 1 Bold"/>
                <a:sym typeface="Open Sans 1 Bold"/>
              </a:rPr>
              <a:t> </a:t>
            </a:r>
            <a:r>
              <a:rPr lang="en-US" sz="2000" dirty="0">
                <a:solidFill>
                  <a:schemeClr val="bg2"/>
                </a:solidFill>
                <a:latin typeface="Calibri"/>
                <a:ea typeface="Open Sans 1 Bold"/>
                <a:cs typeface="Open Sans 1 Bold"/>
                <a:sym typeface="Open Sans 1 Bold"/>
              </a:rPr>
              <a:t>à domicile pour 3 </a:t>
            </a:r>
            <a:r>
              <a:rPr lang="en-US" sz="2000" dirty="0" err="1">
                <a:solidFill>
                  <a:schemeClr val="bg2"/>
                </a:solidFill>
                <a:latin typeface="Calibri"/>
                <a:ea typeface="Open Sans 1 Bold"/>
                <a:cs typeface="Open Sans 1 Bold"/>
                <a:sym typeface="Open Sans 1 Bold"/>
              </a:rPr>
              <a:t>d’entre</a:t>
            </a:r>
            <a:r>
              <a:rPr lang="en-US" sz="2000" dirty="0">
                <a:solidFill>
                  <a:schemeClr val="bg2"/>
                </a:solidFill>
                <a:latin typeface="Calibri"/>
                <a:ea typeface="Open Sans 1 Bold"/>
                <a:cs typeface="Open Sans 1 Bold"/>
                <a:sym typeface="Open Sans 1 Bold"/>
              </a:rPr>
              <a:t> </a:t>
            </a:r>
            <a:r>
              <a:rPr lang="en-US" sz="2000" dirty="0" err="1">
                <a:solidFill>
                  <a:schemeClr val="bg2"/>
                </a:solidFill>
                <a:latin typeface="Calibri"/>
                <a:ea typeface="Open Sans 1 Bold"/>
                <a:cs typeface="Open Sans 1 Bold"/>
                <a:sym typeface="Open Sans 1 Bold"/>
              </a:rPr>
              <a:t>elles</a:t>
            </a:r>
            <a:r>
              <a:rPr lang="en-US" sz="2000" dirty="0">
                <a:solidFill>
                  <a:schemeClr val="bg2"/>
                </a:solidFill>
                <a:latin typeface="Calibri"/>
                <a:ea typeface="Open Sans 1 Bold"/>
                <a:cs typeface="Open Sans 1 Bold"/>
                <a:sym typeface="Open Sans 1 Bold"/>
              </a:rPr>
              <a:t>.</a:t>
            </a:r>
            <a:endParaRPr lang="en-US" sz="2000" dirty="0">
              <a:solidFill>
                <a:schemeClr val="bg2"/>
              </a:solidFill>
              <a:latin typeface="Calibri"/>
              <a:ea typeface="Open Sans 1 Bold"/>
              <a:cs typeface="Open Sans 1 Bold"/>
            </a:endParaRPr>
          </a:p>
        </p:txBody>
      </p:sp>
      <p:sp>
        <p:nvSpPr>
          <p:cNvPr id="2" name="Larme 1">
            <a:extLst>
              <a:ext uri="{FF2B5EF4-FFF2-40B4-BE49-F238E27FC236}">
                <a16:creationId xmlns:a16="http://schemas.microsoft.com/office/drawing/2014/main" id="{1AA4669A-C109-D5D3-70BC-71DE5BB371D3}"/>
              </a:ext>
            </a:extLst>
          </p:cNvPr>
          <p:cNvSpPr/>
          <p:nvPr/>
        </p:nvSpPr>
        <p:spPr>
          <a:xfrm>
            <a:off x="189969" y="2518917"/>
            <a:ext cx="1861334" cy="1820165"/>
          </a:xfrm>
          <a:prstGeom prst="teardrop">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4 </a:t>
            </a:r>
          </a:p>
          <a:p>
            <a:pPr algn="ctr"/>
            <a:r>
              <a:rPr lang="fr-FR" dirty="0">
                <a:solidFill>
                  <a:schemeClr val="tx1"/>
                </a:solidFill>
              </a:rPr>
              <a:t>sont décédées</a:t>
            </a:r>
          </a:p>
        </p:txBody>
      </p:sp>
      <p:sp>
        <p:nvSpPr>
          <p:cNvPr id="17" name="Larme 16">
            <a:extLst>
              <a:ext uri="{FF2B5EF4-FFF2-40B4-BE49-F238E27FC236}">
                <a16:creationId xmlns:a16="http://schemas.microsoft.com/office/drawing/2014/main" id="{0F3F5487-D9E1-4533-FBB3-6E18D7E009FC}"/>
              </a:ext>
            </a:extLst>
          </p:cNvPr>
          <p:cNvSpPr/>
          <p:nvPr/>
        </p:nvSpPr>
        <p:spPr>
          <a:xfrm>
            <a:off x="2180554" y="2518920"/>
            <a:ext cx="1861334" cy="1820165"/>
          </a:xfrm>
          <a:prstGeom prst="teardrop">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11</a:t>
            </a:r>
            <a:r>
              <a:rPr lang="fr-FR" sz="3200" dirty="0">
                <a:solidFill>
                  <a:schemeClr val="tx1"/>
                </a:solidFill>
              </a:rPr>
              <a:t> </a:t>
            </a:r>
          </a:p>
          <a:p>
            <a:pPr algn="ctr"/>
            <a:r>
              <a:rPr lang="fr-FR" dirty="0">
                <a:solidFill>
                  <a:schemeClr val="tx1"/>
                </a:solidFill>
              </a:rPr>
              <a:t>ont refusé la visite du travailleur social</a:t>
            </a:r>
          </a:p>
        </p:txBody>
      </p:sp>
      <p:sp>
        <p:nvSpPr>
          <p:cNvPr id="18" name="Larme 17">
            <a:extLst>
              <a:ext uri="{FF2B5EF4-FFF2-40B4-BE49-F238E27FC236}">
                <a16:creationId xmlns:a16="http://schemas.microsoft.com/office/drawing/2014/main" id="{15A90C07-462C-BAB5-4D71-72532B57EA03}"/>
              </a:ext>
            </a:extLst>
          </p:cNvPr>
          <p:cNvSpPr/>
          <p:nvPr/>
        </p:nvSpPr>
        <p:spPr>
          <a:xfrm>
            <a:off x="6174271" y="2515739"/>
            <a:ext cx="1861334" cy="1820165"/>
          </a:xfrm>
          <a:prstGeom prst="teardrop">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3 </a:t>
            </a:r>
          </a:p>
          <a:p>
            <a:pPr algn="ctr"/>
            <a:r>
              <a:rPr lang="fr-FR" dirty="0">
                <a:solidFill>
                  <a:schemeClr val="tx1"/>
                </a:solidFill>
              </a:rPr>
              <a:t>ont reçu des conseils</a:t>
            </a:r>
          </a:p>
        </p:txBody>
      </p:sp>
      <p:sp>
        <p:nvSpPr>
          <p:cNvPr id="19" name="TextBox 2">
            <a:extLst>
              <a:ext uri="{FF2B5EF4-FFF2-40B4-BE49-F238E27FC236}">
                <a16:creationId xmlns:a16="http://schemas.microsoft.com/office/drawing/2014/main" id="{63E449DB-49D1-08DD-64DF-FE9FBF5A0288}"/>
              </a:ext>
            </a:extLst>
          </p:cNvPr>
          <p:cNvSpPr txBox="1"/>
          <p:nvPr/>
        </p:nvSpPr>
        <p:spPr>
          <a:xfrm>
            <a:off x="772486" y="1560050"/>
            <a:ext cx="7128335" cy="419602"/>
          </a:xfrm>
          <a:prstGeom prst="rect">
            <a:avLst/>
          </a:prstGeom>
        </p:spPr>
        <p:txBody>
          <a:bodyPr wrap="square" lIns="0" tIns="0" rIns="0" bIns="0" anchor="t">
            <a:spAutoFit/>
          </a:bodyPr>
          <a:lstStyle/>
          <a:p>
            <a:pPr algn="ctr" eaLnBrk="1" fontAlgn="auto" hangingPunct="1">
              <a:lnSpc>
                <a:spcPts val="3453"/>
              </a:lnSpc>
              <a:spcAft>
                <a:spcPts val="0"/>
              </a:spcAft>
              <a:defRPr/>
            </a:pPr>
            <a:r>
              <a:rPr lang="en-US" sz="2450" b="1" dirty="0">
                <a:solidFill>
                  <a:schemeClr val="bg2"/>
                </a:solidFill>
                <a:latin typeface="Calibri"/>
                <a:ea typeface="Open Sans 1 Bold"/>
                <a:cs typeface="Open Sans 1 Bold"/>
                <a:sym typeface="Open Sans 1 Bold"/>
              </a:rPr>
              <a:t>Sur les 25 </a:t>
            </a:r>
            <a:r>
              <a:rPr lang="en-US" sz="2450" b="1" dirty="0" err="1">
                <a:solidFill>
                  <a:schemeClr val="bg2"/>
                </a:solidFill>
                <a:latin typeface="Calibri"/>
                <a:ea typeface="Open Sans 1 Bold"/>
                <a:cs typeface="Open Sans 1 Bold"/>
                <a:sym typeface="Open Sans 1 Bold"/>
              </a:rPr>
              <a:t>personnes</a:t>
            </a:r>
            <a:r>
              <a:rPr lang="en-US" sz="2450" b="1" dirty="0">
                <a:solidFill>
                  <a:schemeClr val="bg2"/>
                </a:solidFill>
                <a:latin typeface="Calibri"/>
                <a:ea typeface="Open Sans 1 Bold"/>
                <a:cs typeface="Open Sans 1 Bold"/>
                <a:sym typeface="Open Sans 1 Bold"/>
              </a:rPr>
              <a:t> </a:t>
            </a:r>
            <a:r>
              <a:rPr lang="en-US" sz="2450" b="1" dirty="0" err="1">
                <a:solidFill>
                  <a:schemeClr val="bg2"/>
                </a:solidFill>
                <a:latin typeface="Calibri"/>
                <a:ea typeface="Open Sans 1 Bold"/>
                <a:cs typeface="Open Sans 1 Bold"/>
                <a:sym typeface="Open Sans 1 Bold"/>
              </a:rPr>
              <a:t>jusque-là</a:t>
            </a:r>
            <a:r>
              <a:rPr lang="en-US" sz="2450" b="1" dirty="0">
                <a:solidFill>
                  <a:schemeClr val="bg2"/>
                </a:solidFill>
                <a:latin typeface="Calibri"/>
                <a:ea typeface="Open Sans 1 Bold"/>
                <a:cs typeface="Open Sans 1 Bold"/>
                <a:sym typeface="Open Sans 1 Bold"/>
              </a:rPr>
              <a:t> inconnues des services</a:t>
            </a:r>
          </a:p>
        </p:txBody>
      </p:sp>
      <p:sp>
        <p:nvSpPr>
          <p:cNvPr id="3" name="Larme 2">
            <a:extLst>
              <a:ext uri="{FF2B5EF4-FFF2-40B4-BE49-F238E27FC236}">
                <a16:creationId xmlns:a16="http://schemas.microsoft.com/office/drawing/2014/main" id="{4DCCAB31-95B2-FED4-3703-0DCD754FEBFD}"/>
              </a:ext>
            </a:extLst>
          </p:cNvPr>
          <p:cNvSpPr/>
          <p:nvPr/>
        </p:nvSpPr>
        <p:spPr>
          <a:xfrm>
            <a:off x="4156397" y="2518916"/>
            <a:ext cx="1861334" cy="1820165"/>
          </a:xfrm>
          <a:prstGeom prst="teardrop">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200" b="1" dirty="0">
                <a:solidFill>
                  <a:schemeClr val="tx1"/>
                </a:solidFill>
              </a:rPr>
              <a:t>1 </a:t>
            </a:r>
            <a:r>
              <a:rPr lang="fr-FR" sz="3200" dirty="0">
                <a:solidFill>
                  <a:schemeClr val="tx1"/>
                </a:solidFill>
              </a:rPr>
              <a:t> </a:t>
            </a:r>
          </a:p>
          <a:p>
            <a:pPr algn="ctr"/>
            <a:r>
              <a:rPr lang="fr-FR" dirty="0">
                <a:solidFill>
                  <a:schemeClr val="tx1"/>
                </a:solidFill>
              </a:rPr>
              <a:t>était déjà en EHPAD </a:t>
            </a:r>
            <a:r>
              <a:rPr lang="fr-FR" sz="1400" dirty="0">
                <a:solidFill>
                  <a:schemeClr val="tx1"/>
                </a:solidFill>
              </a:rPr>
              <a:t>(chute lors d'une visite extérieure)</a:t>
            </a:r>
            <a:endParaRPr lang="fr-FR" sz="1400" dirty="0">
              <a:solidFill>
                <a:schemeClr val="tx1"/>
              </a:solidFill>
              <a:ea typeface="Calibri"/>
              <a:cs typeface="Calibri"/>
            </a:endParaRPr>
          </a:p>
        </p:txBody>
      </p:sp>
      <p:sp>
        <p:nvSpPr>
          <p:cNvPr id="4" name="Larme 3">
            <a:extLst>
              <a:ext uri="{FF2B5EF4-FFF2-40B4-BE49-F238E27FC236}">
                <a16:creationId xmlns:a16="http://schemas.microsoft.com/office/drawing/2014/main" id="{D48F6327-B4C3-2A92-FB43-DC9F7103AA49}"/>
              </a:ext>
            </a:extLst>
          </p:cNvPr>
          <p:cNvSpPr/>
          <p:nvPr/>
        </p:nvSpPr>
        <p:spPr>
          <a:xfrm>
            <a:off x="8150114" y="2508669"/>
            <a:ext cx="1861334" cy="1820165"/>
          </a:xfrm>
          <a:prstGeom prst="teardrop">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5 </a:t>
            </a:r>
            <a:r>
              <a:rPr lang="fr-FR" sz="3200" dirty="0">
                <a:solidFill>
                  <a:schemeClr val="tx1"/>
                </a:solidFill>
              </a:rPr>
              <a:t> </a:t>
            </a:r>
          </a:p>
          <a:p>
            <a:pPr algn="ctr"/>
            <a:r>
              <a:rPr lang="fr-FR" dirty="0">
                <a:solidFill>
                  <a:schemeClr val="tx1"/>
                </a:solidFill>
              </a:rPr>
              <a:t>ont connu une première évaluation</a:t>
            </a:r>
          </a:p>
        </p:txBody>
      </p:sp>
    </p:spTree>
    <p:extLst>
      <p:ext uri="{BB962C8B-B14F-4D97-AF65-F5344CB8AC3E}">
        <p14:creationId xmlns:p14="http://schemas.microsoft.com/office/powerpoint/2010/main" val="3832289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9E85F5FE-6EF1-E6FE-8BD8-392099449D96}"/>
              </a:ext>
            </a:extLst>
          </p:cNvPr>
          <p:cNvGrpSpPr/>
          <p:nvPr/>
        </p:nvGrpSpPr>
        <p:grpSpPr>
          <a:xfrm>
            <a:off x="862969" y="622210"/>
            <a:ext cx="4249280" cy="5765194"/>
            <a:chOff x="0" y="431800"/>
            <a:chExt cx="4249280" cy="5765194"/>
          </a:xfrm>
        </p:grpSpPr>
        <p:sp>
          <p:nvSpPr>
            <p:cNvPr id="3" name="TEXTE TITRE">
              <a:extLst>
                <a:ext uri="{FF2B5EF4-FFF2-40B4-BE49-F238E27FC236}">
                  <a16:creationId xmlns:a16="http://schemas.microsoft.com/office/drawing/2014/main" id="{A0395B4F-AA61-A610-198C-43089C44364A}"/>
                </a:ext>
              </a:extLst>
            </p:cNvPr>
            <p:cNvSpPr txBox="1"/>
            <p:nvPr/>
          </p:nvSpPr>
          <p:spPr>
            <a:xfrm>
              <a:off x="79759" y="1585539"/>
              <a:ext cx="4169521" cy="4611455"/>
            </a:xfrm>
            <a:prstGeom prst="rect">
              <a:avLst/>
            </a:prstGeom>
            <a:noFill/>
            <a:ln>
              <a:noFill/>
            </a:ln>
          </p:spPr>
          <p:txBody>
            <a:bodyPr wrap="square" rtlCol="0" anchor="t">
              <a:spAutoFit/>
            </a:bodyPr>
            <a:lstStyle/>
            <a:p>
              <a:pPr marL="285750" indent="-285750" eaLnBrk="1" fontAlgn="auto" hangingPunct="1">
                <a:spcBef>
                  <a:spcPts val="0"/>
                </a:spcBef>
                <a:spcAft>
                  <a:spcPts val="0"/>
                </a:spcAft>
                <a:buFont typeface="Wingdings" panose="05000000000000000000" pitchFamily="2" charset="2"/>
                <a:buChar char="Ø"/>
                <a:defRPr/>
              </a:pPr>
              <a:r>
                <a:rPr lang="fr-FR" sz="1800" b="1" dirty="0">
                  <a:solidFill>
                    <a:schemeClr val="bg2"/>
                  </a:solidFill>
                </a:rPr>
                <a:t>Diminution de la récidive </a:t>
              </a:r>
              <a:r>
                <a:rPr lang="fr-FR" sz="1800" dirty="0">
                  <a:solidFill>
                    <a:schemeClr val="bg2"/>
                  </a:solidFill>
                </a:rPr>
                <a:t>de chute.</a:t>
              </a:r>
            </a:p>
            <a:p>
              <a:pPr marL="285750" indent="-285750" eaLnBrk="1" fontAlgn="auto" hangingPunct="1">
                <a:spcBef>
                  <a:spcPts val="0"/>
                </a:spcBef>
                <a:spcAft>
                  <a:spcPts val="0"/>
                </a:spcAft>
                <a:buFont typeface="Wingdings" panose="05000000000000000000" pitchFamily="2" charset="2"/>
                <a:buChar char="Ø"/>
                <a:defRPr/>
              </a:pPr>
              <a:r>
                <a:rPr lang="fr-FR" sz="1800" b="1" dirty="0">
                  <a:solidFill>
                    <a:schemeClr val="bg2"/>
                  </a:solidFill>
                </a:rPr>
                <a:t>Diminution du nombre de multi-chuteurs.</a:t>
              </a:r>
            </a:p>
            <a:p>
              <a:pPr marL="285750" indent="-285750" eaLnBrk="1" fontAlgn="auto" hangingPunct="1">
                <a:spcBef>
                  <a:spcPts val="0"/>
                </a:spcBef>
                <a:spcAft>
                  <a:spcPts val="0"/>
                </a:spcAft>
                <a:buFont typeface="Wingdings" panose="05000000000000000000" pitchFamily="2" charset="2"/>
                <a:buChar char="Ø"/>
                <a:defRPr/>
              </a:pPr>
              <a:r>
                <a:rPr lang="fr-FR" sz="1800" b="1" dirty="0">
                  <a:solidFill>
                    <a:schemeClr val="bg2"/>
                  </a:solidFill>
                </a:rPr>
                <a:t>Accès à un médecin traitant </a:t>
              </a:r>
              <a:r>
                <a:rPr lang="fr-FR" sz="1800" dirty="0">
                  <a:solidFill>
                    <a:schemeClr val="bg2"/>
                  </a:solidFill>
                </a:rPr>
                <a:t>pour les patients sans médecin traitant.</a:t>
              </a:r>
            </a:p>
            <a:p>
              <a:pPr marL="285750" indent="-285750" eaLnBrk="1" fontAlgn="auto" hangingPunct="1">
                <a:spcBef>
                  <a:spcPts val="0"/>
                </a:spcBef>
                <a:spcAft>
                  <a:spcPts val="0"/>
                </a:spcAft>
                <a:buFont typeface="Wingdings" panose="05000000000000000000" pitchFamily="2" charset="2"/>
                <a:buChar char="Ø"/>
                <a:defRPr/>
              </a:pPr>
              <a:r>
                <a:rPr lang="fr-FR" sz="1800" b="1" dirty="0">
                  <a:solidFill>
                    <a:schemeClr val="bg2"/>
                  </a:solidFill>
                </a:rPr>
                <a:t>Pochettes de coordination </a:t>
              </a:r>
              <a:r>
                <a:rPr lang="fr-FR" sz="1800" dirty="0">
                  <a:solidFill>
                    <a:schemeClr val="bg2"/>
                  </a:solidFill>
                </a:rPr>
                <a:t>ville-hôpital permettent aux sapeurs-pompiers comme aux équipes des urgences une meilleure prise en charge lors d’une intervention ou d’une hospitalisation.</a:t>
              </a:r>
            </a:p>
            <a:p>
              <a:pPr marL="285750" indent="-285750" eaLnBrk="1" fontAlgn="auto" hangingPunct="1">
                <a:spcBef>
                  <a:spcPts val="0"/>
                </a:spcBef>
                <a:spcAft>
                  <a:spcPts val="0"/>
                </a:spcAft>
                <a:buFont typeface="Wingdings" panose="05000000000000000000" pitchFamily="2" charset="2"/>
                <a:buChar char="Ø"/>
                <a:defRPr/>
              </a:pPr>
              <a:r>
                <a:rPr lang="fr-FR" sz="1800" b="1" dirty="0">
                  <a:solidFill>
                    <a:schemeClr val="bg2"/>
                  </a:solidFill>
                </a:rPr>
                <a:t>Courrier de </a:t>
              </a:r>
              <a:r>
                <a:rPr lang="fr-FR" b="1" dirty="0">
                  <a:solidFill>
                    <a:schemeClr val="bg2"/>
                  </a:solidFill>
                </a:rPr>
                <a:t>la MDA</a:t>
              </a:r>
              <a:r>
                <a:rPr lang="fr-FR" sz="1800" dirty="0">
                  <a:solidFill>
                    <a:schemeClr val="bg2"/>
                  </a:solidFill>
                </a:rPr>
                <a:t> laissé aux patients </a:t>
              </a:r>
              <a:r>
                <a:rPr lang="fr-FR" dirty="0">
                  <a:solidFill>
                    <a:schemeClr val="bg2"/>
                  </a:solidFill>
                </a:rPr>
                <a:t>ayant refusé</a:t>
              </a:r>
              <a:r>
                <a:rPr lang="fr-FR" sz="1800" dirty="0">
                  <a:solidFill>
                    <a:schemeClr val="bg2"/>
                  </a:solidFill>
                </a:rPr>
                <a:t> l’ entretien avec le travailleur social.</a:t>
              </a:r>
            </a:p>
            <a:p>
              <a:pPr>
                <a:lnSpc>
                  <a:spcPct val="150000"/>
                </a:lnSpc>
              </a:pPr>
              <a:endParaRPr lang="fr-FR" dirty="0">
                <a:solidFill>
                  <a:schemeClr val="bg2"/>
                </a:solidFill>
                <a:latin typeface="+mn-lt"/>
                <a:cs typeface="Krub" pitchFamily="2" charset="-34"/>
              </a:endParaRPr>
            </a:p>
          </p:txBody>
        </p:sp>
        <p:sp>
          <p:nvSpPr>
            <p:cNvPr id="4" name="ZoneTexte 3">
              <a:extLst>
                <a:ext uri="{FF2B5EF4-FFF2-40B4-BE49-F238E27FC236}">
                  <a16:creationId xmlns:a16="http://schemas.microsoft.com/office/drawing/2014/main" id="{AD1F21BF-3BEF-A9BF-D3B4-1BCB05A5D597}"/>
                </a:ext>
              </a:extLst>
            </p:cNvPr>
            <p:cNvSpPr txBox="1"/>
            <p:nvPr/>
          </p:nvSpPr>
          <p:spPr>
            <a:xfrm>
              <a:off x="0" y="431800"/>
              <a:ext cx="3311466" cy="830997"/>
            </a:xfrm>
            <a:prstGeom prst="rect">
              <a:avLst/>
            </a:prstGeom>
            <a:noFill/>
          </p:spPr>
          <p:txBody>
            <a:bodyPr wrap="square" rtlCol="0">
              <a:spAutoFit/>
            </a:bodyPr>
            <a:lstStyle/>
            <a:p>
              <a:pPr algn="r"/>
              <a:r>
                <a:rPr lang="fr-FR" sz="4800">
                  <a:solidFill>
                    <a:schemeClr val="bg1">
                      <a:lumMod val="85000"/>
                    </a:schemeClr>
                  </a:solidFill>
                  <a:latin typeface="Impact" panose="020B0806030902050204" pitchFamily="34" charset="0"/>
                </a:rPr>
                <a:t>Points forts</a:t>
              </a:r>
            </a:p>
          </p:txBody>
        </p:sp>
      </p:grpSp>
      <p:grpSp>
        <p:nvGrpSpPr>
          <p:cNvPr id="9" name="Groupe 8">
            <a:extLst>
              <a:ext uri="{FF2B5EF4-FFF2-40B4-BE49-F238E27FC236}">
                <a16:creationId xmlns:a16="http://schemas.microsoft.com/office/drawing/2014/main" id="{60BB1DCE-C95A-ACF5-2103-09D1210FF3B9}"/>
              </a:ext>
            </a:extLst>
          </p:cNvPr>
          <p:cNvGrpSpPr/>
          <p:nvPr/>
        </p:nvGrpSpPr>
        <p:grpSpPr>
          <a:xfrm>
            <a:off x="6108538" y="622210"/>
            <a:ext cx="4923712" cy="5037597"/>
            <a:chOff x="-327837" y="431800"/>
            <a:chExt cx="4923712" cy="5037597"/>
          </a:xfrm>
        </p:grpSpPr>
        <p:sp>
          <p:nvSpPr>
            <p:cNvPr id="10" name="TEXTE TITRE">
              <a:extLst>
                <a:ext uri="{FF2B5EF4-FFF2-40B4-BE49-F238E27FC236}">
                  <a16:creationId xmlns:a16="http://schemas.microsoft.com/office/drawing/2014/main" id="{0A322E9D-B79A-C327-0D90-34D8AE40AB2E}"/>
                </a:ext>
              </a:extLst>
            </p:cNvPr>
            <p:cNvSpPr txBox="1"/>
            <p:nvPr/>
          </p:nvSpPr>
          <p:spPr>
            <a:xfrm>
              <a:off x="189714" y="1530305"/>
              <a:ext cx="4406161" cy="3939092"/>
            </a:xfrm>
            <a:prstGeom prst="rect">
              <a:avLst/>
            </a:prstGeom>
            <a:noFill/>
            <a:ln>
              <a:noFill/>
            </a:ln>
          </p:spPr>
          <p:txBody>
            <a:bodyPr wrap="square" rtlCol="0" anchor="t">
              <a:spAutoFit/>
            </a:bodyPr>
            <a:lstStyle/>
            <a:p>
              <a:pPr marL="285750" indent="-285750" eaLnBrk="1" fontAlgn="auto" hangingPunct="1">
                <a:spcBef>
                  <a:spcPts val="0"/>
                </a:spcBef>
                <a:spcAft>
                  <a:spcPts val="0"/>
                </a:spcAft>
                <a:buFont typeface="Wingdings" panose="05000000000000000000" pitchFamily="2" charset="2"/>
                <a:buChar char="Ø"/>
                <a:defRPr/>
              </a:pPr>
              <a:r>
                <a:rPr lang="fr-FR" dirty="0">
                  <a:solidFill>
                    <a:schemeClr val="bg2"/>
                  </a:solidFill>
                </a:rPr>
                <a:t>Développement de l’</a:t>
              </a:r>
              <a:r>
                <a:rPr lang="fr-FR" b="1" dirty="0">
                  <a:solidFill>
                    <a:schemeClr val="bg2"/>
                  </a:solidFill>
                </a:rPr>
                <a:t>Activité physique Adaptée </a:t>
              </a:r>
              <a:r>
                <a:rPr lang="fr-FR" dirty="0">
                  <a:solidFill>
                    <a:schemeClr val="bg2"/>
                  </a:solidFill>
                </a:rPr>
                <a:t>à domicile mais limité car son coût est très élevé pour la CPTS Sud28 (malgré une augmentation croissante de la prescription par les médecins traitants)</a:t>
              </a:r>
            </a:p>
            <a:p>
              <a:pPr marL="285750" indent="-285750" eaLnBrk="1" fontAlgn="auto" hangingPunct="1">
                <a:spcBef>
                  <a:spcPts val="0"/>
                </a:spcBef>
                <a:spcAft>
                  <a:spcPts val="0"/>
                </a:spcAft>
                <a:buFont typeface="Wingdings" panose="05000000000000000000" pitchFamily="2" charset="2"/>
                <a:buChar char="Ø"/>
                <a:defRPr/>
              </a:pPr>
              <a:r>
                <a:rPr lang="fr-FR" b="1" dirty="0">
                  <a:solidFill>
                    <a:schemeClr val="bg2"/>
                  </a:solidFill>
                </a:rPr>
                <a:t>Fragilité de l’offre d’aide à domicile</a:t>
              </a:r>
              <a:r>
                <a:rPr lang="fr-FR" dirty="0">
                  <a:solidFill>
                    <a:schemeClr val="bg2"/>
                  </a:solidFill>
                </a:rPr>
                <a:t>.</a:t>
              </a:r>
            </a:p>
            <a:p>
              <a:pPr marL="285750" indent="-285750" eaLnBrk="1" fontAlgn="auto" hangingPunct="1">
                <a:spcBef>
                  <a:spcPts val="0"/>
                </a:spcBef>
                <a:spcAft>
                  <a:spcPts val="0"/>
                </a:spcAft>
                <a:buFont typeface="Wingdings" panose="05000000000000000000" pitchFamily="2" charset="2"/>
                <a:buChar char="Ø"/>
                <a:defRPr/>
              </a:pPr>
              <a:r>
                <a:rPr lang="fr-FR" b="1" dirty="0">
                  <a:solidFill>
                    <a:schemeClr val="bg2"/>
                  </a:solidFill>
                </a:rPr>
                <a:t>Suivi de 50% des patients par une infirmière </a:t>
              </a:r>
              <a:r>
                <a:rPr lang="fr-FR" dirty="0">
                  <a:solidFill>
                    <a:schemeClr val="bg2"/>
                  </a:solidFill>
                </a:rPr>
                <a:t>ou IPA ASALEE (suivi des patients poly pathologique) </a:t>
              </a:r>
            </a:p>
            <a:p>
              <a:pPr marL="285750" indent="-285750" eaLnBrk="1" fontAlgn="auto" hangingPunct="1">
                <a:spcBef>
                  <a:spcPts val="0"/>
                </a:spcBef>
                <a:spcAft>
                  <a:spcPts val="0"/>
                </a:spcAft>
                <a:buFont typeface="Wingdings" panose="05000000000000000000" pitchFamily="2" charset="2"/>
                <a:buChar char="Ø"/>
                <a:defRPr/>
              </a:pPr>
              <a:r>
                <a:rPr lang="fr-FR" b="1" dirty="0">
                  <a:solidFill>
                    <a:schemeClr val="bg2"/>
                  </a:solidFill>
                </a:rPr>
                <a:t>Priorisation de la prévention secondaire </a:t>
              </a:r>
              <a:r>
                <a:rPr lang="fr-FR" dirty="0">
                  <a:solidFill>
                    <a:schemeClr val="bg2"/>
                  </a:solidFill>
                </a:rPr>
                <a:t>au détriment de celle primaire</a:t>
              </a:r>
              <a:r>
                <a:rPr lang="fr-FR" b="1" dirty="0">
                  <a:solidFill>
                    <a:schemeClr val="bg2"/>
                  </a:solidFill>
                </a:rPr>
                <a:t>.</a:t>
              </a:r>
            </a:p>
            <a:p>
              <a:pPr>
                <a:lnSpc>
                  <a:spcPct val="150000"/>
                </a:lnSpc>
              </a:pPr>
              <a:endParaRPr lang="fr-FR" sz="1200" dirty="0">
                <a:solidFill>
                  <a:schemeClr val="bg2"/>
                </a:solidFill>
                <a:latin typeface="Montserrat Light" pitchFamily="2" charset="77"/>
                <a:cs typeface="Krub" pitchFamily="2" charset="-34"/>
              </a:endParaRPr>
            </a:p>
          </p:txBody>
        </p:sp>
        <p:sp>
          <p:nvSpPr>
            <p:cNvPr id="11" name="ZoneTexte 10">
              <a:extLst>
                <a:ext uri="{FF2B5EF4-FFF2-40B4-BE49-F238E27FC236}">
                  <a16:creationId xmlns:a16="http://schemas.microsoft.com/office/drawing/2014/main" id="{68A3F0AA-2267-34D7-6BED-16103C1D3187}"/>
                </a:ext>
              </a:extLst>
            </p:cNvPr>
            <p:cNvSpPr txBox="1"/>
            <p:nvPr/>
          </p:nvSpPr>
          <p:spPr>
            <a:xfrm>
              <a:off x="-327837" y="431800"/>
              <a:ext cx="4923711" cy="830997"/>
            </a:xfrm>
            <a:prstGeom prst="rect">
              <a:avLst/>
            </a:prstGeom>
            <a:noFill/>
          </p:spPr>
          <p:txBody>
            <a:bodyPr wrap="square" rtlCol="0">
              <a:spAutoFit/>
            </a:bodyPr>
            <a:lstStyle/>
            <a:p>
              <a:pPr algn="r"/>
              <a:r>
                <a:rPr lang="fr-FR" sz="4800">
                  <a:solidFill>
                    <a:schemeClr val="bg1">
                      <a:lumMod val="85000"/>
                    </a:schemeClr>
                  </a:solidFill>
                  <a:latin typeface="Impact" panose="020B0806030902050204" pitchFamily="34" charset="0"/>
                </a:rPr>
                <a:t>Points à améliorer</a:t>
              </a:r>
            </a:p>
          </p:txBody>
        </p:sp>
        <p:sp>
          <p:nvSpPr>
            <p:cNvPr id="13" name="ZoneTexte 12">
              <a:extLst>
                <a:ext uri="{FF2B5EF4-FFF2-40B4-BE49-F238E27FC236}">
                  <a16:creationId xmlns:a16="http://schemas.microsoft.com/office/drawing/2014/main" id="{89DB0C9E-9782-EB7E-A7DA-C6452C18FD5A}"/>
                </a:ext>
              </a:extLst>
            </p:cNvPr>
            <p:cNvSpPr txBox="1"/>
            <p:nvPr/>
          </p:nvSpPr>
          <p:spPr>
            <a:xfrm>
              <a:off x="0" y="2130469"/>
              <a:ext cx="1286933" cy="830997"/>
            </a:xfrm>
            <a:prstGeom prst="rect">
              <a:avLst/>
            </a:prstGeom>
            <a:noFill/>
          </p:spPr>
          <p:txBody>
            <a:bodyPr wrap="square" rtlCol="0">
              <a:spAutoFit/>
            </a:bodyPr>
            <a:lstStyle/>
            <a:p>
              <a:pPr algn="r"/>
              <a:endParaRPr lang="fr-FR" sz="4800">
                <a:solidFill>
                  <a:schemeClr val="bg1">
                    <a:lumMod val="85000"/>
                  </a:schemeClr>
                </a:solidFill>
                <a:latin typeface="Impact" panose="020B0806030902050204" pitchFamily="34" charset="0"/>
              </a:endParaRPr>
            </a:p>
          </p:txBody>
        </p:sp>
        <p:sp>
          <p:nvSpPr>
            <p:cNvPr id="15" name="ZoneTexte 14">
              <a:extLst>
                <a:ext uri="{FF2B5EF4-FFF2-40B4-BE49-F238E27FC236}">
                  <a16:creationId xmlns:a16="http://schemas.microsoft.com/office/drawing/2014/main" id="{FCE6E7C9-E423-5BE9-8E89-13952E72DC51}"/>
                </a:ext>
              </a:extLst>
            </p:cNvPr>
            <p:cNvSpPr txBox="1"/>
            <p:nvPr/>
          </p:nvSpPr>
          <p:spPr>
            <a:xfrm>
              <a:off x="0" y="3896535"/>
              <a:ext cx="1286933" cy="830997"/>
            </a:xfrm>
            <a:prstGeom prst="rect">
              <a:avLst/>
            </a:prstGeom>
            <a:noFill/>
          </p:spPr>
          <p:txBody>
            <a:bodyPr wrap="square" rtlCol="0">
              <a:spAutoFit/>
            </a:bodyPr>
            <a:lstStyle/>
            <a:p>
              <a:pPr algn="r"/>
              <a:endParaRPr lang="fr-FR" sz="4800">
                <a:solidFill>
                  <a:schemeClr val="bg1">
                    <a:lumMod val="85000"/>
                  </a:schemeClr>
                </a:solidFill>
                <a:latin typeface="Impact" panose="020B0806030902050204" pitchFamily="34" charset="0"/>
              </a:endParaRPr>
            </a:p>
          </p:txBody>
        </p:sp>
      </p:grpSp>
      <p:cxnSp>
        <p:nvCxnSpPr>
          <p:cNvPr id="16" name="Connecteur droit 15">
            <a:extLst>
              <a:ext uri="{FF2B5EF4-FFF2-40B4-BE49-F238E27FC236}">
                <a16:creationId xmlns:a16="http://schemas.microsoft.com/office/drawing/2014/main" id="{9F7B58A3-7818-3A38-A97A-9A4E9BBB1FEA}"/>
              </a:ext>
            </a:extLst>
          </p:cNvPr>
          <p:cNvCxnSpPr/>
          <p:nvPr/>
        </p:nvCxnSpPr>
        <p:spPr>
          <a:xfrm>
            <a:off x="6083463" y="1037708"/>
            <a:ext cx="0" cy="4711343"/>
          </a:xfrm>
          <a:prstGeom prst="line">
            <a:avLst/>
          </a:prstGeom>
          <a:ln w="22225">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4" descr="Photos Bonhomme Loupe, 6 000+ photos de haute qualité gratuites">
            <a:extLst>
              <a:ext uri="{FF2B5EF4-FFF2-40B4-BE49-F238E27FC236}">
                <a16:creationId xmlns:a16="http://schemas.microsoft.com/office/drawing/2014/main" id="{F8524FA4-6E0F-F7A5-7180-48B221AFED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12224" y="5087909"/>
            <a:ext cx="2088231" cy="13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56D0CB3B-37C3-01E1-FACF-668C00FD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4222892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2">
            <a:extLst>
              <a:ext uri="{FF2B5EF4-FFF2-40B4-BE49-F238E27FC236}">
                <a16:creationId xmlns:a16="http://schemas.microsoft.com/office/drawing/2014/main" id="{299AFD77-6C25-31EE-2A79-E0B1DE1A953D}"/>
              </a:ext>
            </a:extLst>
          </p:cNvPr>
          <p:cNvSpPr txBox="1"/>
          <p:nvPr/>
        </p:nvSpPr>
        <p:spPr>
          <a:xfrm>
            <a:off x="1760733" y="685562"/>
            <a:ext cx="2336800" cy="408253"/>
          </a:xfrm>
          <a:prstGeom prst="rect">
            <a:avLst/>
          </a:prstGeom>
        </p:spPr>
        <p:txBody>
          <a:bodyPr lIns="0" tIns="0" rIns="0" bIns="0">
            <a:spAutoFit/>
          </a:bodyPr>
          <a:lstStyle/>
          <a:p>
            <a:pPr algn="ctr" eaLnBrk="1" fontAlgn="auto" hangingPunct="1">
              <a:lnSpc>
                <a:spcPts val="3453"/>
              </a:lnSpc>
              <a:spcAft>
                <a:spcPts val="0"/>
              </a:spcAft>
              <a:defRPr/>
            </a:pPr>
            <a:r>
              <a:rPr lang="en-US" sz="2466" b="1" err="1">
                <a:solidFill>
                  <a:srgbClr val="000000"/>
                </a:solidFill>
                <a:latin typeface="Open Sans 1 Bold"/>
                <a:ea typeface="Open Sans 1 Bold"/>
                <a:cs typeface="Open Sans 1 Bold"/>
                <a:sym typeface="Open Sans 1 Bold"/>
              </a:rPr>
              <a:t>L’écosystème</a:t>
            </a:r>
            <a:endParaRPr lang="en-US" sz="2466" b="1">
              <a:solidFill>
                <a:srgbClr val="000000"/>
              </a:solidFill>
              <a:latin typeface="Open Sans 1 Bold"/>
              <a:ea typeface="Open Sans 1 Bold"/>
              <a:cs typeface="Open Sans 1 Bold"/>
              <a:sym typeface="Open Sans 1 Bold"/>
            </a:endParaRPr>
          </a:p>
        </p:txBody>
      </p:sp>
      <p:pic>
        <p:nvPicPr>
          <p:cNvPr id="13" name="Image 12">
            <a:extLst>
              <a:ext uri="{FF2B5EF4-FFF2-40B4-BE49-F238E27FC236}">
                <a16:creationId xmlns:a16="http://schemas.microsoft.com/office/drawing/2014/main" id="{3CB04D9E-872F-75D0-AE8F-221AE8A2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 y="1279402"/>
            <a:ext cx="10772978" cy="4633718"/>
          </a:xfrm>
          <a:prstGeom prst="rect">
            <a:avLst/>
          </a:prstGeom>
        </p:spPr>
      </p:pic>
      <p:pic>
        <p:nvPicPr>
          <p:cNvPr id="14" name="Image 13">
            <a:extLst>
              <a:ext uri="{FF2B5EF4-FFF2-40B4-BE49-F238E27FC236}">
                <a16:creationId xmlns:a16="http://schemas.microsoft.com/office/drawing/2014/main" id="{46E2EB30-4CB4-01BB-A3F6-B8E44D526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2294609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5F85A87D-7A33-733B-8EFB-8765B8454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99" y="1"/>
            <a:ext cx="11633201" cy="6413500"/>
          </a:xfrm>
          <a:prstGeom prst="rect">
            <a:avLst/>
          </a:prstGeom>
        </p:spPr>
      </p:pic>
      <p:pic>
        <p:nvPicPr>
          <p:cNvPr id="9" name="Image 8">
            <a:extLst>
              <a:ext uri="{FF2B5EF4-FFF2-40B4-BE49-F238E27FC236}">
                <a16:creationId xmlns:a16="http://schemas.microsoft.com/office/drawing/2014/main" id="{326FE3E6-FD5A-550C-539E-D90FE11FE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402" y="6358606"/>
            <a:ext cx="1009193" cy="499394"/>
          </a:xfrm>
          <a:prstGeom prst="rect">
            <a:avLst/>
          </a:prstGeom>
        </p:spPr>
      </p:pic>
    </p:spTree>
    <p:extLst>
      <p:ext uri="{BB962C8B-B14F-4D97-AF65-F5344CB8AC3E}">
        <p14:creationId xmlns:p14="http://schemas.microsoft.com/office/powerpoint/2010/main" val="369720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D3AB7AA4-D67F-FCFB-2E40-747C7E3C4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642" y="264244"/>
            <a:ext cx="10677576" cy="6016003"/>
          </a:xfrm>
          <a:prstGeom prst="rect">
            <a:avLst/>
          </a:prstGeom>
        </p:spPr>
      </p:pic>
      <p:pic>
        <p:nvPicPr>
          <p:cNvPr id="5" name="Image 4">
            <a:extLst>
              <a:ext uri="{FF2B5EF4-FFF2-40B4-BE49-F238E27FC236}">
                <a16:creationId xmlns:a16="http://schemas.microsoft.com/office/drawing/2014/main" id="{67F13CB5-97C0-D34B-64ED-F7C996954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458" y="6323302"/>
            <a:ext cx="1093083" cy="540907"/>
          </a:xfrm>
          <a:prstGeom prst="rect">
            <a:avLst/>
          </a:prstGeom>
        </p:spPr>
      </p:pic>
    </p:spTree>
    <p:extLst>
      <p:ext uri="{BB962C8B-B14F-4D97-AF65-F5344CB8AC3E}">
        <p14:creationId xmlns:p14="http://schemas.microsoft.com/office/powerpoint/2010/main" val="4079281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DC171C-1CBA-A7C1-ED83-77135D56E4E1}"/>
              </a:ext>
            </a:extLst>
          </p:cNvPr>
          <p:cNvSpPr/>
          <p:nvPr/>
        </p:nvSpPr>
        <p:spPr>
          <a:xfrm rot="10800000">
            <a:off x="6664751" y="685563"/>
            <a:ext cx="4319447" cy="167611"/>
          </a:xfrm>
          <a:prstGeom prst="rect">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682CEEC3-2D91-9D55-85DF-AF83A1B31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316" y="6296337"/>
            <a:ext cx="1135028" cy="561663"/>
          </a:xfrm>
          <a:prstGeom prst="rect">
            <a:avLst/>
          </a:prstGeom>
        </p:spPr>
      </p:pic>
      <p:pic>
        <p:nvPicPr>
          <p:cNvPr id="7" name="Image 6">
            <a:extLst>
              <a:ext uri="{FF2B5EF4-FFF2-40B4-BE49-F238E27FC236}">
                <a16:creationId xmlns:a16="http://schemas.microsoft.com/office/drawing/2014/main" id="{8766CEAA-A7EE-C7E6-8E95-23A56B73A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8" y="56865"/>
            <a:ext cx="10909079" cy="6115573"/>
          </a:xfrm>
          <a:prstGeom prst="rect">
            <a:avLst/>
          </a:prstGeom>
        </p:spPr>
      </p:pic>
    </p:spTree>
    <p:extLst>
      <p:ext uri="{BB962C8B-B14F-4D97-AF65-F5344CB8AC3E}">
        <p14:creationId xmlns:p14="http://schemas.microsoft.com/office/powerpoint/2010/main" val="3378562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E TITRE">
            <a:extLst>
              <a:ext uri="{FF2B5EF4-FFF2-40B4-BE49-F238E27FC236}">
                <a16:creationId xmlns:a16="http://schemas.microsoft.com/office/drawing/2014/main" id="{A5C09724-3D0B-B2C8-4EA2-D56436AB17C5}"/>
              </a:ext>
            </a:extLst>
          </p:cNvPr>
          <p:cNvSpPr txBox="1"/>
          <p:nvPr/>
        </p:nvSpPr>
        <p:spPr>
          <a:xfrm>
            <a:off x="5386570" y="802270"/>
            <a:ext cx="6718744" cy="5430088"/>
          </a:xfrm>
          <a:prstGeom prst="rect">
            <a:avLst/>
          </a:prstGeom>
          <a:noFill/>
        </p:spPr>
        <p:txBody>
          <a:bodyPr vert="horz" wrap="square" numCol="2" spcCol="360000" rtlCol="0" anchor="t">
            <a:noAutofit/>
          </a:bodyPr>
          <a:lstStyle/>
          <a:p>
            <a:pPr>
              <a:lnSpc>
                <a:spcPct val="150000"/>
              </a:lnSpc>
            </a:pPr>
            <a:r>
              <a:rPr lang="fr-FR" sz="1600" b="1" dirty="0">
                <a:solidFill>
                  <a:schemeClr val="bg2"/>
                </a:solidFill>
                <a:latin typeface="Calibri" panose="020F0502020204030204" pitchFamily="34" charset="0"/>
                <a:cs typeface="Calibri" panose="020F0502020204030204" pitchFamily="34" charset="0"/>
              </a:rPr>
              <a:t>Pour le SDIS</a:t>
            </a:r>
          </a:p>
          <a:p>
            <a:pPr marL="285750" indent="-285750">
              <a:buFont typeface="Arial" panose="020B0604020202020204" pitchFamily="34" charset="0"/>
              <a:buChar char="•"/>
            </a:pPr>
            <a:r>
              <a:rPr lang="fr-FR" sz="1600" b="1" dirty="0">
                <a:solidFill>
                  <a:schemeClr val="bg2"/>
                </a:solidFill>
                <a:cs typeface="Calibri" panose="020F0502020204030204" pitchFamily="34" charset="0"/>
              </a:rPr>
              <a:t>Dématérialiser les fiches de signalement </a:t>
            </a:r>
            <a:r>
              <a:rPr lang="fr-FR" sz="1600" dirty="0">
                <a:solidFill>
                  <a:schemeClr val="bg2"/>
                </a:solidFill>
                <a:cs typeface="Calibri" panose="020F0502020204030204" pitchFamily="34" charset="0"/>
              </a:rPr>
              <a:t>après intervention à caractère social afin d’améliorer l’exhaustivité de remontée d’information à la sous-direction santé.</a:t>
            </a:r>
          </a:p>
          <a:p>
            <a:endParaRPr lang="fr-FR" sz="1600" b="1" dirty="0">
              <a:solidFill>
                <a:schemeClr val="bg2"/>
              </a:solidFill>
              <a:cs typeface="Calibri" panose="020F0502020204030204" pitchFamily="34" charset="0"/>
            </a:endParaRPr>
          </a:p>
          <a:p>
            <a:r>
              <a:rPr lang="fr-FR" sz="1600" b="1" dirty="0">
                <a:solidFill>
                  <a:schemeClr val="bg2"/>
                </a:solidFill>
                <a:cs typeface="Calibri" panose="020F0502020204030204" pitchFamily="34" charset="0"/>
              </a:rPr>
              <a:t>Pour le CD / MDA / MDSC</a:t>
            </a:r>
          </a:p>
          <a:p>
            <a:pPr marL="285750" indent="-285750">
              <a:buFont typeface="Arial" panose="020B0604020202020204" pitchFamily="34" charset="0"/>
              <a:buChar char="•"/>
            </a:pPr>
            <a:r>
              <a:rPr lang="fr-FR" sz="1600" dirty="0">
                <a:solidFill>
                  <a:schemeClr val="bg2"/>
                </a:solidFill>
                <a:cs typeface="Calibri" panose="020F0502020204030204" pitchFamily="34" charset="0"/>
              </a:rPr>
              <a:t>Renforcer la logique « </a:t>
            </a:r>
            <a:r>
              <a:rPr lang="fr-FR" sz="1600" b="1" dirty="0">
                <a:solidFill>
                  <a:schemeClr val="bg2"/>
                </a:solidFill>
                <a:cs typeface="Calibri" panose="020F0502020204030204" pitchFamily="34" charset="0"/>
              </a:rPr>
              <a:t>dîtes-le-nous une fois </a:t>
            </a:r>
            <a:r>
              <a:rPr lang="fr-FR" sz="1600" dirty="0">
                <a:solidFill>
                  <a:schemeClr val="bg2"/>
                </a:solidFill>
                <a:cs typeface="Calibri" panose="020F0502020204030204" pitchFamily="34" charset="0"/>
              </a:rPr>
              <a:t>»</a:t>
            </a:r>
          </a:p>
          <a:p>
            <a:endParaRPr lang="fr-FR" sz="1600" b="1" dirty="0">
              <a:solidFill>
                <a:schemeClr val="bg2"/>
              </a:solidFill>
              <a:cs typeface="Calibri" panose="020F0502020204030204" pitchFamily="34" charset="0"/>
            </a:endParaRPr>
          </a:p>
          <a:p>
            <a:r>
              <a:rPr lang="fr-FR" sz="1600" b="1" dirty="0">
                <a:solidFill>
                  <a:schemeClr val="bg2"/>
                </a:solidFill>
                <a:cs typeface="Calibri" panose="020F0502020204030204" pitchFamily="34" charset="0"/>
              </a:rPr>
              <a:t>Pour la CPTS</a:t>
            </a:r>
            <a:endParaRPr lang="fr-FR" sz="1600" dirty="0">
              <a:solidFill>
                <a:schemeClr val="bg2"/>
              </a:solidFill>
              <a:latin typeface="Montserrat Light" pitchFamily="2" charset="77"/>
              <a:cs typeface="Krub" pitchFamily="2" charset="-34"/>
            </a:endParaRPr>
          </a:p>
          <a:p>
            <a:pPr marL="285750" indent="-285750">
              <a:buFont typeface="Arial" panose="020B0604020202020204" pitchFamily="34" charset="0"/>
              <a:buChar char="•"/>
            </a:pPr>
            <a:r>
              <a:rPr lang="fr-FR" sz="1600" b="1" dirty="0">
                <a:solidFill>
                  <a:schemeClr val="bg2"/>
                </a:solidFill>
              </a:rPr>
              <a:t>Développer l’APASUD28 </a:t>
            </a:r>
            <a:r>
              <a:rPr lang="fr-FR" sz="1600" dirty="0">
                <a:solidFill>
                  <a:schemeClr val="bg2"/>
                </a:solidFill>
              </a:rPr>
              <a:t>grâce à       de nouveaux financements.</a:t>
            </a:r>
          </a:p>
          <a:p>
            <a:pPr marL="285750" indent="-285750">
              <a:buFont typeface="Arial" panose="020B0604020202020204" pitchFamily="34" charset="0"/>
              <a:buChar char="•"/>
            </a:pPr>
            <a:r>
              <a:rPr lang="fr-FR" sz="1600" b="1" dirty="0">
                <a:solidFill>
                  <a:schemeClr val="bg2"/>
                </a:solidFill>
              </a:rPr>
              <a:t>Réaliser des bilans de chute </a:t>
            </a:r>
            <a:r>
              <a:rPr lang="fr-FR" sz="1600" dirty="0">
                <a:solidFill>
                  <a:schemeClr val="bg2"/>
                </a:solidFill>
              </a:rPr>
              <a:t>par les Kinés afin de </a:t>
            </a:r>
            <a:r>
              <a:rPr lang="fr-FR" sz="1600" b="1" dirty="0">
                <a:solidFill>
                  <a:schemeClr val="bg2"/>
                </a:solidFill>
              </a:rPr>
              <a:t>hiérarchiser l’entrée dans la file active </a:t>
            </a:r>
            <a:r>
              <a:rPr lang="fr-FR" sz="1600" dirty="0">
                <a:solidFill>
                  <a:schemeClr val="bg2"/>
                </a:solidFill>
              </a:rPr>
              <a:t>de la prévention primaire</a:t>
            </a:r>
          </a:p>
          <a:p>
            <a:pPr marL="285750" indent="-285750">
              <a:buFont typeface="Arial" panose="020B0604020202020204" pitchFamily="34" charset="0"/>
              <a:buChar char="•"/>
            </a:pPr>
            <a:r>
              <a:rPr lang="fr-FR" sz="1600" b="1" dirty="0">
                <a:solidFill>
                  <a:schemeClr val="bg2"/>
                </a:solidFill>
              </a:rPr>
              <a:t>Développement du bilan de médication </a:t>
            </a:r>
            <a:r>
              <a:rPr lang="fr-FR" sz="1600" dirty="0">
                <a:solidFill>
                  <a:schemeClr val="bg2"/>
                </a:solidFill>
              </a:rPr>
              <a:t>avec les pharmaciens</a:t>
            </a:r>
          </a:p>
          <a:p>
            <a:pPr marL="285750" indent="-285750">
              <a:buFont typeface="Arial" panose="020B0604020202020204" pitchFamily="34" charset="0"/>
              <a:buChar char="•"/>
            </a:pPr>
            <a:r>
              <a:rPr lang="fr-FR" sz="1600" b="1" dirty="0">
                <a:solidFill>
                  <a:schemeClr val="bg2"/>
                </a:solidFill>
              </a:rPr>
              <a:t>Développement du bilan de prévention </a:t>
            </a:r>
            <a:r>
              <a:rPr lang="fr-FR" sz="1600" dirty="0">
                <a:solidFill>
                  <a:schemeClr val="bg2"/>
                </a:solidFill>
              </a:rPr>
              <a:t>par les IDEL</a:t>
            </a:r>
          </a:p>
          <a:p>
            <a:pPr marL="285750" indent="-285750">
              <a:buFont typeface="Arial" panose="020B0604020202020204" pitchFamily="34" charset="0"/>
              <a:buChar char="•"/>
            </a:pPr>
            <a:r>
              <a:rPr lang="fr-FR" sz="1600" dirty="0">
                <a:solidFill>
                  <a:schemeClr val="bg2"/>
                </a:solidFill>
              </a:rPr>
              <a:t> </a:t>
            </a:r>
            <a:r>
              <a:rPr lang="fr-FR" sz="1600" b="1" dirty="0">
                <a:solidFill>
                  <a:schemeClr val="bg2"/>
                </a:solidFill>
              </a:rPr>
              <a:t>Développement d’un Bilan nutritionnel  </a:t>
            </a:r>
            <a:r>
              <a:rPr lang="fr-FR" sz="1600" dirty="0">
                <a:solidFill>
                  <a:schemeClr val="bg2"/>
                </a:solidFill>
              </a:rPr>
              <a:t>(fait par les MG ou les </a:t>
            </a:r>
            <a:r>
              <a:rPr lang="fr-FR" sz="1600" dirty="0" err="1">
                <a:solidFill>
                  <a:schemeClr val="bg2"/>
                </a:solidFill>
              </a:rPr>
              <a:t>diet</a:t>
            </a:r>
            <a:r>
              <a:rPr lang="fr-FR" sz="1600" dirty="0">
                <a:solidFill>
                  <a:schemeClr val="bg2"/>
                </a:solidFill>
              </a:rPr>
              <a:t>)</a:t>
            </a:r>
          </a:p>
          <a:p>
            <a:pPr marL="285750" indent="-285750">
              <a:buFont typeface="Arial" panose="020B0604020202020204" pitchFamily="34" charset="0"/>
              <a:buChar char="•"/>
            </a:pPr>
            <a:r>
              <a:rPr lang="fr-FR" sz="1600" b="1" dirty="0">
                <a:solidFill>
                  <a:schemeClr val="bg2"/>
                </a:solidFill>
              </a:rPr>
              <a:t>Créer un lien privilégié avec le CH de Châteaudun afin de repérer les patients relevant de la prévention tertiaire </a:t>
            </a:r>
            <a:r>
              <a:rPr lang="fr-FR" sz="1600" dirty="0">
                <a:solidFill>
                  <a:schemeClr val="bg2"/>
                </a:solidFill>
              </a:rPr>
              <a:t>et pris en charge dans le service SMR (Soins Médicaux et de réadaptation en </a:t>
            </a:r>
            <a:r>
              <a:rPr lang="fr-FR" sz="1600" dirty="0" err="1">
                <a:solidFill>
                  <a:schemeClr val="bg2"/>
                </a:solidFill>
              </a:rPr>
              <a:t>hospi</a:t>
            </a:r>
            <a:r>
              <a:rPr lang="fr-FR" sz="1600" dirty="0">
                <a:solidFill>
                  <a:schemeClr val="bg2"/>
                </a:solidFill>
              </a:rPr>
              <a:t> de jour)</a:t>
            </a:r>
          </a:p>
          <a:p>
            <a:pPr marL="285750" indent="-285750">
              <a:buFont typeface="Arial" panose="020B0604020202020204" pitchFamily="34" charset="0"/>
              <a:buChar char="•"/>
            </a:pPr>
            <a:r>
              <a:rPr lang="fr-FR" sz="1600" b="1" dirty="0">
                <a:solidFill>
                  <a:schemeClr val="bg2"/>
                </a:solidFill>
              </a:rPr>
              <a:t>Extension sur le 45 </a:t>
            </a:r>
            <a:r>
              <a:rPr lang="fr-FR" sz="1600" dirty="0">
                <a:solidFill>
                  <a:schemeClr val="bg2"/>
                </a:solidFill>
              </a:rPr>
              <a:t>avec intégration de Patay : développement du parcours  et nouveaux interlocuteurs (SDIS 45, CD45, DAC45…)</a:t>
            </a:r>
          </a:p>
          <a:p>
            <a:endParaRPr lang="fr-FR" sz="1600" dirty="0">
              <a:solidFill>
                <a:schemeClr val="bg2"/>
              </a:solidFill>
              <a:effectLst/>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E45E8AD4-3C6C-CEDD-2F97-F42B537D7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17" y="176628"/>
            <a:ext cx="4279286" cy="6055730"/>
          </a:xfrm>
          <a:prstGeom prst="rect">
            <a:avLst/>
          </a:prstGeom>
        </p:spPr>
      </p:pic>
      <p:sp>
        <p:nvSpPr>
          <p:cNvPr id="7" name="ZoneTexte 6">
            <a:extLst>
              <a:ext uri="{FF2B5EF4-FFF2-40B4-BE49-F238E27FC236}">
                <a16:creationId xmlns:a16="http://schemas.microsoft.com/office/drawing/2014/main" id="{ED06FAB9-D37A-2FEB-9232-8AA913BF67ED}"/>
              </a:ext>
            </a:extLst>
          </p:cNvPr>
          <p:cNvSpPr txBox="1"/>
          <p:nvPr/>
        </p:nvSpPr>
        <p:spPr>
          <a:xfrm>
            <a:off x="5197642" y="176628"/>
            <a:ext cx="6468989" cy="523220"/>
          </a:xfrm>
          <a:prstGeom prst="rect">
            <a:avLst/>
          </a:prstGeom>
          <a:noFill/>
        </p:spPr>
        <p:txBody>
          <a:bodyPr wrap="square" rtlCol="0">
            <a:spAutoFit/>
          </a:bodyPr>
          <a:lstStyle/>
          <a:p>
            <a:r>
              <a:rPr lang="fr-FR" sz="2800" b="1" dirty="0">
                <a:solidFill>
                  <a:schemeClr val="bg2"/>
                </a:solidFill>
                <a:latin typeface="Adelle Sans Devanagari" panose="02000503000000020004" pitchFamily="2" charset="-78"/>
                <a:cs typeface="Adelle Sans Devanagari" panose="02000503000000020004" pitchFamily="2" charset="-78"/>
              </a:rPr>
              <a:t>Perspectives</a:t>
            </a:r>
          </a:p>
        </p:txBody>
      </p:sp>
      <p:pic>
        <p:nvPicPr>
          <p:cNvPr id="4" name="Image 3">
            <a:extLst>
              <a:ext uri="{FF2B5EF4-FFF2-40B4-BE49-F238E27FC236}">
                <a16:creationId xmlns:a16="http://schemas.microsoft.com/office/drawing/2014/main" id="{5734AFDA-BA57-26B8-6799-A00844B12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941" y="6210684"/>
            <a:ext cx="1308118" cy="647316"/>
          </a:xfrm>
          <a:prstGeom prst="rect">
            <a:avLst/>
          </a:prstGeom>
        </p:spPr>
      </p:pic>
    </p:spTree>
    <p:extLst>
      <p:ext uri="{BB962C8B-B14F-4D97-AF65-F5344CB8AC3E}">
        <p14:creationId xmlns:p14="http://schemas.microsoft.com/office/powerpoint/2010/main" val="3102636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BCB401D-8F73-DD80-0310-A6FF84B99CAF}"/>
            </a:ext>
          </a:extLst>
        </p:cNvPr>
        <p:cNvGrpSpPr/>
        <p:nvPr/>
      </p:nvGrpSpPr>
      <p:grpSpPr bwMode="auto">
        <a:xfrm>
          <a:off x="0" y="0"/>
          <a:ext cx="0" cy="0"/>
          <a:chOff x="0" y="0"/>
          <a:chExt cx="0" cy="0"/>
        </a:xfrm>
      </p:grpSpPr>
      <p:sp>
        <p:nvSpPr>
          <p:cNvPr id="2" name="ZoneTexte 1">
            <a:extLst>
              <a:ext uri="{FF2B5EF4-FFF2-40B4-BE49-F238E27FC236}">
                <a16:creationId xmlns:a16="http://schemas.microsoft.com/office/drawing/2014/main" id="{B7A642A1-4BAF-A3B5-9D51-77A88EDEECC7}"/>
              </a:ext>
            </a:extLst>
          </p:cNvPr>
          <p:cNvSpPr txBox="1"/>
          <p:nvPr/>
        </p:nvSpPr>
        <p:spPr bwMode="auto">
          <a:xfrm>
            <a:off x="2255548" y="548680"/>
            <a:ext cx="7680903" cy="1323439"/>
          </a:xfrm>
          <a:prstGeom prst="rect">
            <a:avLst/>
          </a:prstGeom>
          <a:noFill/>
        </p:spPr>
        <p:txBody>
          <a:bodyPr wrap="square">
            <a:spAutoFit/>
          </a:bodyPr>
          <a:lstStyle/>
          <a:p>
            <a:pPr algn="ctr">
              <a:defRPr/>
            </a:pPr>
            <a:r>
              <a:rPr lang="fr-FR" sz="2000" b="1" dirty="0">
                <a:solidFill>
                  <a:srgbClr val="213469"/>
                </a:solidFill>
                <a:latin typeface="Yu Gothic UI"/>
                <a:ea typeface="Yu Gothic UI"/>
                <a:cs typeface="Arial"/>
              </a:rPr>
              <a:t>Atelier 4</a:t>
            </a:r>
            <a:endParaRPr sz="2000" dirty="0"/>
          </a:p>
          <a:p>
            <a:pPr algn="ctr">
              <a:defRPr/>
            </a:pPr>
            <a:endParaRPr lang="fr-FR" sz="2000" b="1" dirty="0">
              <a:solidFill>
                <a:srgbClr val="213469"/>
              </a:solidFill>
              <a:latin typeface="Yu Gothic UI"/>
              <a:ea typeface="Yu Gothic UI"/>
              <a:cs typeface="Arial"/>
            </a:endParaRPr>
          </a:p>
          <a:p>
            <a:pPr algn="ctr">
              <a:defRPr/>
            </a:pPr>
            <a:r>
              <a:rPr lang="fr-FR" sz="2000" b="1" dirty="0">
                <a:solidFill>
                  <a:srgbClr val="213469"/>
                </a:solidFill>
                <a:latin typeface="Yu Gothic UI"/>
                <a:ea typeface="Yu Gothic UI"/>
                <a:cs typeface="Arial"/>
              </a:rPr>
              <a:t>PARCOURS PREVENTION DES CHUTES : </a:t>
            </a:r>
          </a:p>
          <a:p>
            <a:pPr algn="ctr">
              <a:defRPr/>
            </a:pPr>
            <a:r>
              <a:rPr lang="fr-FR" sz="2000" b="1" i="1" dirty="0">
                <a:solidFill>
                  <a:srgbClr val="213469"/>
                </a:solidFill>
                <a:latin typeface="Yu Gothic UI"/>
                <a:ea typeface="Yu Gothic UI"/>
                <a:cs typeface="Arial"/>
              </a:rPr>
              <a:t>de la conception à la mise en application</a:t>
            </a:r>
          </a:p>
        </p:txBody>
      </p:sp>
      <p:sp>
        <p:nvSpPr>
          <p:cNvPr id="4" name="ZoneTexte 3">
            <a:extLst>
              <a:ext uri="{FF2B5EF4-FFF2-40B4-BE49-F238E27FC236}">
                <a16:creationId xmlns:a16="http://schemas.microsoft.com/office/drawing/2014/main" id="{CB96F4E9-61FA-E8A9-3C6B-577717807E03}"/>
              </a:ext>
            </a:extLst>
          </p:cNvPr>
          <p:cNvSpPr txBox="1"/>
          <p:nvPr/>
        </p:nvSpPr>
        <p:spPr bwMode="auto">
          <a:xfrm>
            <a:off x="623392" y="2204864"/>
            <a:ext cx="10945216" cy="3354765"/>
          </a:xfrm>
          <a:prstGeom prst="rect">
            <a:avLst/>
          </a:prstGeom>
          <a:noFill/>
        </p:spPr>
        <p:txBody>
          <a:bodyPr wrap="square" rtlCol="0">
            <a:spAutoFit/>
          </a:bodyPr>
          <a:lstStyle/>
          <a:p>
            <a:pPr algn="ctr"/>
            <a:r>
              <a:rPr lang="fr-FR" sz="2800" b="1" dirty="0">
                <a:solidFill>
                  <a:schemeClr val="bg2"/>
                </a:solidFill>
              </a:rPr>
              <a:t>Déroulé de l’atelier de 14h à 15h15</a:t>
            </a:r>
          </a:p>
          <a:p>
            <a:pPr algn="ctr"/>
            <a:endParaRPr lang="fr-FR" sz="2800" dirty="0">
              <a:solidFill>
                <a:schemeClr val="bg2"/>
              </a:solidFill>
            </a:endParaRPr>
          </a:p>
          <a:p>
            <a:pPr marL="514350" indent="-514350">
              <a:buFont typeface="+mj-lt"/>
              <a:buAutoNum type="arabicPeriod"/>
            </a:pPr>
            <a:r>
              <a:rPr lang="fr-FR" sz="2800" dirty="0">
                <a:solidFill>
                  <a:schemeClr val="bg2"/>
                </a:solidFill>
              </a:rPr>
              <a:t>Parcours prévention des chutes en Sud28 	=&gt;15 mn</a:t>
            </a:r>
          </a:p>
          <a:p>
            <a:pPr marL="514350" indent="-514350">
              <a:buFont typeface="+mj-lt"/>
              <a:buAutoNum type="arabicPeriod"/>
            </a:pPr>
            <a:r>
              <a:rPr lang="fr-FR" sz="2800" dirty="0">
                <a:solidFill>
                  <a:schemeClr val="bg2"/>
                </a:solidFill>
              </a:rPr>
              <a:t>Projet de protocole national de coopération</a:t>
            </a:r>
            <a:r>
              <a:rPr lang="fr-FR" sz="3200" dirty="0">
                <a:solidFill>
                  <a:schemeClr val="bg2"/>
                </a:solidFill>
              </a:rPr>
              <a:t>=&gt;</a:t>
            </a:r>
            <a:r>
              <a:rPr lang="fr-FR" sz="2800" dirty="0">
                <a:solidFill>
                  <a:schemeClr val="bg2"/>
                </a:solidFill>
              </a:rPr>
              <a:t>15 mn</a:t>
            </a:r>
          </a:p>
          <a:p>
            <a:pPr marL="514350" indent="-514350">
              <a:buFont typeface="+mj-lt"/>
              <a:buAutoNum type="arabicPeriod"/>
            </a:pPr>
            <a:r>
              <a:rPr lang="fr-FR" sz="2800" dirty="0">
                <a:solidFill>
                  <a:schemeClr val="bg2"/>
                </a:solidFill>
              </a:rPr>
              <a:t>Le plan antichute					</a:t>
            </a:r>
            <a:r>
              <a:rPr lang="fr-FR" sz="3200" dirty="0">
                <a:solidFill>
                  <a:schemeClr val="bg2"/>
                </a:solidFill>
              </a:rPr>
              <a:t>=&gt;</a:t>
            </a:r>
            <a:r>
              <a:rPr lang="fr-FR" sz="2800" dirty="0">
                <a:solidFill>
                  <a:schemeClr val="bg2"/>
                </a:solidFill>
              </a:rPr>
              <a:t>15 mn</a:t>
            </a:r>
          </a:p>
          <a:p>
            <a:pPr marL="514350" indent="-514350">
              <a:buFont typeface="+mj-lt"/>
              <a:buAutoNum type="arabicPeriod"/>
            </a:pPr>
            <a:r>
              <a:rPr lang="fr-FR" sz="2800" dirty="0">
                <a:solidFill>
                  <a:schemeClr val="bg2"/>
                </a:solidFill>
              </a:rPr>
              <a:t>Les maisons sport santé				</a:t>
            </a:r>
            <a:r>
              <a:rPr lang="fr-FR" sz="3200" dirty="0">
                <a:solidFill>
                  <a:schemeClr val="bg2"/>
                </a:solidFill>
              </a:rPr>
              <a:t>=&gt;</a:t>
            </a:r>
            <a:r>
              <a:rPr lang="fr-FR" sz="2800" dirty="0">
                <a:solidFill>
                  <a:schemeClr val="bg2"/>
                </a:solidFill>
              </a:rPr>
              <a:t>15 mn</a:t>
            </a:r>
          </a:p>
          <a:p>
            <a:pPr marL="514350" indent="-514350">
              <a:buFont typeface="+mj-lt"/>
              <a:buAutoNum type="arabicPeriod"/>
            </a:pPr>
            <a:r>
              <a:rPr lang="fr-FR" sz="2800" dirty="0">
                <a:solidFill>
                  <a:schemeClr val="bg2"/>
                </a:solidFill>
              </a:rPr>
              <a:t>Echanges						</a:t>
            </a:r>
            <a:r>
              <a:rPr lang="fr-FR" sz="3200" dirty="0">
                <a:solidFill>
                  <a:schemeClr val="bg2"/>
                </a:solidFill>
              </a:rPr>
              <a:t>=&gt;</a:t>
            </a:r>
            <a:r>
              <a:rPr lang="fr-FR" sz="2800" dirty="0">
                <a:solidFill>
                  <a:schemeClr val="bg2"/>
                </a:solidFill>
              </a:rPr>
              <a:t>15 mn</a:t>
            </a:r>
          </a:p>
        </p:txBody>
      </p:sp>
    </p:spTree>
    <p:extLst>
      <p:ext uri="{BB962C8B-B14F-4D97-AF65-F5344CB8AC3E}">
        <p14:creationId xmlns:p14="http://schemas.microsoft.com/office/powerpoint/2010/main" val="2426808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EACADEB-AC0F-FF2E-4DDE-2BDA4A7EE578}"/>
              </a:ext>
            </a:extLst>
          </p:cNvPr>
          <p:cNvSpPr txBox="1"/>
          <p:nvPr/>
        </p:nvSpPr>
        <p:spPr>
          <a:xfrm>
            <a:off x="1155700" y="1803400"/>
            <a:ext cx="9004300" cy="923330"/>
          </a:xfrm>
          <a:prstGeom prst="rect">
            <a:avLst/>
          </a:prstGeom>
          <a:noFill/>
        </p:spPr>
        <p:txBody>
          <a:bodyPr wrap="square" rtlCol="0">
            <a:spAutoFit/>
          </a:bodyPr>
          <a:lstStyle/>
          <a:p>
            <a:r>
              <a:rPr lang="fr-FR"/>
              <a:t>.</a:t>
            </a:r>
          </a:p>
          <a:p>
            <a:endParaRPr lang="fr-FR"/>
          </a:p>
          <a:p>
            <a:endParaRPr lang="fr-FR"/>
          </a:p>
        </p:txBody>
      </p:sp>
      <p:sp>
        <p:nvSpPr>
          <p:cNvPr id="3" name="Rectangle à coins arrondis 2"/>
          <p:cNvSpPr/>
          <p:nvPr/>
        </p:nvSpPr>
        <p:spPr>
          <a:xfrm>
            <a:off x="893873" y="504931"/>
            <a:ext cx="10518053" cy="919018"/>
          </a:xfrm>
          <a:prstGeom prst="round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Etendre le dispositif à l’ensemble du département en s’appuyant sur l’inter CPTS 28</a:t>
            </a:r>
          </a:p>
        </p:txBody>
      </p:sp>
      <p:sp>
        <p:nvSpPr>
          <p:cNvPr id="7" name="AutoShape 2" descr="Personne agée heureuse : plus de 54 040 illustrations et dessins de stock  libres de droits proposés sous licence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Personne agée heureuse : plus de 54 040 illustrations et dessins de stock  libres de droits proposés sous licence | Shutte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6" descr="Personne âgée images vectorielles, Personne âgée vecteurs libres de droits  | Depositphoto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Freeform 2"/>
          <p:cNvSpPr/>
          <p:nvPr/>
        </p:nvSpPr>
        <p:spPr>
          <a:xfrm>
            <a:off x="3585758" y="2663300"/>
            <a:ext cx="4517462" cy="2770751"/>
          </a:xfrm>
          <a:custGeom>
            <a:avLst/>
            <a:gdLst/>
            <a:ahLst/>
            <a:cxnLst/>
            <a:rect l="l" t="t" r="r" b="b"/>
            <a:pathLst>
              <a:path w="11992131" h="8229600">
                <a:moveTo>
                  <a:pt x="0" y="0"/>
                </a:moveTo>
                <a:lnTo>
                  <a:pt x="11992132" y="0"/>
                </a:lnTo>
                <a:lnTo>
                  <a:pt x="11992132" y="8229600"/>
                </a:lnTo>
                <a:lnTo>
                  <a:pt x="0" y="82296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FR"/>
          </a:p>
        </p:txBody>
      </p:sp>
      <p:pic>
        <p:nvPicPr>
          <p:cNvPr id="4" name="Image 3" descr="Une image contenant texte, Police, Graphique, graphisme&#10;&#10;Description générée automatiquement">
            <a:extLst>
              <a:ext uri="{FF2B5EF4-FFF2-40B4-BE49-F238E27FC236}">
                <a16:creationId xmlns:a16="http://schemas.microsoft.com/office/drawing/2014/main" id="{9CA9CF97-3DC8-90E6-7A72-4BE44CCFC25A}"/>
              </a:ext>
            </a:extLst>
          </p:cNvPr>
          <p:cNvPicPr>
            <a:picLocks noChangeAspect="1"/>
          </p:cNvPicPr>
          <p:nvPr/>
        </p:nvPicPr>
        <p:blipFill>
          <a:blip r:embed="rId4"/>
          <a:stretch>
            <a:fillRect/>
          </a:stretch>
        </p:blipFill>
        <p:spPr>
          <a:xfrm>
            <a:off x="9096114" y="3617852"/>
            <a:ext cx="1752600" cy="866775"/>
          </a:xfrm>
          <a:prstGeom prst="rect">
            <a:avLst/>
          </a:prstGeom>
        </p:spPr>
      </p:pic>
      <p:grpSp>
        <p:nvGrpSpPr>
          <p:cNvPr id="14" name="Groupe 13">
            <a:extLst>
              <a:ext uri="{FF2B5EF4-FFF2-40B4-BE49-F238E27FC236}">
                <a16:creationId xmlns:a16="http://schemas.microsoft.com/office/drawing/2014/main" id="{1846C172-FAEE-A186-6D26-BB32581E509E}"/>
              </a:ext>
            </a:extLst>
          </p:cNvPr>
          <p:cNvGrpSpPr>
            <a:grpSpLocks noChangeAspect="1"/>
          </p:cNvGrpSpPr>
          <p:nvPr/>
        </p:nvGrpSpPr>
        <p:grpSpPr>
          <a:xfrm>
            <a:off x="1072455" y="5964801"/>
            <a:ext cx="2022859" cy="809144"/>
            <a:chOff x="5313441" y="570243"/>
            <a:chExt cx="2950566" cy="1180226"/>
          </a:xfrm>
        </p:grpSpPr>
        <p:sp>
          <p:nvSpPr>
            <p:cNvPr id="12" name="Chevron 7">
              <a:extLst>
                <a:ext uri="{FF2B5EF4-FFF2-40B4-BE49-F238E27FC236}">
                  <a16:creationId xmlns:a16="http://schemas.microsoft.com/office/drawing/2014/main" id="{6448A5AB-CFF9-E6F6-DB3E-7F65ED03173E}"/>
                </a:ext>
              </a:extLst>
            </p:cNvPr>
            <p:cNvSpPr/>
            <p:nvPr/>
          </p:nvSpPr>
          <p:spPr>
            <a:xfrm>
              <a:off x="5313441" y="570243"/>
              <a:ext cx="2950566" cy="1180226"/>
            </a:xfrm>
            <a:prstGeom prst="chevron">
              <a:avLst/>
            </a:prstGeom>
            <a:solidFill>
              <a:srgbClr val="FF7E79"/>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fr-FR">
                <a:solidFill>
                  <a:schemeClr val="tx1"/>
                </a:solidFill>
              </a:endParaRPr>
            </a:p>
          </p:txBody>
        </p:sp>
        <p:sp>
          <p:nvSpPr>
            <p:cNvPr id="13" name="Chevron 4">
              <a:extLst>
                <a:ext uri="{FF2B5EF4-FFF2-40B4-BE49-F238E27FC236}">
                  <a16:creationId xmlns:a16="http://schemas.microsoft.com/office/drawing/2014/main" id="{ADD1061F-3C03-04E5-C1F9-27321E84DF09}"/>
                </a:ext>
              </a:extLst>
            </p:cNvPr>
            <p:cNvSpPr txBox="1"/>
            <p:nvPr/>
          </p:nvSpPr>
          <p:spPr>
            <a:xfrm>
              <a:off x="5903554" y="570243"/>
              <a:ext cx="1770340" cy="1180226"/>
            </a:xfrm>
            <a:prstGeom prst="rect">
              <a:avLst/>
            </a:prstGeom>
            <a:solidFill>
              <a:srgbClr val="FF7E79"/>
            </a:solidFill>
          </p:spPr>
          <p:style>
            <a:lnRef idx="0">
              <a:scrgbClr r="0" g="0" b="0"/>
            </a:lnRef>
            <a:fillRef idx="0">
              <a:scrgbClr r="0" g="0" b="0"/>
            </a:fillRef>
            <a:effectRef idx="0">
              <a:scrgbClr r="0" g="0" b="0"/>
            </a:effectRef>
            <a:fontRef idx="minor">
              <a:schemeClr val="lt1"/>
            </a:fontRef>
          </p:style>
          <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fr-FR" sz="3200" kern="1200" dirty="0">
                  <a:solidFill>
                    <a:schemeClr val="tx1"/>
                  </a:solidFill>
                </a:rPr>
                <a:t>2024</a:t>
              </a:r>
            </a:p>
          </p:txBody>
        </p:sp>
      </p:grpSp>
      <p:grpSp>
        <p:nvGrpSpPr>
          <p:cNvPr id="15" name="Groupe 14">
            <a:extLst>
              <a:ext uri="{FF2B5EF4-FFF2-40B4-BE49-F238E27FC236}">
                <a16:creationId xmlns:a16="http://schemas.microsoft.com/office/drawing/2014/main" id="{0B720EF2-7386-EEC4-2767-D4FFC47EC989}"/>
              </a:ext>
            </a:extLst>
          </p:cNvPr>
          <p:cNvGrpSpPr>
            <a:grpSpLocks noChangeAspect="1"/>
          </p:cNvGrpSpPr>
          <p:nvPr/>
        </p:nvGrpSpPr>
        <p:grpSpPr>
          <a:xfrm>
            <a:off x="3088379" y="5964800"/>
            <a:ext cx="2022859" cy="809144"/>
            <a:chOff x="5313441" y="570243"/>
            <a:chExt cx="2950566" cy="1180226"/>
          </a:xfrm>
          <a:solidFill>
            <a:srgbClr val="FF7E79"/>
          </a:solidFill>
        </p:grpSpPr>
        <p:sp>
          <p:nvSpPr>
            <p:cNvPr id="16" name="Chevron 7">
              <a:extLst>
                <a:ext uri="{FF2B5EF4-FFF2-40B4-BE49-F238E27FC236}">
                  <a16:creationId xmlns:a16="http://schemas.microsoft.com/office/drawing/2014/main" id="{DD4EE07B-630E-2F91-EF80-19A4ABD4E82E}"/>
                </a:ext>
              </a:extLst>
            </p:cNvPr>
            <p:cNvSpPr/>
            <p:nvPr/>
          </p:nvSpPr>
          <p:spPr>
            <a:xfrm>
              <a:off x="5313441" y="570243"/>
              <a:ext cx="2950566" cy="1180226"/>
            </a:xfrm>
            <a:prstGeom prst="chevron">
              <a:avLst/>
            </a:prstGeom>
            <a:grp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fr-FR">
                <a:solidFill>
                  <a:schemeClr val="tx1"/>
                </a:solidFill>
              </a:endParaRPr>
            </a:p>
          </p:txBody>
        </p:sp>
        <p:sp>
          <p:nvSpPr>
            <p:cNvPr id="17" name="Chevron 4">
              <a:extLst>
                <a:ext uri="{FF2B5EF4-FFF2-40B4-BE49-F238E27FC236}">
                  <a16:creationId xmlns:a16="http://schemas.microsoft.com/office/drawing/2014/main" id="{BD49F511-1054-4530-C947-BFDDBAAA9163}"/>
                </a:ext>
              </a:extLst>
            </p:cNvPr>
            <p:cNvSpPr txBox="1"/>
            <p:nvPr/>
          </p:nvSpPr>
          <p:spPr>
            <a:xfrm>
              <a:off x="5903554" y="570243"/>
              <a:ext cx="1770340" cy="1180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fr-FR" sz="3200">
                  <a:solidFill>
                    <a:schemeClr val="tx1"/>
                  </a:solidFill>
                </a:rPr>
                <a:t>2025</a:t>
              </a:r>
              <a:endParaRPr lang="fr-FR" sz="3200" kern="1200">
                <a:solidFill>
                  <a:schemeClr val="tx1"/>
                </a:solidFill>
              </a:endParaRPr>
            </a:p>
          </p:txBody>
        </p:sp>
      </p:grpSp>
      <p:grpSp>
        <p:nvGrpSpPr>
          <p:cNvPr id="18" name="Groupe 17">
            <a:extLst>
              <a:ext uri="{FF2B5EF4-FFF2-40B4-BE49-F238E27FC236}">
                <a16:creationId xmlns:a16="http://schemas.microsoft.com/office/drawing/2014/main" id="{CE8995C0-815E-D915-07AC-38DEA44F6022}"/>
              </a:ext>
            </a:extLst>
          </p:cNvPr>
          <p:cNvGrpSpPr>
            <a:grpSpLocks noChangeAspect="1"/>
          </p:cNvGrpSpPr>
          <p:nvPr/>
        </p:nvGrpSpPr>
        <p:grpSpPr>
          <a:xfrm>
            <a:off x="5075367" y="5964801"/>
            <a:ext cx="2022859" cy="809144"/>
            <a:chOff x="5313441" y="570243"/>
            <a:chExt cx="2950566" cy="1180226"/>
          </a:xfrm>
        </p:grpSpPr>
        <p:sp>
          <p:nvSpPr>
            <p:cNvPr id="19" name="Chevron 7">
              <a:extLst>
                <a:ext uri="{FF2B5EF4-FFF2-40B4-BE49-F238E27FC236}">
                  <a16:creationId xmlns:a16="http://schemas.microsoft.com/office/drawing/2014/main" id="{3D0024C1-4BF2-5D96-D9E8-4337F5F5B525}"/>
                </a:ext>
              </a:extLst>
            </p:cNvPr>
            <p:cNvSpPr/>
            <p:nvPr/>
          </p:nvSpPr>
          <p:spPr>
            <a:xfrm>
              <a:off x="5313441" y="570243"/>
              <a:ext cx="2950566" cy="1180226"/>
            </a:xfrm>
            <a:prstGeom prst="chevron">
              <a:avLst/>
            </a:prstGeom>
            <a:solidFill>
              <a:srgbClr val="FF7E79"/>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fr-FR">
                <a:solidFill>
                  <a:schemeClr val="tx1"/>
                </a:solidFill>
              </a:endParaRPr>
            </a:p>
          </p:txBody>
        </p:sp>
        <p:sp>
          <p:nvSpPr>
            <p:cNvPr id="20" name="Chevron 4">
              <a:extLst>
                <a:ext uri="{FF2B5EF4-FFF2-40B4-BE49-F238E27FC236}">
                  <a16:creationId xmlns:a16="http://schemas.microsoft.com/office/drawing/2014/main" id="{4F1F8BF9-9AA3-875B-002D-B4036F48BEE8}"/>
                </a:ext>
              </a:extLst>
            </p:cNvPr>
            <p:cNvSpPr txBox="1"/>
            <p:nvPr/>
          </p:nvSpPr>
          <p:spPr>
            <a:xfrm>
              <a:off x="5903554" y="570243"/>
              <a:ext cx="1770340" cy="1180226"/>
            </a:xfrm>
            <a:prstGeom prst="rect">
              <a:avLst/>
            </a:prstGeom>
            <a:solidFill>
              <a:srgbClr val="FF7E79"/>
            </a:solidFill>
          </p:spPr>
          <p:style>
            <a:lnRef idx="0">
              <a:scrgbClr r="0" g="0" b="0"/>
            </a:lnRef>
            <a:fillRef idx="0">
              <a:scrgbClr r="0" g="0" b="0"/>
            </a:fillRef>
            <a:effectRef idx="0">
              <a:scrgbClr r="0" g="0" b="0"/>
            </a:effectRef>
            <a:fontRef idx="minor">
              <a:schemeClr val="lt1"/>
            </a:fontRef>
          </p:style>
          <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fr-FR" sz="3200">
                  <a:solidFill>
                    <a:schemeClr val="tx1"/>
                  </a:solidFill>
                </a:rPr>
                <a:t>2026</a:t>
              </a:r>
              <a:endParaRPr lang="fr-FR" sz="3200" kern="1200">
                <a:solidFill>
                  <a:schemeClr val="tx1"/>
                </a:solidFill>
              </a:endParaRPr>
            </a:p>
          </p:txBody>
        </p:sp>
      </p:grpSp>
      <p:grpSp>
        <p:nvGrpSpPr>
          <p:cNvPr id="21" name="Groupe 20">
            <a:extLst>
              <a:ext uri="{FF2B5EF4-FFF2-40B4-BE49-F238E27FC236}">
                <a16:creationId xmlns:a16="http://schemas.microsoft.com/office/drawing/2014/main" id="{F13F6506-9A8D-62C5-C511-2B02F23D0E9D}"/>
              </a:ext>
            </a:extLst>
          </p:cNvPr>
          <p:cNvGrpSpPr>
            <a:grpSpLocks noChangeAspect="1"/>
          </p:cNvGrpSpPr>
          <p:nvPr/>
        </p:nvGrpSpPr>
        <p:grpSpPr>
          <a:xfrm>
            <a:off x="7071999" y="5964800"/>
            <a:ext cx="2022859" cy="809144"/>
            <a:chOff x="5313441" y="570243"/>
            <a:chExt cx="2950566" cy="1180226"/>
          </a:xfrm>
        </p:grpSpPr>
        <p:sp>
          <p:nvSpPr>
            <p:cNvPr id="22" name="Chevron 7">
              <a:extLst>
                <a:ext uri="{FF2B5EF4-FFF2-40B4-BE49-F238E27FC236}">
                  <a16:creationId xmlns:a16="http://schemas.microsoft.com/office/drawing/2014/main" id="{95046BA8-D244-9A15-3431-0E1B94E412ED}"/>
                </a:ext>
              </a:extLst>
            </p:cNvPr>
            <p:cNvSpPr/>
            <p:nvPr/>
          </p:nvSpPr>
          <p:spPr>
            <a:xfrm>
              <a:off x="5313441" y="570243"/>
              <a:ext cx="2950566" cy="1180226"/>
            </a:xfrm>
            <a:prstGeom prst="chevron">
              <a:avLst/>
            </a:prstGeom>
            <a:solidFill>
              <a:srgbClr val="FF7E79"/>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fr-FR">
                <a:solidFill>
                  <a:schemeClr val="tx1"/>
                </a:solidFill>
              </a:endParaRPr>
            </a:p>
          </p:txBody>
        </p:sp>
        <p:sp>
          <p:nvSpPr>
            <p:cNvPr id="23" name="Chevron 4">
              <a:extLst>
                <a:ext uri="{FF2B5EF4-FFF2-40B4-BE49-F238E27FC236}">
                  <a16:creationId xmlns:a16="http://schemas.microsoft.com/office/drawing/2014/main" id="{C299E5DB-391C-1521-C74B-FAB3551B7330}"/>
                </a:ext>
              </a:extLst>
            </p:cNvPr>
            <p:cNvSpPr txBox="1"/>
            <p:nvPr/>
          </p:nvSpPr>
          <p:spPr>
            <a:xfrm>
              <a:off x="5903554" y="570243"/>
              <a:ext cx="1770340" cy="1180226"/>
            </a:xfrm>
            <a:prstGeom prst="rect">
              <a:avLst/>
            </a:prstGeom>
            <a:solidFill>
              <a:srgbClr val="FF7E79"/>
            </a:solidFill>
          </p:spPr>
          <p:style>
            <a:lnRef idx="0">
              <a:scrgbClr r="0" g="0" b="0"/>
            </a:lnRef>
            <a:fillRef idx="0">
              <a:scrgbClr r="0" g="0" b="0"/>
            </a:fillRef>
            <a:effectRef idx="0">
              <a:scrgbClr r="0" g="0" b="0"/>
            </a:effectRef>
            <a:fontRef idx="minor">
              <a:schemeClr val="lt1"/>
            </a:fontRef>
          </p:style>
          <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fr-FR" sz="3200">
                  <a:solidFill>
                    <a:schemeClr val="tx1"/>
                  </a:solidFill>
                </a:rPr>
                <a:t>2027</a:t>
              </a:r>
              <a:endParaRPr lang="fr-FR" sz="3200" kern="1200">
                <a:solidFill>
                  <a:schemeClr val="tx1"/>
                </a:solidFill>
              </a:endParaRPr>
            </a:p>
          </p:txBody>
        </p:sp>
      </p:grpSp>
      <p:grpSp>
        <p:nvGrpSpPr>
          <p:cNvPr id="26" name="Groupe 25">
            <a:extLst>
              <a:ext uri="{FF2B5EF4-FFF2-40B4-BE49-F238E27FC236}">
                <a16:creationId xmlns:a16="http://schemas.microsoft.com/office/drawing/2014/main" id="{447C6DE8-D102-D6BB-9821-17453EA45606}"/>
              </a:ext>
            </a:extLst>
          </p:cNvPr>
          <p:cNvGrpSpPr>
            <a:grpSpLocks noChangeAspect="1"/>
          </p:cNvGrpSpPr>
          <p:nvPr/>
        </p:nvGrpSpPr>
        <p:grpSpPr>
          <a:xfrm>
            <a:off x="9097569" y="5964800"/>
            <a:ext cx="2022859" cy="809144"/>
            <a:chOff x="5313441" y="570243"/>
            <a:chExt cx="2950566" cy="1180226"/>
          </a:xfrm>
          <a:solidFill>
            <a:srgbClr val="FF7E79"/>
          </a:solidFill>
        </p:grpSpPr>
        <p:sp>
          <p:nvSpPr>
            <p:cNvPr id="27" name="Chevron 7">
              <a:extLst>
                <a:ext uri="{FF2B5EF4-FFF2-40B4-BE49-F238E27FC236}">
                  <a16:creationId xmlns:a16="http://schemas.microsoft.com/office/drawing/2014/main" id="{866A81DD-AACD-E3C8-0C4C-726DD8F26B55}"/>
                </a:ext>
              </a:extLst>
            </p:cNvPr>
            <p:cNvSpPr/>
            <p:nvPr/>
          </p:nvSpPr>
          <p:spPr>
            <a:xfrm>
              <a:off x="5313441" y="570243"/>
              <a:ext cx="2950566" cy="1180226"/>
            </a:xfrm>
            <a:prstGeom prst="chevron">
              <a:avLst/>
            </a:prstGeom>
            <a:grp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fr-FR">
                <a:solidFill>
                  <a:schemeClr val="tx1"/>
                </a:solidFill>
              </a:endParaRPr>
            </a:p>
          </p:txBody>
        </p:sp>
        <p:sp>
          <p:nvSpPr>
            <p:cNvPr id="28" name="Chevron 4">
              <a:extLst>
                <a:ext uri="{FF2B5EF4-FFF2-40B4-BE49-F238E27FC236}">
                  <a16:creationId xmlns:a16="http://schemas.microsoft.com/office/drawing/2014/main" id="{4FD03696-9DEC-9546-E83A-285B0C94FF0D}"/>
                </a:ext>
              </a:extLst>
            </p:cNvPr>
            <p:cNvSpPr txBox="1"/>
            <p:nvPr/>
          </p:nvSpPr>
          <p:spPr>
            <a:xfrm>
              <a:off x="5903554" y="570243"/>
              <a:ext cx="1770340" cy="1180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fr-FR" sz="3200">
                  <a:solidFill>
                    <a:schemeClr val="tx1"/>
                  </a:solidFill>
                </a:rPr>
                <a:t>2028</a:t>
              </a:r>
              <a:endParaRPr lang="fr-FR" sz="3200" kern="1200">
                <a:solidFill>
                  <a:schemeClr val="tx1"/>
                </a:solidFill>
              </a:endParaRPr>
            </a:p>
          </p:txBody>
        </p:sp>
      </p:grpSp>
      <p:sp>
        <p:nvSpPr>
          <p:cNvPr id="5" name="Larme 4">
            <a:extLst>
              <a:ext uri="{FF2B5EF4-FFF2-40B4-BE49-F238E27FC236}">
                <a16:creationId xmlns:a16="http://schemas.microsoft.com/office/drawing/2014/main" id="{81DAB6A7-CE72-AD97-774A-AE871988FA03}"/>
              </a:ext>
            </a:extLst>
          </p:cNvPr>
          <p:cNvSpPr>
            <a:spLocks noChangeAspect="1"/>
          </p:cNvSpPr>
          <p:nvPr/>
        </p:nvSpPr>
        <p:spPr>
          <a:xfrm rot="10800000" flipH="1" flipV="1">
            <a:off x="596663" y="3062670"/>
            <a:ext cx="2293673" cy="2312189"/>
          </a:xfrm>
          <a:prstGeom prst="teardrop">
            <a:avLst/>
          </a:prstGeom>
          <a:solidFill>
            <a:srgbClr val="64C2C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dirty="0">
                <a:ea typeface="Calibri"/>
                <a:cs typeface="Calibri"/>
              </a:rPr>
              <a:t>616 relevages par le SDIS </a:t>
            </a:r>
            <a:r>
              <a:rPr lang="fr-FR" sz="2000" b="1" u="sng" dirty="0">
                <a:ea typeface="Calibri"/>
                <a:cs typeface="Calibri"/>
              </a:rPr>
              <a:t>hors secteur</a:t>
            </a:r>
            <a:r>
              <a:rPr lang="fr-FR" sz="2000" b="1" dirty="0">
                <a:ea typeface="Calibri"/>
                <a:cs typeface="Calibri"/>
              </a:rPr>
              <a:t> CPTS Sud 28</a:t>
            </a:r>
          </a:p>
        </p:txBody>
      </p:sp>
    </p:spTree>
    <p:extLst>
      <p:ext uri="{BB962C8B-B14F-4D97-AF65-F5344CB8AC3E}">
        <p14:creationId xmlns:p14="http://schemas.microsoft.com/office/powerpoint/2010/main" val="1383477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529C837-39B1-392E-542B-4C46C897127C}"/>
            </a:ext>
          </a:extLst>
        </p:cNvPr>
        <p:cNvGrpSpPr/>
        <p:nvPr/>
      </p:nvGrpSpPr>
      <p:grpSpPr bwMode="auto">
        <a:xfrm>
          <a:off x="0" y="0"/>
          <a:ext cx="0" cy="0"/>
          <a:chOff x="0" y="0"/>
          <a:chExt cx="0" cy="0"/>
        </a:xfrm>
      </p:grpSpPr>
      <p:sp>
        <p:nvSpPr>
          <p:cNvPr id="2" name="ZoneTexte 1">
            <a:extLst>
              <a:ext uri="{FF2B5EF4-FFF2-40B4-BE49-F238E27FC236}">
                <a16:creationId xmlns:a16="http://schemas.microsoft.com/office/drawing/2014/main" id="{A84C3EFD-5DCE-0DF9-8EDD-632B4D430BDA}"/>
              </a:ext>
            </a:extLst>
          </p:cNvPr>
          <p:cNvSpPr txBox="1"/>
          <p:nvPr/>
        </p:nvSpPr>
        <p:spPr bwMode="auto">
          <a:xfrm>
            <a:off x="2255548" y="548680"/>
            <a:ext cx="7680903" cy="1323439"/>
          </a:xfrm>
          <a:prstGeom prst="rect">
            <a:avLst/>
          </a:prstGeom>
          <a:noFill/>
        </p:spPr>
        <p:txBody>
          <a:bodyPr wrap="square">
            <a:spAutoFit/>
          </a:bodyPr>
          <a:lstStyle/>
          <a:p>
            <a:pPr algn="ctr">
              <a:defRPr/>
            </a:pPr>
            <a:r>
              <a:rPr lang="fr-FR" sz="2000" b="1" dirty="0">
                <a:solidFill>
                  <a:srgbClr val="213469"/>
                </a:solidFill>
                <a:latin typeface="Yu Gothic UI"/>
                <a:ea typeface="Yu Gothic UI"/>
                <a:cs typeface="Arial"/>
              </a:rPr>
              <a:t>Atelier 4</a:t>
            </a:r>
            <a:endParaRPr sz="2000" dirty="0"/>
          </a:p>
          <a:p>
            <a:pPr algn="ctr">
              <a:defRPr/>
            </a:pPr>
            <a:endParaRPr lang="fr-FR" sz="2000" b="1" dirty="0">
              <a:solidFill>
                <a:srgbClr val="213469"/>
              </a:solidFill>
              <a:latin typeface="Yu Gothic UI"/>
              <a:ea typeface="Yu Gothic UI"/>
              <a:cs typeface="Arial"/>
            </a:endParaRPr>
          </a:p>
          <a:p>
            <a:pPr algn="ctr">
              <a:defRPr/>
            </a:pPr>
            <a:r>
              <a:rPr lang="fr-FR" sz="2000" b="1" dirty="0">
                <a:solidFill>
                  <a:srgbClr val="213469"/>
                </a:solidFill>
                <a:latin typeface="Yu Gothic UI"/>
                <a:ea typeface="Yu Gothic UI"/>
                <a:cs typeface="Arial"/>
              </a:rPr>
              <a:t>PARCOURS PREVENTION DES CHUTES : </a:t>
            </a:r>
          </a:p>
          <a:p>
            <a:pPr algn="ctr">
              <a:defRPr/>
            </a:pPr>
            <a:r>
              <a:rPr lang="fr-FR" sz="2000" b="1" i="1" dirty="0">
                <a:solidFill>
                  <a:srgbClr val="213469"/>
                </a:solidFill>
                <a:latin typeface="Yu Gothic UI"/>
                <a:ea typeface="Yu Gothic UI"/>
                <a:cs typeface="Arial"/>
              </a:rPr>
              <a:t>de la conception à la mise en application</a:t>
            </a:r>
          </a:p>
        </p:txBody>
      </p:sp>
      <p:sp>
        <p:nvSpPr>
          <p:cNvPr id="4" name="ZoneTexte 3">
            <a:extLst>
              <a:ext uri="{FF2B5EF4-FFF2-40B4-BE49-F238E27FC236}">
                <a16:creationId xmlns:a16="http://schemas.microsoft.com/office/drawing/2014/main" id="{105D25ED-205A-52D6-D1A5-8CBA5BF36865}"/>
              </a:ext>
            </a:extLst>
          </p:cNvPr>
          <p:cNvSpPr txBox="1"/>
          <p:nvPr/>
        </p:nvSpPr>
        <p:spPr bwMode="auto">
          <a:xfrm>
            <a:off x="1919536" y="2674947"/>
            <a:ext cx="9289033" cy="1508105"/>
          </a:xfrm>
          <a:prstGeom prst="rect">
            <a:avLst/>
          </a:prstGeom>
          <a:noFill/>
        </p:spPr>
        <p:txBody>
          <a:bodyPr wrap="square" rtlCol="0">
            <a:spAutoFit/>
          </a:bodyPr>
          <a:lstStyle/>
          <a:p>
            <a:r>
              <a:rPr lang="fr-FR" sz="2800" dirty="0">
                <a:solidFill>
                  <a:schemeClr val="bg2"/>
                </a:solidFill>
              </a:rPr>
              <a:t>2.Projet de protocole national de coopération</a:t>
            </a:r>
          </a:p>
          <a:p>
            <a:endParaRPr lang="fr-FR" sz="2800" dirty="0">
              <a:solidFill>
                <a:schemeClr val="bg2"/>
              </a:solidFill>
            </a:endParaRPr>
          </a:p>
          <a:p>
            <a:r>
              <a:rPr lang="fr-FR" sz="1800" b="1"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Bertrand Joseph, </a:t>
            </a:r>
            <a:r>
              <a:rPr lang="fr-FR" sz="18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Co</a:t>
            </a:r>
            <a:r>
              <a:rPr lang="fr-FR" sz="1800" b="1" dirty="0">
                <a:solidFill>
                  <a:schemeClr val="bg2"/>
                </a:solidFill>
                <a:effectLst/>
                <a:latin typeface="Calibri Light" panose="020F0302020204030204" pitchFamily="34" charset="0"/>
                <a:ea typeface="Aptos" panose="020B0004020202020204" pitchFamily="34" charset="0"/>
                <a:cs typeface="Times New Roman" panose="02020603050405020304" pitchFamily="18" charset="0"/>
              </a:rPr>
              <a:t>président de la CPTS Sud 28</a:t>
            </a:r>
            <a:r>
              <a:rPr lang="fr-FR" sz="1800" b="1"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 </a:t>
            </a:r>
            <a:r>
              <a:rPr lang="fr-FR" sz="1800" b="1" dirty="0">
                <a:solidFill>
                  <a:schemeClr val="bg2"/>
                </a:solidFill>
                <a:effectLst/>
                <a:latin typeface="Calibri Light" panose="020F0302020204030204" pitchFamily="34" charset="0"/>
                <a:ea typeface="Aptos" panose="020B0004020202020204" pitchFamily="34" charset="0"/>
                <a:cs typeface="Times New Roman" panose="02020603050405020304" pitchFamily="18" charset="0"/>
              </a:rPr>
              <a:t>membre du GT du protocole de coopération </a:t>
            </a:r>
            <a:r>
              <a:rPr lang="fr-FR" sz="1800" b="1" dirty="0">
                <a:effectLst/>
                <a:latin typeface="Calibri Light" panose="020F0302020204030204" pitchFamily="34" charset="0"/>
                <a:ea typeface="Aptos" panose="020B0004020202020204" pitchFamily="34" charset="0"/>
                <a:cs typeface="Times New Roman" panose="02020603050405020304" pitchFamily="18" charset="0"/>
              </a:rPr>
              <a:t>de la CPTS Sud 28</a:t>
            </a:r>
            <a:r>
              <a:rPr lang="fr-FR" sz="1800" b="1" dirty="0">
                <a:effectLst/>
                <a:latin typeface="Aptos" panose="020B0004020202020204" pitchFamily="34" charset="0"/>
                <a:ea typeface="Aptos" panose="020B0004020202020204" pitchFamily="34" charset="0"/>
                <a:cs typeface="Times New Roman" panose="02020603050405020304" pitchFamily="18" charset="0"/>
              </a:rPr>
              <a:t>, </a:t>
            </a:r>
            <a:r>
              <a:rPr lang="fr-FR" sz="1800" b="1" dirty="0">
                <a:effectLst/>
                <a:latin typeface="Calibri Light" panose="020F0302020204030204" pitchFamily="34" charset="0"/>
                <a:ea typeface="Aptos" panose="020B0004020202020204" pitchFamily="34" charset="0"/>
                <a:cs typeface="Times New Roman" panose="02020603050405020304" pitchFamily="18" charset="0"/>
              </a:rPr>
              <a:t>membre du GT du protocole de coopération </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24675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6BAAC-B044-7154-3D63-C636CDBAEE9C}"/>
              </a:ext>
            </a:extLst>
          </p:cNvPr>
          <p:cNvSpPr>
            <a:spLocks noGrp="1"/>
          </p:cNvSpPr>
          <p:nvPr>
            <p:ph type="title"/>
          </p:nvPr>
        </p:nvSpPr>
        <p:spPr>
          <a:xfrm>
            <a:off x="417382" y="260649"/>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3" name="Espace réservé du contenu 2">
            <a:extLst>
              <a:ext uri="{FF2B5EF4-FFF2-40B4-BE49-F238E27FC236}">
                <a16:creationId xmlns:a16="http://schemas.microsoft.com/office/drawing/2014/main" id="{8023404E-6E6D-A6F5-1E0D-A30DB51718E2}"/>
              </a:ext>
            </a:extLst>
          </p:cNvPr>
          <p:cNvSpPr>
            <a:spLocks noGrp="1"/>
          </p:cNvSpPr>
          <p:nvPr>
            <p:ph idx="1"/>
          </p:nvPr>
        </p:nvSpPr>
        <p:spPr>
          <a:xfrm>
            <a:off x="263352" y="1268760"/>
            <a:ext cx="11360800" cy="5060719"/>
          </a:xfrm>
        </p:spPr>
        <p:txBody>
          <a:bodyPr>
            <a:normAutofit fontScale="25000" lnSpcReduction="20000"/>
          </a:bodyPr>
          <a:lstStyle/>
          <a:p>
            <a:r>
              <a:rPr lang="fr-FR" sz="5600" dirty="0"/>
              <a:t>1 - INTITULE DU PROTOCOLE	</a:t>
            </a:r>
          </a:p>
          <a:p>
            <a:pPr lvl="1"/>
            <a:r>
              <a:rPr lang="fr-FR" sz="5600" dirty="0">
                <a:effectLst/>
                <a:latin typeface="Calibri" panose="020F0502020204030204" pitchFamily="34" charset="0"/>
                <a:ea typeface="Yu Mincho" panose="02020400000000000000" pitchFamily="18" charset="-128"/>
              </a:rPr>
              <a:t>Coopération entre </a:t>
            </a:r>
            <a:r>
              <a:rPr lang="fr-FR" sz="5600" b="1" dirty="0">
                <a:effectLst/>
                <a:latin typeface="Calibri" panose="020F0502020204030204" pitchFamily="34" charset="0"/>
                <a:ea typeface="Yu Mincho" panose="02020400000000000000" pitchFamily="18" charset="-128"/>
              </a:rPr>
              <a:t>médecins généralistes</a:t>
            </a:r>
            <a:r>
              <a:rPr lang="fr-FR" sz="5600" dirty="0">
                <a:effectLst/>
                <a:latin typeface="Calibri" panose="020F0502020204030204" pitchFamily="34" charset="0"/>
                <a:ea typeface="Yu Mincho" panose="02020400000000000000" pitchFamily="18" charset="-128"/>
              </a:rPr>
              <a:t>, </a:t>
            </a:r>
            <a:r>
              <a:rPr lang="fr-FR" sz="5600" b="1" dirty="0">
                <a:effectLst/>
                <a:latin typeface="Calibri" panose="020F0502020204030204" pitchFamily="34" charset="0"/>
                <a:ea typeface="Yu Mincho" panose="02020400000000000000" pitchFamily="18" charset="-128"/>
              </a:rPr>
              <a:t>masseurs-kinésithérapeutes</a:t>
            </a:r>
            <a:r>
              <a:rPr lang="fr-FR" sz="5600" dirty="0">
                <a:effectLst/>
                <a:latin typeface="Calibri" panose="020F0502020204030204" pitchFamily="34" charset="0"/>
                <a:ea typeface="Yu Mincho" panose="02020400000000000000" pitchFamily="18" charset="-128"/>
              </a:rPr>
              <a:t>, </a:t>
            </a:r>
            <a:r>
              <a:rPr lang="fr-FR" sz="5600" b="1" dirty="0">
                <a:effectLst/>
                <a:latin typeface="Calibri" panose="020F0502020204030204" pitchFamily="34" charset="0"/>
                <a:ea typeface="Yu Mincho" panose="02020400000000000000" pitchFamily="18" charset="-128"/>
              </a:rPr>
              <a:t>infirmières</a:t>
            </a:r>
            <a:r>
              <a:rPr lang="fr-FR" sz="5600" dirty="0">
                <a:solidFill>
                  <a:srgbClr val="000000"/>
                </a:solidFill>
                <a:effectLst/>
                <a:latin typeface="Calibri" panose="020F0502020204030204" pitchFamily="34" charset="0"/>
                <a:ea typeface="Yu Mincho" panose="02020400000000000000" pitchFamily="18" charset="-128"/>
              </a:rPr>
              <a:t>, </a:t>
            </a:r>
            <a:r>
              <a:rPr lang="fr-FR" sz="5600" b="1" dirty="0">
                <a:solidFill>
                  <a:srgbClr val="000000"/>
                </a:solidFill>
                <a:effectLst/>
                <a:latin typeface="Calibri" panose="020F0502020204030204" pitchFamily="34" charset="0"/>
                <a:ea typeface="Yu Mincho" panose="02020400000000000000" pitchFamily="18" charset="-128"/>
              </a:rPr>
              <a:t>pharmaciens d’officine ou adjoints</a:t>
            </a:r>
            <a:r>
              <a:rPr lang="fr-FR" sz="5600" dirty="0">
                <a:solidFill>
                  <a:srgbClr val="000000"/>
                </a:solidFill>
                <a:effectLst/>
                <a:latin typeface="Calibri" panose="020F0502020204030204" pitchFamily="34" charset="0"/>
                <a:ea typeface="Yu Mincho" panose="02020400000000000000" pitchFamily="18" charset="-128"/>
              </a:rPr>
              <a:t>, </a:t>
            </a:r>
            <a:r>
              <a:rPr lang="fr-FR" sz="5600" b="1" dirty="0">
                <a:effectLst/>
                <a:latin typeface="Calibri" panose="020F0502020204030204" pitchFamily="34" charset="0"/>
                <a:ea typeface="Yu Mincho" panose="02020400000000000000" pitchFamily="18" charset="-128"/>
              </a:rPr>
              <a:t>diététiciennes</a:t>
            </a:r>
            <a:r>
              <a:rPr lang="fr-FR" sz="5600" b="1" dirty="0">
                <a:latin typeface="Calibri" panose="020F0502020204030204" pitchFamily="34" charset="0"/>
                <a:ea typeface="Yu Mincho" panose="02020400000000000000" pitchFamily="18" charset="-128"/>
              </a:rPr>
              <a:t>, pédicures podologues </a:t>
            </a:r>
            <a:r>
              <a:rPr lang="fr-FR" sz="5600" dirty="0">
                <a:effectLst/>
                <a:latin typeface="Calibri" panose="020F0502020204030204" pitchFamily="34" charset="0"/>
                <a:ea typeface="Yu Mincho" panose="02020400000000000000" pitchFamily="18" charset="-128"/>
              </a:rPr>
              <a:t>et </a:t>
            </a:r>
            <a:r>
              <a:rPr lang="fr-FR" sz="5600" b="1" dirty="0">
                <a:effectLst/>
                <a:latin typeface="Calibri" panose="020F0502020204030204" pitchFamily="34" charset="0"/>
                <a:ea typeface="Yu Mincho" panose="02020400000000000000" pitchFamily="18" charset="-128"/>
              </a:rPr>
              <a:t>ergothérapeutes</a:t>
            </a:r>
            <a:r>
              <a:rPr lang="fr-FR" sz="5600" dirty="0">
                <a:effectLst/>
                <a:latin typeface="Calibri" panose="020F0502020204030204" pitchFamily="34" charset="0"/>
                <a:ea typeface="Yu Mincho" panose="02020400000000000000" pitchFamily="18" charset="-128"/>
              </a:rPr>
              <a:t> pour la prévention des chutes des personnes âgées</a:t>
            </a:r>
            <a:r>
              <a:rPr lang="fr-FR" sz="5600" dirty="0">
                <a:effectLst/>
              </a:rPr>
              <a:t> </a:t>
            </a:r>
          </a:p>
          <a:p>
            <a:pPr lvl="1"/>
            <a:endParaRPr lang="fr-FR" sz="5600" dirty="0">
              <a:effectLst/>
            </a:endParaRPr>
          </a:p>
          <a:p>
            <a:r>
              <a:rPr lang="fr-FR" sz="5600" dirty="0"/>
              <a:t>2 - PRESENTATION GENERALE DU PROTOCOLE ET DE SON CONTEXTE DE MISE EN ŒUVRE</a:t>
            </a:r>
          </a:p>
          <a:p>
            <a:pPr lvl="1" algn="just">
              <a:lnSpc>
                <a:spcPct val="100000"/>
              </a:lnSpc>
              <a:spcAft>
                <a:spcPts val="800"/>
              </a:spcAft>
            </a:pPr>
            <a:r>
              <a:rPr lang="fr-FR" sz="5600" u="sng" dirty="0">
                <a:effectLst/>
              </a:rPr>
              <a:t>Objectifs de mise en œuvre :</a:t>
            </a:r>
            <a:r>
              <a:rPr lang="fr-FR" sz="5600" dirty="0">
                <a:effectLst/>
              </a:rPr>
              <a:t> </a:t>
            </a:r>
          </a:p>
          <a:p>
            <a:pPr marL="342900" lvl="0" indent="-342900" algn="just">
              <a:buFont typeface="Calibri" panose="020F0502020204030204" pitchFamily="34" charset="0"/>
              <a:buChar char="-"/>
            </a:pPr>
            <a:r>
              <a:rPr lang="fr-FR" sz="5600" b="1" dirty="0">
                <a:effectLst/>
              </a:rPr>
              <a:t>Grader </a:t>
            </a:r>
            <a:r>
              <a:rPr lang="fr-FR" sz="5600" dirty="0">
                <a:effectLst/>
              </a:rPr>
              <a:t>le niveau de risque (faible, intermédiaire, élevé) des personnes âgées de plus 65 ans dépistées comme à risque de chute </a:t>
            </a:r>
          </a:p>
          <a:p>
            <a:pPr marL="0" lvl="0" indent="-342900" algn="just">
              <a:spcAft>
                <a:spcPts val="800"/>
              </a:spcAft>
              <a:buFont typeface="Calibri" panose="020F0502020204030204" pitchFamily="34" charset="0"/>
              <a:buChar char="-"/>
            </a:pPr>
            <a:r>
              <a:rPr lang="fr-FR" sz="5600" b="1" dirty="0">
                <a:effectLst/>
              </a:rPr>
              <a:t>Réduire ce risque </a:t>
            </a:r>
            <a:r>
              <a:rPr lang="fr-FR" sz="5600" dirty="0">
                <a:effectLst/>
              </a:rPr>
              <a:t>par des interventions d’intensité croissante selon le niveau de risque, grâce à une coopération en équipe entre le médecin traitant et des professionnels de santé formés à cette prévention IDE, MKDE ; diététiciens et ergothérapeutes</a:t>
            </a:r>
            <a:r>
              <a:rPr lang="fr-FR" sz="5600" dirty="0"/>
              <a:t>, pédicures podologues.</a:t>
            </a:r>
            <a:endParaRPr lang="fr-FR" sz="5600" dirty="0">
              <a:latin typeface="Calibri" panose="020F0502020204030204" pitchFamily="34" charset="0"/>
              <a:ea typeface="Yu Mincho" panose="02020400000000000000" pitchFamily="18" charset="-128"/>
              <a:cs typeface="Times New Roman" panose="02020603050405020304" pitchFamily="18" charset="0"/>
            </a:endParaRPr>
          </a:p>
          <a:p>
            <a:pPr marL="0" lvl="0" indent="0" algn="just">
              <a:spcAft>
                <a:spcPts val="800"/>
              </a:spcAft>
              <a:buNone/>
            </a:pPr>
            <a:r>
              <a:rPr lang="fr-FR" sz="5600" dirty="0">
                <a:effectLst/>
              </a:rPr>
              <a:t>Ce protocole vise à</a:t>
            </a:r>
          </a:p>
          <a:p>
            <a:pPr lvl="0" indent="-342900" algn="just">
              <a:lnSpc>
                <a:spcPct val="90000"/>
              </a:lnSpc>
              <a:buFont typeface="Calibri" panose="020F0502020204030204" pitchFamily="34" charset="0"/>
              <a:buChar char="-"/>
            </a:pPr>
            <a:r>
              <a:rPr lang="fr-FR" sz="5600" b="1" dirty="0">
                <a:effectLst/>
              </a:rPr>
              <a:t>Favoriser le travail en équipe </a:t>
            </a:r>
            <a:r>
              <a:rPr lang="fr-FR" sz="5600" dirty="0">
                <a:effectLst/>
              </a:rPr>
              <a:t>au niveau </a:t>
            </a:r>
            <a:r>
              <a:rPr lang="fr-FR" sz="5600" u="sng" dirty="0">
                <a:effectLst/>
              </a:rPr>
              <a:t>des soins primaires </a:t>
            </a:r>
            <a:r>
              <a:rPr lang="fr-FR" sz="5600" dirty="0">
                <a:effectLst/>
              </a:rPr>
              <a:t>pour mettre en œuvre le plan quinquennal antichute des personnes âgées</a:t>
            </a:r>
          </a:p>
          <a:p>
            <a:pPr marL="571500" lvl="1" indent="0" algn="just">
              <a:lnSpc>
                <a:spcPct val="90000"/>
              </a:lnSpc>
              <a:buNone/>
            </a:pPr>
            <a:endParaRPr lang="fr-FR" sz="5600" dirty="0">
              <a:effectLst/>
            </a:endParaRPr>
          </a:p>
          <a:p>
            <a:pPr lvl="0" indent="-342900" algn="just">
              <a:lnSpc>
                <a:spcPct val="90000"/>
              </a:lnSpc>
              <a:spcAft>
                <a:spcPts val="800"/>
              </a:spcAft>
              <a:buFont typeface="Calibri" panose="020F0502020204030204" pitchFamily="34" charset="0"/>
              <a:buChar char="-"/>
            </a:pPr>
            <a:r>
              <a:rPr lang="fr-FR" sz="5600" b="1" dirty="0">
                <a:effectLst/>
              </a:rPr>
              <a:t>Être complémentaire de l’expérimentation ICOPE </a:t>
            </a:r>
            <a:r>
              <a:rPr lang="fr-FR" sz="5600" dirty="0">
                <a:effectLst/>
              </a:rPr>
              <a:t>en cours jusqu’en 2025 : dès sa mise en œuvre le protocole permettra de réduire le risque de chute des patients dépistés par l’étape 1 d’ICOPE ; par la suite, c’est un outil qui pourra être intégré à la généralisation de l’approche ICOPE, pour répondre aux besoins personnalisés de soins et de prévention des patients</a:t>
            </a:r>
          </a:p>
          <a:p>
            <a:pPr lvl="1">
              <a:lnSpc>
                <a:spcPct val="120000"/>
              </a:lnSpc>
              <a:spcBef>
                <a:spcPts val="600"/>
              </a:spcBef>
            </a:pPr>
            <a:r>
              <a:rPr lang="fr-FR" sz="5600" u="sng" dirty="0">
                <a:effectLst/>
              </a:rPr>
              <a:t>Le risque de chute peut être repéré de plusieurs manières :</a:t>
            </a:r>
          </a:p>
          <a:p>
            <a:pPr lvl="1">
              <a:lnSpc>
                <a:spcPct val="120000"/>
              </a:lnSpc>
              <a:spcBef>
                <a:spcPts val="600"/>
              </a:spcBef>
            </a:pPr>
            <a:endParaRPr lang="fr-FR" sz="5600" u="sng" dirty="0">
              <a:effectLst/>
            </a:endParaRPr>
          </a:p>
          <a:p>
            <a:pPr indent="-342900" algn="just">
              <a:lnSpc>
                <a:spcPct val="120000"/>
              </a:lnSpc>
              <a:buFont typeface="Calibri" panose="020F0502020204030204" pitchFamily="34" charset="0"/>
              <a:buChar char="-"/>
            </a:pPr>
            <a:r>
              <a:rPr lang="fr-FR" sz="5600" b="1" dirty="0"/>
              <a:t> </a:t>
            </a:r>
            <a:r>
              <a:rPr lang="fr-FR" sz="5600" dirty="0"/>
              <a:t>De manière « opportuniste » lors d’une visite de santé au cours de laquelle sont posées de façon systématique les questions suivantes </a:t>
            </a:r>
            <a:r>
              <a:rPr lang="fr-FR" sz="5600" b="1" dirty="0"/>
              <a:t>:</a:t>
            </a:r>
          </a:p>
          <a:p>
            <a:pPr marL="457200" lvl="1" indent="0" algn="just">
              <a:buNone/>
            </a:pPr>
            <a:r>
              <a:rPr lang="fr-FR" sz="4400" dirty="0">
                <a:solidFill>
                  <a:srgbClr val="00B0F0"/>
                </a:solidFill>
                <a:effectLst/>
              </a:rPr>
              <a:t>Êtes-vous tombé(e) au cours des douze derniers mois ? / Vous sentez-vous instable en vous mettant debout ou en marchant ? / Avez-vous peur de tomber ?</a:t>
            </a:r>
          </a:p>
          <a:p>
            <a:pPr marL="457200" lvl="1" indent="0" algn="just">
              <a:buNone/>
            </a:pPr>
            <a:endParaRPr lang="fr-FR" sz="4400" dirty="0">
              <a:effectLst/>
            </a:endParaRPr>
          </a:p>
          <a:p>
            <a:pPr lvl="0" indent="-342900" algn="just">
              <a:lnSpc>
                <a:spcPct val="90000"/>
              </a:lnSpc>
              <a:buFont typeface="Calibri" panose="020F0502020204030204" pitchFamily="34" charset="0"/>
              <a:buChar char="-"/>
            </a:pPr>
            <a:r>
              <a:rPr lang="fr-FR" sz="5600" dirty="0"/>
              <a:t>Lors d’un suivi du médecin traitant ou de tout autre professionnel de santé avec retour au médecin traitant. </a:t>
            </a:r>
          </a:p>
          <a:p>
            <a:pPr lvl="0" indent="-342900" algn="just">
              <a:lnSpc>
                <a:spcPct val="90000"/>
              </a:lnSpc>
              <a:buFont typeface="Calibri" panose="020F0502020204030204" pitchFamily="34" charset="0"/>
              <a:buChar char="-"/>
            </a:pPr>
            <a:r>
              <a:rPr lang="fr-FR" sz="5600" dirty="0"/>
              <a:t>En utilisant les deux tests fonctionnels standardisés et chronométrés évaluant la marche et l’équilibre :</a:t>
            </a:r>
          </a:p>
          <a:p>
            <a:pPr marL="457200" lvl="1" indent="0" algn="just">
              <a:buNone/>
            </a:pPr>
            <a:r>
              <a:rPr lang="fr-FR" sz="4400" dirty="0">
                <a:solidFill>
                  <a:srgbClr val="00B0F0"/>
                </a:solidFill>
                <a:effectLst/>
              </a:rPr>
              <a:t>Le test « </a:t>
            </a:r>
            <a:r>
              <a:rPr lang="fr-FR" sz="4400" dirty="0" err="1">
                <a:solidFill>
                  <a:srgbClr val="00B0F0"/>
                </a:solidFill>
                <a:effectLst/>
              </a:rPr>
              <a:t>timed</a:t>
            </a:r>
            <a:r>
              <a:rPr lang="fr-FR" sz="4400" dirty="0">
                <a:solidFill>
                  <a:srgbClr val="00B0F0"/>
                </a:solidFill>
                <a:effectLst/>
              </a:rPr>
              <a:t> up &amp; go » : risque de chute si ≥20 secondes  / Le test (appui ou station) unipodal réalisé sur la jambe de son choix : le seuil de normalité est de 5 secondes</a:t>
            </a:r>
          </a:p>
          <a:p>
            <a:pPr marL="457200" lvl="1" indent="0" algn="just">
              <a:buNone/>
            </a:pPr>
            <a:endParaRPr lang="fr-FR" sz="5600" dirty="0">
              <a:solidFill>
                <a:srgbClr val="00B0F0"/>
              </a:solidFill>
              <a:effectLst/>
            </a:endParaRPr>
          </a:p>
          <a:p>
            <a:pPr indent="-342900" algn="just">
              <a:lnSpc>
                <a:spcPct val="90000"/>
              </a:lnSpc>
              <a:buFont typeface="Calibri" panose="020F0502020204030204" pitchFamily="34" charset="0"/>
              <a:buChar char="-"/>
            </a:pPr>
            <a:r>
              <a:rPr lang="fr-FR" sz="5600" dirty="0"/>
              <a:t>Par le domaine mobilité d’ICOPE STEP 1 qui permet de mesurer le déclin d’une ou plusieurs capacités intrinsèques. </a:t>
            </a:r>
          </a:p>
          <a:p>
            <a:pPr indent="-342900" algn="just">
              <a:lnSpc>
                <a:spcPct val="90000"/>
              </a:lnSpc>
              <a:buFont typeface="Calibri" panose="020F0502020204030204" pitchFamily="34" charset="0"/>
              <a:buChar char="-"/>
            </a:pPr>
            <a:r>
              <a:rPr lang="fr-FR" sz="5600" dirty="0"/>
              <a:t>Par les bilans de prévention 60-65 ans et 70-75 ans qui mettent l’accent sur la prévention de la perte d’autonomie. L’objectif est de dépister les facteurs de risque et repérer les fragilités pour préserver l’autonomie future.</a:t>
            </a:r>
          </a:p>
          <a:p>
            <a:pPr lvl="0" indent="-342900" algn="just">
              <a:lnSpc>
                <a:spcPct val="90000"/>
              </a:lnSpc>
              <a:spcAft>
                <a:spcPts val="800"/>
              </a:spcAft>
              <a:buFont typeface="Calibri" panose="020F0502020204030204" pitchFamily="34" charset="0"/>
              <a:buChar char="-"/>
            </a:pPr>
            <a:endParaRPr lang="fr-FR" sz="1400" dirty="0"/>
          </a:p>
        </p:txBody>
      </p:sp>
      <p:sp>
        <p:nvSpPr>
          <p:cNvPr id="5" name="Espace réservé du numéro de diapositive 4">
            <a:extLst>
              <a:ext uri="{FF2B5EF4-FFF2-40B4-BE49-F238E27FC236}">
                <a16:creationId xmlns:a16="http://schemas.microsoft.com/office/drawing/2014/main" id="{1A621E92-EFB4-9846-6426-4C04ACBB05D0}"/>
              </a:ext>
            </a:extLst>
          </p:cNvPr>
          <p:cNvSpPr>
            <a:spLocks noGrp="1"/>
          </p:cNvSpPr>
          <p:nvPr>
            <p:ph type="sldNum" sz="quarter" idx="12"/>
          </p:nvPr>
        </p:nvSpPr>
        <p:spPr/>
        <p:txBody>
          <a:bodyPr/>
          <a:lstStyle/>
          <a:p>
            <a:pPr>
              <a:defRPr/>
            </a:pPr>
            <a:fld id="{5771D1EB-D794-9049-956C-B776D45FF990}" type="slidenum">
              <a:rPr lang="fr-FR" smtClean="0"/>
              <a:t>42</a:t>
            </a:fld>
            <a:endParaRPr lang="fr-FR"/>
          </a:p>
        </p:txBody>
      </p:sp>
    </p:spTree>
    <p:extLst>
      <p:ext uri="{BB962C8B-B14F-4D97-AF65-F5344CB8AC3E}">
        <p14:creationId xmlns:p14="http://schemas.microsoft.com/office/powerpoint/2010/main" val="2799067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EFDFB-67F6-3341-CD7E-3281D892195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9468EC-76AC-7010-B1A7-6FDDE0DD4E68}"/>
              </a:ext>
            </a:extLst>
          </p:cNvPr>
          <p:cNvSpPr>
            <a:spLocks noGrp="1"/>
          </p:cNvSpPr>
          <p:nvPr>
            <p:ph type="title"/>
          </p:nvPr>
        </p:nvSpPr>
        <p:spPr>
          <a:xfrm>
            <a:off x="417382" y="260649"/>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3" name="Espace réservé du contenu 2">
            <a:extLst>
              <a:ext uri="{FF2B5EF4-FFF2-40B4-BE49-F238E27FC236}">
                <a16:creationId xmlns:a16="http://schemas.microsoft.com/office/drawing/2014/main" id="{5B5AD0E8-CEC6-8807-1CA6-A553742145D4}"/>
              </a:ext>
            </a:extLst>
          </p:cNvPr>
          <p:cNvSpPr>
            <a:spLocks noGrp="1"/>
          </p:cNvSpPr>
          <p:nvPr>
            <p:ph idx="1"/>
          </p:nvPr>
        </p:nvSpPr>
        <p:spPr>
          <a:xfrm>
            <a:off x="263352" y="1268760"/>
            <a:ext cx="11360800" cy="5060719"/>
          </a:xfrm>
        </p:spPr>
        <p:txBody>
          <a:bodyPr>
            <a:normAutofit/>
          </a:bodyPr>
          <a:lstStyle/>
          <a:p>
            <a:pPr lvl="1">
              <a:lnSpc>
                <a:spcPct val="100000"/>
              </a:lnSpc>
              <a:spcBef>
                <a:spcPts val="600"/>
              </a:spcBef>
            </a:pPr>
            <a:r>
              <a:rPr lang="fr-FR" sz="1400" u="sng" dirty="0"/>
              <a:t>Stratification du risque de chute</a:t>
            </a:r>
          </a:p>
          <a:p>
            <a:pPr lvl="1">
              <a:lnSpc>
                <a:spcPct val="100000"/>
              </a:lnSpc>
              <a:spcBef>
                <a:spcPts val="600"/>
              </a:spcBef>
            </a:pPr>
            <a:endParaRPr lang="fr-FR" sz="1400" u="sng" dirty="0"/>
          </a:p>
          <a:p>
            <a:pPr marL="146050" indent="0" algn="just">
              <a:lnSpc>
                <a:spcPct val="107000"/>
              </a:lnSpc>
              <a:spcAft>
                <a:spcPts val="600"/>
              </a:spcAft>
              <a:buNone/>
            </a:pPr>
            <a:r>
              <a:rPr lang="fr-FR" sz="1400" b="1" dirty="0">
                <a:effectLst/>
              </a:rPr>
              <a:t>Les seuils utilisés pour la gradation sont issus des guides et recommandations de la HAS et des recommandations de l’OMS</a:t>
            </a:r>
            <a:r>
              <a:rPr lang="fr-FR" sz="1400" dirty="0">
                <a:effectLst/>
              </a:rPr>
              <a:t>. Conformément à ces recommandations, les patients à risque élevé de chute sont ré adressés à leur médecin traitant pour un bilan étiologique et prise en charge. Une attention particulière est portée à l’identification et à la correction des facteurs prédisposant de chute, notamment pour les patients à risque intermédiaire. </a:t>
            </a:r>
          </a:p>
          <a:p>
            <a:pPr lvl="1" algn="just">
              <a:lnSpc>
                <a:spcPct val="107000"/>
              </a:lnSpc>
              <a:spcAft>
                <a:spcPts val="800"/>
              </a:spcAft>
            </a:pPr>
            <a:r>
              <a:rPr lang="fr-FR" sz="1400" u="sng" dirty="0"/>
              <a:t>Patients et pathologie(s) concernés par le protocole :</a:t>
            </a:r>
            <a:r>
              <a:rPr lang="fr-FR" sz="1400" dirty="0">
                <a:effectLst/>
              </a:rPr>
              <a:t> </a:t>
            </a:r>
          </a:p>
          <a:p>
            <a:pPr marL="146050" indent="0" algn="just">
              <a:lnSpc>
                <a:spcPct val="107000"/>
              </a:lnSpc>
              <a:spcAft>
                <a:spcPts val="800"/>
              </a:spcAft>
              <a:buNone/>
            </a:pPr>
            <a:r>
              <a:rPr lang="fr-FR" sz="1400" b="1" dirty="0">
                <a:effectLst/>
              </a:rPr>
              <a:t>Prévention des chutes chez les personnes âgées ≥65 ans identifiés comme à risque faible, intermédiaire ou élevé de chute. L’intervention de prévention a lieu à domicile en 3 séquences initiales puis une séquence de suivi à 6 mois ou 1 an selon le niveau de risque</a:t>
            </a:r>
            <a:endParaRPr lang="fr-FR" sz="1400" b="1" dirty="0">
              <a:effectLst/>
              <a:latin typeface="Calibri" panose="020F0502020204030204" pitchFamily="34" charset="0"/>
              <a:ea typeface="Yu Mincho" panose="02020400000000000000" pitchFamily="18" charset="-128"/>
              <a:cs typeface="Times New Roman" panose="02020603050405020304" pitchFamily="18" charset="0"/>
            </a:endParaRPr>
          </a:p>
          <a:p>
            <a:pPr lvl="1" algn="just">
              <a:lnSpc>
                <a:spcPct val="107000"/>
              </a:lnSpc>
              <a:spcAft>
                <a:spcPts val="800"/>
              </a:spcAft>
            </a:pPr>
            <a:r>
              <a:rPr lang="fr-FR" sz="1400" u="sng" dirty="0"/>
              <a:t>Professionnels concernés</a:t>
            </a:r>
          </a:p>
          <a:p>
            <a:pPr marL="146050" indent="0" algn="just">
              <a:lnSpc>
                <a:spcPct val="107000"/>
              </a:lnSpc>
              <a:spcAft>
                <a:spcPts val="800"/>
              </a:spcAft>
              <a:buNone/>
            </a:pPr>
            <a:r>
              <a:rPr lang="fr-FR" sz="1400" dirty="0">
                <a:effectLst/>
              </a:rPr>
              <a:t>Qualification professionnelle et éventuellement spécialité des </a:t>
            </a:r>
            <a:r>
              <a:rPr lang="fr-FR" sz="1400" b="1" dirty="0">
                <a:effectLst/>
              </a:rPr>
              <a:t>délégants</a:t>
            </a:r>
            <a:r>
              <a:rPr lang="fr-FR" sz="1400" dirty="0">
                <a:effectLst/>
              </a:rPr>
              <a:t> : médecin généraliste (traitant). Qualification professionnelle et éventuellement spécialité des </a:t>
            </a:r>
            <a:r>
              <a:rPr lang="fr-FR" sz="1400" b="1" dirty="0">
                <a:effectLst/>
              </a:rPr>
              <a:t>délégués</a:t>
            </a:r>
            <a:r>
              <a:rPr lang="fr-FR" sz="1400" dirty="0">
                <a:effectLst/>
              </a:rPr>
              <a:t> : MKDE; IDE; diététiciens-</a:t>
            </a:r>
            <a:r>
              <a:rPr lang="fr-FR" sz="1400" dirty="0" err="1">
                <a:effectLst/>
              </a:rPr>
              <a:t>nes</a:t>
            </a:r>
            <a:r>
              <a:rPr lang="fr-FR" sz="1400" dirty="0">
                <a:effectLst/>
              </a:rPr>
              <a:t>, pédicures-podologues, pharmaciens d’officine titulaires ou adjoints, ergothérapeutes</a:t>
            </a:r>
          </a:p>
          <a:p>
            <a:pPr lvl="1" algn="just">
              <a:lnSpc>
                <a:spcPct val="107000"/>
              </a:lnSpc>
              <a:spcAft>
                <a:spcPts val="800"/>
              </a:spcAft>
            </a:pPr>
            <a:r>
              <a:rPr lang="fr-FR" sz="1400" u="sng" dirty="0">
                <a:effectLst/>
                <a:ea typeface="Yu Mincho" panose="02020400000000000000" pitchFamily="18" charset="-128"/>
              </a:rPr>
              <a:t>Lieu de mise en œuvre </a:t>
            </a:r>
            <a:r>
              <a:rPr lang="fr-FR" sz="1400" dirty="0">
                <a:effectLst/>
                <a:ea typeface="Yu Mincho" panose="02020400000000000000" pitchFamily="18" charset="-128"/>
              </a:rPr>
              <a:t>: (</a:t>
            </a:r>
            <a:r>
              <a:rPr lang="fr-FR" sz="1400" b="1" dirty="0">
                <a:ea typeface="Yu Mincho" panose="02020400000000000000" pitchFamily="18" charset="-128"/>
              </a:rPr>
              <a:t>Structures d’exercice coordonnée (</a:t>
            </a:r>
            <a:r>
              <a:rPr lang="fr-FR" sz="1400" b="1" dirty="0">
                <a:effectLst/>
                <a:ea typeface="Yu Mincho" panose="02020400000000000000" pitchFamily="18" charset="-128"/>
              </a:rPr>
              <a:t>MSP, centre de santé, équipe de soins primaires), CPTS </a:t>
            </a:r>
          </a:p>
          <a:p>
            <a:pPr marL="615950" lvl="1" indent="0" algn="just">
              <a:lnSpc>
                <a:spcPct val="107000"/>
              </a:lnSpc>
              <a:spcAft>
                <a:spcPts val="800"/>
              </a:spcAft>
              <a:buNone/>
            </a:pPr>
            <a:endParaRPr lang="fr-FR" sz="1400" dirty="0"/>
          </a:p>
          <a:p>
            <a:pPr indent="-342900" algn="just">
              <a:lnSpc>
                <a:spcPct val="120000"/>
              </a:lnSpc>
              <a:buFont typeface="Calibri" panose="020F0502020204030204" pitchFamily="34" charset="0"/>
              <a:buChar char="-"/>
            </a:pPr>
            <a:endParaRPr lang="fr-FR" sz="1400" dirty="0"/>
          </a:p>
        </p:txBody>
      </p:sp>
      <p:sp>
        <p:nvSpPr>
          <p:cNvPr id="4" name="Espace réservé du numéro de diapositive 3">
            <a:extLst>
              <a:ext uri="{FF2B5EF4-FFF2-40B4-BE49-F238E27FC236}">
                <a16:creationId xmlns:a16="http://schemas.microsoft.com/office/drawing/2014/main" id="{6C9FFC3A-DEB3-0578-D9EC-BC652C7162FC}"/>
              </a:ext>
            </a:extLst>
          </p:cNvPr>
          <p:cNvSpPr>
            <a:spLocks noGrp="1"/>
          </p:cNvSpPr>
          <p:nvPr>
            <p:ph type="sldNum" sz="quarter" idx="12"/>
          </p:nvPr>
        </p:nvSpPr>
        <p:spPr/>
        <p:txBody>
          <a:bodyPr/>
          <a:lstStyle/>
          <a:p>
            <a:pPr>
              <a:defRPr/>
            </a:pPr>
            <a:fld id="{5771D1EB-D794-9049-956C-B776D45FF990}" type="slidenum">
              <a:rPr lang="fr-FR" smtClean="0"/>
              <a:t>43</a:t>
            </a:fld>
            <a:endParaRPr lang="fr-FR"/>
          </a:p>
        </p:txBody>
      </p:sp>
    </p:spTree>
    <p:extLst>
      <p:ext uri="{BB962C8B-B14F-4D97-AF65-F5344CB8AC3E}">
        <p14:creationId xmlns:p14="http://schemas.microsoft.com/office/powerpoint/2010/main" val="1875043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E07D8-E24F-4D83-C0E6-99831078D1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77EAB82-5A77-6323-03BD-9375759346DF}"/>
              </a:ext>
            </a:extLst>
          </p:cNvPr>
          <p:cNvSpPr>
            <a:spLocks noGrp="1"/>
          </p:cNvSpPr>
          <p:nvPr>
            <p:ph type="title"/>
          </p:nvPr>
        </p:nvSpPr>
        <p:spPr>
          <a:xfrm>
            <a:off x="417382" y="260649"/>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3" name="Espace réservé du contenu 2">
            <a:extLst>
              <a:ext uri="{FF2B5EF4-FFF2-40B4-BE49-F238E27FC236}">
                <a16:creationId xmlns:a16="http://schemas.microsoft.com/office/drawing/2014/main" id="{834B368D-F0B5-42CB-1686-D5BFCBCB3741}"/>
              </a:ext>
            </a:extLst>
          </p:cNvPr>
          <p:cNvSpPr>
            <a:spLocks noGrp="1"/>
          </p:cNvSpPr>
          <p:nvPr>
            <p:ph idx="1"/>
          </p:nvPr>
        </p:nvSpPr>
        <p:spPr>
          <a:xfrm>
            <a:off x="263352" y="1268761"/>
            <a:ext cx="4824536" cy="2160240"/>
          </a:xfrm>
        </p:spPr>
        <p:txBody>
          <a:bodyPr>
            <a:normAutofit fontScale="92500"/>
          </a:bodyPr>
          <a:lstStyle/>
          <a:p>
            <a:pPr indent="-342900" algn="just">
              <a:lnSpc>
                <a:spcPct val="120000"/>
              </a:lnSpc>
              <a:buFont typeface="Arial" panose="020B0604020202020204" pitchFamily="34" charset="0"/>
              <a:buChar char="•"/>
            </a:pPr>
            <a:r>
              <a:rPr lang="fr-FR" sz="1400" dirty="0"/>
              <a:t>3 - CRITERES </a:t>
            </a:r>
            <a:r>
              <a:rPr lang="fr-FR" sz="1400" b="1" dirty="0"/>
              <a:t>D’INCLUSION</a:t>
            </a:r>
            <a:r>
              <a:rPr lang="fr-FR" sz="1400" dirty="0"/>
              <a:t> des patients</a:t>
            </a:r>
          </a:p>
          <a:p>
            <a:pPr marL="0" indent="0" algn="just">
              <a:lnSpc>
                <a:spcPct val="100000"/>
              </a:lnSpc>
              <a:spcAft>
                <a:spcPts val="800"/>
              </a:spcAft>
              <a:buNone/>
            </a:pPr>
            <a:r>
              <a:rPr lang="fr-FR" sz="1400" u="sng" dirty="0">
                <a:latin typeface="Calibri" panose="020F0502020204030204" pitchFamily="34" charset="0"/>
                <a:ea typeface="Yu Mincho" panose="02020400000000000000" pitchFamily="18" charset="-128"/>
              </a:rPr>
              <a:t>Critère 1</a:t>
            </a:r>
            <a:r>
              <a:rPr lang="fr-FR" sz="1400" dirty="0">
                <a:latin typeface="Calibri" panose="020F0502020204030204" pitchFamily="34" charset="0"/>
                <a:ea typeface="Yu Mincho" panose="02020400000000000000" pitchFamily="18" charset="-128"/>
              </a:rPr>
              <a:t> : âge sup ou égale à 65 ans</a:t>
            </a:r>
          </a:p>
          <a:p>
            <a:pPr marL="0" indent="0" algn="just">
              <a:lnSpc>
                <a:spcPct val="100000"/>
              </a:lnSpc>
              <a:spcAft>
                <a:spcPts val="800"/>
              </a:spcAft>
              <a:buNone/>
            </a:pPr>
            <a:r>
              <a:rPr lang="fr-FR" sz="1400" u="sng" dirty="0">
                <a:effectLst/>
                <a:latin typeface="Calibri" panose="020F0502020204030204" pitchFamily="34" charset="0"/>
                <a:ea typeface="Yu Mincho" panose="02020400000000000000" pitchFamily="18" charset="-128"/>
              </a:rPr>
              <a:t>Critère 2</a:t>
            </a:r>
            <a:r>
              <a:rPr lang="fr-FR" sz="1400" dirty="0">
                <a:effectLst/>
                <a:latin typeface="Calibri" panose="020F0502020204030204" pitchFamily="34" charset="0"/>
                <a:ea typeface="Yu Mincho" panose="02020400000000000000" pitchFamily="18" charset="-128"/>
              </a:rPr>
              <a:t> : et chute dans les 12 mois</a:t>
            </a:r>
          </a:p>
          <a:p>
            <a:pPr marL="0" indent="0" algn="just">
              <a:lnSpc>
                <a:spcPct val="100000"/>
              </a:lnSpc>
              <a:spcAft>
                <a:spcPts val="800"/>
              </a:spcAft>
              <a:buNone/>
            </a:pPr>
            <a:r>
              <a:rPr lang="fr-FR" sz="1400" u="sng" dirty="0">
                <a:latin typeface="Calibri" panose="020F0502020204030204" pitchFamily="34" charset="0"/>
                <a:ea typeface="Yu Mincho" panose="02020400000000000000" pitchFamily="18" charset="-128"/>
              </a:rPr>
              <a:t>Critère 3</a:t>
            </a:r>
            <a:r>
              <a:rPr lang="fr-FR" sz="1400" dirty="0">
                <a:latin typeface="Calibri" panose="020F0502020204030204" pitchFamily="34" charset="0"/>
                <a:ea typeface="Yu Mincho" panose="02020400000000000000" pitchFamily="18" charset="-128"/>
              </a:rPr>
              <a:t> : ou peur de tomber ou sensation d’instabilité</a:t>
            </a:r>
          </a:p>
          <a:p>
            <a:pPr marL="0" indent="0" algn="just">
              <a:lnSpc>
                <a:spcPct val="100000"/>
              </a:lnSpc>
              <a:spcAft>
                <a:spcPts val="800"/>
              </a:spcAft>
              <a:buNone/>
            </a:pPr>
            <a:r>
              <a:rPr lang="fr-FR" sz="1400" u="sng" dirty="0">
                <a:effectLst/>
                <a:latin typeface="Calibri" panose="020F0502020204030204" pitchFamily="34" charset="0"/>
                <a:ea typeface="Yu Mincho" panose="02020400000000000000" pitchFamily="18" charset="-128"/>
              </a:rPr>
              <a:t>Critère 4: </a:t>
            </a:r>
            <a:r>
              <a:rPr lang="fr-FR" sz="1400" dirty="0">
                <a:effectLst/>
                <a:latin typeface="Calibri" panose="020F0502020204030204" pitchFamily="34" charset="0"/>
                <a:ea typeface="Yu Mincho" panose="02020400000000000000" pitchFamily="18" charset="-128"/>
              </a:rPr>
              <a:t>ou patient repéré comme à risque de chute pat un professionnel de santé ou un non professionnel de santé formé, par un outil de </a:t>
            </a:r>
            <a:r>
              <a:rPr lang="fr-FR" sz="1400" dirty="0" err="1">
                <a:effectLst/>
                <a:latin typeface="Calibri" panose="020F0502020204030204" pitchFamily="34" charset="0"/>
                <a:ea typeface="Yu Mincho" panose="02020400000000000000" pitchFamily="18" charset="-128"/>
              </a:rPr>
              <a:t>dépisatge</a:t>
            </a:r>
            <a:r>
              <a:rPr lang="fr-FR" sz="1400" dirty="0">
                <a:effectLst/>
                <a:latin typeface="Calibri" panose="020F0502020204030204" pitchFamily="34" charset="0"/>
                <a:ea typeface="Yu Mincho" panose="02020400000000000000" pitchFamily="18" charset="-128"/>
              </a:rPr>
              <a:t> validé (ICOPE ou test </a:t>
            </a:r>
            <a:r>
              <a:rPr lang="fr-FR" sz="1400" dirty="0" err="1">
                <a:effectLst/>
                <a:latin typeface="Calibri" panose="020F0502020204030204" pitchFamily="34" charset="0"/>
                <a:ea typeface="Yu Mincho" panose="02020400000000000000" pitchFamily="18" charset="-128"/>
              </a:rPr>
              <a:t>Timed</a:t>
            </a:r>
            <a:r>
              <a:rPr lang="fr-FR" sz="1400" dirty="0">
                <a:effectLst/>
                <a:latin typeface="Calibri" panose="020F0502020204030204" pitchFamily="34" charset="0"/>
                <a:ea typeface="Yu Mincho" panose="02020400000000000000" pitchFamily="18" charset="-128"/>
              </a:rPr>
              <a:t> up &amp;test unipodal</a:t>
            </a:r>
          </a:p>
          <a:p>
            <a:pPr indent="-342900" algn="just">
              <a:lnSpc>
                <a:spcPct val="120000"/>
              </a:lnSpc>
              <a:buFont typeface="Arial" panose="020B0604020202020204" pitchFamily="34" charset="0"/>
              <a:buChar char="•"/>
            </a:pPr>
            <a:endParaRPr lang="fr-FR" sz="1400" dirty="0"/>
          </a:p>
        </p:txBody>
      </p:sp>
      <p:sp>
        <p:nvSpPr>
          <p:cNvPr id="5" name="Rectangle 4">
            <a:extLst>
              <a:ext uri="{FF2B5EF4-FFF2-40B4-BE49-F238E27FC236}">
                <a16:creationId xmlns:a16="http://schemas.microsoft.com/office/drawing/2014/main" id="{7E856A6C-BEED-0DBA-EC07-0CE2DF9FBBF1}"/>
              </a:ext>
            </a:extLst>
          </p:cNvPr>
          <p:cNvSpPr/>
          <p:nvPr/>
        </p:nvSpPr>
        <p:spPr>
          <a:xfrm>
            <a:off x="191344" y="1319321"/>
            <a:ext cx="5256584" cy="1944215"/>
          </a:xfrm>
          <a:prstGeom prst="rect">
            <a:avLst/>
          </a:prstGeom>
          <a:noFill/>
          <a:ln>
            <a:solidFill>
              <a:srgbClr val="00B05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4" name="Espace réservé du contenu 2">
            <a:extLst>
              <a:ext uri="{FF2B5EF4-FFF2-40B4-BE49-F238E27FC236}">
                <a16:creationId xmlns:a16="http://schemas.microsoft.com/office/drawing/2014/main" id="{75CA2F41-BB52-59A4-3996-AE3A48BA21D6}"/>
              </a:ext>
            </a:extLst>
          </p:cNvPr>
          <p:cNvSpPr txBox="1">
            <a:spLocks/>
          </p:cNvSpPr>
          <p:nvPr/>
        </p:nvSpPr>
        <p:spPr bwMode="auto">
          <a:xfrm>
            <a:off x="6744074" y="1307739"/>
            <a:ext cx="4824536" cy="1967377"/>
          </a:xfrm>
          <a:prstGeom prst="rect">
            <a:avLst/>
          </a:prstGeom>
          <a:noFill/>
          <a:ln>
            <a:solidFill>
              <a:srgbClr val="FF0000"/>
            </a:solidFill>
          </a:ln>
        </p:spPr>
        <p:txBody>
          <a:bodyPr spcFirstLastPara="1" wrap="square" lIns="91425" tIns="91425" rIns="91425" bIns="91425" anchor="t" anchorCtr="0">
            <a:normAutofit fontScale="92500" lnSpcReduction="10000"/>
          </a:bodyPr>
          <a:lstStyle>
            <a:defPPr marR="0" lvl="0" algn="l">
              <a:lnSpc>
                <a:spcPct val="100000"/>
              </a:lnSpc>
              <a:spcBef>
                <a:spcPts val="0"/>
              </a:spcBef>
              <a:spcAft>
                <a:spcPts val="0"/>
              </a:spcAft>
            </a:defPPr>
            <a:lvl1pPr marL="457200" marR="0" lvl="0" indent="-311150" algn="l">
              <a:lnSpc>
                <a:spcPct val="114999"/>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defRPr>
            </a:lvl1pPr>
            <a:lvl2pPr marL="914400" marR="0" lvl="1" indent="-298450" algn="l">
              <a:lnSpc>
                <a:spcPct val="114999"/>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gn="l">
              <a:lnSpc>
                <a:spcPct val="114999"/>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gn="l">
              <a:lnSpc>
                <a:spcPct val="114999"/>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gn="l">
              <a:lnSpc>
                <a:spcPct val="114999"/>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gn="l">
              <a:lnSpc>
                <a:spcPct val="114999"/>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gn="l">
              <a:lnSpc>
                <a:spcPct val="114999"/>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gn="l">
              <a:lnSpc>
                <a:spcPct val="114999"/>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gn="l">
              <a:lnSpc>
                <a:spcPct val="114999"/>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indent="-342900" algn="just">
              <a:lnSpc>
                <a:spcPct val="120000"/>
              </a:lnSpc>
              <a:buFont typeface="Arial" panose="020B0604020202020204" pitchFamily="34" charset="0"/>
              <a:buChar char="•"/>
            </a:pPr>
            <a:r>
              <a:rPr lang="fr-FR" sz="1400" dirty="0"/>
              <a:t>4 - CRITERES DE </a:t>
            </a:r>
            <a:r>
              <a:rPr lang="fr-FR" sz="1400" b="1" dirty="0"/>
              <a:t>NON INCLUSION</a:t>
            </a:r>
            <a:r>
              <a:rPr lang="fr-FR" sz="1400" dirty="0"/>
              <a:t> des patients:</a:t>
            </a:r>
          </a:p>
          <a:p>
            <a:pPr marL="0" indent="0" algn="just">
              <a:lnSpc>
                <a:spcPct val="100000"/>
              </a:lnSpc>
              <a:spcAft>
                <a:spcPts val="800"/>
              </a:spcAft>
              <a:buNone/>
            </a:pPr>
            <a:r>
              <a:rPr lang="fr-FR" sz="1400" u="sng" dirty="0">
                <a:effectLst/>
                <a:latin typeface="Calibri" panose="020F0502020204030204" pitchFamily="34" charset="0"/>
                <a:ea typeface="Yu Mincho" panose="02020400000000000000" pitchFamily="18" charset="-128"/>
              </a:rPr>
              <a:t>Critère 1 </a:t>
            </a:r>
            <a:r>
              <a:rPr lang="fr-FR" sz="1400" dirty="0">
                <a:effectLst/>
                <a:latin typeface="Calibri" panose="020F0502020204030204" pitchFamily="34" charset="0"/>
                <a:ea typeface="Yu Mincho" panose="02020400000000000000" pitchFamily="18" charset="-128"/>
              </a:rPr>
              <a:t>: impossibilité de suivi à domicile en raison du contexte : insalubrité, problématique sociale non résolue, absence d’entourage</a:t>
            </a:r>
          </a:p>
          <a:p>
            <a:pPr marL="0" indent="0" algn="just">
              <a:lnSpc>
                <a:spcPct val="100000"/>
              </a:lnSpc>
              <a:spcAft>
                <a:spcPts val="800"/>
              </a:spcAft>
              <a:buNone/>
            </a:pPr>
            <a:r>
              <a:rPr lang="fr-FR" sz="1400" u="sng" dirty="0">
                <a:latin typeface="Calibri" panose="020F0502020204030204" pitchFamily="34" charset="0"/>
                <a:ea typeface="Yu Mincho" panose="02020400000000000000" pitchFamily="18" charset="-128"/>
              </a:rPr>
              <a:t>Critère 2 </a:t>
            </a:r>
            <a:r>
              <a:rPr lang="fr-FR" sz="1400" dirty="0">
                <a:latin typeface="Calibri" panose="020F0502020204030204" pitchFamily="34" charset="0"/>
                <a:ea typeface="Yu Mincho" panose="02020400000000000000" pitchFamily="18" charset="-128"/>
              </a:rPr>
              <a:t>: Pathologie non stabilisée : cardio vasculaire, respiratoire, neurologique, métabolique ou vestibulaire</a:t>
            </a:r>
          </a:p>
          <a:p>
            <a:pPr marL="0" indent="0" algn="just">
              <a:lnSpc>
                <a:spcPct val="100000"/>
              </a:lnSpc>
              <a:spcAft>
                <a:spcPts val="800"/>
              </a:spcAft>
              <a:buNone/>
            </a:pPr>
            <a:r>
              <a:rPr lang="fr-FR" sz="1400" u="sng" dirty="0">
                <a:effectLst/>
                <a:latin typeface="Calibri" panose="020F0502020204030204" pitchFamily="34" charset="0"/>
                <a:ea typeface="Yu Mincho" panose="02020400000000000000" pitchFamily="18" charset="-128"/>
              </a:rPr>
              <a:t>Critère 3 </a:t>
            </a:r>
            <a:r>
              <a:rPr lang="fr-FR" sz="1400" dirty="0">
                <a:effectLst/>
                <a:latin typeface="Calibri" panose="020F0502020204030204" pitchFamily="34" charset="0"/>
                <a:ea typeface="Yu Mincho" panose="02020400000000000000" pitchFamily="18" charset="-128"/>
              </a:rPr>
              <a:t>: dépendance à l’alcool</a:t>
            </a:r>
          </a:p>
          <a:p>
            <a:pPr marL="0" indent="0" algn="just">
              <a:lnSpc>
                <a:spcPct val="100000"/>
              </a:lnSpc>
              <a:spcAft>
                <a:spcPts val="800"/>
              </a:spcAft>
              <a:buNone/>
            </a:pPr>
            <a:r>
              <a:rPr lang="fr-FR" sz="1400" u="sng" dirty="0">
                <a:latin typeface="Calibri" panose="020F0502020204030204" pitchFamily="34" charset="0"/>
                <a:ea typeface="Yu Mincho" panose="02020400000000000000" pitchFamily="18" charset="-128"/>
              </a:rPr>
              <a:t>Critère 4 </a:t>
            </a:r>
            <a:r>
              <a:rPr lang="fr-FR" sz="1400" dirty="0">
                <a:latin typeface="Calibri" panose="020F0502020204030204" pitchFamily="34" charset="0"/>
                <a:ea typeface="Yu Mincho" panose="02020400000000000000" pitchFamily="18" charset="-128"/>
              </a:rPr>
              <a:t>: Troubles neurologiques majeurs</a:t>
            </a:r>
            <a:endParaRPr lang="fr-FR" sz="1400" dirty="0">
              <a:effectLst/>
              <a:latin typeface="Calibri" panose="020F0502020204030204" pitchFamily="34" charset="0"/>
              <a:ea typeface="Yu Mincho" panose="02020400000000000000" pitchFamily="18" charset="-128"/>
            </a:endParaRPr>
          </a:p>
          <a:p>
            <a:pPr indent="-342900" algn="just">
              <a:lnSpc>
                <a:spcPct val="120000"/>
              </a:lnSpc>
              <a:buFont typeface="Arial" panose="020B0604020202020204" pitchFamily="34" charset="0"/>
              <a:buChar char="•"/>
            </a:pPr>
            <a:endParaRPr lang="fr-FR" sz="1400" dirty="0"/>
          </a:p>
        </p:txBody>
      </p:sp>
      <p:sp>
        <p:nvSpPr>
          <p:cNvPr id="7" name="ZoneTexte 6">
            <a:extLst>
              <a:ext uri="{FF2B5EF4-FFF2-40B4-BE49-F238E27FC236}">
                <a16:creationId xmlns:a16="http://schemas.microsoft.com/office/drawing/2014/main" id="{5F602DF9-A13B-A2F6-4EFE-DE5EB08D174A}"/>
              </a:ext>
            </a:extLst>
          </p:cNvPr>
          <p:cNvSpPr txBox="1"/>
          <p:nvPr/>
        </p:nvSpPr>
        <p:spPr>
          <a:xfrm>
            <a:off x="911424" y="3717032"/>
            <a:ext cx="9001000" cy="394210"/>
          </a:xfrm>
          <a:prstGeom prst="rect">
            <a:avLst/>
          </a:prstGeom>
          <a:noFill/>
        </p:spPr>
        <p:txBody>
          <a:bodyPr wrap="square" rtlCol="0">
            <a:spAutoFit/>
          </a:bodyPr>
          <a:lstStyle/>
          <a:p>
            <a:pPr indent="-342900" algn="just">
              <a:lnSpc>
                <a:spcPct val="120000"/>
              </a:lnSpc>
              <a:buFont typeface="Arial" panose="020B0604020202020204" pitchFamily="34" charset="0"/>
              <a:buChar char="•"/>
            </a:pPr>
            <a:r>
              <a:rPr lang="fr-FR" sz="1800" dirty="0"/>
              <a:t>CRITERES </a:t>
            </a:r>
            <a:r>
              <a:rPr lang="fr-FR" sz="1800" b="1" dirty="0"/>
              <a:t>D’INCLUSION</a:t>
            </a:r>
            <a:r>
              <a:rPr lang="fr-FR" sz="1800" dirty="0"/>
              <a:t> des patients</a:t>
            </a:r>
          </a:p>
        </p:txBody>
      </p:sp>
      <p:sp>
        <p:nvSpPr>
          <p:cNvPr id="8" name="ZoneTexte 7">
            <a:extLst>
              <a:ext uri="{FF2B5EF4-FFF2-40B4-BE49-F238E27FC236}">
                <a16:creationId xmlns:a16="http://schemas.microsoft.com/office/drawing/2014/main" id="{9CEE4A41-9533-A700-B9B6-6C046BB8B9E2}"/>
              </a:ext>
            </a:extLst>
          </p:cNvPr>
          <p:cNvSpPr txBox="1"/>
          <p:nvPr/>
        </p:nvSpPr>
        <p:spPr>
          <a:xfrm>
            <a:off x="338585" y="4076104"/>
            <a:ext cx="11514829" cy="1015663"/>
          </a:xfrm>
          <a:prstGeom prst="rect">
            <a:avLst/>
          </a:prstGeom>
          <a:noFill/>
        </p:spPr>
        <p:txBody>
          <a:bodyPr wrap="square" rtlCol="0">
            <a:spAutoFit/>
          </a:bodyPr>
          <a:lstStyle/>
          <a:p>
            <a:pPr marL="285750" indent="-285750">
              <a:buFont typeface="Arial" panose="020B0604020202020204" pitchFamily="34" charset="0"/>
              <a:buChar char="•"/>
            </a:pPr>
            <a:r>
              <a:rPr lang="fr-FR" sz="1400" dirty="0">
                <a:solidFill>
                  <a:schemeClr val="dk2"/>
                </a:solidFill>
                <a:latin typeface="Calibri"/>
                <a:cs typeface="Calibri"/>
              </a:rPr>
              <a:t>5 - ORGANISATION INCLUSION ET MODALITES D’INFORMATION et D’ACCORD DES PATIENTS</a:t>
            </a:r>
          </a:p>
          <a:p>
            <a:pPr marL="628650" lvl="1" indent="-171450">
              <a:buFont typeface="Courier New" panose="02070309020205020404" pitchFamily="49" charset="0"/>
              <a:buChar char="o"/>
            </a:pPr>
            <a:r>
              <a:rPr lang="fr-FR" sz="1400" dirty="0">
                <a:solidFill>
                  <a:schemeClr val="bg2"/>
                </a:solidFill>
              </a:rPr>
              <a:t>Inclusion réalisée par le médecin traitant du patient ou la structure mettant en œuvre le protocole (MSP ou CPTS)</a:t>
            </a:r>
          </a:p>
          <a:p>
            <a:pPr marL="628650" lvl="1" indent="-171450">
              <a:buFont typeface="Courier New" panose="02070309020205020404" pitchFamily="49" charset="0"/>
              <a:buChar char="o"/>
            </a:pPr>
            <a:r>
              <a:rPr lang="fr-FR" sz="1400" dirty="0">
                <a:solidFill>
                  <a:schemeClr val="bg2"/>
                </a:solidFill>
              </a:rPr>
              <a:t>Consentement recueilli par oral ou écrit, tracé dans le dossier médical du patient</a:t>
            </a:r>
          </a:p>
          <a:p>
            <a:endParaRPr lang="fr-FR" dirty="0"/>
          </a:p>
        </p:txBody>
      </p:sp>
      <p:sp>
        <p:nvSpPr>
          <p:cNvPr id="9" name="Flèche vers le bas 8">
            <a:extLst>
              <a:ext uri="{FF2B5EF4-FFF2-40B4-BE49-F238E27FC236}">
                <a16:creationId xmlns:a16="http://schemas.microsoft.com/office/drawing/2014/main" id="{713C67D3-FD7F-8852-2F60-D2FEF663F65E}"/>
              </a:ext>
            </a:extLst>
          </p:cNvPr>
          <p:cNvSpPr/>
          <p:nvPr/>
        </p:nvSpPr>
        <p:spPr>
          <a:xfrm>
            <a:off x="4655840" y="5573173"/>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vers le bas 9">
            <a:extLst>
              <a:ext uri="{FF2B5EF4-FFF2-40B4-BE49-F238E27FC236}">
                <a16:creationId xmlns:a16="http://schemas.microsoft.com/office/drawing/2014/main" id="{56AFC057-C057-F942-4A89-53E3D83D90D5}"/>
              </a:ext>
            </a:extLst>
          </p:cNvPr>
          <p:cNvSpPr/>
          <p:nvPr/>
        </p:nvSpPr>
        <p:spPr>
          <a:xfrm>
            <a:off x="7223473" y="557714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8C8A3CA0-1048-7BE6-61AC-949F82276900}"/>
              </a:ext>
            </a:extLst>
          </p:cNvPr>
          <p:cNvSpPr txBox="1"/>
          <p:nvPr/>
        </p:nvSpPr>
        <p:spPr>
          <a:xfrm>
            <a:off x="5231905" y="5517232"/>
            <a:ext cx="2016224" cy="646331"/>
          </a:xfrm>
          <a:prstGeom prst="rect">
            <a:avLst/>
          </a:prstGeom>
          <a:noFill/>
        </p:spPr>
        <p:txBody>
          <a:bodyPr wrap="square" rtlCol="0">
            <a:spAutoFit/>
          </a:bodyPr>
          <a:lstStyle/>
          <a:p>
            <a:pPr algn="ctr"/>
            <a:r>
              <a:rPr lang="fr-FR" dirty="0">
                <a:solidFill>
                  <a:schemeClr val="bg2"/>
                </a:solidFill>
              </a:rPr>
              <a:t>Ci-après l’arbre décisionnel</a:t>
            </a:r>
          </a:p>
        </p:txBody>
      </p:sp>
      <p:sp>
        <p:nvSpPr>
          <p:cNvPr id="12" name="Espace réservé du numéro de diapositive 11">
            <a:extLst>
              <a:ext uri="{FF2B5EF4-FFF2-40B4-BE49-F238E27FC236}">
                <a16:creationId xmlns:a16="http://schemas.microsoft.com/office/drawing/2014/main" id="{2C56B901-2E4A-1257-7ECB-9296AB512BA4}"/>
              </a:ext>
            </a:extLst>
          </p:cNvPr>
          <p:cNvSpPr>
            <a:spLocks noGrp="1"/>
          </p:cNvSpPr>
          <p:nvPr>
            <p:ph type="sldNum" sz="quarter" idx="12"/>
          </p:nvPr>
        </p:nvSpPr>
        <p:spPr/>
        <p:txBody>
          <a:bodyPr/>
          <a:lstStyle/>
          <a:p>
            <a:pPr>
              <a:defRPr/>
            </a:pPr>
            <a:fld id="{5771D1EB-D794-9049-956C-B776D45FF990}" type="slidenum">
              <a:rPr lang="fr-FR" smtClean="0"/>
              <a:t>44</a:t>
            </a:fld>
            <a:endParaRPr lang="fr-FR"/>
          </a:p>
        </p:txBody>
      </p:sp>
    </p:spTree>
    <p:extLst>
      <p:ext uri="{BB962C8B-B14F-4D97-AF65-F5344CB8AC3E}">
        <p14:creationId xmlns:p14="http://schemas.microsoft.com/office/powerpoint/2010/main" val="3257162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7A16F-1132-D795-B904-6CA0B1C5A00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1EDE92-6FCA-38BB-1E9D-84A66C427C6A}"/>
              </a:ext>
            </a:extLst>
          </p:cNvPr>
          <p:cNvSpPr>
            <a:spLocks noGrp="1"/>
          </p:cNvSpPr>
          <p:nvPr>
            <p:ph type="title"/>
          </p:nvPr>
        </p:nvSpPr>
        <p:spPr>
          <a:xfrm>
            <a:off x="415600" y="116632"/>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pic>
        <p:nvPicPr>
          <p:cNvPr id="7" name="Espace réservé du contenu 6">
            <a:extLst>
              <a:ext uri="{FF2B5EF4-FFF2-40B4-BE49-F238E27FC236}">
                <a16:creationId xmlns:a16="http://schemas.microsoft.com/office/drawing/2014/main" id="{74F697C0-B103-438B-37D3-83682ECA11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7568" y="1047105"/>
            <a:ext cx="7997186" cy="5865213"/>
          </a:xfrm>
        </p:spPr>
      </p:pic>
      <p:sp>
        <p:nvSpPr>
          <p:cNvPr id="8" name="Espace réservé du numéro de diapositive 7">
            <a:extLst>
              <a:ext uri="{FF2B5EF4-FFF2-40B4-BE49-F238E27FC236}">
                <a16:creationId xmlns:a16="http://schemas.microsoft.com/office/drawing/2014/main" id="{F14FFAB8-36BD-85FE-9515-1699179FCB67}"/>
              </a:ext>
            </a:extLst>
          </p:cNvPr>
          <p:cNvSpPr>
            <a:spLocks noGrp="1"/>
          </p:cNvSpPr>
          <p:nvPr>
            <p:ph type="sldNum" sz="quarter" idx="12"/>
          </p:nvPr>
        </p:nvSpPr>
        <p:spPr/>
        <p:txBody>
          <a:bodyPr/>
          <a:lstStyle/>
          <a:p>
            <a:pPr>
              <a:defRPr/>
            </a:pPr>
            <a:fld id="{5771D1EB-D794-9049-956C-B776D45FF990}" type="slidenum">
              <a:rPr lang="fr-FR" smtClean="0"/>
              <a:t>45</a:t>
            </a:fld>
            <a:endParaRPr lang="fr-FR"/>
          </a:p>
        </p:txBody>
      </p:sp>
    </p:spTree>
    <p:extLst>
      <p:ext uri="{BB962C8B-B14F-4D97-AF65-F5344CB8AC3E}">
        <p14:creationId xmlns:p14="http://schemas.microsoft.com/office/powerpoint/2010/main" val="3152724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EC579-76A0-CD91-B91D-32382EA921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6B432D3-F847-4FB3-9018-3044A7ED9598}"/>
              </a:ext>
            </a:extLst>
          </p:cNvPr>
          <p:cNvSpPr>
            <a:spLocks noGrp="1"/>
          </p:cNvSpPr>
          <p:nvPr>
            <p:ph type="title"/>
          </p:nvPr>
        </p:nvSpPr>
        <p:spPr>
          <a:xfrm>
            <a:off x="417382" y="260649"/>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3" name="Espace réservé du contenu 2">
            <a:extLst>
              <a:ext uri="{FF2B5EF4-FFF2-40B4-BE49-F238E27FC236}">
                <a16:creationId xmlns:a16="http://schemas.microsoft.com/office/drawing/2014/main" id="{0EFEFAD8-6536-6C1D-E4C5-F7750EDD117A}"/>
              </a:ext>
            </a:extLst>
          </p:cNvPr>
          <p:cNvSpPr>
            <a:spLocks noGrp="1"/>
          </p:cNvSpPr>
          <p:nvPr>
            <p:ph idx="1"/>
          </p:nvPr>
        </p:nvSpPr>
        <p:spPr>
          <a:xfrm>
            <a:off x="6773825" y="1339572"/>
            <a:ext cx="5231904" cy="5060719"/>
          </a:xfrm>
        </p:spPr>
        <p:txBody>
          <a:bodyPr>
            <a:normAutofit/>
          </a:bodyPr>
          <a:lstStyle/>
          <a:p>
            <a:pPr marL="400050" indent="-285750" algn="just">
              <a:lnSpc>
                <a:spcPct val="120000"/>
              </a:lnSpc>
              <a:buFont typeface="Arial" panose="020B0604020202020204" pitchFamily="34" charset="0"/>
              <a:buChar char="•"/>
            </a:pPr>
            <a:r>
              <a:rPr lang="fr-FR" sz="1400" dirty="0">
                <a:effectLst/>
                <a:latin typeface="Calibri" panose="020F0502020204030204" pitchFamily="34" charset="0"/>
                <a:ea typeface="Yu Mincho" panose="02020400000000000000" pitchFamily="18" charset="-128"/>
              </a:rPr>
              <a:t>7 - LISTE DE TOUTES LES DEROGATIONS ENVISAGEES</a:t>
            </a:r>
            <a:endParaRPr lang="fr-FR" sz="1050" dirty="0">
              <a:effectLst/>
            </a:endParaRPr>
          </a:p>
          <a:p>
            <a:pPr algn="l">
              <a:lnSpc>
                <a:spcPct val="100000"/>
              </a:lnSpc>
              <a:spcBef>
                <a:spcPts val="600"/>
              </a:spcBef>
              <a:spcAft>
                <a:spcPts val="800"/>
              </a:spcAft>
              <a:buFont typeface="Police système Courant"/>
              <a:buChar char="-"/>
            </a:pPr>
            <a:r>
              <a:rPr lang="fr-FR" sz="1400" u="sng" dirty="0">
                <a:effectLst/>
              </a:rPr>
              <a:t>Dérogation 1 </a:t>
            </a:r>
            <a:r>
              <a:rPr lang="fr-FR" sz="1400" dirty="0">
                <a:effectLst/>
              </a:rPr>
              <a:t>: Evaluer et grader le risque de chute </a:t>
            </a:r>
          </a:p>
          <a:p>
            <a:pPr algn="l">
              <a:lnSpc>
                <a:spcPct val="100000"/>
              </a:lnSpc>
              <a:spcAft>
                <a:spcPts val="800"/>
              </a:spcAft>
              <a:buFont typeface="Police système Courant"/>
              <a:buChar char="-"/>
            </a:pPr>
            <a:r>
              <a:rPr lang="fr-FR" sz="1400" u="sng" dirty="0">
                <a:effectLst/>
              </a:rPr>
              <a:t>Dérogation 2</a:t>
            </a:r>
            <a:r>
              <a:rPr lang="fr-FR" sz="1400" dirty="0">
                <a:effectLst/>
              </a:rPr>
              <a:t> : Orienter la personne en fonction de son niveau de risque</a:t>
            </a:r>
          </a:p>
          <a:p>
            <a:pPr algn="l">
              <a:lnSpc>
                <a:spcPct val="100000"/>
              </a:lnSpc>
              <a:spcAft>
                <a:spcPts val="800"/>
              </a:spcAft>
              <a:buFont typeface="Police système Courant"/>
              <a:buChar char="-"/>
            </a:pPr>
            <a:r>
              <a:rPr lang="fr-FR" sz="1400" u="sng" dirty="0">
                <a:effectLst/>
              </a:rPr>
              <a:t>Dérogation 3</a:t>
            </a:r>
            <a:r>
              <a:rPr lang="fr-FR" sz="1400" dirty="0">
                <a:effectLst/>
              </a:rPr>
              <a:t> : Prescrire les interventions nécessaires à la réduction du risque de chute</a:t>
            </a:r>
          </a:p>
          <a:p>
            <a:pPr algn="l">
              <a:lnSpc>
                <a:spcPct val="100000"/>
              </a:lnSpc>
              <a:spcAft>
                <a:spcPts val="800"/>
              </a:spcAft>
              <a:buFont typeface="Police système Courant"/>
              <a:buChar char="-"/>
            </a:pPr>
            <a:r>
              <a:rPr lang="fr-FR" sz="1400" u="sng" dirty="0">
                <a:effectLst/>
              </a:rPr>
              <a:t>Dérogation 4 </a:t>
            </a:r>
            <a:r>
              <a:rPr lang="fr-FR" sz="1400" dirty="0">
                <a:effectLst/>
              </a:rPr>
              <a:t>: Conseiller l’augmentation de l’activité physique (non dérogatoire)</a:t>
            </a:r>
          </a:p>
          <a:p>
            <a:pPr algn="l">
              <a:lnSpc>
                <a:spcPct val="100000"/>
              </a:lnSpc>
              <a:spcAft>
                <a:spcPts val="800"/>
              </a:spcAft>
              <a:buFont typeface="Police système Courant"/>
              <a:buChar char="-"/>
            </a:pPr>
            <a:r>
              <a:rPr lang="fr-FR" sz="1400" u="sng" dirty="0">
                <a:effectLst/>
              </a:rPr>
              <a:t>Dérogation 5</a:t>
            </a:r>
            <a:r>
              <a:rPr lang="fr-FR" sz="1400" dirty="0">
                <a:effectLst/>
              </a:rPr>
              <a:t> : rechercher une ostéoporose selon les recommandations en vigueur</a:t>
            </a:r>
          </a:p>
          <a:p>
            <a:pPr algn="l">
              <a:lnSpc>
                <a:spcPct val="100000"/>
              </a:lnSpc>
              <a:spcAft>
                <a:spcPts val="800"/>
              </a:spcAft>
              <a:buFont typeface="Police système Courant"/>
              <a:buChar char="-"/>
            </a:pPr>
            <a:r>
              <a:rPr lang="fr-FR" sz="1400" u="sng" dirty="0">
                <a:effectLst/>
              </a:rPr>
              <a:t>Dérogation 6</a:t>
            </a:r>
            <a:r>
              <a:rPr lang="fr-FR" sz="1400" dirty="0">
                <a:effectLst/>
              </a:rPr>
              <a:t> : Prescrire des CNO</a:t>
            </a:r>
          </a:p>
          <a:p>
            <a:pPr algn="l">
              <a:lnSpc>
                <a:spcPct val="100000"/>
              </a:lnSpc>
              <a:spcAft>
                <a:spcPts val="800"/>
              </a:spcAft>
              <a:buFont typeface="Police système Courant"/>
              <a:buChar char="-"/>
            </a:pPr>
            <a:r>
              <a:rPr lang="fr-FR" sz="1400" u="sng" dirty="0">
                <a:effectLst/>
              </a:rPr>
              <a:t>Dérogation 7</a:t>
            </a:r>
            <a:r>
              <a:rPr lang="fr-FR" sz="1400" dirty="0">
                <a:effectLst/>
              </a:rPr>
              <a:t> : Prescrire un programme d’activité physique adaptée d’intensité faible à modérée après validation par le délégant</a:t>
            </a:r>
            <a:endParaRPr lang="fr-FR" sz="1400" dirty="0">
              <a:effectLst/>
              <a:latin typeface="Calibri" panose="020F0502020204030204" pitchFamily="34" charset="0"/>
              <a:ea typeface="Yu Mincho" panose="02020400000000000000" pitchFamily="18" charset="-128"/>
              <a:cs typeface="Times New Roman" panose="02020603050405020304" pitchFamily="18" charset="0"/>
            </a:endParaRPr>
          </a:p>
          <a:p>
            <a:pPr marL="114300" indent="0" algn="just">
              <a:lnSpc>
                <a:spcPct val="120000"/>
              </a:lnSpc>
              <a:buNone/>
            </a:pPr>
            <a:endParaRPr lang="fr-FR" sz="1400" dirty="0"/>
          </a:p>
          <a:p>
            <a:pPr marL="400050" indent="-285750" algn="just">
              <a:lnSpc>
                <a:spcPct val="120000"/>
              </a:lnSpc>
              <a:buFont typeface="Arial" panose="020B0604020202020204" pitchFamily="34" charset="0"/>
              <a:buChar char="•"/>
            </a:pPr>
            <a:endParaRPr lang="fr-FR" sz="1400" dirty="0"/>
          </a:p>
        </p:txBody>
      </p:sp>
      <p:sp>
        <p:nvSpPr>
          <p:cNvPr id="5" name="ZoneTexte 4">
            <a:extLst>
              <a:ext uri="{FF2B5EF4-FFF2-40B4-BE49-F238E27FC236}">
                <a16:creationId xmlns:a16="http://schemas.microsoft.com/office/drawing/2014/main" id="{991529A2-0DD0-1950-BD0A-A970E890CB81}"/>
              </a:ext>
            </a:extLst>
          </p:cNvPr>
          <p:cNvSpPr txBox="1"/>
          <p:nvPr/>
        </p:nvSpPr>
        <p:spPr>
          <a:xfrm>
            <a:off x="505394" y="1343036"/>
            <a:ext cx="5628343" cy="523220"/>
          </a:xfrm>
          <a:prstGeom prst="rect">
            <a:avLst/>
          </a:prstGeom>
          <a:noFill/>
        </p:spPr>
        <p:txBody>
          <a:bodyPr wrap="square">
            <a:spAutoFit/>
          </a:bodyPr>
          <a:lstStyle/>
          <a:p>
            <a:pPr marL="285750" indent="-285750">
              <a:buFont typeface="Arial" panose="020B0604020202020204" pitchFamily="34" charset="0"/>
              <a:buChar char="•"/>
            </a:pPr>
            <a:r>
              <a:rPr lang="fr-FR" sz="1400" dirty="0">
                <a:solidFill>
                  <a:schemeClr val="dk2"/>
                </a:solidFill>
                <a:latin typeface="Calibri"/>
                <a:cs typeface="Calibri"/>
              </a:rPr>
              <a:t>6 - DESCRIPTION SYNTHETIQUE PAR UN ALGORITHME DU PARCOURS PATIENT DANS LE CADRE DU PROTOCOLE</a:t>
            </a:r>
            <a:endParaRPr lang="fr-FR" sz="1400" dirty="0"/>
          </a:p>
        </p:txBody>
      </p:sp>
      <p:pic>
        <p:nvPicPr>
          <p:cNvPr id="7" name="Image 6">
            <a:extLst>
              <a:ext uri="{FF2B5EF4-FFF2-40B4-BE49-F238E27FC236}">
                <a16:creationId xmlns:a16="http://schemas.microsoft.com/office/drawing/2014/main" id="{D8127ED2-5FEC-7BDB-F554-EF213F4C7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898510"/>
            <a:ext cx="5268303" cy="4719001"/>
          </a:xfrm>
          <a:prstGeom prst="rect">
            <a:avLst/>
          </a:prstGeom>
        </p:spPr>
      </p:pic>
      <p:cxnSp>
        <p:nvCxnSpPr>
          <p:cNvPr id="9" name="Connecteur droit 8">
            <a:extLst>
              <a:ext uri="{FF2B5EF4-FFF2-40B4-BE49-F238E27FC236}">
                <a16:creationId xmlns:a16="http://schemas.microsoft.com/office/drawing/2014/main" id="{65AE4F96-41A1-5012-C067-6477325D8ECA}"/>
              </a:ext>
            </a:extLst>
          </p:cNvPr>
          <p:cNvCxnSpPr>
            <a:cxnSpLocks/>
          </p:cNvCxnSpPr>
          <p:nvPr/>
        </p:nvCxnSpPr>
        <p:spPr>
          <a:xfrm>
            <a:off x="6528048" y="1484784"/>
            <a:ext cx="72008" cy="5040560"/>
          </a:xfrm>
          <a:prstGeom prst="line">
            <a:avLst/>
          </a:prstGeom>
          <a:ln w="12700">
            <a:solidFill>
              <a:srgbClr val="21356A"/>
            </a:solidFill>
          </a:ln>
        </p:spPr>
        <p:style>
          <a:lnRef idx="1">
            <a:schemeClr val="accent1"/>
          </a:lnRef>
          <a:fillRef idx="0">
            <a:schemeClr val="accent1"/>
          </a:fillRef>
          <a:effectRef idx="0">
            <a:schemeClr val="accent1"/>
          </a:effectRef>
          <a:fontRef idx="minor">
            <a:schemeClr val="tx1"/>
          </a:fontRef>
        </p:style>
      </p:cxnSp>
      <p:sp>
        <p:nvSpPr>
          <p:cNvPr id="15" name="Flèche vers le bas 14">
            <a:extLst>
              <a:ext uri="{FF2B5EF4-FFF2-40B4-BE49-F238E27FC236}">
                <a16:creationId xmlns:a16="http://schemas.microsoft.com/office/drawing/2014/main" id="{2A06F036-9B2B-0300-D65E-3242B754BFE8}"/>
              </a:ext>
            </a:extLst>
          </p:cNvPr>
          <p:cNvSpPr/>
          <p:nvPr/>
        </p:nvSpPr>
        <p:spPr>
          <a:xfrm>
            <a:off x="8080682" y="5423587"/>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bas 15">
            <a:extLst>
              <a:ext uri="{FF2B5EF4-FFF2-40B4-BE49-F238E27FC236}">
                <a16:creationId xmlns:a16="http://schemas.microsoft.com/office/drawing/2014/main" id="{8611B964-7A4C-71C3-9EAB-CCC62BBC135E}"/>
              </a:ext>
            </a:extLst>
          </p:cNvPr>
          <p:cNvSpPr/>
          <p:nvPr/>
        </p:nvSpPr>
        <p:spPr>
          <a:xfrm>
            <a:off x="10648315" y="5427563"/>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7EEF02A1-5801-B235-2F0A-B143D70CEEA9}"/>
              </a:ext>
            </a:extLst>
          </p:cNvPr>
          <p:cNvSpPr txBox="1"/>
          <p:nvPr/>
        </p:nvSpPr>
        <p:spPr>
          <a:xfrm>
            <a:off x="8656747" y="5367646"/>
            <a:ext cx="2016224" cy="646331"/>
          </a:xfrm>
          <a:prstGeom prst="rect">
            <a:avLst/>
          </a:prstGeom>
          <a:noFill/>
        </p:spPr>
        <p:txBody>
          <a:bodyPr wrap="square" rtlCol="0">
            <a:spAutoFit/>
          </a:bodyPr>
          <a:lstStyle/>
          <a:p>
            <a:pPr algn="ctr"/>
            <a:r>
              <a:rPr lang="fr-FR" dirty="0">
                <a:solidFill>
                  <a:schemeClr val="bg2"/>
                </a:solidFill>
              </a:rPr>
              <a:t>Ci-après l’arbre décisionnel</a:t>
            </a:r>
          </a:p>
        </p:txBody>
      </p:sp>
      <p:sp>
        <p:nvSpPr>
          <p:cNvPr id="18" name="Espace réservé du numéro de diapositive 17">
            <a:extLst>
              <a:ext uri="{FF2B5EF4-FFF2-40B4-BE49-F238E27FC236}">
                <a16:creationId xmlns:a16="http://schemas.microsoft.com/office/drawing/2014/main" id="{0D7B0D75-20DF-432A-9906-0021E5871520}"/>
              </a:ext>
            </a:extLst>
          </p:cNvPr>
          <p:cNvSpPr>
            <a:spLocks noGrp="1"/>
          </p:cNvSpPr>
          <p:nvPr>
            <p:ph type="sldNum" sz="quarter" idx="12"/>
          </p:nvPr>
        </p:nvSpPr>
        <p:spPr/>
        <p:txBody>
          <a:bodyPr/>
          <a:lstStyle/>
          <a:p>
            <a:pPr>
              <a:defRPr/>
            </a:pPr>
            <a:fld id="{5771D1EB-D794-9049-956C-B776D45FF990}" type="slidenum">
              <a:rPr lang="fr-FR" smtClean="0"/>
              <a:t>46</a:t>
            </a:fld>
            <a:endParaRPr lang="fr-FR"/>
          </a:p>
        </p:txBody>
      </p:sp>
    </p:spTree>
    <p:extLst>
      <p:ext uri="{BB962C8B-B14F-4D97-AF65-F5344CB8AC3E}">
        <p14:creationId xmlns:p14="http://schemas.microsoft.com/office/powerpoint/2010/main" val="4184930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4B8E7-0450-3035-6305-1AC783A543E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FFB073-365D-DB6D-B05D-8DA9FDBB93AB}"/>
              </a:ext>
            </a:extLst>
          </p:cNvPr>
          <p:cNvSpPr>
            <a:spLocks noGrp="1"/>
          </p:cNvSpPr>
          <p:nvPr>
            <p:ph type="title"/>
          </p:nvPr>
        </p:nvSpPr>
        <p:spPr>
          <a:xfrm>
            <a:off x="415600" y="116632"/>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pic>
        <p:nvPicPr>
          <p:cNvPr id="5" name="Image 4">
            <a:extLst>
              <a:ext uri="{FF2B5EF4-FFF2-40B4-BE49-F238E27FC236}">
                <a16:creationId xmlns:a16="http://schemas.microsoft.com/office/drawing/2014/main" id="{BC28EE34-513F-1DDD-1290-9C1964088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1124744"/>
            <a:ext cx="8685110" cy="5616624"/>
          </a:xfrm>
          <a:prstGeom prst="rect">
            <a:avLst/>
          </a:prstGeom>
        </p:spPr>
      </p:pic>
      <p:sp>
        <p:nvSpPr>
          <p:cNvPr id="8" name="ZoneTexte 7">
            <a:extLst>
              <a:ext uri="{FF2B5EF4-FFF2-40B4-BE49-F238E27FC236}">
                <a16:creationId xmlns:a16="http://schemas.microsoft.com/office/drawing/2014/main" id="{BBA421D8-3CD2-A3B5-D581-BBD43F7A806D}"/>
              </a:ext>
            </a:extLst>
          </p:cNvPr>
          <p:cNvSpPr txBox="1"/>
          <p:nvPr/>
        </p:nvSpPr>
        <p:spPr>
          <a:xfrm rot="20602678">
            <a:off x="216027" y="2097306"/>
            <a:ext cx="2948166" cy="646331"/>
          </a:xfrm>
          <a:prstGeom prst="rect">
            <a:avLst/>
          </a:prstGeom>
          <a:noFill/>
        </p:spPr>
        <p:txBody>
          <a:bodyPr wrap="square">
            <a:spAutoFit/>
          </a:bodyPr>
          <a:lstStyle/>
          <a:p>
            <a:pPr algn="l">
              <a:lnSpc>
                <a:spcPct val="100000"/>
              </a:lnSpc>
              <a:spcBef>
                <a:spcPts val="600"/>
              </a:spcBef>
              <a:spcAft>
                <a:spcPts val="800"/>
              </a:spcAft>
              <a:buFont typeface="Police système Courant"/>
              <a:buChar char="-"/>
            </a:pPr>
            <a:r>
              <a:rPr lang="fr-FR" sz="1800" u="sng" dirty="0">
                <a:solidFill>
                  <a:schemeClr val="bg2"/>
                </a:solidFill>
                <a:effectLst/>
              </a:rPr>
              <a:t>Dérogation 1 </a:t>
            </a:r>
            <a:r>
              <a:rPr lang="fr-FR" sz="1800" dirty="0">
                <a:solidFill>
                  <a:schemeClr val="bg2"/>
                </a:solidFill>
                <a:effectLst/>
              </a:rPr>
              <a:t>: Evaluer et grader le risque de chute </a:t>
            </a:r>
          </a:p>
        </p:txBody>
      </p:sp>
      <p:sp>
        <p:nvSpPr>
          <p:cNvPr id="9" name="Espace réservé du numéro de diapositive 8">
            <a:extLst>
              <a:ext uri="{FF2B5EF4-FFF2-40B4-BE49-F238E27FC236}">
                <a16:creationId xmlns:a16="http://schemas.microsoft.com/office/drawing/2014/main" id="{E79D5D26-F28A-29B1-D88C-0AB8EA7F9AE8}"/>
              </a:ext>
            </a:extLst>
          </p:cNvPr>
          <p:cNvSpPr>
            <a:spLocks noGrp="1"/>
          </p:cNvSpPr>
          <p:nvPr>
            <p:ph type="sldNum" sz="quarter" idx="12"/>
          </p:nvPr>
        </p:nvSpPr>
        <p:spPr/>
        <p:txBody>
          <a:bodyPr/>
          <a:lstStyle/>
          <a:p>
            <a:pPr>
              <a:defRPr/>
            </a:pPr>
            <a:fld id="{5771D1EB-D794-9049-956C-B776D45FF990}" type="slidenum">
              <a:rPr lang="fr-FR" smtClean="0"/>
              <a:t>47</a:t>
            </a:fld>
            <a:endParaRPr lang="fr-FR"/>
          </a:p>
        </p:txBody>
      </p:sp>
    </p:spTree>
    <p:extLst>
      <p:ext uri="{BB962C8B-B14F-4D97-AF65-F5344CB8AC3E}">
        <p14:creationId xmlns:p14="http://schemas.microsoft.com/office/powerpoint/2010/main" val="2943664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9995E-F526-5BB0-0B99-7FC7A93481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F67A526-8592-E57D-895B-94A74BB18DCB}"/>
              </a:ext>
            </a:extLst>
          </p:cNvPr>
          <p:cNvSpPr>
            <a:spLocks noGrp="1"/>
          </p:cNvSpPr>
          <p:nvPr>
            <p:ph type="title"/>
          </p:nvPr>
        </p:nvSpPr>
        <p:spPr>
          <a:xfrm>
            <a:off x="415600" y="116632"/>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8" name="ZoneTexte 7">
            <a:extLst>
              <a:ext uri="{FF2B5EF4-FFF2-40B4-BE49-F238E27FC236}">
                <a16:creationId xmlns:a16="http://schemas.microsoft.com/office/drawing/2014/main" id="{6C722355-68D3-2CAF-3ED2-57CFD03E9B8B}"/>
              </a:ext>
            </a:extLst>
          </p:cNvPr>
          <p:cNvSpPr txBox="1"/>
          <p:nvPr/>
        </p:nvSpPr>
        <p:spPr>
          <a:xfrm rot="20602678">
            <a:off x="216027" y="1930594"/>
            <a:ext cx="2948166" cy="979755"/>
          </a:xfrm>
          <a:prstGeom prst="rect">
            <a:avLst/>
          </a:prstGeom>
          <a:noFill/>
        </p:spPr>
        <p:txBody>
          <a:bodyPr wrap="square">
            <a:spAutoFit/>
          </a:bodyPr>
          <a:lstStyle/>
          <a:p>
            <a:pPr algn="l">
              <a:lnSpc>
                <a:spcPct val="100000"/>
              </a:lnSpc>
              <a:spcBef>
                <a:spcPts val="600"/>
              </a:spcBef>
              <a:spcAft>
                <a:spcPts val="800"/>
              </a:spcAft>
              <a:buFont typeface="Police système Courant"/>
              <a:buChar char="-"/>
            </a:pPr>
            <a:r>
              <a:rPr lang="fr-FR" sz="1800" u="sng" dirty="0">
                <a:solidFill>
                  <a:schemeClr val="bg2"/>
                </a:solidFill>
                <a:effectLst/>
              </a:rPr>
              <a:t>Dérogation 2 </a:t>
            </a:r>
            <a:r>
              <a:rPr lang="fr-FR" sz="1800" dirty="0">
                <a:solidFill>
                  <a:schemeClr val="bg2"/>
                </a:solidFill>
                <a:effectLst/>
              </a:rPr>
              <a:t>: </a:t>
            </a:r>
          </a:p>
          <a:p>
            <a:pPr algn="l">
              <a:lnSpc>
                <a:spcPct val="100000"/>
              </a:lnSpc>
              <a:spcBef>
                <a:spcPts val="600"/>
              </a:spcBef>
              <a:spcAft>
                <a:spcPts val="800"/>
              </a:spcAft>
              <a:buFont typeface="Police système Courant"/>
              <a:buChar char="-"/>
            </a:pPr>
            <a:r>
              <a:rPr lang="fr-FR" sz="1400" dirty="0">
                <a:solidFill>
                  <a:schemeClr val="bg2"/>
                </a:solidFill>
                <a:effectLst/>
              </a:rPr>
              <a:t>Orienter la personne en fonction de son niveau de risque</a:t>
            </a:r>
          </a:p>
        </p:txBody>
      </p:sp>
      <p:pic>
        <p:nvPicPr>
          <p:cNvPr id="4" name="Image 3">
            <a:extLst>
              <a:ext uri="{FF2B5EF4-FFF2-40B4-BE49-F238E27FC236}">
                <a16:creationId xmlns:a16="http://schemas.microsoft.com/office/drawing/2014/main" id="{429D3E47-2325-6FC1-5420-533C612C7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8" y="760064"/>
            <a:ext cx="8928992" cy="6132185"/>
          </a:xfrm>
          <a:prstGeom prst="rect">
            <a:avLst/>
          </a:prstGeom>
        </p:spPr>
      </p:pic>
      <p:sp>
        <p:nvSpPr>
          <p:cNvPr id="6" name="Espace réservé du numéro de diapositive 5">
            <a:extLst>
              <a:ext uri="{FF2B5EF4-FFF2-40B4-BE49-F238E27FC236}">
                <a16:creationId xmlns:a16="http://schemas.microsoft.com/office/drawing/2014/main" id="{D07BF55B-EFEF-E309-58EA-344A391A09BE}"/>
              </a:ext>
            </a:extLst>
          </p:cNvPr>
          <p:cNvSpPr>
            <a:spLocks noGrp="1"/>
          </p:cNvSpPr>
          <p:nvPr>
            <p:ph type="sldNum" sz="quarter" idx="12"/>
          </p:nvPr>
        </p:nvSpPr>
        <p:spPr/>
        <p:txBody>
          <a:bodyPr/>
          <a:lstStyle/>
          <a:p>
            <a:pPr>
              <a:defRPr/>
            </a:pPr>
            <a:fld id="{5771D1EB-D794-9049-956C-B776D45FF990}" type="slidenum">
              <a:rPr lang="fr-FR" smtClean="0"/>
              <a:t>48</a:t>
            </a:fld>
            <a:endParaRPr lang="fr-FR"/>
          </a:p>
        </p:txBody>
      </p:sp>
    </p:spTree>
    <p:extLst>
      <p:ext uri="{BB962C8B-B14F-4D97-AF65-F5344CB8AC3E}">
        <p14:creationId xmlns:p14="http://schemas.microsoft.com/office/powerpoint/2010/main" val="3792511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02131-1293-B4E5-6BD7-A621DF08EA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7E62B2D-49F2-5506-A8AB-A808C4283FF2}"/>
              </a:ext>
            </a:extLst>
          </p:cNvPr>
          <p:cNvSpPr>
            <a:spLocks noGrp="1"/>
          </p:cNvSpPr>
          <p:nvPr>
            <p:ph type="title"/>
          </p:nvPr>
        </p:nvSpPr>
        <p:spPr>
          <a:xfrm>
            <a:off x="415600" y="116632"/>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8" name="ZoneTexte 7">
            <a:extLst>
              <a:ext uri="{FF2B5EF4-FFF2-40B4-BE49-F238E27FC236}">
                <a16:creationId xmlns:a16="http://schemas.microsoft.com/office/drawing/2014/main" id="{F87D18BE-D393-7622-EC1E-C51E0DCD0FEE}"/>
              </a:ext>
            </a:extLst>
          </p:cNvPr>
          <p:cNvSpPr txBox="1"/>
          <p:nvPr/>
        </p:nvSpPr>
        <p:spPr>
          <a:xfrm rot="20602678">
            <a:off x="216027" y="1822872"/>
            <a:ext cx="2948166" cy="1195199"/>
          </a:xfrm>
          <a:prstGeom prst="rect">
            <a:avLst/>
          </a:prstGeom>
          <a:noFill/>
        </p:spPr>
        <p:txBody>
          <a:bodyPr wrap="square">
            <a:spAutoFit/>
          </a:bodyPr>
          <a:lstStyle/>
          <a:p>
            <a:pPr algn="l">
              <a:lnSpc>
                <a:spcPct val="100000"/>
              </a:lnSpc>
              <a:spcBef>
                <a:spcPts val="600"/>
              </a:spcBef>
              <a:spcAft>
                <a:spcPts val="800"/>
              </a:spcAft>
              <a:buFont typeface="Police système Courant"/>
              <a:buChar char="-"/>
            </a:pPr>
            <a:r>
              <a:rPr lang="fr-FR" sz="1800" u="sng" dirty="0">
                <a:solidFill>
                  <a:schemeClr val="bg2"/>
                </a:solidFill>
                <a:effectLst/>
              </a:rPr>
              <a:t>Dérogation 3 </a:t>
            </a:r>
            <a:r>
              <a:rPr lang="fr-FR" sz="1800" dirty="0">
                <a:solidFill>
                  <a:schemeClr val="bg2"/>
                </a:solidFill>
                <a:effectLst/>
              </a:rPr>
              <a:t>: </a:t>
            </a:r>
          </a:p>
          <a:p>
            <a:pPr algn="l">
              <a:lnSpc>
                <a:spcPct val="100000"/>
              </a:lnSpc>
              <a:spcBef>
                <a:spcPts val="600"/>
              </a:spcBef>
              <a:spcAft>
                <a:spcPts val="800"/>
              </a:spcAft>
              <a:buFont typeface="Police système Courant"/>
              <a:buChar char="-"/>
            </a:pPr>
            <a:r>
              <a:rPr lang="fr-FR" sz="1400" dirty="0">
                <a:solidFill>
                  <a:schemeClr val="bg2"/>
                </a:solidFill>
                <a:effectLst/>
              </a:rPr>
              <a:t>Prescrire les interventions nécessaires à la réduction du risque de chute</a:t>
            </a:r>
          </a:p>
        </p:txBody>
      </p:sp>
      <p:pic>
        <p:nvPicPr>
          <p:cNvPr id="5" name="Image 4">
            <a:extLst>
              <a:ext uri="{FF2B5EF4-FFF2-40B4-BE49-F238E27FC236}">
                <a16:creationId xmlns:a16="http://schemas.microsoft.com/office/drawing/2014/main" id="{0B145D4B-5E77-3D1E-D313-F88EB4A2D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656" y="880232"/>
            <a:ext cx="8776744" cy="5950334"/>
          </a:xfrm>
          <a:prstGeom prst="rect">
            <a:avLst/>
          </a:prstGeom>
        </p:spPr>
      </p:pic>
      <p:sp>
        <p:nvSpPr>
          <p:cNvPr id="6" name="Espace réservé du numéro de diapositive 5">
            <a:extLst>
              <a:ext uri="{FF2B5EF4-FFF2-40B4-BE49-F238E27FC236}">
                <a16:creationId xmlns:a16="http://schemas.microsoft.com/office/drawing/2014/main" id="{C9E15769-9036-1FDA-6902-F68BCDA77E34}"/>
              </a:ext>
            </a:extLst>
          </p:cNvPr>
          <p:cNvSpPr>
            <a:spLocks noGrp="1"/>
          </p:cNvSpPr>
          <p:nvPr>
            <p:ph type="sldNum" sz="quarter" idx="12"/>
          </p:nvPr>
        </p:nvSpPr>
        <p:spPr/>
        <p:txBody>
          <a:bodyPr/>
          <a:lstStyle/>
          <a:p>
            <a:pPr>
              <a:defRPr/>
            </a:pPr>
            <a:fld id="{5771D1EB-D794-9049-956C-B776D45FF990}" type="slidenum">
              <a:rPr lang="fr-FR" smtClean="0"/>
              <a:t>49</a:t>
            </a:fld>
            <a:endParaRPr lang="fr-FR"/>
          </a:p>
        </p:txBody>
      </p:sp>
    </p:spTree>
    <p:extLst>
      <p:ext uri="{BB962C8B-B14F-4D97-AF65-F5344CB8AC3E}">
        <p14:creationId xmlns:p14="http://schemas.microsoft.com/office/powerpoint/2010/main" val="243670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6BBCF45-F38B-1473-6E52-DE0580C1214F}"/>
            </a:ext>
          </a:extLst>
        </p:cNvPr>
        <p:cNvGrpSpPr/>
        <p:nvPr/>
      </p:nvGrpSpPr>
      <p:grpSpPr bwMode="auto">
        <a:xfrm>
          <a:off x="0" y="0"/>
          <a:ext cx="0" cy="0"/>
          <a:chOff x="0" y="0"/>
          <a:chExt cx="0" cy="0"/>
        </a:xfrm>
      </p:grpSpPr>
      <p:sp>
        <p:nvSpPr>
          <p:cNvPr id="2" name="ZoneTexte 1">
            <a:extLst>
              <a:ext uri="{FF2B5EF4-FFF2-40B4-BE49-F238E27FC236}">
                <a16:creationId xmlns:a16="http://schemas.microsoft.com/office/drawing/2014/main" id="{046B766A-C2E9-679D-637C-C7DF2160C0A8}"/>
              </a:ext>
            </a:extLst>
          </p:cNvPr>
          <p:cNvSpPr txBox="1"/>
          <p:nvPr/>
        </p:nvSpPr>
        <p:spPr bwMode="auto">
          <a:xfrm>
            <a:off x="2255548" y="548680"/>
            <a:ext cx="7680903" cy="1323439"/>
          </a:xfrm>
          <a:prstGeom prst="rect">
            <a:avLst/>
          </a:prstGeom>
          <a:noFill/>
        </p:spPr>
        <p:txBody>
          <a:bodyPr wrap="square">
            <a:spAutoFit/>
          </a:bodyPr>
          <a:lstStyle/>
          <a:p>
            <a:pPr algn="ctr">
              <a:defRPr/>
            </a:pPr>
            <a:r>
              <a:rPr lang="fr-FR" sz="2000" b="1" dirty="0">
                <a:solidFill>
                  <a:srgbClr val="213469"/>
                </a:solidFill>
                <a:latin typeface="Yu Gothic UI"/>
                <a:ea typeface="Yu Gothic UI"/>
                <a:cs typeface="Arial"/>
              </a:rPr>
              <a:t>Atelier 4</a:t>
            </a:r>
            <a:endParaRPr sz="2000" dirty="0"/>
          </a:p>
          <a:p>
            <a:pPr algn="ctr">
              <a:defRPr/>
            </a:pPr>
            <a:endParaRPr lang="fr-FR" sz="2000" b="1" dirty="0">
              <a:solidFill>
                <a:srgbClr val="213469"/>
              </a:solidFill>
              <a:latin typeface="Yu Gothic UI"/>
              <a:ea typeface="Yu Gothic UI"/>
              <a:cs typeface="Arial"/>
            </a:endParaRPr>
          </a:p>
          <a:p>
            <a:pPr algn="ctr">
              <a:defRPr/>
            </a:pPr>
            <a:r>
              <a:rPr lang="fr-FR" sz="2000" b="1" dirty="0">
                <a:solidFill>
                  <a:srgbClr val="213469"/>
                </a:solidFill>
                <a:latin typeface="Yu Gothic UI"/>
                <a:ea typeface="Yu Gothic UI"/>
                <a:cs typeface="Arial"/>
              </a:rPr>
              <a:t>PARCOURS PREVENTION DES CHUTES : </a:t>
            </a:r>
          </a:p>
          <a:p>
            <a:pPr algn="ctr">
              <a:defRPr/>
            </a:pPr>
            <a:r>
              <a:rPr lang="fr-FR" sz="2000" b="1" i="1" dirty="0">
                <a:solidFill>
                  <a:srgbClr val="213469"/>
                </a:solidFill>
                <a:latin typeface="Yu Gothic UI"/>
                <a:ea typeface="Yu Gothic UI"/>
                <a:cs typeface="Arial"/>
              </a:rPr>
              <a:t>de la conception à la mise en application</a:t>
            </a:r>
          </a:p>
        </p:txBody>
      </p:sp>
      <p:sp>
        <p:nvSpPr>
          <p:cNvPr id="4" name="ZoneTexte 3">
            <a:extLst>
              <a:ext uri="{FF2B5EF4-FFF2-40B4-BE49-F238E27FC236}">
                <a16:creationId xmlns:a16="http://schemas.microsoft.com/office/drawing/2014/main" id="{4E1CBCD0-AFCA-647F-0156-35D508A5E75A}"/>
              </a:ext>
            </a:extLst>
          </p:cNvPr>
          <p:cNvSpPr txBox="1"/>
          <p:nvPr/>
        </p:nvSpPr>
        <p:spPr bwMode="auto">
          <a:xfrm>
            <a:off x="1451482" y="2132856"/>
            <a:ext cx="9289033" cy="3163751"/>
          </a:xfrm>
          <a:prstGeom prst="rect">
            <a:avLst/>
          </a:prstGeom>
          <a:noFill/>
        </p:spPr>
        <p:txBody>
          <a:bodyPr wrap="square" rtlCol="0">
            <a:spAutoFit/>
          </a:bodyPr>
          <a:lstStyle/>
          <a:p>
            <a:pPr algn="ctr"/>
            <a:endParaRPr lang="fr-FR" sz="2800" dirty="0">
              <a:solidFill>
                <a:schemeClr val="bg2"/>
              </a:solidFill>
            </a:endParaRPr>
          </a:p>
          <a:p>
            <a:pPr marL="514350" indent="-514350">
              <a:buFont typeface="+mj-lt"/>
              <a:buAutoNum type="arabicPeriod"/>
            </a:pPr>
            <a:r>
              <a:rPr lang="fr-FR" sz="2800" dirty="0">
                <a:solidFill>
                  <a:schemeClr val="bg2"/>
                </a:solidFill>
              </a:rPr>
              <a:t>Parcours prévention des chutes en Sud28 			</a:t>
            </a:r>
          </a:p>
          <a:p>
            <a:pPr algn="just">
              <a:lnSpc>
                <a:spcPct val="107000"/>
              </a:lnSpc>
              <a:spcAft>
                <a:spcPts val="800"/>
              </a:spcAft>
            </a:pPr>
            <a:r>
              <a:rPr lang="fr-FR" sz="1800" b="1" dirty="0">
                <a:solidFill>
                  <a:schemeClr val="bg2"/>
                </a:solidFill>
                <a:effectLst/>
                <a:latin typeface="Calibri" panose="020F0502020204030204" pitchFamily="34" charset="0"/>
                <a:ea typeface="Aptos" panose="020B0004020202020204" pitchFamily="34" charset="0"/>
                <a:cs typeface="Times New Roman" panose="02020603050405020304" pitchFamily="18" charset="0"/>
              </a:rPr>
              <a:t>Mr Sébastien Odon :</a:t>
            </a:r>
            <a:r>
              <a:rPr lang="fr-FR" sz="1800" b="1" dirty="0">
                <a:solidFill>
                  <a:schemeClr val="bg2"/>
                </a:solidFill>
                <a:effectLst/>
                <a:latin typeface="Calibri Light" panose="020F0302020204030204" pitchFamily="34" charset="0"/>
                <a:ea typeface="Aptos" panose="020B0004020202020204" pitchFamily="34" charset="0"/>
                <a:cs typeface="Times New Roman" panose="02020603050405020304" pitchFamily="18" charset="0"/>
              </a:rPr>
              <a:t> </a:t>
            </a:r>
            <a:r>
              <a:rPr lang="fr-FR" sz="1800" dirty="0">
                <a:solidFill>
                  <a:schemeClr val="bg2"/>
                </a:solidFill>
                <a:effectLst/>
                <a:latin typeface="Calibri" panose="020F0502020204030204" pitchFamily="34" charset="0"/>
                <a:ea typeface="Aptos" panose="020B0004020202020204" pitchFamily="34" charset="0"/>
                <a:cs typeface="Times New Roman" panose="02020603050405020304" pitchFamily="18" charset="0"/>
              </a:rPr>
              <a:t>Directeur</a:t>
            </a:r>
            <a:r>
              <a:rPr lang="fr-FR" sz="1800" b="1" dirty="0">
                <a:solidFill>
                  <a:schemeClr val="bg2"/>
                </a:solidFill>
                <a:effectLst/>
                <a:latin typeface="Calibri Light" panose="020F0302020204030204" pitchFamily="34" charset="0"/>
                <a:ea typeface="Aptos" panose="020B0004020202020204" pitchFamily="34" charset="0"/>
                <a:cs typeface="Times New Roman" panose="02020603050405020304" pitchFamily="18" charset="0"/>
              </a:rPr>
              <a:t> </a:t>
            </a:r>
            <a:r>
              <a:rPr lang="fr-FR" sz="1800" dirty="0">
                <a:solidFill>
                  <a:schemeClr val="bg2"/>
                </a:solidFill>
                <a:effectLst/>
                <a:latin typeface="Calibri Light" panose="020F0302020204030204" pitchFamily="34" charset="0"/>
                <a:ea typeface="Aptos" panose="020B0004020202020204" pitchFamily="34" charset="0"/>
                <a:cs typeface="Times New Roman" panose="02020603050405020304" pitchFamily="18" charset="0"/>
              </a:rPr>
              <a:t>de la Santé et de l’Attractivité Médicale au Conseil Départemental du 28</a:t>
            </a:r>
            <a:endParaRPr lang="fr-FR" sz="18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1800" b="1" dirty="0">
                <a:solidFill>
                  <a:schemeClr val="bg2"/>
                </a:solidFill>
                <a:effectLst/>
                <a:latin typeface="Calibri" panose="020F0502020204030204" pitchFamily="34" charset="0"/>
                <a:ea typeface="Aptos" panose="020B0004020202020204" pitchFamily="34" charset="0"/>
                <a:cs typeface="Times New Roman" panose="02020603050405020304" pitchFamily="18" charset="0"/>
              </a:rPr>
              <a:t>Mme Anne Laure Chavigny, </a:t>
            </a:r>
            <a:r>
              <a:rPr lang="fr-FR" sz="1800" dirty="0">
                <a:solidFill>
                  <a:schemeClr val="bg2"/>
                </a:solidFill>
                <a:effectLst/>
                <a:latin typeface="Calibri" panose="020F0502020204030204" pitchFamily="34" charset="0"/>
                <a:ea typeface="Aptos" panose="020B0004020202020204" pitchFamily="34" charset="0"/>
                <a:cs typeface="Times New Roman" panose="02020603050405020304" pitchFamily="18" charset="0"/>
              </a:rPr>
              <a:t>Infirmière libérale et </a:t>
            </a:r>
            <a:r>
              <a:rPr lang="fr-FR" sz="1800" dirty="0" err="1">
                <a:solidFill>
                  <a:schemeClr val="bg2"/>
                </a:solidFill>
                <a:effectLst/>
                <a:latin typeface="Calibri" panose="020F0502020204030204" pitchFamily="34" charset="0"/>
                <a:ea typeface="Aptos" panose="020B0004020202020204" pitchFamily="34" charset="0"/>
                <a:cs typeface="Times New Roman" panose="02020603050405020304" pitchFamily="18" charset="0"/>
              </a:rPr>
              <a:t>asalée</a:t>
            </a:r>
            <a:r>
              <a:rPr lang="fr-FR" sz="1800" dirty="0">
                <a:solidFill>
                  <a:schemeClr val="bg2"/>
                </a:solidFill>
                <a:effectLst/>
                <a:latin typeface="Calibri" panose="020F0502020204030204" pitchFamily="34" charset="0"/>
                <a:ea typeface="Aptos" panose="020B0004020202020204" pitchFamily="34" charset="0"/>
                <a:cs typeface="Times New Roman" panose="02020603050405020304" pitchFamily="18" charset="0"/>
              </a:rPr>
              <a:t>, Co présidente CPTS Sud28</a:t>
            </a:r>
            <a:endParaRPr lang="fr-FR" sz="18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1800" b="1" dirty="0">
                <a:solidFill>
                  <a:schemeClr val="bg2"/>
                </a:solidFill>
                <a:effectLst/>
                <a:latin typeface="Calibri" panose="020F0502020204030204" pitchFamily="34" charset="0"/>
                <a:ea typeface="Aptos" panose="020B0004020202020204" pitchFamily="34" charset="0"/>
                <a:cs typeface="Times New Roman" panose="02020603050405020304" pitchFamily="18" charset="0"/>
              </a:rPr>
              <a:t>Colonel David </a:t>
            </a:r>
            <a:r>
              <a:rPr lang="fr-FR" sz="1800" b="1" dirty="0" err="1">
                <a:solidFill>
                  <a:schemeClr val="bg2"/>
                </a:solidFill>
                <a:effectLst/>
                <a:latin typeface="Calibri" panose="020F0502020204030204" pitchFamily="34" charset="0"/>
                <a:ea typeface="Aptos" panose="020B0004020202020204" pitchFamily="34" charset="0"/>
                <a:cs typeface="Times New Roman" panose="02020603050405020304" pitchFamily="18" charset="0"/>
              </a:rPr>
              <a:t>Poubel</a:t>
            </a:r>
            <a:r>
              <a:rPr lang="fr-FR" sz="1800" b="1" dirty="0">
                <a:solidFill>
                  <a:schemeClr val="bg2"/>
                </a:solidFill>
                <a:effectLst/>
                <a:latin typeface="Calibri" panose="020F0502020204030204" pitchFamily="34" charset="0"/>
                <a:ea typeface="Aptos" panose="020B0004020202020204" pitchFamily="34" charset="0"/>
                <a:cs typeface="Times New Roman" panose="02020603050405020304" pitchFamily="18" charset="0"/>
              </a:rPr>
              <a:t> : </a:t>
            </a:r>
            <a:r>
              <a:rPr lang="fr-FR" sz="1800" dirty="0">
                <a:solidFill>
                  <a:schemeClr val="bg2"/>
                </a:solidFill>
                <a:effectLst/>
                <a:latin typeface="Calibri" panose="020F0502020204030204" pitchFamily="34" charset="0"/>
                <a:ea typeface="Aptos" panose="020B0004020202020204" pitchFamily="34" charset="0"/>
                <a:cs typeface="Times New Roman" panose="02020603050405020304" pitchFamily="18" charset="0"/>
              </a:rPr>
              <a:t>Médecin chef de la Sous Direction Santé du SDIS 28</a:t>
            </a:r>
            <a:endParaRPr lang="fr-FR" sz="18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1800" u="none" strike="noStrike" dirty="0">
                <a:effectLst/>
                <a:latin typeface="Calibri" panose="020F0502020204030204" pitchFamily="34" charset="0"/>
                <a:ea typeface="Aptos" panose="020B0004020202020204" pitchFamily="34" charset="0"/>
                <a:cs typeface="Times New Roman" panose="02020603050405020304" pitchFamily="18" charset="0"/>
              </a:rPr>
              <a:t> </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1152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D8252-B2E0-66EF-8D53-6D84AB9536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75D610-40A3-6D97-810E-72EBE842366F}"/>
              </a:ext>
            </a:extLst>
          </p:cNvPr>
          <p:cNvSpPr>
            <a:spLocks noGrp="1"/>
          </p:cNvSpPr>
          <p:nvPr>
            <p:ph type="title"/>
          </p:nvPr>
        </p:nvSpPr>
        <p:spPr>
          <a:xfrm>
            <a:off x="415600" y="116632"/>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8" name="ZoneTexte 7">
            <a:extLst>
              <a:ext uri="{FF2B5EF4-FFF2-40B4-BE49-F238E27FC236}">
                <a16:creationId xmlns:a16="http://schemas.microsoft.com/office/drawing/2014/main" id="{FF9E4914-72A6-AB0E-93EA-B3E0FA7E6663}"/>
              </a:ext>
            </a:extLst>
          </p:cNvPr>
          <p:cNvSpPr txBox="1"/>
          <p:nvPr/>
        </p:nvSpPr>
        <p:spPr>
          <a:xfrm rot="20602678">
            <a:off x="240678" y="2637835"/>
            <a:ext cx="2948166" cy="1282402"/>
          </a:xfrm>
          <a:prstGeom prst="rect">
            <a:avLst/>
          </a:prstGeom>
          <a:noFill/>
        </p:spPr>
        <p:txBody>
          <a:bodyPr wrap="square">
            <a:spAutoFit/>
          </a:bodyPr>
          <a:lstStyle/>
          <a:p>
            <a:pPr algn="l">
              <a:lnSpc>
                <a:spcPct val="100000"/>
              </a:lnSpc>
              <a:spcBef>
                <a:spcPts val="600"/>
              </a:spcBef>
              <a:spcAft>
                <a:spcPts val="800"/>
              </a:spcAft>
              <a:buFont typeface="Police système Courant"/>
              <a:buChar char="-"/>
            </a:pPr>
            <a:r>
              <a:rPr lang="fr-FR" sz="1800" u="sng" dirty="0">
                <a:solidFill>
                  <a:schemeClr val="bg2"/>
                </a:solidFill>
                <a:effectLst/>
              </a:rPr>
              <a:t>Dérogations 5 &amp; 6 </a:t>
            </a:r>
            <a:r>
              <a:rPr lang="fr-FR" sz="1800" dirty="0">
                <a:solidFill>
                  <a:schemeClr val="bg2"/>
                </a:solidFill>
                <a:effectLst/>
              </a:rPr>
              <a:t>:</a:t>
            </a:r>
          </a:p>
          <a:p>
            <a:pPr algn="l">
              <a:lnSpc>
                <a:spcPct val="100000"/>
              </a:lnSpc>
              <a:spcBef>
                <a:spcPts val="600"/>
              </a:spcBef>
              <a:spcAft>
                <a:spcPts val="800"/>
              </a:spcAft>
              <a:buFont typeface="Police système Courant"/>
              <a:buChar char="-"/>
            </a:pPr>
            <a:r>
              <a:rPr lang="fr-FR" sz="1200" dirty="0">
                <a:solidFill>
                  <a:schemeClr val="bg2"/>
                </a:solidFill>
              </a:rPr>
              <a:t>Conseils nutritionnels</a:t>
            </a:r>
            <a:endParaRPr lang="fr-FR" sz="1200" dirty="0">
              <a:solidFill>
                <a:schemeClr val="bg2"/>
              </a:solidFill>
              <a:effectLst/>
            </a:endParaRPr>
          </a:p>
          <a:p>
            <a:pPr algn="l">
              <a:lnSpc>
                <a:spcPct val="100000"/>
              </a:lnSpc>
              <a:spcBef>
                <a:spcPts val="600"/>
              </a:spcBef>
              <a:spcAft>
                <a:spcPts val="800"/>
              </a:spcAft>
              <a:buFont typeface="Police système Courant"/>
              <a:buChar char="-"/>
            </a:pPr>
            <a:r>
              <a:rPr lang="fr-FR" sz="1200" dirty="0">
                <a:solidFill>
                  <a:schemeClr val="bg2"/>
                </a:solidFill>
              </a:rPr>
              <a:t>Rechercher une ostéoporose selon les recommandations en vigueur</a:t>
            </a:r>
          </a:p>
        </p:txBody>
      </p:sp>
      <p:pic>
        <p:nvPicPr>
          <p:cNvPr id="4" name="Image 3">
            <a:extLst>
              <a:ext uri="{FF2B5EF4-FFF2-40B4-BE49-F238E27FC236}">
                <a16:creationId xmlns:a16="http://schemas.microsoft.com/office/drawing/2014/main" id="{82DA6F19-35F4-3E52-4366-A0563444C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141" y="779275"/>
            <a:ext cx="8928992" cy="6078725"/>
          </a:xfrm>
          <a:prstGeom prst="rect">
            <a:avLst/>
          </a:prstGeom>
        </p:spPr>
      </p:pic>
      <p:sp>
        <p:nvSpPr>
          <p:cNvPr id="5" name="Espace réservé du numéro de diapositive 4">
            <a:extLst>
              <a:ext uri="{FF2B5EF4-FFF2-40B4-BE49-F238E27FC236}">
                <a16:creationId xmlns:a16="http://schemas.microsoft.com/office/drawing/2014/main" id="{32024CA0-8965-6488-92AE-0974D409A614}"/>
              </a:ext>
            </a:extLst>
          </p:cNvPr>
          <p:cNvSpPr>
            <a:spLocks noGrp="1"/>
          </p:cNvSpPr>
          <p:nvPr>
            <p:ph type="sldNum" sz="quarter" idx="12"/>
          </p:nvPr>
        </p:nvSpPr>
        <p:spPr/>
        <p:txBody>
          <a:bodyPr/>
          <a:lstStyle/>
          <a:p>
            <a:pPr>
              <a:defRPr/>
            </a:pPr>
            <a:fld id="{5771D1EB-D794-9049-956C-B776D45FF990}" type="slidenum">
              <a:rPr lang="fr-FR" smtClean="0"/>
              <a:t>50</a:t>
            </a:fld>
            <a:endParaRPr lang="fr-FR"/>
          </a:p>
        </p:txBody>
      </p:sp>
    </p:spTree>
    <p:extLst>
      <p:ext uri="{BB962C8B-B14F-4D97-AF65-F5344CB8AC3E}">
        <p14:creationId xmlns:p14="http://schemas.microsoft.com/office/powerpoint/2010/main" val="3691048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4A12A-0FA8-3C94-47AB-2EF32100EE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3DA1395-710E-39CF-6C0E-CB5A11FFBDF3}"/>
              </a:ext>
            </a:extLst>
          </p:cNvPr>
          <p:cNvSpPr>
            <a:spLocks noGrp="1"/>
          </p:cNvSpPr>
          <p:nvPr>
            <p:ph type="title"/>
          </p:nvPr>
        </p:nvSpPr>
        <p:spPr>
          <a:xfrm>
            <a:off x="415600" y="116632"/>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8" name="ZoneTexte 7">
            <a:extLst>
              <a:ext uri="{FF2B5EF4-FFF2-40B4-BE49-F238E27FC236}">
                <a16:creationId xmlns:a16="http://schemas.microsoft.com/office/drawing/2014/main" id="{DEFE50D2-77A2-6A86-51E5-F62533084152}"/>
              </a:ext>
            </a:extLst>
          </p:cNvPr>
          <p:cNvSpPr txBox="1"/>
          <p:nvPr/>
        </p:nvSpPr>
        <p:spPr>
          <a:xfrm rot="20602678">
            <a:off x="240678" y="2727603"/>
            <a:ext cx="2948166" cy="1102866"/>
          </a:xfrm>
          <a:prstGeom prst="rect">
            <a:avLst/>
          </a:prstGeom>
          <a:noFill/>
        </p:spPr>
        <p:txBody>
          <a:bodyPr wrap="square">
            <a:spAutoFit/>
          </a:bodyPr>
          <a:lstStyle/>
          <a:p>
            <a:pPr algn="l">
              <a:lnSpc>
                <a:spcPct val="100000"/>
              </a:lnSpc>
              <a:spcBef>
                <a:spcPts val="600"/>
              </a:spcBef>
              <a:spcAft>
                <a:spcPts val="800"/>
              </a:spcAft>
              <a:buFont typeface="Police système Courant"/>
              <a:buChar char="-"/>
            </a:pPr>
            <a:r>
              <a:rPr lang="fr-FR" sz="1800" u="sng" dirty="0">
                <a:solidFill>
                  <a:schemeClr val="bg2"/>
                </a:solidFill>
                <a:effectLst/>
              </a:rPr>
              <a:t>Dérogation 7</a:t>
            </a:r>
            <a:r>
              <a:rPr lang="fr-FR" sz="1800" dirty="0">
                <a:solidFill>
                  <a:schemeClr val="bg2"/>
                </a:solidFill>
                <a:effectLst/>
              </a:rPr>
              <a:t>:</a:t>
            </a:r>
          </a:p>
          <a:p>
            <a:pPr algn="l">
              <a:lnSpc>
                <a:spcPct val="100000"/>
              </a:lnSpc>
              <a:spcBef>
                <a:spcPts val="600"/>
              </a:spcBef>
              <a:spcAft>
                <a:spcPts val="800"/>
              </a:spcAft>
              <a:buFont typeface="Police système Courant"/>
              <a:buChar char="-"/>
            </a:pPr>
            <a:r>
              <a:rPr lang="fr-FR" sz="1200" dirty="0">
                <a:solidFill>
                  <a:schemeClr val="bg2"/>
                </a:solidFill>
                <a:effectLst/>
              </a:rPr>
              <a:t>Prescrire un programme d’</a:t>
            </a:r>
            <a:r>
              <a:rPr lang="fr-FR" sz="1200" dirty="0">
                <a:solidFill>
                  <a:schemeClr val="bg2"/>
                </a:solidFill>
              </a:rPr>
              <a:t>activité physique adaptée d’intensité faible à modérée après validation par le délégant</a:t>
            </a:r>
            <a:endParaRPr lang="fr-FR" sz="1200" dirty="0">
              <a:solidFill>
                <a:schemeClr val="bg2"/>
              </a:solidFill>
              <a:effectLst/>
            </a:endParaRPr>
          </a:p>
        </p:txBody>
      </p:sp>
      <p:pic>
        <p:nvPicPr>
          <p:cNvPr id="5" name="Image 4">
            <a:extLst>
              <a:ext uri="{FF2B5EF4-FFF2-40B4-BE49-F238E27FC236}">
                <a16:creationId xmlns:a16="http://schemas.microsoft.com/office/drawing/2014/main" id="{3791A057-E7CB-70D1-12EF-3E5B40249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672" y="764704"/>
            <a:ext cx="9001000" cy="6159078"/>
          </a:xfrm>
          <a:prstGeom prst="rect">
            <a:avLst/>
          </a:prstGeom>
        </p:spPr>
      </p:pic>
      <p:sp>
        <p:nvSpPr>
          <p:cNvPr id="6" name="Espace réservé du numéro de diapositive 5">
            <a:extLst>
              <a:ext uri="{FF2B5EF4-FFF2-40B4-BE49-F238E27FC236}">
                <a16:creationId xmlns:a16="http://schemas.microsoft.com/office/drawing/2014/main" id="{D253FC8E-8DD1-9860-672D-62755ABDA544}"/>
              </a:ext>
            </a:extLst>
          </p:cNvPr>
          <p:cNvSpPr>
            <a:spLocks noGrp="1"/>
          </p:cNvSpPr>
          <p:nvPr>
            <p:ph type="sldNum" sz="quarter" idx="12"/>
          </p:nvPr>
        </p:nvSpPr>
        <p:spPr/>
        <p:txBody>
          <a:bodyPr/>
          <a:lstStyle/>
          <a:p>
            <a:pPr>
              <a:defRPr/>
            </a:pPr>
            <a:fld id="{5771D1EB-D794-9049-956C-B776D45FF990}" type="slidenum">
              <a:rPr lang="fr-FR" smtClean="0"/>
              <a:t>51</a:t>
            </a:fld>
            <a:endParaRPr lang="fr-FR"/>
          </a:p>
        </p:txBody>
      </p:sp>
    </p:spTree>
    <p:extLst>
      <p:ext uri="{BB962C8B-B14F-4D97-AF65-F5344CB8AC3E}">
        <p14:creationId xmlns:p14="http://schemas.microsoft.com/office/powerpoint/2010/main" val="396255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3D731-FE19-CC2D-BDFA-9921C02EE0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A850C10-AAE9-1468-6F0E-987F97CDE1F0}"/>
              </a:ext>
            </a:extLst>
          </p:cNvPr>
          <p:cNvSpPr>
            <a:spLocks noGrp="1"/>
          </p:cNvSpPr>
          <p:nvPr>
            <p:ph type="title"/>
          </p:nvPr>
        </p:nvSpPr>
        <p:spPr>
          <a:xfrm>
            <a:off x="415600" y="64784"/>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3" name="Espace réservé du contenu 2">
            <a:extLst>
              <a:ext uri="{FF2B5EF4-FFF2-40B4-BE49-F238E27FC236}">
                <a16:creationId xmlns:a16="http://schemas.microsoft.com/office/drawing/2014/main" id="{76D19C6A-5579-9B05-2550-0899AC2AF167}"/>
              </a:ext>
            </a:extLst>
          </p:cNvPr>
          <p:cNvSpPr>
            <a:spLocks noGrp="1"/>
          </p:cNvSpPr>
          <p:nvPr>
            <p:ph idx="1"/>
          </p:nvPr>
        </p:nvSpPr>
        <p:spPr>
          <a:xfrm>
            <a:off x="31056" y="1035668"/>
            <a:ext cx="7920880" cy="5616624"/>
          </a:xfrm>
        </p:spPr>
        <p:txBody>
          <a:bodyPr>
            <a:normAutofit lnSpcReduction="10000"/>
          </a:bodyPr>
          <a:lstStyle/>
          <a:p>
            <a:pPr indent="-342900" algn="just">
              <a:lnSpc>
                <a:spcPct val="120000"/>
              </a:lnSpc>
              <a:buFont typeface="Arial" panose="020B0604020202020204" pitchFamily="34" charset="0"/>
              <a:buChar char="•"/>
            </a:pPr>
            <a:r>
              <a:rPr lang="fr-FR" sz="1500" dirty="0"/>
              <a:t>8 - MODALITEES POUR LE PARTAGE DES DONNEES DE SANTE ET LA COOPERATION délégants/délégués</a:t>
            </a:r>
          </a:p>
          <a:p>
            <a:pPr indent="-342900" algn="just">
              <a:lnSpc>
                <a:spcPct val="120000"/>
              </a:lnSpc>
              <a:buFont typeface="Arial" panose="020B0604020202020204" pitchFamily="34" charset="0"/>
              <a:buChar char="•"/>
            </a:pPr>
            <a:endParaRPr lang="fr-FR" sz="1500" dirty="0"/>
          </a:p>
          <a:p>
            <a:pPr indent="-342900" algn="just">
              <a:lnSpc>
                <a:spcPct val="120000"/>
              </a:lnSpc>
              <a:buFont typeface="Arial" panose="020B0604020202020204" pitchFamily="34" charset="0"/>
              <a:buChar char="•"/>
            </a:pPr>
            <a:r>
              <a:rPr lang="fr-FR" sz="1500" dirty="0"/>
              <a:t>9 – MODALITES DE TRANSMISSION DES INFORMATIONS à l’ensemble des professionnels de santé </a:t>
            </a:r>
          </a:p>
          <a:p>
            <a:pPr indent="-342900" algn="just">
              <a:lnSpc>
                <a:spcPct val="120000"/>
              </a:lnSpc>
              <a:buFont typeface="Arial" panose="020B0604020202020204" pitchFamily="34" charset="0"/>
              <a:buChar char="•"/>
            </a:pPr>
            <a:endParaRPr lang="fr-FR" sz="1500" dirty="0"/>
          </a:p>
          <a:p>
            <a:pPr indent="-342900" algn="just">
              <a:lnSpc>
                <a:spcPct val="120000"/>
              </a:lnSpc>
              <a:buFont typeface="Arial" panose="020B0604020202020204" pitchFamily="34" charset="0"/>
              <a:buChar char="•"/>
            </a:pPr>
            <a:r>
              <a:rPr lang="fr-FR" sz="1500" dirty="0"/>
              <a:t>10 – CONDITIONS d’expériences professionnelles  et de formation complémentaire théorique et pratique requises des professionnels délégués</a:t>
            </a:r>
          </a:p>
          <a:p>
            <a:pPr indent="-342900" algn="just">
              <a:lnSpc>
                <a:spcPct val="120000"/>
              </a:lnSpc>
              <a:buFont typeface="Arial" panose="020B0604020202020204" pitchFamily="34" charset="0"/>
              <a:buChar char="•"/>
            </a:pPr>
            <a:endParaRPr lang="fr-FR" sz="1500" dirty="0"/>
          </a:p>
          <a:p>
            <a:pPr indent="-342900" algn="just">
              <a:lnSpc>
                <a:spcPct val="120000"/>
              </a:lnSpc>
              <a:buFont typeface="Arial" panose="020B0604020202020204" pitchFamily="34" charset="0"/>
              <a:buChar char="•"/>
            </a:pPr>
            <a:r>
              <a:rPr lang="fr-FR" sz="1500" dirty="0"/>
              <a:t>11 – DISPONIBILITE ET INTERVENTIONS REQUISES DU PROFESSIONNEL DELEGANT</a:t>
            </a:r>
          </a:p>
          <a:p>
            <a:pPr indent="-342900" algn="just">
              <a:lnSpc>
                <a:spcPct val="120000"/>
              </a:lnSpc>
              <a:buFont typeface="Calibri" panose="020F0502020204030204" pitchFamily="34" charset="0"/>
              <a:buChar char="-"/>
            </a:pPr>
            <a:endParaRPr lang="fr-FR" sz="1500" dirty="0"/>
          </a:p>
          <a:p>
            <a:pPr indent="-342900" algn="just">
              <a:lnSpc>
                <a:spcPct val="120000"/>
              </a:lnSpc>
              <a:buFont typeface="Arial" panose="020B0604020202020204" pitchFamily="34" charset="0"/>
              <a:buChar char="•"/>
            </a:pPr>
            <a:r>
              <a:rPr lang="fr-FR" sz="1500" dirty="0"/>
              <a:t>12 – PRINCIPAUX RISQUES LIES A LA MISE EN ŒUVRE DU PROTOCOLE. Procédure d’analyse des pratiques et de gestion des risques</a:t>
            </a:r>
          </a:p>
          <a:p>
            <a:pPr indent="-342900" algn="just">
              <a:lnSpc>
                <a:spcPct val="120000"/>
              </a:lnSpc>
              <a:buFont typeface="Arial" panose="020B0604020202020204" pitchFamily="34" charset="0"/>
              <a:buChar char="•"/>
            </a:pPr>
            <a:endParaRPr lang="fr-FR" sz="1900" dirty="0"/>
          </a:p>
          <a:p>
            <a:pPr indent="-342900" algn="just">
              <a:lnSpc>
                <a:spcPct val="120000"/>
              </a:lnSpc>
              <a:buFont typeface="Arial" panose="020B0604020202020204" pitchFamily="34" charset="0"/>
              <a:buChar char="•"/>
            </a:pPr>
            <a:r>
              <a:rPr lang="fr-FR" sz="1600" dirty="0"/>
              <a:t>13 – INDICATEURS DE SUIVI</a:t>
            </a:r>
          </a:p>
          <a:p>
            <a:pPr lvl="1" indent="-342900" algn="just">
              <a:lnSpc>
                <a:spcPct val="120000"/>
              </a:lnSpc>
              <a:buFont typeface="Courier New" panose="02070309020205020404" pitchFamily="49" charset="0"/>
              <a:buChar char="o"/>
            </a:pPr>
            <a:r>
              <a:rPr lang="fr-FR" sz="1400" dirty="0"/>
              <a:t>Nombre de patients effectivement pris en charge au titre du protocole</a:t>
            </a:r>
          </a:p>
          <a:p>
            <a:pPr lvl="1" indent="-342900" algn="just">
              <a:lnSpc>
                <a:spcPct val="120000"/>
              </a:lnSpc>
              <a:buFont typeface="Courier New" panose="02070309020205020404" pitchFamily="49" charset="0"/>
              <a:buChar char="o"/>
            </a:pPr>
            <a:r>
              <a:rPr lang="fr-FR" sz="1400" dirty="0"/>
              <a:t>Taux de reprise par le délégant</a:t>
            </a:r>
          </a:p>
          <a:p>
            <a:pPr lvl="1" indent="-342900" algn="just">
              <a:lnSpc>
                <a:spcPct val="120000"/>
              </a:lnSpc>
              <a:buFont typeface="Courier New" panose="02070309020205020404" pitchFamily="49" charset="0"/>
              <a:buChar char="o"/>
            </a:pPr>
            <a:r>
              <a:rPr lang="fr-FR" sz="1400" dirty="0"/>
              <a:t>Taux d’EI déclarés</a:t>
            </a:r>
          </a:p>
          <a:p>
            <a:pPr lvl="1" indent="-342900" algn="just">
              <a:lnSpc>
                <a:spcPct val="120000"/>
              </a:lnSpc>
              <a:buFont typeface="Courier New" panose="02070309020205020404" pitchFamily="49" charset="0"/>
              <a:buChar char="o"/>
            </a:pPr>
            <a:r>
              <a:rPr lang="fr-FR" sz="1400" dirty="0"/>
              <a:t>Taux de satisfaction des professionnels de santé</a:t>
            </a:r>
          </a:p>
          <a:p>
            <a:pPr marL="571500" lvl="1" indent="0" algn="just">
              <a:lnSpc>
                <a:spcPct val="120000"/>
              </a:lnSpc>
              <a:buNone/>
            </a:pPr>
            <a:endParaRPr lang="fr-FR" sz="1400" dirty="0"/>
          </a:p>
          <a:p>
            <a:pPr indent="-342900" algn="just">
              <a:lnSpc>
                <a:spcPct val="120000"/>
              </a:lnSpc>
              <a:buFont typeface="Arial" panose="020B0604020202020204" pitchFamily="34" charset="0"/>
              <a:buChar char="•"/>
            </a:pPr>
            <a:r>
              <a:rPr lang="fr-FR" sz="1400" dirty="0"/>
              <a:t>14 – REFERENCES BIBLIOGRAPHIQUES GENERALES</a:t>
            </a:r>
          </a:p>
          <a:p>
            <a:pPr marL="114300" indent="0" algn="just">
              <a:lnSpc>
                <a:spcPct val="120000"/>
              </a:lnSpc>
              <a:buNone/>
            </a:pPr>
            <a:endParaRPr lang="fr-FR" sz="1400" dirty="0"/>
          </a:p>
          <a:p>
            <a:pPr indent="-342900" algn="just">
              <a:lnSpc>
                <a:spcPct val="120000"/>
              </a:lnSpc>
              <a:buFont typeface="Arial" panose="020B0604020202020204" pitchFamily="34" charset="0"/>
              <a:buChar char="•"/>
            </a:pPr>
            <a:endParaRPr lang="fr-FR" sz="1400" dirty="0"/>
          </a:p>
        </p:txBody>
      </p:sp>
      <p:pic>
        <p:nvPicPr>
          <p:cNvPr id="6" name="Image 5">
            <a:extLst>
              <a:ext uri="{FF2B5EF4-FFF2-40B4-BE49-F238E27FC236}">
                <a16:creationId xmlns:a16="http://schemas.microsoft.com/office/drawing/2014/main" id="{5FD918A5-47BB-1260-401E-ABFC88D75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264" y="1196752"/>
            <a:ext cx="4206736" cy="4621844"/>
          </a:xfrm>
          <a:prstGeom prst="rect">
            <a:avLst/>
          </a:prstGeom>
        </p:spPr>
      </p:pic>
      <p:sp>
        <p:nvSpPr>
          <p:cNvPr id="7" name="Accolade fermante 6">
            <a:extLst>
              <a:ext uri="{FF2B5EF4-FFF2-40B4-BE49-F238E27FC236}">
                <a16:creationId xmlns:a16="http://schemas.microsoft.com/office/drawing/2014/main" id="{FDE62745-D6F5-0E23-DCB6-4BF26329A218}"/>
              </a:ext>
            </a:extLst>
          </p:cNvPr>
          <p:cNvSpPr/>
          <p:nvPr/>
        </p:nvSpPr>
        <p:spPr>
          <a:xfrm>
            <a:off x="4903036" y="4941168"/>
            <a:ext cx="3020116" cy="10282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 name="Rectangle 7">
            <a:extLst>
              <a:ext uri="{FF2B5EF4-FFF2-40B4-BE49-F238E27FC236}">
                <a16:creationId xmlns:a16="http://schemas.microsoft.com/office/drawing/2014/main" id="{61E63EDC-96FA-3C00-9DBB-83C753470FF2}"/>
              </a:ext>
            </a:extLst>
          </p:cNvPr>
          <p:cNvSpPr/>
          <p:nvPr/>
        </p:nvSpPr>
        <p:spPr>
          <a:xfrm>
            <a:off x="7954208" y="1196752"/>
            <a:ext cx="4206736" cy="4577220"/>
          </a:xfrm>
          <a:prstGeom prst="rect">
            <a:avLst/>
          </a:prstGeom>
          <a:noFill/>
          <a:ln w="38100">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Espace réservé du numéro de diapositive 10">
            <a:extLst>
              <a:ext uri="{FF2B5EF4-FFF2-40B4-BE49-F238E27FC236}">
                <a16:creationId xmlns:a16="http://schemas.microsoft.com/office/drawing/2014/main" id="{92CFBF16-8265-1396-6C6A-D9FBFD0C4DB0}"/>
              </a:ext>
            </a:extLst>
          </p:cNvPr>
          <p:cNvSpPr>
            <a:spLocks noGrp="1"/>
          </p:cNvSpPr>
          <p:nvPr>
            <p:ph type="sldNum" sz="quarter" idx="12"/>
          </p:nvPr>
        </p:nvSpPr>
        <p:spPr/>
        <p:txBody>
          <a:bodyPr/>
          <a:lstStyle/>
          <a:p>
            <a:pPr>
              <a:defRPr/>
            </a:pPr>
            <a:fld id="{5771D1EB-D794-9049-956C-B776D45FF990}" type="slidenum">
              <a:rPr lang="fr-FR" smtClean="0"/>
              <a:t>52</a:t>
            </a:fld>
            <a:endParaRPr lang="fr-FR"/>
          </a:p>
        </p:txBody>
      </p:sp>
    </p:spTree>
    <p:extLst>
      <p:ext uri="{BB962C8B-B14F-4D97-AF65-F5344CB8AC3E}">
        <p14:creationId xmlns:p14="http://schemas.microsoft.com/office/powerpoint/2010/main" val="373999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C66F-EBFC-475D-7220-A5A050D45F4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75D144-51EB-4B6B-8907-E773173404FB}"/>
              </a:ext>
            </a:extLst>
          </p:cNvPr>
          <p:cNvSpPr>
            <a:spLocks noGrp="1"/>
          </p:cNvSpPr>
          <p:nvPr>
            <p:ph type="title"/>
          </p:nvPr>
        </p:nvSpPr>
        <p:spPr>
          <a:xfrm>
            <a:off x="415600" y="64784"/>
            <a:ext cx="11360800" cy="763600"/>
          </a:xfrm>
        </p:spPr>
        <p:txBody>
          <a:bodyPr>
            <a:normAutofit fontScale="90000"/>
          </a:bodyPr>
          <a:lstStyle/>
          <a:p>
            <a:r>
              <a:rPr lang="fr-FR" sz="2800" kern="1400" spc="-50" dirty="0">
                <a:effectLst/>
              </a:rPr>
              <a:t>Projet de protocole national de coopération </a:t>
            </a:r>
            <a:br>
              <a:rPr lang="fr-FR" sz="2800" kern="1400" spc="-50" dirty="0">
                <a:effectLst/>
              </a:rPr>
            </a:br>
            <a:r>
              <a:rPr lang="fr-FR" sz="1800" i="1" dirty="0">
                <a:solidFill>
                  <a:schemeClr val="tx2"/>
                </a:solidFill>
                <a:effectLst/>
                <a:latin typeface="Calibri" panose="020F0502020204030204" pitchFamily="34" charset="0"/>
                <a:ea typeface="Yu Mincho" panose="02020400000000000000" pitchFamily="18" charset="-128"/>
              </a:rPr>
              <a:t>Prenant en compte les exigences de qualité et de sécurités des protocoles de coopération entre professionnels de santé précisées par le décret du 27 décembre 2019</a:t>
            </a:r>
            <a:r>
              <a:rPr lang="fr-FR" sz="1800" i="1" dirty="0">
                <a:solidFill>
                  <a:schemeClr val="tx2"/>
                </a:solidFill>
                <a:effectLst/>
              </a:rPr>
              <a:t> </a:t>
            </a:r>
            <a:br>
              <a:rPr lang="fr-FR" sz="1800" i="1" dirty="0">
                <a:solidFill>
                  <a:schemeClr val="accent1"/>
                </a:solidFill>
              </a:rPr>
            </a:br>
            <a:endParaRPr lang="fr-FR" sz="1800" i="1" dirty="0">
              <a:solidFill>
                <a:schemeClr val="accent1"/>
              </a:solidFill>
            </a:endParaRPr>
          </a:p>
        </p:txBody>
      </p:sp>
      <p:sp>
        <p:nvSpPr>
          <p:cNvPr id="3" name="Espace réservé du contenu 2">
            <a:extLst>
              <a:ext uri="{FF2B5EF4-FFF2-40B4-BE49-F238E27FC236}">
                <a16:creationId xmlns:a16="http://schemas.microsoft.com/office/drawing/2014/main" id="{7D020E7B-B313-D5AF-1B24-1619EF61E6B8}"/>
              </a:ext>
            </a:extLst>
          </p:cNvPr>
          <p:cNvSpPr>
            <a:spLocks noGrp="1"/>
          </p:cNvSpPr>
          <p:nvPr>
            <p:ph idx="1"/>
          </p:nvPr>
        </p:nvSpPr>
        <p:spPr>
          <a:xfrm>
            <a:off x="31056" y="1035668"/>
            <a:ext cx="12041608" cy="5616624"/>
          </a:xfrm>
        </p:spPr>
        <p:txBody>
          <a:bodyPr>
            <a:normAutofit/>
          </a:bodyPr>
          <a:lstStyle/>
          <a:p>
            <a:pPr marL="114300" indent="0" algn="just">
              <a:lnSpc>
                <a:spcPct val="120000"/>
              </a:lnSpc>
              <a:buNone/>
            </a:pPr>
            <a:endParaRPr lang="fr-FR" sz="1400" dirty="0"/>
          </a:p>
          <a:p>
            <a:pPr indent="-342900" algn="just">
              <a:lnSpc>
                <a:spcPct val="120000"/>
              </a:lnSpc>
              <a:buFont typeface="Arial" panose="020B0604020202020204" pitchFamily="34" charset="0"/>
              <a:buChar char="•"/>
            </a:pPr>
            <a:r>
              <a:rPr lang="fr-FR" sz="1400" dirty="0"/>
              <a:t>15 – PROPOSITION D’UN MODELE ECONOMIQUE POUR LE PROTOCOLE S’IL Y A LIEU</a:t>
            </a:r>
          </a:p>
          <a:p>
            <a:pPr marL="628650" indent="-171450" algn="just">
              <a:spcAft>
                <a:spcPts val="800"/>
              </a:spcAft>
              <a:buFont typeface="Courier New" panose="02070309020205020404" pitchFamily="49" charset="0"/>
              <a:buChar char="o"/>
            </a:pPr>
            <a:r>
              <a:rPr lang="fr-FR" sz="1200" dirty="0">
                <a:solidFill>
                  <a:srgbClr val="21356A"/>
                </a:solidFill>
                <a:effectLst/>
              </a:rPr>
              <a:t>Le modèle économique est une rémunération forfaitaire modulée en fonction du niveau de risque de chute et du temps consacré aux différentes séquences de prévention mise en œuvre par le délégué (2h30 à 3h selon le niveau de risque).</a:t>
            </a:r>
          </a:p>
          <a:p>
            <a:pPr indent="0" algn="just">
              <a:spcAft>
                <a:spcPts val="800"/>
              </a:spcAft>
              <a:buNone/>
            </a:pPr>
            <a:r>
              <a:rPr lang="fr-FR" sz="1200" dirty="0">
                <a:solidFill>
                  <a:srgbClr val="21356A"/>
                </a:solidFill>
              </a:rPr>
              <a:t>	</a:t>
            </a:r>
            <a:r>
              <a:rPr lang="fr-FR" sz="1200" dirty="0">
                <a:solidFill>
                  <a:srgbClr val="21356A"/>
                </a:solidFill>
                <a:effectLst/>
              </a:rPr>
              <a:t>Séquence 1 : Prise de connaissance des données de santé, gradation du risque de chute (facteurs de gravité, SPPB), recherche des facteurs prédisposants </a:t>
            </a:r>
          </a:p>
          <a:p>
            <a:pPr indent="0" algn="just">
              <a:spcAft>
                <a:spcPts val="800"/>
              </a:spcAft>
              <a:buNone/>
            </a:pPr>
            <a:r>
              <a:rPr lang="fr-FR" sz="1200" dirty="0">
                <a:solidFill>
                  <a:srgbClr val="21356A"/>
                </a:solidFill>
              </a:rPr>
              <a:t>	</a:t>
            </a:r>
            <a:r>
              <a:rPr lang="fr-FR" sz="1200" dirty="0">
                <a:solidFill>
                  <a:srgbClr val="21356A"/>
                </a:solidFill>
                <a:effectLst/>
              </a:rPr>
              <a:t>Séquence 2 : conseils / éducation, correction des facteurs prédisposants et orientation du patient </a:t>
            </a:r>
          </a:p>
          <a:p>
            <a:pPr indent="0" algn="just">
              <a:spcAft>
                <a:spcPts val="800"/>
              </a:spcAft>
              <a:buNone/>
            </a:pPr>
            <a:r>
              <a:rPr lang="fr-FR" sz="1200" dirty="0">
                <a:solidFill>
                  <a:srgbClr val="21356A"/>
                </a:solidFill>
              </a:rPr>
              <a:t>	</a:t>
            </a:r>
            <a:r>
              <a:rPr lang="fr-FR" sz="1200" dirty="0">
                <a:solidFill>
                  <a:srgbClr val="21356A"/>
                </a:solidFill>
                <a:effectLst/>
              </a:rPr>
              <a:t> Séquence 3 : suivi du patient à 6 mois / 1 an</a:t>
            </a:r>
          </a:p>
          <a:p>
            <a:pPr marL="628650" indent="-171450" algn="just">
              <a:spcAft>
                <a:spcPts val="800"/>
              </a:spcAft>
              <a:buFont typeface="Courier New" panose="02070309020205020404" pitchFamily="49" charset="0"/>
              <a:buChar char="o"/>
            </a:pPr>
            <a:r>
              <a:rPr lang="fr-FR" sz="1200" dirty="0">
                <a:solidFill>
                  <a:srgbClr val="21356A"/>
                </a:solidFill>
                <a:effectLst/>
              </a:rPr>
              <a:t>Le délégant est rémunéré pour les temps dédiés à la communication des informations médicales au délégué et à la concertation avec le délégué. </a:t>
            </a:r>
          </a:p>
          <a:p>
            <a:pPr indent="0" algn="just">
              <a:spcAft>
                <a:spcPts val="800"/>
              </a:spcAft>
              <a:buNone/>
            </a:pPr>
            <a:r>
              <a:rPr lang="fr-FR" sz="1200" dirty="0">
                <a:solidFill>
                  <a:srgbClr val="21356A"/>
                </a:solidFill>
              </a:rPr>
              <a:t>	</a:t>
            </a:r>
            <a:r>
              <a:rPr lang="fr-FR" sz="1200" dirty="0">
                <a:solidFill>
                  <a:srgbClr val="21356A"/>
                </a:solidFill>
                <a:effectLst/>
              </a:rPr>
              <a:t> Risque faible : 120 € (90 pour le délégué et 30 pour le délégant) </a:t>
            </a:r>
          </a:p>
          <a:p>
            <a:pPr indent="0" algn="just">
              <a:spcAft>
                <a:spcPts val="800"/>
              </a:spcAft>
              <a:buNone/>
            </a:pPr>
            <a:r>
              <a:rPr lang="fr-FR" sz="1200" dirty="0">
                <a:solidFill>
                  <a:srgbClr val="21356A"/>
                </a:solidFill>
              </a:rPr>
              <a:t>	</a:t>
            </a:r>
            <a:r>
              <a:rPr lang="fr-FR" sz="1200" dirty="0">
                <a:solidFill>
                  <a:srgbClr val="21356A"/>
                </a:solidFill>
                <a:effectLst/>
              </a:rPr>
              <a:t> Risque intermédiaire : 150 € (120 pour le délégué et 30 pour le délégant) </a:t>
            </a:r>
          </a:p>
          <a:p>
            <a:pPr indent="0" algn="just">
              <a:spcAft>
                <a:spcPts val="800"/>
              </a:spcAft>
              <a:buNone/>
            </a:pPr>
            <a:r>
              <a:rPr lang="fr-FR" sz="1200" dirty="0">
                <a:solidFill>
                  <a:srgbClr val="21356A"/>
                </a:solidFill>
              </a:rPr>
              <a:t>	</a:t>
            </a:r>
            <a:r>
              <a:rPr lang="fr-FR" sz="1200" dirty="0">
                <a:solidFill>
                  <a:srgbClr val="21356A"/>
                </a:solidFill>
                <a:effectLst/>
              </a:rPr>
              <a:t> Risque élevé : 80 € (50 pour le délégué et 30 pour le délégant) - 140 € si retour dans le protocole </a:t>
            </a:r>
            <a:endParaRPr lang="fr-FR" sz="1200" dirty="0">
              <a:solidFill>
                <a:srgbClr val="21356A"/>
              </a:solidFill>
            </a:endParaRPr>
          </a:p>
          <a:p>
            <a:pPr indent="-342900" algn="just">
              <a:lnSpc>
                <a:spcPct val="120000"/>
              </a:lnSpc>
              <a:buFont typeface="Arial" panose="020B0604020202020204" pitchFamily="34" charset="0"/>
              <a:buChar char="•"/>
            </a:pPr>
            <a:r>
              <a:rPr lang="fr-FR" sz="1400" dirty="0"/>
              <a:t>16 – MODELES DE PRESCRIPTION</a:t>
            </a:r>
          </a:p>
          <a:p>
            <a:pPr marL="742950" lvl="1" indent="-171450" algn="just">
              <a:lnSpc>
                <a:spcPct val="120000"/>
              </a:lnSpc>
              <a:buFont typeface="Courier New" panose="02070309020205020404" pitchFamily="49" charset="0"/>
              <a:buChar char="o"/>
            </a:pPr>
            <a:r>
              <a:rPr lang="fr-FR" sz="1200" dirty="0"/>
              <a:t>Bilan diagnostic Kiné avec rééducation</a:t>
            </a:r>
          </a:p>
          <a:p>
            <a:pPr marL="742950" lvl="1" indent="-171450" algn="just">
              <a:lnSpc>
                <a:spcPct val="120000"/>
              </a:lnSpc>
              <a:buFont typeface="Courier New" panose="02070309020205020404" pitchFamily="49" charset="0"/>
              <a:buChar char="o"/>
            </a:pPr>
            <a:r>
              <a:rPr lang="fr-FR" sz="1200" dirty="0"/>
              <a:t>Complément nutritionnel oraux</a:t>
            </a:r>
          </a:p>
          <a:p>
            <a:pPr marL="742950" lvl="1" indent="-171450" algn="just">
              <a:lnSpc>
                <a:spcPct val="120000"/>
              </a:lnSpc>
              <a:buFont typeface="Courier New" panose="02070309020205020404" pitchFamily="49" charset="0"/>
              <a:buChar char="o"/>
            </a:pPr>
            <a:r>
              <a:rPr lang="fr-FR" sz="1200" dirty="0"/>
              <a:t>Prescription APA d’intensité modéré</a:t>
            </a:r>
          </a:p>
          <a:p>
            <a:pPr marL="571500" lvl="1" indent="0" algn="just">
              <a:lnSpc>
                <a:spcPct val="120000"/>
              </a:lnSpc>
              <a:buNone/>
            </a:pPr>
            <a:endParaRPr lang="fr-FR" sz="1200" dirty="0"/>
          </a:p>
          <a:p>
            <a:pPr marL="400050" indent="-285750" algn="just">
              <a:lnSpc>
                <a:spcPct val="120000"/>
              </a:lnSpc>
              <a:buFont typeface="Arial" panose="020B0604020202020204" pitchFamily="34" charset="0"/>
              <a:buChar char="•"/>
            </a:pPr>
            <a:r>
              <a:rPr lang="fr-FR" sz="1400" dirty="0"/>
              <a:t>17 - MODELE  TYPE DE COMPTE RENDU AU MEDECIN TRAITANT</a:t>
            </a:r>
          </a:p>
        </p:txBody>
      </p:sp>
      <p:sp>
        <p:nvSpPr>
          <p:cNvPr id="4" name="Espace réservé du numéro de diapositive 3">
            <a:extLst>
              <a:ext uri="{FF2B5EF4-FFF2-40B4-BE49-F238E27FC236}">
                <a16:creationId xmlns:a16="http://schemas.microsoft.com/office/drawing/2014/main" id="{94F1EAD4-CED1-3907-6D7A-47A4FD4671BB}"/>
              </a:ext>
            </a:extLst>
          </p:cNvPr>
          <p:cNvSpPr>
            <a:spLocks noGrp="1"/>
          </p:cNvSpPr>
          <p:nvPr>
            <p:ph type="sldNum" sz="quarter" idx="12"/>
          </p:nvPr>
        </p:nvSpPr>
        <p:spPr/>
        <p:txBody>
          <a:bodyPr/>
          <a:lstStyle/>
          <a:p>
            <a:pPr>
              <a:defRPr/>
            </a:pPr>
            <a:fld id="{5771D1EB-D794-9049-956C-B776D45FF990}" type="slidenum">
              <a:rPr lang="fr-FR" smtClean="0"/>
              <a:t>53</a:t>
            </a:fld>
            <a:endParaRPr lang="fr-FR"/>
          </a:p>
        </p:txBody>
      </p:sp>
    </p:spTree>
    <p:extLst>
      <p:ext uri="{BB962C8B-B14F-4D97-AF65-F5344CB8AC3E}">
        <p14:creationId xmlns:p14="http://schemas.microsoft.com/office/powerpoint/2010/main" val="1203361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F9B6702-7D56-294D-2681-F44E1779C302}"/>
            </a:ext>
          </a:extLst>
        </p:cNvPr>
        <p:cNvGrpSpPr/>
        <p:nvPr/>
      </p:nvGrpSpPr>
      <p:grpSpPr bwMode="auto">
        <a:xfrm>
          <a:off x="0" y="0"/>
          <a:ext cx="0" cy="0"/>
          <a:chOff x="0" y="0"/>
          <a:chExt cx="0" cy="0"/>
        </a:xfrm>
      </p:grpSpPr>
      <p:sp>
        <p:nvSpPr>
          <p:cNvPr id="2" name="ZoneTexte 1">
            <a:extLst>
              <a:ext uri="{FF2B5EF4-FFF2-40B4-BE49-F238E27FC236}">
                <a16:creationId xmlns:a16="http://schemas.microsoft.com/office/drawing/2014/main" id="{64769985-29B9-A85F-4675-6F8CB7F2821E}"/>
              </a:ext>
            </a:extLst>
          </p:cNvPr>
          <p:cNvSpPr txBox="1"/>
          <p:nvPr/>
        </p:nvSpPr>
        <p:spPr bwMode="auto">
          <a:xfrm>
            <a:off x="2255548" y="548680"/>
            <a:ext cx="7680903" cy="1323439"/>
          </a:xfrm>
          <a:prstGeom prst="rect">
            <a:avLst/>
          </a:prstGeom>
          <a:noFill/>
        </p:spPr>
        <p:txBody>
          <a:bodyPr wrap="square">
            <a:spAutoFit/>
          </a:bodyPr>
          <a:lstStyle/>
          <a:p>
            <a:pPr algn="ctr">
              <a:defRPr/>
            </a:pPr>
            <a:r>
              <a:rPr lang="fr-FR" sz="2000" b="1" dirty="0">
                <a:solidFill>
                  <a:srgbClr val="213469"/>
                </a:solidFill>
                <a:latin typeface="Yu Gothic UI"/>
                <a:ea typeface="Yu Gothic UI"/>
                <a:cs typeface="Arial"/>
              </a:rPr>
              <a:t>Atelier 4</a:t>
            </a:r>
            <a:endParaRPr sz="2000" dirty="0"/>
          </a:p>
          <a:p>
            <a:pPr algn="ctr">
              <a:defRPr/>
            </a:pPr>
            <a:endParaRPr lang="fr-FR" sz="2000" b="1" dirty="0">
              <a:solidFill>
                <a:srgbClr val="213469"/>
              </a:solidFill>
              <a:latin typeface="Yu Gothic UI"/>
              <a:ea typeface="Yu Gothic UI"/>
              <a:cs typeface="Arial"/>
            </a:endParaRPr>
          </a:p>
          <a:p>
            <a:pPr algn="ctr">
              <a:defRPr/>
            </a:pPr>
            <a:r>
              <a:rPr lang="fr-FR" sz="2000" b="1" dirty="0">
                <a:solidFill>
                  <a:srgbClr val="213469"/>
                </a:solidFill>
                <a:latin typeface="Yu Gothic UI"/>
                <a:ea typeface="Yu Gothic UI"/>
                <a:cs typeface="Arial"/>
              </a:rPr>
              <a:t>PARCOURS PREVENTION DES CHUTES : </a:t>
            </a:r>
          </a:p>
          <a:p>
            <a:pPr algn="ctr">
              <a:defRPr/>
            </a:pPr>
            <a:r>
              <a:rPr lang="fr-FR" sz="2000" b="1" i="1" dirty="0">
                <a:solidFill>
                  <a:srgbClr val="213469"/>
                </a:solidFill>
                <a:latin typeface="Yu Gothic UI"/>
                <a:ea typeface="Yu Gothic UI"/>
                <a:cs typeface="Arial"/>
              </a:rPr>
              <a:t>de la conception à la mise en application</a:t>
            </a:r>
          </a:p>
        </p:txBody>
      </p:sp>
      <p:sp>
        <p:nvSpPr>
          <p:cNvPr id="4" name="ZoneTexte 3">
            <a:extLst>
              <a:ext uri="{FF2B5EF4-FFF2-40B4-BE49-F238E27FC236}">
                <a16:creationId xmlns:a16="http://schemas.microsoft.com/office/drawing/2014/main" id="{FDD59520-4ADE-1208-6544-804C5D1A170F}"/>
              </a:ext>
            </a:extLst>
          </p:cNvPr>
          <p:cNvSpPr txBox="1"/>
          <p:nvPr/>
        </p:nvSpPr>
        <p:spPr bwMode="auto">
          <a:xfrm>
            <a:off x="1559496" y="2204864"/>
            <a:ext cx="9289033" cy="2369880"/>
          </a:xfrm>
          <a:prstGeom prst="rect">
            <a:avLst/>
          </a:prstGeom>
          <a:noFill/>
        </p:spPr>
        <p:txBody>
          <a:bodyPr wrap="square" rtlCol="0">
            <a:spAutoFit/>
          </a:bodyPr>
          <a:lstStyle/>
          <a:p>
            <a:pPr algn="ctr"/>
            <a:endParaRPr lang="fr-FR" sz="2800" dirty="0">
              <a:solidFill>
                <a:schemeClr val="bg2"/>
              </a:solidFill>
            </a:endParaRPr>
          </a:p>
          <a:p>
            <a:r>
              <a:rPr lang="fr-FR" sz="2800" dirty="0">
                <a:solidFill>
                  <a:schemeClr val="bg2"/>
                </a:solidFill>
              </a:rPr>
              <a:t>3. Le plan antichute	</a:t>
            </a:r>
          </a:p>
          <a:p>
            <a:endParaRPr lang="fr-FR" sz="2800" dirty="0">
              <a:solidFill>
                <a:schemeClr val="bg2"/>
              </a:solidFill>
            </a:endParaRPr>
          </a:p>
          <a:p>
            <a:r>
              <a:rPr lang="fr-FR" sz="1800" b="1" kern="0" dirty="0">
                <a:solidFill>
                  <a:schemeClr val="bg2"/>
                </a:solidFill>
                <a:effectLst/>
                <a:latin typeface="Aptos Display" panose="020B0004020202020204" pitchFamily="34" charset="0"/>
                <a:ea typeface="Aptos" panose="020B0004020202020204" pitchFamily="34" charset="0"/>
                <a:cs typeface="Calibri Light" panose="020F0302020204030204" pitchFamily="34" charset="0"/>
              </a:rPr>
              <a:t>Madame Chrystelle CESARI</a:t>
            </a:r>
            <a:r>
              <a:rPr lang="fr-FR" sz="1800" kern="0" dirty="0">
                <a:solidFill>
                  <a:schemeClr val="bg2"/>
                </a:solidFill>
                <a:effectLst/>
                <a:latin typeface="Aptos Display" panose="020B0004020202020204" pitchFamily="34" charset="0"/>
                <a:ea typeface="Aptos" panose="020B0004020202020204" pitchFamily="34" charset="0"/>
                <a:cs typeface="Calibri Light" panose="020F0302020204030204" pitchFamily="34" charset="0"/>
              </a:rPr>
              <a:t>, Cheffe de projet « Coordination nationale du Plan antichute des personnes âgées », sous-direction de l’autonomie des personnes handicapées et des personnes âgées, Direction Générale de la Cohésion Sociale </a:t>
            </a:r>
            <a:r>
              <a:rPr lang="fr-FR" sz="2800" dirty="0">
                <a:solidFill>
                  <a:schemeClr val="bg2"/>
                </a:solidFill>
              </a:rPr>
              <a:t>				</a:t>
            </a:r>
          </a:p>
        </p:txBody>
      </p:sp>
    </p:spTree>
    <p:extLst>
      <p:ext uri="{BB962C8B-B14F-4D97-AF65-F5344CB8AC3E}">
        <p14:creationId xmlns:p14="http://schemas.microsoft.com/office/powerpoint/2010/main" val="2176911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a:extLst>
              <a:ext uri="{FF2B5EF4-FFF2-40B4-BE49-F238E27FC236}">
                <a16:creationId xmlns:a16="http://schemas.microsoft.com/office/drawing/2014/main" id="{55AFA6A9-96A0-CEAB-21A8-9E6FD5EA8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303836"/>
            <a:ext cx="8208912" cy="6250327"/>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58EBB5E-0C3E-E18A-CD91-E24FC239A10A}"/>
            </a:ext>
          </a:extLst>
        </p:cNvPr>
        <p:cNvGrpSpPr/>
        <p:nvPr/>
      </p:nvGrpSpPr>
      <p:grpSpPr bwMode="auto">
        <a:xfrm>
          <a:off x="0" y="0"/>
          <a:ext cx="0" cy="0"/>
          <a:chOff x="0" y="0"/>
          <a:chExt cx="0" cy="0"/>
        </a:xfrm>
      </p:grpSpPr>
      <p:sp>
        <p:nvSpPr>
          <p:cNvPr id="2" name="ZoneTexte 1">
            <a:extLst>
              <a:ext uri="{FF2B5EF4-FFF2-40B4-BE49-F238E27FC236}">
                <a16:creationId xmlns:a16="http://schemas.microsoft.com/office/drawing/2014/main" id="{514A4488-1DDB-AE02-A8B1-0080766ABE6E}"/>
              </a:ext>
            </a:extLst>
          </p:cNvPr>
          <p:cNvSpPr txBox="1"/>
          <p:nvPr/>
        </p:nvSpPr>
        <p:spPr>
          <a:xfrm>
            <a:off x="5324438" y="309328"/>
            <a:ext cx="3024336" cy="646331"/>
          </a:xfrm>
          <a:prstGeom prst="rect">
            <a:avLst/>
          </a:prstGeom>
          <a:noFill/>
        </p:spPr>
        <p:txBody>
          <a:bodyPr wrap="square" rtlCol="0">
            <a:spAutoFit/>
          </a:bodyPr>
          <a:lstStyle/>
          <a:p>
            <a:pPr algn="ctr"/>
            <a:r>
              <a:rPr lang="fr-FR" dirty="0">
                <a:solidFill>
                  <a:srgbClr val="3A3939"/>
                </a:solidFill>
                <a:effectLst/>
                <a:latin typeface="Helvetica" pitchFamily="2" charset="0"/>
              </a:rPr>
              <a:t>5 signes « avant-chuteurs »</a:t>
            </a:r>
          </a:p>
          <a:p>
            <a:endParaRPr lang="fr-FR" dirty="0"/>
          </a:p>
        </p:txBody>
      </p:sp>
      <p:pic>
        <p:nvPicPr>
          <p:cNvPr id="10" name="Image 9">
            <a:extLst>
              <a:ext uri="{FF2B5EF4-FFF2-40B4-BE49-F238E27FC236}">
                <a16:creationId xmlns:a16="http://schemas.microsoft.com/office/drawing/2014/main" id="{451D73B9-4494-A6B8-E785-C13D9B297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955659"/>
            <a:ext cx="8826028" cy="4946681"/>
          </a:xfrm>
          <a:prstGeom prst="rect">
            <a:avLst/>
          </a:prstGeom>
        </p:spPr>
      </p:pic>
    </p:spTree>
    <p:extLst>
      <p:ext uri="{BB962C8B-B14F-4D97-AF65-F5344CB8AC3E}">
        <p14:creationId xmlns:p14="http://schemas.microsoft.com/office/powerpoint/2010/main" val="2343552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B3D54EE-8CD2-D4B8-D319-1BCB65367CC3}"/>
            </a:ext>
          </a:extLst>
        </p:cNvPr>
        <p:cNvGrpSpPr/>
        <p:nvPr/>
      </p:nvGrpSpPr>
      <p:grpSpPr bwMode="auto">
        <a:xfrm>
          <a:off x="0" y="0"/>
          <a:ext cx="0" cy="0"/>
          <a:chOff x="0" y="0"/>
          <a:chExt cx="0" cy="0"/>
        </a:xfrm>
      </p:grpSpPr>
      <p:sp>
        <p:nvSpPr>
          <p:cNvPr id="3" name="ZoneTexte 2">
            <a:extLst>
              <a:ext uri="{FF2B5EF4-FFF2-40B4-BE49-F238E27FC236}">
                <a16:creationId xmlns:a16="http://schemas.microsoft.com/office/drawing/2014/main" id="{32976681-70CB-7114-2D45-034CDB649B9D}"/>
              </a:ext>
            </a:extLst>
          </p:cNvPr>
          <p:cNvSpPr txBox="1"/>
          <p:nvPr/>
        </p:nvSpPr>
        <p:spPr bwMode="auto">
          <a:xfrm>
            <a:off x="1727464" y="2156604"/>
            <a:ext cx="8761023" cy="3720668"/>
          </a:xfrm>
          <a:prstGeom prst="rect">
            <a:avLst/>
          </a:prstGeom>
          <a:noFill/>
        </p:spPr>
        <p:txBody>
          <a:bodyPr wrap="square">
            <a:spAutoFit/>
          </a:bodyPr>
          <a:lstStyle/>
          <a:p>
            <a:pPr algn="ctr">
              <a:defRPr/>
            </a:pPr>
            <a:endParaRPr lang="fr-FR" sz="4400" b="1" dirty="0">
              <a:solidFill>
                <a:srgbClr val="213469"/>
              </a:solidFill>
              <a:latin typeface="Yu Gothic UI"/>
              <a:ea typeface="Yu Gothic UI"/>
              <a:cs typeface="Arial"/>
            </a:endParaRPr>
          </a:p>
        </p:txBody>
      </p:sp>
      <p:sp>
        <p:nvSpPr>
          <p:cNvPr id="2" name="ZoneTexte 1">
            <a:extLst>
              <a:ext uri="{FF2B5EF4-FFF2-40B4-BE49-F238E27FC236}">
                <a16:creationId xmlns:a16="http://schemas.microsoft.com/office/drawing/2014/main" id="{98ED6701-53D5-78EB-5273-6BFF41D9110A}"/>
              </a:ext>
            </a:extLst>
          </p:cNvPr>
          <p:cNvSpPr txBox="1"/>
          <p:nvPr/>
        </p:nvSpPr>
        <p:spPr>
          <a:xfrm>
            <a:off x="5353393" y="550421"/>
            <a:ext cx="3312368" cy="646331"/>
          </a:xfrm>
          <a:prstGeom prst="rect">
            <a:avLst/>
          </a:prstGeom>
          <a:noFill/>
        </p:spPr>
        <p:txBody>
          <a:bodyPr wrap="square" rtlCol="0">
            <a:spAutoFit/>
          </a:bodyPr>
          <a:lstStyle/>
          <a:p>
            <a:pPr algn="ctr"/>
            <a:r>
              <a:rPr lang="fr-FR" dirty="0">
                <a:solidFill>
                  <a:srgbClr val="3A3939"/>
                </a:solidFill>
                <a:effectLst/>
                <a:latin typeface="Helvetica" pitchFamily="2" charset="0"/>
              </a:rPr>
              <a:t>5 signes « avant-chuteurs »</a:t>
            </a:r>
          </a:p>
          <a:p>
            <a:endParaRPr lang="fr-FR" dirty="0"/>
          </a:p>
        </p:txBody>
      </p:sp>
      <p:pic>
        <p:nvPicPr>
          <p:cNvPr id="7" name="Image 6">
            <a:extLst>
              <a:ext uri="{FF2B5EF4-FFF2-40B4-BE49-F238E27FC236}">
                <a16:creationId xmlns:a16="http://schemas.microsoft.com/office/drawing/2014/main" id="{C88D85C3-853C-F298-B2C4-F0028AAB0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484784"/>
            <a:ext cx="9460003" cy="4104456"/>
          </a:xfrm>
          <a:prstGeom prst="rect">
            <a:avLst/>
          </a:prstGeom>
        </p:spPr>
      </p:pic>
    </p:spTree>
    <p:extLst>
      <p:ext uri="{BB962C8B-B14F-4D97-AF65-F5344CB8AC3E}">
        <p14:creationId xmlns:p14="http://schemas.microsoft.com/office/powerpoint/2010/main" val="704692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0BE6821-248B-0D07-E2E9-D00B8B67643D}"/>
            </a:ext>
          </a:extLst>
        </p:cNvPr>
        <p:cNvGrpSpPr/>
        <p:nvPr/>
      </p:nvGrpSpPr>
      <p:grpSpPr bwMode="auto">
        <a:xfrm>
          <a:off x="0" y="0"/>
          <a:ext cx="0" cy="0"/>
          <a:chOff x="0" y="0"/>
          <a:chExt cx="0" cy="0"/>
        </a:xfrm>
      </p:grpSpPr>
      <p:sp>
        <p:nvSpPr>
          <p:cNvPr id="3" name="ZoneTexte 2">
            <a:extLst>
              <a:ext uri="{FF2B5EF4-FFF2-40B4-BE49-F238E27FC236}">
                <a16:creationId xmlns:a16="http://schemas.microsoft.com/office/drawing/2014/main" id="{23F17062-EEE0-312E-4A03-0455221877E2}"/>
              </a:ext>
            </a:extLst>
          </p:cNvPr>
          <p:cNvSpPr txBox="1"/>
          <p:nvPr/>
        </p:nvSpPr>
        <p:spPr bwMode="auto">
          <a:xfrm>
            <a:off x="1727464" y="2156604"/>
            <a:ext cx="8761023" cy="3720668"/>
          </a:xfrm>
          <a:prstGeom prst="rect">
            <a:avLst/>
          </a:prstGeom>
          <a:noFill/>
        </p:spPr>
        <p:txBody>
          <a:bodyPr wrap="square">
            <a:spAutoFit/>
          </a:bodyPr>
          <a:lstStyle/>
          <a:p>
            <a:pPr algn="ctr">
              <a:defRPr/>
            </a:pPr>
            <a:endParaRPr lang="fr-FR" sz="4400" b="1" dirty="0">
              <a:solidFill>
                <a:srgbClr val="213469"/>
              </a:solidFill>
              <a:latin typeface="Yu Gothic UI"/>
              <a:ea typeface="Yu Gothic UI"/>
              <a:cs typeface="Arial"/>
            </a:endParaRPr>
          </a:p>
        </p:txBody>
      </p:sp>
      <p:sp>
        <p:nvSpPr>
          <p:cNvPr id="2" name="ZoneTexte 1">
            <a:extLst>
              <a:ext uri="{FF2B5EF4-FFF2-40B4-BE49-F238E27FC236}">
                <a16:creationId xmlns:a16="http://schemas.microsoft.com/office/drawing/2014/main" id="{4E2A3EB1-F055-E439-1DD4-A3367CF875E7}"/>
              </a:ext>
            </a:extLst>
          </p:cNvPr>
          <p:cNvSpPr txBox="1"/>
          <p:nvPr/>
        </p:nvSpPr>
        <p:spPr>
          <a:xfrm>
            <a:off x="5519936" y="494513"/>
            <a:ext cx="3240360" cy="646331"/>
          </a:xfrm>
          <a:prstGeom prst="rect">
            <a:avLst/>
          </a:prstGeom>
          <a:noFill/>
        </p:spPr>
        <p:txBody>
          <a:bodyPr wrap="square" rtlCol="0">
            <a:spAutoFit/>
          </a:bodyPr>
          <a:lstStyle/>
          <a:p>
            <a:r>
              <a:rPr lang="fr-FR" dirty="0">
                <a:solidFill>
                  <a:srgbClr val="3A3939"/>
                </a:solidFill>
                <a:effectLst/>
                <a:latin typeface="Helvetica" pitchFamily="2" charset="0"/>
              </a:rPr>
              <a:t>5 signes « avant-chuteurs »</a:t>
            </a:r>
          </a:p>
          <a:p>
            <a:endParaRPr lang="fr-FR" dirty="0"/>
          </a:p>
        </p:txBody>
      </p:sp>
      <p:pic>
        <p:nvPicPr>
          <p:cNvPr id="7" name="Image 6">
            <a:extLst>
              <a:ext uri="{FF2B5EF4-FFF2-40B4-BE49-F238E27FC236}">
                <a16:creationId xmlns:a16="http://schemas.microsoft.com/office/drawing/2014/main" id="{B60C7748-993F-40D4-9039-812F1391C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1263987"/>
            <a:ext cx="9111139" cy="4239211"/>
          </a:xfrm>
          <a:prstGeom prst="rect">
            <a:avLst/>
          </a:prstGeom>
        </p:spPr>
      </p:pic>
    </p:spTree>
    <p:extLst>
      <p:ext uri="{BB962C8B-B14F-4D97-AF65-F5344CB8AC3E}">
        <p14:creationId xmlns:p14="http://schemas.microsoft.com/office/powerpoint/2010/main" val="3002539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B49CDC9-8C33-B091-E51D-480CFE7E40AE}"/>
            </a:ext>
          </a:extLst>
        </p:cNvPr>
        <p:cNvGrpSpPr/>
        <p:nvPr/>
      </p:nvGrpSpPr>
      <p:grpSpPr bwMode="auto">
        <a:xfrm>
          <a:off x="0" y="0"/>
          <a:ext cx="0" cy="0"/>
          <a:chOff x="0" y="0"/>
          <a:chExt cx="0" cy="0"/>
        </a:xfrm>
      </p:grpSpPr>
      <p:sp>
        <p:nvSpPr>
          <p:cNvPr id="3" name="ZoneTexte 2">
            <a:extLst>
              <a:ext uri="{FF2B5EF4-FFF2-40B4-BE49-F238E27FC236}">
                <a16:creationId xmlns:a16="http://schemas.microsoft.com/office/drawing/2014/main" id="{E8ED0BEE-DF8B-1AB8-7C36-642A33977803}"/>
              </a:ext>
            </a:extLst>
          </p:cNvPr>
          <p:cNvSpPr txBox="1"/>
          <p:nvPr/>
        </p:nvSpPr>
        <p:spPr bwMode="auto">
          <a:xfrm>
            <a:off x="6672064" y="1844824"/>
            <a:ext cx="3816423" cy="4032448"/>
          </a:xfrm>
          <a:prstGeom prst="rect">
            <a:avLst/>
          </a:prstGeom>
          <a:noFill/>
        </p:spPr>
        <p:txBody>
          <a:bodyPr wrap="square">
            <a:spAutoFit/>
          </a:bodyPr>
          <a:lstStyle/>
          <a:p>
            <a:pPr algn="ctr">
              <a:defRPr/>
            </a:pPr>
            <a:endParaRPr lang="fr-FR" sz="4400" b="1" dirty="0">
              <a:solidFill>
                <a:srgbClr val="213469"/>
              </a:solidFill>
              <a:latin typeface="Yu Gothic UI"/>
              <a:ea typeface="Yu Gothic UI"/>
              <a:cs typeface="Arial"/>
            </a:endParaRPr>
          </a:p>
        </p:txBody>
      </p:sp>
      <p:sp>
        <p:nvSpPr>
          <p:cNvPr id="2" name="ZoneTexte 1">
            <a:extLst>
              <a:ext uri="{FF2B5EF4-FFF2-40B4-BE49-F238E27FC236}">
                <a16:creationId xmlns:a16="http://schemas.microsoft.com/office/drawing/2014/main" id="{9FD43A38-8B49-94C2-CBAF-DD1E8C691D5C}"/>
              </a:ext>
            </a:extLst>
          </p:cNvPr>
          <p:cNvSpPr txBox="1"/>
          <p:nvPr/>
        </p:nvSpPr>
        <p:spPr>
          <a:xfrm>
            <a:off x="5231904" y="383335"/>
            <a:ext cx="3096346" cy="646331"/>
          </a:xfrm>
          <a:prstGeom prst="rect">
            <a:avLst/>
          </a:prstGeom>
          <a:noFill/>
        </p:spPr>
        <p:txBody>
          <a:bodyPr wrap="square" rtlCol="0">
            <a:spAutoFit/>
          </a:bodyPr>
          <a:lstStyle/>
          <a:p>
            <a:pPr algn="ctr"/>
            <a:r>
              <a:rPr lang="fr-FR" dirty="0">
                <a:solidFill>
                  <a:srgbClr val="3A3939"/>
                </a:solidFill>
                <a:effectLst/>
                <a:latin typeface="Helvetica" pitchFamily="2" charset="0"/>
              </a:rPr>
              <a:t>5 signes « avant-chuteurs »</a:t>
            </a:r>
          </a:p>
          <a:p>
            <a:endParaRPr lang="fr-FR" dirty="0"/>
          </a:p>
        </p:txBody>
      </p:sp>
      <p:pic>
        <p:nvPicPr>
          <p:cNvPr id="7" name="Image 6">
            <a:extLst>
              <a:ext uri="{FF2B5EF4-FFF2-40B4-BE49-F238E27FC236}">
                <a16:creationId xmlns:a16="http://schemas.microsoft.com/office/drawing/2014/main" id="{48F617DA-E00A-8F65-AB43-1B1480D5E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420" y="900374"/>
            <a:ext cx="3513698" cy="5066923"/>
          </a:xfrm>
          <a:prstGeom prst="rect">
            <a:avLst/>
          </a:prstGeom>
        </p:spPr>
      </p:pic>
      <p:pic>
        <p:nvPicPr>
          <p:cNvPr id="9" name="Image 8">
            <a:extLst>
              <a:ext uri="{FF2B5EF4-FFF2-40B4-BE49-F238E27FC236}">
                <a16:creationId xmlns:a16="http://schemas.microsoft.com/office/drawing/2014/main" id="{0C03A67B-1D2D-4BCB-CA5E-B3F9C2938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8409" y="900374"/>
            <a:ext cx="3804310" cy="5145036"/>
          </a:xfrm>
          <a:prstGeom prst="rect">
            <a:avLst/>
          </a:prstGeom>
        </p:spPr>
      </p:pic>
    </p:spTree>
    <p:extLst>
      <p:ext uri="{BB962C8B-B14F-4D97-AF65-F5344CB8AC3E}">
        <p14:creationId xmlns:p14="http://schemas.microsoft.com/office/powerpoint/2010/main" val="2379439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339D812-BA39-5E72-2C1C-6D60FBB5411F}"/>
            </a:ext>
          </a:extLst>
        </p:cNvPr>
        <p:cNvGrpSpPr/>
        <p:nvPr/>
      </p:nvGrpSpPr>
      <p:grpSpPr bwMode="auto">
        <a:xfrm>
          <a:off x="0" y="0"/>
          <a:ext cx="0" cy="0"/>
          <a:chOff x="0" y="0"/>
          <a:chExt cx="0" cy="0"/>
        </a:xfrm>
      </p:grpSpPr>
      <p:pic>
        <p:nvPicPr>
          <p:cNvPr id="3" name="Image 2">
            <a:extLst>
              <a:ext uri="{FF2B5EF4-FFF2-40B4-BE49-F238E27FC236}">
                <a16:creationId xmlns:a16="http://schemas.microsoft.com/office/drawing/2014/main" id="{35F157BB-DB8B-B4C3-7F65-A050E6B624FC}"/>
              </a:ext>
            </a:extLst>
          </p:cNvPr>
          <p:cNvPicPr>
            <a:picLocks noChangeAspect="1"/>
          </p:cNvPicPr>
          <p:nvPr/>
        </p:nvPicPr>
        <p:blipFill>
          <a:blip r:embed="rId2"/>
          <a:stretch>
            <a:fillRect/>
          </a:stretch>
        </p:blipFill>
        <p:spPr>
          <a:xfrm>
            <a:off x="0" y="0"/>
            <a:ext cx="12288688" cy="6912386"/>
          </a:xfrm>
          <a:prstGeom prst="rect">
            <a:avLst/>
          </a:prstGeom>
        </p:spPr>
      </p:pic>
    </p:spTree>
    <p:extLst>
      <p:ext uri="{BB962C8B-B14F-4D97-AF65-F5344CB8AC3E}">
        <p14:creationId xmlns:p14="http://schemas.microsoft.com/office/powerpoint/2010/main" val="1460929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848DB96-B525-1C35-1960-ABD5CF1D25D9}"/>
            </a:ext>
          </a:extLst>
        </p:cNvPr>
        <p:cNvGrpSpPr/>
        <p:nvPr/>
      </p:nvGrpSpPr>
      <p:grpSpPr bwMode="auto">
        <a:xfrm>
          <a:off x="0" y="0"/>
          <a:ext cx="0" cy="0"/>
          <a:chOff x="0" y="0"/>
          <a:chExt cx="0" cy="0"/>
        </a:xfrm>
      </p:grpSpPr>
      <p:sp>
        <p:nvSpPr>
          <p:cNvPr id="2" name="ZoneTexte 1">
            <a:extLst>
              <a:ext uri="{FF2B5EF4-FFF2-40B4-BE49-F238E27FC236}">
                <a16:creationId xmlns:a16="http://schemas.microsoft.com/office/drawing/2014/main" id="{F6B21E93-24BD-A9E4-E3F1-CD8237FF307A}"/>
              </a:ext>
            </a:extLst>
          </p:cNvPr>
          <p:cNvSpPr txBox="1"/>
          <p:nvPr/>
        </p:nvSpPr>
        <p:spPr bwMode="auto">
          <a:xfrm>
            <a:off x="2255548" y="548680"/>
            <a:ext cx="7680903" cy="1323439"/>
          </a:xfrm>
          <a:prstGeom prst="rect">
            <a:avLst/>
          </a:prstGeom>
          <a:noFill/>
        </p:spPr>
        <p:txBody>
          <a:bodyPr wrap="square">
            <a:spAutoFit/>
          </a:bodyPr>
          <a:lstStyle/>
          <a:p>
            <a:pPr algn="ctr">
              <a:defRPr/>
            </a:pPr>
            <a:r>
              <a:rPr lang="fr-FR" sz="2000" b="1" dirty="0">
                <a:solidFill>
                  <a:srgbClr val="213469"/>
                </a:solidFill>
                <a:latin typeface="Yu Gothic UI"/>
                <a:ea typeface="Yu Gothic UI"/>
                <a:cs typeface="Arial"/>
              </a:rPr>
              <a:t>Atelier 4</a:t>
            </a:r>
            <a:endParaRPr sz="2000" dirty="0"/>
          </a:p>
          <a:p>
            <a:pPr algn="ctr">
              <a:defRPr/>
            </a:pPr>
            <a:endParaRPr lang="fr-FR" sz="2000" b="1" dirty="0">
              <a:solidFill>
                <a:srgbClr val="213469"/>
              </a:solidFill>
              <a:latin typeface="Yu Gothic UI"/>
              <a:ea typeface="Yu Gothic UI"/>
              <a:cs typeface="Arial"/>
            </a:endParaRPr>
          </a:p>
          <a:p>
            <a:pPr algn="ctr">
              <a:defRPr/>
            </a:pPr>
            <a:r>
              <a:rPr lang="fr-FR" sz="2000" b="1" dirty="0">
                <a:solidFill>
                  <a:srgbClr val="213469"/>
                </a:solidFill>
                <a:latin typeface="Yu Gothic UI"/>
                <a:ea typeface="Yu Gothic UI"/>
                <a:cs typeface="Arial"/>
              </a:rPr>
              <a:t>PARCOURS PREVENTION DES CHUTES : </a:t>
            </a:r>
          </a:p>
          <a:p>
            <a:pPr algn="ctr">
              <a:defRPr/>
            </a:pPr>
            <a:r>
              <a:rPr lang="fr-FR" sz="2000" b="1" i="1" dirty="0">
                <a:solidFill>
                  <a:srgbClr val="213469"/>
                </a:solidFill>
                <a:latin typeface="Yu Gothic UI"/>
                <a:ea typeface="Yu Gothic UI"/>
                <a:cs typeface="Arial"/>
              </a:rPr>
              <a:t>de la conception à la mise en application</a:t>
            </a:r>
          </a:p>
        </p:txBody>
      </p:sp>
      <p:sp>
        <p:nvSpPr>
          <p:cNvPr id="4" name="ZoneTexte 3">
            <a:extLst>
              <a:ext uri="{FF2B5EF4-FFF2-40B4-BE49-F238E27FC236}">
                <a16:creationId xmlns:a16="http://schemas.microsoft.com/office/drawing/2014/main" id="{DF3B6C72-1C1B-9DDE-7E13-685565D6E220}"/>
              </a:ext>
            </a:extLst>
          </p:cNvPr>
          <p:cNvSpPr txBox="1"/>
          <p:nvPr/>
        </p:nvSpPr>
        <p:spPr bwMode="auto">
          <a:xfrm>
            <a:off x="1451482" y="2708920"/>
            <a:ext cx="9289033" cy="2447337"/>
          </a:xfrm>
          <a:prstGeom prst="rect">
            <a:avLst/>
          </a:prstGeom>
          <a:noFill/>
        </p:spPr>
        <p:txBody>
          <a:bodyPr wrap="square" rtlCol="0">
            <a:spAutoFit/>
          </a:bodyPr>
          <a:lstStyle/>
          <a:p>
            <a:r>
              <a:rPr lang="fr-FR" sz="2800" dirty="0">
                <a:solidFill>
                  <a:schemeClr val="bg2"/>
                </a:solidFill>
              </a:rPr>
              <a:t>4. Les maisons sport santé				</a:t>
            </a:r>
          </a:p>
          <a:p>
            <a:pPr algn="just">
              <a:lnSpc>
                <a:spcPct val="107000"/>
              </a:lnSpc>
              <a:spcAft>
                <a:spcPts val="800"/>
              </a:spcAft>
            </a:pPr>
            <a:endParaRPr lang="fr-FR" sz="1800" b="1" dirty="0">
              <a:solidFill>
                <a:schemeClr val="bg2"/>
              </a:solidFill>
              <a:effectLst/>
              <a:latin typeface="Aptos Display" panose="020B0004020202020204" pitchFamily="34" charset="0"/>
              <a:ea typeface="Aptos" panose="020B0004020202020204" pitchFamily="34" charset="0"/>
              <a:cs typeface="Calibri Light" panose="020F0302020204030204" pitchFamily="34" charset="0"/>
            </a:endParaRPr>
          </a:p>
          <a:p>
            <a:pPr algn="just">
              <a:lnSpc>
                <a:spcPct val="107000"/>
              </a:lnSpc>
              <a:spcAft>
                <a:spcPts val="800"/>
              </a:spcAft>
            </a:pPr>
            <a:r>
              <a:rPr lang="fr-FR" sz="1800" b="1" dirty="0">
                <a:solidFill>
                  <a:schemeClr val="bg2"/>
                </a:solidFill>
                <a:effectLst/>
                <a:latin typeface="Aptos Display" panose="020B0004020202020204" pitchFamily="34" charset="0"/>
                <a:ea typeface="Aptos" panose="020B0004020202020204" pitchFamily="34" charset="0"/>
                <a:cs typeface="Calibri Light" panose="020F0302020204030204" pitchFamily="34" charset="0"/>
              </a:rPr>
              <a:t>Mr Fabrice </a:t>
            </a:r>
            <a:r>
              <a:rPr lang="fr-FR" sz="1800" b="1" dirty="0" err="1">
                <a:solidFill>
                  <a:schemeClr val="bg2"/>
                </a:solidFill>
                <a:effectLst/>
                <a:latin typeface="Aptos Display" panose="020B0004020202020204" pitchFamily="34" charset="0"/>
                <a:ea typeface="Aptos" panose="020B0004020202020204" pitchFamily="34" charset="0"/>
                <a:cs typeface="Calibri Light" panose="020F0302020204030204" pitchFamily="34" charset="0"/>
              </a:rPr>
              <a:t>Dugnat</a:t>
            </a:r>
            <a:r>
              <a:rPr lang="fr-FR" sz="1800" dirty="0">
                <a:solidFill>
                  <a:schemeClr val="bg2"/>
                </a:solidFill>
                <a:effectLst/>
                <a:latin typeface="Aptos Display" panose="020B0004020202020204" pitchFamily="34" charset="0"/>
                <a:ea typeface="Aptos" panose="020B0004020202020204" pitchFamily="34" charset="0"/>
                <a:cs typeface="Calibri Light" panose="020F0302020204030204" pitchFamily="34" charset="0"/>
              </a:rPr>
              <a:t>, Ministère des sports, Direction des sports, Bureau de l’accès aux Pratiques Sportives toute la vie.</a:t>
            </a:r>
            <a:endParaRPr lang="fr-FR" sz="18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1800" b="1" dirty="0">
                <a:solidFill>
                  <a:schemeClr val="bg2"/>
                </a:solidFill>
                <a:effectLst/>
                <a:latin typeface="Calibri" panose="020F0502020204030204" pitchFamily="34" charset="0"/>
                <a:ea typeface="Aptos" panose="020B0004020202020204" pitchFamily="34" charset="0"/>
                <a:cs typeface="Times New Roman" panose="02020603050405020304" pitchFamily="18" charset="0"/>
              </a:rPr>
              <a:t> </a:t>
            </a:r>
            <a:endParaRPr lang="fr-FR" sz="18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p>
            <a:endParaRPr lang="fr-FR" sz="2800" dirty="0">
              <a:solidFill>
                <a:schemeClr val="bg2"/>
              </a:solidFill>
            </a:endParaRPr>
          </a:p>
        </p:txBody>
      </p:sp>
      <p:pic>
        <p:nvPicPr>
          <p:cNvPr id="3" name="Image 2">
            <a:extLst>
              <a:ext uri="{FF2B5EF4-FFF2-40B4-BE49-F238E27FC236}">
                <a16:creationId xmlns:a16="http://schemas.microsoft.com/office/drawing/2014/main" id="{4CE4096B-0E33-E2BD-F6AD-173A5DEAD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11824" y="4221088"/>
            <a:ext cx="2350754" cy="1152128"/>
          </a:xfrm>
          <a:prstGeom prst="rect">
            <a:avLst/>
          </a:prstGeom>
        </p:spPr>
      </p:pic>
    </p:spTree>
    <p:extLst>
      <p:ext uri="{BB962C8B-B14F-4D97-AF65-F5344CB8AC3E}">
        <p14:creationId xmlns:p14="http://schemas.microsoft.com/office/powerpoint/2010/main" val="317500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1703512" y="1772816"/>
            <a:ext cx="8761023" cy="3293209"/>
          </a:xfrm>
          <a:prstGeom prst="rect">
            <a:avLst/>
          </a:prstGeom>
          <a:noFill/>
        </p:spPr>
        <p:txBody>
          <a:bodyPr wrap="square">
            <a:spAutoFit/>
          </a:bodyPr>
          <a:lstStyle/>
          <a:p>
            <a:pPr algn="ctr">
              <a:defRPr/>
            </a:pPr>
            <a:r>
              <a:rPr lang="fr-FR" sz="4400" b="1" dirty="0">
                <a:solidFill>
                  <a:srgbClr val="213469"/>
                </a:solidFill>
                <a:latin typeface="Yu Gothic UI"/>
                <a:ea typeface="Yu Gothic UI"/>
                <a:cs typeface="Arial"/>
              </a:rPr>
              <a:t>Une MSS c’est quoi ?</a:t>
            </a:r>
          </a:p>
          <a:p>
            <a:pPr algn="ctr">
              <a:defRPr/>
            </a:pPr>
            <a:endParaRPr lang="fr-FR" sz="4400" b="1" dirty="0">
              <a:solidFill>
                <a:srgbClr val="213469"/>
              </a:solidFill>
              <a:latin typeface="Yu Gothic UI"/>
              <a:ea typeface="Yu Gothic UI"/>
              <a:cs typeface="Arial"/>
            </a:endParaRPr>
          </a:p>
          <a:p>
            <a:pPr>
              <a:defRPr/>
            </a:pPr>
            <a:r>
              <a:rPr lang="fr-FR" sz="2000" b="1" dirty="0">
                <a:solidFill>
                  <a:srgbClr val="213469"/>
                </a:solidFill>
                <a:latin typeface="Yu Gothic UI"/>
                <a:ea typeface="Yu Gothic UI"/>
                <a:cs typeface="Arial"/>
              </a:rPr>
              <a:t>Texte fondateur: code de la santé publique art L1173-1 et arrêté du 25 avril 2023 portant cahier des charges.</a:t>
            </a:r>
          </a:p>
          <a:p>
            <a:pPr>
              <a:defRPr/>
            </a:pPr>
            <a:endParaRPr lang="fr-FR" sz="2000" b="1" dirty="0">
              <a:solidFill>
                <a:srgbClr val="213469"/>
              </a:solidFill>
              <a:latin typeface="Yu Gothic UI"/>
              <a:ea typeface="Yu Gothic UI"/>
              <a:cs typeface="Arial"/>
            </a:endParaRPr>
          </a:p>
          <a:p>
            <a:pPr>
              <a:defRPr/>
            </a:pPr>
            <a:r>
              <a:rPr lang="fr-FR" sz="2000" b="1" dirty="0">
                <a:solidFill>
                  <a:srgbClr val="213469"/>
                </a:solidFill>
                <a:latin typeface="Yu Gothic UI"/>
                <a:ea typeface="Yu Gothic UI"/>
                <a:cs typeface="Arial"/>
              </a:rPr>
              <a:t>Qui délivre l’habilitation ?</a:t>
            </a:r>
          </a:p>
          <a:p>
            <a:pPr>
              <a:defRPr/>
            </a:pPr>
            <a:endParaRPr lang="fr-FR" sz="2000" b="1" dirty="0">
              <a:solidFill>
                <a:srgbClr val="213469"/>
              </a:solidFill>
              <a:latin typeface="Yu Gothic UI"/>
              <a:ea typeface="Yu Gothic UI"/>
              <a:cs typeface="Arial"/>
            </a:endParaRPr>
          </a:p>
          <a:p>
            <a:pPr>
              <a:defRPr/>
            </a:pPr>
            <a:r>
              <a:rPr lang="fr-FR" sz="2000" b="1" dirty="0">
                <a:solidFill>
                  <a:srgbClr val="213469"/>
                </a:solidFill>
                <a:latin typeface="Yu Gothic UI"/>
                <a:ea typeface="Yu Gothic UI"/>
                <a:cs typeface="Arial"/>
              </a:rPr>
              <a:t>Combien de MSS en France ?</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432" y="5373216"/>
            <a:ext cx="1350355" cy="828000"/>
          </a:xfrm>
          <a:prstGeom prst="rect">
            <a:avLst/>
          </a:prstGeom>
        </p:spPr>
      </p:pic>
    </p:spTree>
    <p:extLst>
      <p:ext uri="{BB962C8B-B14F-4D97-AF65-F5344CB8AC3E}">
        <p14:creationId xmlns:p14="http://schemas.microsoft.com/office/powerpoint/2010/main" val="4043292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1631504" y="1628800"/>
            <a:ext cx="8833031" cy="5436360"/>
          </a:xfrm>
          <a:prstGeom prst="rect">
            <a:avLst/>
          </a:prstGeom>
          <a:noFill/>
        </p:spPr>
        <p:txBody>
          <a:bodyPr wrap="square">
            <a:spAutoFit/>
          </a:bodyPr>
          <a:lstStyle/>
          <a:p>
            <a:pPr algn="ctr">
              <a:defRPr/>
            </a:pPr>
            <a:r>
              <a:rPr lang="fr-FR" sz="4400" b="1" dirty="0">
                <a:solidFill>
                  <a:srgbClr val="213469"/>
                </a:solidFill>
                <a:latin typeface="Yu Gothic UI"/>
                <a:ea typeface="Yu Gothic UI"/>
                <a:cs typeface="Arial"/>
              </a:rPr>
              <a:t>Des profils variés mais des missions identiques </a:t>
            </a:r>
            <a:r>
              <a:rPr lang="fr-FR" sz="1000" b="1" dirty="0">
                <a:solidFill>
                  <a:srgbClr val="213469"/>
                </a:solidFill>
                <a:latin typeface="Yu Gothic UI"/>
                <a:ea typeface="Yu Gothic UI"/>
                <a:cs typeface="Arial"/>
              </a:rPr>
              <a:t>1/3</a:t>
            </a:r>
          </a:p>
          <a:p>
            <a:pPr marL="228600" lvl="0" indent="-228600" rtl="0">
              <a:lnSpc>
                <a:spcPct val="90000"/>
              </a:lnSpc>
              <a:spcBef>
                <a:spcPts val="1000"/>
              </a:spcBef>
              <a:buFont typeface="Arial" panose="020B0604020202020204" pitchFamily="34" charset="0"/>
              <a:buChar char="•"/>
            </a:pPr>
            <a:endParaRPr lang="fr-FR" kern="1200" dirty="0">
              <a:solidFill>
                <a:prstClr val="black"/>
              </a:solidFill>
              <a:latin typeface="Calibri" panose="020F0502020204030204"/>
            </a:endParaRPr>
          </a:p>
          <a:p>
            <a:pPr marL="228600" lvl="0" indent="-228600" rtl="0">
              <a:lnSpc>
                <a:spcPct val="90000"/>
              </a:lnSpc>
              <a:spcBef>
                <a:spcPts val="1000"/>
              </a:spcBef>
              <a:buFont typeface="Arial" panose="020B0604020202020204" pitchFamily="34" charset="0"/>
              <a:buChar char="•"/>
            </a:pPr>
            <a:r>
              <a:rPr lang="fr-FR" kern="1200" dirty="0">
                <a:solidFill>
                  <a:srgbClr val="21356A"/>
                </a:solidFill>
                <a:latin typeface="Calibri" panose="020F0502020204030204"/>
              </a:rPr>
              <a:t>Accueillir de façon personnalisée ; </a:t>
            </a:r>
            <a:r>
              <a:rPr lang="fr-FR" i="1" kern="1200" dirty="0">
                <a:solidFill>
                  <a:schemeClr val="accent4">
                    <a:lumMod val="75000"/>
                  </a:schemeClr>
                </a:solidFill>
                <a:latin typeface="Calibri" panose="020F0502020204030204"/>
              </a:rPr>
              <a:t>(casser les préjugés)</a:t>
            </a:r>
          </a:p>
          <a:p>
            <a:pPr marL="228600" lvl="0" indent="-228600" rtl="0">
              <a:lnSpc>
                <a:spcPct val="90000"/>
              </a:lnSpc>
              <a:spcBef>
                <a:spcPts val="1000"/>
              </a:spcBef>
              <a:buFont typeface="Arial" panose="020B0604020202020204" pitchFamily="34" charset="0"/>
              <a:buChar char="•"/>
            </a:pPr>
            <a:r>
              <a:rPr lang="fr-FR" kern="1200" dirty="0">
                <a:solidFill>
                  <a:srgbClr val="21356A"/>
                </a:solidFill>
                <a:latin typeface="Calibri" panose="020F0502020204030204"/>
              </a:rPr>
              <a:t>Sensibiliser, informer et conseiller sur les bienfaits de l’APS ; </a:t>
            </a:r>
            <a:r>
              <a:rPr lang="fr-FR" i="1" kern="1200" dirty="0">
                <a:solidFill>
                  <a:schemeClr val="accent4">
                    <a:lumMod val="75000"/>
                  </a:schemeClr>
                </a:solidFill>
                <a:latin typeface="Calibri" panose="020F0502020204030204"/>
              </a:rPr>
              <a:t>(plaisir immédiat)</a:t>
            </a:r>
          </a:p>
          <a:p>
            <a:pPr marL="228600" lvl="0" indent="-228600" rtl="0">
              <a:lnSpc>
                <a:spcPct val="90000"/>
              </a:lnSpc>
              <a:spcBef>
                <a:spcPts val="1000"/>
              </a:spcBef>
              <a:buFont typeface="Arial" panose="020B0604020202020204" pitchFamily="34" charset="0"/>
              <a:buChar char="•"/>
            </a:pPr>
            <a:r>
              <a:rPr lang="fr-FR" kern="1200" dirty="0">
                <a:solidFill>
                  <a:srgbClr val="21356A"/>
                </a:solidFill>
                <a:latin typeface="Calibri" panose="020F0502020204030204"/>
              </a:rPr>
              <a:t>Renseigner et mettre à disposition l’information sur les offres de pratiques d’activités physiques ou sportives disponibles localement ; </a:t>
            </a:r>
            <a:r>
              <a:rPr lang="fr-FR" i="1" kern="1200" dirty="0">
                <a:solidFill>
                  <a:schemeClr val="accent4">
                    <a:lumMod val="75000"/>
                  </a:schemeClr>
                </a:solidFill>
                <a:latin typeface="Calibri" panose="020F0502020204030204"/>
              </a:rPr>
              <a:t>(moins de 15 min)</a:t>
            </a:r>
          </a:p>
          <a:p>
            <a:pPr marL="228600" lvl="0" indent="-228600" rtl="0">
              <a:lnSpc>
                <a:spcPct val="90000"/>
              </a:lnSpc>
              <a:spcBef>
                <a:spcPts val="1000"/>
              </a:spcBef>
              <a:buFont typeface="Arial" panose="020B0604020202020204" pitchFamily="34" charset="0"/>
              <a:buChar char="•"/>
            </a:pPr>
            <a:r>
              <a:rPr lang="fr-FR" kern="1200" dirty="0">
                <a:solidFill>
                  <a:srgbClr val="21356A"/>
                </a:solidFill>
                <a:latin typeface="Calibri" panose="020F0502020204030204"/>
              </a:rPr>
              <a:t>Réaliser ou assurer la mise en place des bilans pour permettre une évaluation des capacités physiques et une évaluation motivationnelle des personnes accueillies ; </a:t>
            </a:r>
            <a:r>
              <a:rPr lang="fr-FR" i="1" kern="1200" dirty="0">
                <a:solidFill>
                  <a:schemeClr val="accent4">
                    <a:lumMod val="75000"/>
                  </a:schemeClr>
                </a:solidFill>
                <a:latin typeface="Calibri" panose="020F0502020204030204"/>
              </a:rPr>
              <a:t>(de l’animation à l’enseignement, motivation)</a:t>
            </a:r>
          </a:p>
          <a:p>
            <a:pPr algn="ctr">
              <a:defRPr/>
            </a:pPr>
            <a:endParaRPr lang="fr-FR" sz="4400" b="1" dirty="0">
              <a:solidFill>
                <a:srgbClr val="213469"/>
              </a:solidFill>
              <a:latin typeface="Yu Gothic UI"/>
              <a:ea typeface="Yu Gothic UI"/>
              <a:cs typeface="Arial"/>
            </a:endParaRPr>
          </a:p>
          <a:p>
            <a:pPr algn="ctr">
              <a:defRPr/>
            </a:pPr>
            <a:r>
              <a:rPr lang="fr-FR" sz="4400" b="1" dirty="0">
                <a:solidFill>
                  <a:srgbClr val="213469"/>
                </a:solidFill>
                <a:latin typeface="Yu Gothic UI"/>
                <a:ea typeface="Yu Gothic UI"/>
                <a:cs typeface="Arial"/>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9984432" y="5373216"/>
            <a:ext cx="1350355" cy="828000"/>
          </a:xfrm>
          <a:prstGeom prst="rect">
            <a:avLst/>
          </a:prstGeom>
        </p:spPr>
      </p:pic>
    </p:spTree>
    <p:extLst>
      <p:ext uri="{BB962C8B-B14F-4D97-AF65-F5344CB8AC3E}">
        <p14:creationId xmlns:p14="http://schemas.microsoft.com/office/powerpoint/2010/main" val="3983564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1631504" y="1628800"/>
            <a:ext cx="8833031" cy="5187061"/>
          </a:xfrm>
          <a:prstGeom prst="rect">
            <a:avLst/>
          </a:prstGeom>
          <a:noFill/>
        </p:spPr>
        <p:txBody>
          <a:bodyPr wrap="square">
            <a:spAutoFit/>
          </a:bodyPr>
          <a:lstStyle/>
          <a:p>
            <a:pPr algn="ctr">
              <a:defRPr/>
            </a:pPr>
            <a:r>
              <a:rPr lang="fr-FR" sz="4400" b="1" dirty="0">
                <a:solidFill>
                  <a:srgbClr val="213469"/>
                </a:solidFill>
                <a:latin typeface="Yu Gothic UI"/>
                <a:ea typeface="Yu Gothic UI"/>
                <a:cs typeface="Arial"/>
              </a:rPr>
              <a:t>Des profils variés mais des missions identiques </a:t>
            </a:r>
            <a:r>
              <a:rPr lang="fr-FR" sz="1000" b="1" dirty="0">
                <a:solidFill>
                  <a:srgbClr val="213469"/>
                </a:solidFill>
                <a:latin typeface="Yu Gothic UI"/>
                <a:ea typeface="Yu Gothic UI"/>
                <a:cs typeface="Arial"/>
              </a:rPr>
              <a:t>2/3</a:t>
            </a:r>
          </a:p>
          <a:p>
            <a:pPr marL="228600" lvl="0" indent="-228600" rtl="0">
              <a:lnSpc>
                <a:spcPct val="90000"/>
              </a:lnSpc>
              <a:spcBef>
                <a:spcPts val="1000"/>
              </a:spcBef>
              <a:buFont typeface="Arial" panose="020B0604020202020204" pitchFamily="34" charset="0"/>
              <a:buChar char="•"/>
            </a:pPr>
            <a:endParaRPr lang="fr-FR" kern="1200" dirty="0">
              <a:solidFill>
                <a:prstClr val="black"/>
              </a:solidFill>
              <a:latin typeface="Calibri" panose="020F0502020204030204"/>
            </a:endParaRPr>
          </a:p>
          <a:p>
            <a:pPr marL="228600" lvl="0" indent="-228600" rtl="0">
              <a:lnSpc>
                <a:spcPct val="90000"/>
              </a:lnSpc>
              <a:spcBef>
                <a:spcPts val="1000"/>
              </a:spcBef>
              <a:buFont typeface="Arial" panose="020B0604020202020204" pitchFamily="34" charset="0"/>
              <a:buChar char="•"/>
            </a:pPr>
            <a:r>
              <a:rPr lang="fr-FR" kern="1200" dirty="0">
                <a:solidFill>
                  <a:srgbClr val="21356A"/>
                </a:solidFill>
                <a:latin typeface="Calibri" panose="020F0502020204030204"/>
              </a:rPr>
              <a:t>Orienter vers un parcours d’activité physique ou sportive adaptée aux besoins de la personne et encadré par des intervenants qualifiés ; </a:t>
            </a:r>
            <a:r>
              <a:rPr lang="fr-FR" i="1" kern="1200" dirty="0">
                <a:solidFill>
                  <a:schemeClr val="accent4">
                    <a:lumMod val="75000"/>
                  </a:schemeClr>
                </a:solidFill>
                <a:latin typeface="Calibri" panose="020F0502020204030204"/>
              </a:rPr>
              <a:t>(de nouvelles pratiques fédérales)</a:t>
            </a:r>
          </a:p>
          <a:p>
            <a:pPr marL="228600" lvl="0" indent="-228600" rtl="0">
              <a:lnSpc>
                <a:spcPct val="90000"/>
              </a:lnSpc>
              <a:spcBef>
                <a:spcPts val="1000"/>
              </a:spcBef>
              <a:buFont typeface="Arial" panose="020B0604020202020204" pitchFamily="34" charset="0"/>
              <a:buChar char="•"/>
            </a:pPr>
            <a:r>
              <a:rPr lang="fr-FR" kern="1200" dirty="0">
                <a:solidFill>
                  <a:srgbClr val="21356A"/>
                </a:solidFill>
                <a:latin typeface="Calibri" panose="020F0502020204030204"/>
              </a:rPr>
              <a:t>Accompagner avec leur accord, les patients engagés dans des programmes d’APA tout au long de leur parcours de soin ; </a:t>
            </a:r>
            <a:r>
              <a:rPr lang="fr-FR" i="1" kern="1200" dirty="0">
                <a:solidFill>
                  <a:schemeClr val="accent4">
                    <a:lumMod val="75000"/>
                  </a:schemeClr>
                </a:solidFill>
                <a:latin typeface="Calibri" panose="020F0502020204030204"/>
              </a:rPr>
              <a:t>(thérapie non médicamenteuse)</a:t>
            </a:r>
          </a:p>
          <a:p>
            <a:pPr marL="228600" lvl="0" indent="-228600" rtl="0">
              <a:lnSpc>
                <a:spcPct val="90000"/>
              </a:lnSpc>
              <a:spcBef>
                <a:spcPts val="1000"/>
              </a:spcBef>
              <a:buFont typeface="Arial" panose="020B0604020202020204" pitchFamily="34" charset="0"/>
              <a:buChar char="•"/>
            </a:pPr>
            <a:r>
              <a:rPr lang="fr-FR" kern="1200" dirty="0">
                <a:solidFill>
                  <a:srgbClr val="21356A"/>
                </a:solidFill>
                <a:latin typeface="Calibri" panose="020F0502020204030204"/>
              </a:rPr>
              <a:t>Orienter vers des professionnels et des structures partenaires pour compléter l’accompagnement des bénéficiaires si besoin ; </a:t>
            </a:r>
            <a:r>
              <a:rPr lang="fr-FR" i="1" kern="1200" dirty="0">
                <a:solidFill>
                  <a:schemeClr val="accent4">
                    <a:lumMod val="75000"/>
                  </a:schemeClr>
                </a:solidFill>
                <a:latin typeface="Calibri" panose="020F0502020204030204"/>
              </a:rPr>
              <a:t>(proximité, pratique durable)</a:t>
            </a:r>
          </a:p>
          <a:p>
            <a:pPr algn="ctr">
              <a:defRPr/>
            </a:pPr>
            <a:endParaRPr lang="fr-FR" sz="4400" b="1" dirty="0">
              <a:solidFill>
                <a:srgbClr val="213469"/>
              </a:solidFill>
              <a:latin typeface="Yu Gothic UI"/>
              <a:ea typeface="Yu Gothic UI"/>
              <a:cs typeface="Arial"/>
            </a:endParaRPr>
          </a:p>
          <a:p>
            <a:pPr algn="ctr">
              <a:defRPr/>
            </a:pPr>
            <a:r>
              <a:rPr lang="fr-FR" sz="4400" b="1" dirty="0">
                <a:solidFill>
                  <a:srgbClr val="213469"/>
                </a:solidFill>
                <a:latin typeface="Yu Gothic UI"/>
                <a:ea typeface="Yu Gothic UI"/>
                <a:cs typeface="Arial"/>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9984432" y="5373216"/>
            <a:ext cx="1350355" cy="828000"/>
          </a:xfrm>
          <a:prstGeom prst="rect">
            <a:avLst/>
          </a:prstGeom>
        </p:spPr>
      </p:pic>
    </p:spTree>
    <p:extLst>
      <p:ext uri="{BB962C8B-B14F-4D97-AF65-F5344CB8AC3E}">
        <p14:creationId xmlns:p14="http://schemas.microsoft.com/office/powerpoint/2010/main" val="4184848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1631504" y="1628800"/>
            <a:ext cx="8833031" cy="5179880"/>
          </a:xfrm>
          <a:prstGeom prst="rect">
            <a:avLst/>
          </a:prstGeom>
          <a:noFill/>
        </p:spPr>
        <p:txBody>
          <a:bodyPr wrap="square">
            <a:spAutoFit/>
          </a:bodyPr>
          <a:lstStyle/>
          <a:p>
            <a:pPr algn="ctr">
              <a:defRPr/>
            </a:pPr>
            <a:r>
              <a:rPr lang="fr-FR" sz="4400" b="1" dirty="0">
                <a:solidFill>
                  <a:srgbClr val="213469"/>
                </a:solidFill>
                <a:latin typeface="Yu Gothic UI"/>
                <a:ea typeface="Yu Gothic UI"/>
                <a:cs typeface="Arial"/>
              </a:rPr>
              <a:t>Des profils variés mais des missions identiques </a:t>
            </a:r>
            <a:r>
              <a:rPr lang="fr-FR" sz="1000" b="1" dirty="0">
                <a:solidFill>
                  <a:srgbClr val="213469"/>
                </a:solidFill>
                <a:latin typeface="Yu Gothic UI"/>
                <a:ea typeface="Yu Gothic UI"/>
                <a:cs typeface="Arial"/>
              </a:rPr>
              <a:t>3/3</a:t>
            </a:r>
          </a:p>
          <a:p>
            <a:pPr marL="228600" lvl="0" indent="-228600" rtl="0">
              <a:lnSpc>
                <a:spcPct val="90000"/>
              </a:lnSpc>
              <a:spcBef>
                <a:spcPts val="1000"/>
              </a:spcBef>
              <a:buFont typeface="Arial" panose="020B0604020202020204" pitchFamily="34" charset="0"/>
              <a:buChar char="•"/>
            </a:pPr>
            <a:endParaRPr lang="fr-FR" kern="1200" dirty="0">
              <a:solidFill>
                <a:prstClr val="black"/>
              </a:solidFill>
              <a:latin typeface="Calibri" panose="020F0502020204030204"/>
            </a:endParaRPr>
          </a:p>
          <a:p>
            <a:pPr marL="228600" lvl="0" indent="-228600" rtl="0">
              <a:lnSpc>
                <a:spcPct val="90000"/>
              </a:lnSpc>
              <a:spcBef>
                <a:spcPts val="1000"/>
              </a:spcBef>
              <a:buFont typeface="Arial" panose="020B0604020202020204" pitchFamily="34" charset="0"/>
              <a:buChar char="•"/>
            </a:pPr>
            <a:r>
              <a:rPr lang="fr-FR" kern="1200" dirty="0">
                <a:solidFill>
                  <a:srgbClr val="21356A"/>
                </a:solidFill>
                <a:latin typeface="Calibri" panose="020F0502020204030204"/>
              </a:rPr>
              <a:t>Mettre en réseau les intervenants sur le territoire d’intervention de la maison Sport-Santé: professionnels des secteurs de la santé, du médico-social, social, du sport et de l’activité physique adaptée ; </a:t>
            </a:r>
            <a:r>
              <a:rPr lang="fr-FR" i="1" kern="1200" dirty="0">
                <a:solidFill>
                  <a:schemeClr val="accent4">
                    <a:lumMod val="75000"/>
                  </a:schemeClr>
                </a:solidFill>
                <a:latin typeface="Calibri" panose="020F0502020204030204"/>
              </a:rPr>
              <a:t>(les gens de mondes différents doivent se rencontrer = point clef)</a:t>
            </a:r>
          </a:p>
          <a:p>
            <a:pPr marL="228600" lvl="0" indent="-228600" rtl="0">
              <a:lnSpc>
                <a:spcPct val="90000"/>
              </a:lnSpc>
              <a:spcBef>
                <a:spcPts val="1000"/>
              </a:spcBef>
              <a:buFont typeface="Arial" panose="020B0604020202020204" pitchFamily="34" charset="0"/>
              <a:buChar char="•"/>
            </a:pPr>
            <a:r>
              <a:rPr lang="fr-FR" kern="1200" dirty="0">
                <a:solidFill>
                  <a:srgbClr val="21356A"/>
                </a:solidFill>
                <a:latin typeface="Calibri" panose="020F0502020204030204"/>
              </a:rPr>
              <a:t>Assurer la mise en place d’actions de sensibilisation et/ou de formation en direction des professionnels des secteurs de la santé, du médico-social et social, du sport et des intervenants en activité physique adaptée. </a:t>
            </a:r>
            <a:r>
              <a:rPr lang="fr-FR" kern="1200" dirty="0">
                <a:solidFill>
                  <a:schemeClr val="accent4">
                    <a:lumMod val="75000"/>
                  </a:schemeClr>
                </a:solidFill>
                <a:latin typeface="Calibri" panose="020F0502020204030204"/>
              </a:rPr>
              <a:t>(il faut actualiser les connaissances tant coté « sport » que coté « santé »).</a:t>
            </a:r>
          </a:p>
          <a:p>
            <a:pPr algn="ctr">
              <a:defRPr/>
            </a:pPr>
            <a:endParaRPr lang="fr-FR" sz="4400" b="1" dirty="0">
              <a:solidFill>
                <a:srgbClr val="213469"/>
              </a:solidFill>
              <a:latin typeface="Yu Gothic UI"/>
              <a:ea typeface="Yu Gothic UI"/>
              <a:cs typeface="Arial"/>
            </a:endParaRPr>
          </a:p>
          <a:p>
            <a:pPr algn="ctr">
              <a:defRPr/>
            </a:pPr>
            <a:r>
              <a:rPr lang="fr-FR" sz="4400" b="1" dirty="0">
                <a:solidFill>
                  <a:srgbClr val="213469"/>
                </a:solidFill>
                <a:latin typeface="Yu Gothic UI"/>
                <a:ea typeface="Yu Gothic UI"/>
                <a:cs typeface="Arial"/>
              </a:rPr>
              <a:t> </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9984432" y="5373216"/>
            <a:ext cx="1350355" cy="828000"/>
          </a:xfrm>
          <a:prstGeom prst="rect">
            <a:avLst/>
          </a:prstGeom>
        </p:spPr>
      </p:pic>
    </p:spTree>
    <p:extLst>
      <p:ext uri="{BB962C8B-B14F-4D97-AF65-F5344CB8AC3E}">
        <p14:creationId xmlns:p14="http://schemas.microsoft.com/office/powerpoint/2010/main" val="3871550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Espace réservé du contenu 3"/>
          <p:cNvPicPr>
            <a:picLocks noChangeAspect="1"/>
          </p:cNvPicPr>
          <p:nvPr/>
        </p:nvPicPr>
        <p:blipFill>
          <a:blip r:embed="rId2"/>
          <a:stretch>
            <a:fillRect/>
          </a:stretch>
        </p:blipFill>
        <p:spPr>
          <a:xfrm>
            <a:off x="2402580" y="404664"/>
            <a:ext cx="7386840" cy="585675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984432" y="5373216"/>
            <a:ext cx="1350355" cy="828000"/>
          </a:xfrm>
          <a:prstGeom prst="rect">
            <a:avLst/>
          </a:prstGeom>
        </p:spPr>
      </p:pic>
    </p:spTree>
    <p:extLst>
      <p:ext uri="{BB962C8B-B14F-4D97-AF65-F5344CB8AC3E}">
        <p14:creationId xmlns:p14="http://schemas.microsoft.com/office/powerpoint/2010/main" val="3530889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1727465" y="2156604"/>
            <a:ext cx="8737070" cy="769441"/>
          </a:xfrm>
          <a:prstGeom prst="rect">
            <a:avLst/>
          </a:prstGeom>
          <a:noFill/>
        </p:spPr>
        <p:txBody>
          <a:bodyPr wrap="square">
            <a:spAutoFit/>
          </a:bodyPr>
          <a:lstStyle/>
          <a:p>
            <a:pPr algn="ctr">
              <a:defRPr/>
            </a:pPr>
            <a:r>
              <a:rPr lang="fr-FR" sz="4400" b="1" dirty="0">
                <a:solidFill>
                  <a:srgbClr val="213469"/>
                </a:solidFill>
                <a:latin typeface="Yu Gothic UI"/>
                <a:ea typeface="Yu Gothic UI"/>
                <a:cs typeface="Arial"/>
              </a:rPr>
              <a:t>QUESTIONS ET REPONSES</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9984432" y="5373216"/>
            <a:ext cx="1350355" cy="828000"/>
          </a:xfrm>
          <a:prstGeom prst="rect">
            <a:avLst/>
          </a:prstGeom>
        </p:spPr>
      </p:pic>
    </p:spTree>
    <p:extLst>
      <p:ext uri="{BB962C8B-B14F-4D97-AF65-F5344CB8AC3E}">
        <p14:creationId xmlns:p14="http://schemas.microsoft.com/office/powerpoint/2010/main" val="352565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E TITRE">
            <a:extLst>
              <a:ext uri="{FF2B5EF4-FFF2-40B4-BE49-F238E27FC236}">
                <a16:creationId xmlns:a16="http://schemas.microsoft.com/office/drawing/2014/main" id="{05673AB8-9DA5-4379-89E6-3D96CAEF6D23}"/>
              </a:ext>
            </a:extLst>
          </p:cNvPr>
          <p:cNvSpPr txBox="1"/>
          <p:nvPr/>
        </p:nvSpPr>
        <p:spPr>
          <a:xfrm>
            <a:off x="429971" y="553468"/>
            <a:ext cx="10893837" cy="4276569"/>
          </a:xfrm>
          <a:prstGeom prst="rect">
            <a:avLst/>
          </a:prstGeom>
          <a:noFill/>
        </p:spPr>
        <p:txBody>
          <a:bodyPr vert="horz" wrap="square" lIns="91440" tIns="45720" rIns="91440" bIns="45720" numCol="1" spcCol="360000" rtlCol="0" anchor="t">
            <a:noAutofit/>
          </a:bodyPr>
          <a:lstStyle/>
          <a:p>
            <a:pPr>
              <a:lnSpc>
                <a:spcPct val="90000"/>
              </a:lnSpc>
              <a:spcBef>
                <a:spcPts val="1000"/>
              </a:spcBef>
            </a:pPr>
            <a:r>
              <a:rPr lang="fr-FR" sz="2800" b="1" dirty="0">
                <a:solidFill>
                  <a:schemeClr val="bg2"/>
                </a:solidFill>
                <a:latin typeface="Calibri"/>
                <a:ea typeface="Calibri"/>
                <a:cs typeface="Calibri"/>
              </a:rPr>
              <a:t>Contexte départemental (Eure et Loir)</a:t>
            </a:r>
            <a:endParaRPr lang="en-US" sz="2800" b="1" dirty="0">
              <a:solidFill>
                <a:schemeClr val="bg2"/>
              </a:solidFill>
              <a:latin typeface="Calibri"/>
              <a:ea typeface="Calibri"/>
              <a:cs typeface="Calibri"/>
            </a:endParaRPr>
          </a:p>
          <a:p>
            <a:pPr marL="457200" indent="-457200" algn="just">
              <a:lnSpc>
                <a:spcPct val="90000"/>
              </a:lnSpc>
              <a:spcBef>
                <a:spcPts val="1000"/>
              </a:spcBef>
              <a:buFont typeface="Wingdings"/>
              <a:buChar char="Ø"/>
            </a:pPr>
            <a:r>
              <a:rPr lang="fr-FR" sz="2800" dirty="0">
                <a:solidFill>
                  <a:schemeClr val="bg2"/>
                </a:solidFill>
                <a:latin typeface="Calibri"/>
                <a:ea typeface="Calibri"/>
                <a:cs typeface="Calibri"/>
              </a:rPr>
              <a:t>Une situation démographique relativement stable entre 2014 et 2020 mais une baisse de la population estimée à 13 % en 2070.</a:t>
            </a:r>
          </a:p>
          <a:p>
            <a:pPr marL="457200" indent="-457200" algn="just">
              <a:lnSpc>
                <a:spcPct val="90000"/>
              </a:lnSpc>
              <a:spcBef>
                <a:spcPts val="1000"/>
              </a:spcBef>
              <a:buFont typeface="Wingdings"/>
              <a:buChar char="Ø"/>
            </a:pPr>
            <a:r>
              <a:rPr lang="fr-FR" sz="2800" dirty="0">
                <a:solidFill>
                  <a:schemeClr val="bg2"/>
                </a:solidFill>
                <a:latin typeface="Calibri"/>
                <a:ea typeface="Calibri"/>
                <a:cs typeface="Calibri"/>
              </a:rPr>
              <a:t>Selon les projections OMPHALE de l’INSEE, la population des plus de 65 ans connaîtrait sa plus forte croissance entre 2025 et 2045, puis se stabiliserait jusqu’en 2070. A cette échéance, les plus de 65 ans pourraient représenter 31 % de la population eurélienne, contre 20 % en 2019.</a:t>
            </a:r>
          </a:p>
          <a:p>
            <a:pPr marL="457200" indent="-457200" algn="just">
              <a:lnSpc>
                <a:spcPct val="90000"/>
              </a:lnSpc>
              <a:spcBef>
                <a:spcPts val="1000"/>
              </a:spcBef>
              <a:buFont typeface="Wingdings"/>
              <a:buChar char="Ø"/>
            </a:pPr>
            <a:r>
              <a:rPr lang="fr-FR" sz="2800" dirty="0">
                <a:solidFill>
                  <a:schemeClr val="bg2"/>
                </a:solidFill>
                <a:latin typeface="Calibri"/>
                <a:ea typeface="Calibri"/>
                <a:cs typeface="Calibri"/>
              </a:rPr>
              <a:t>Aujourd'hui 10% des personnes de plus de 75 ans sont en perte d'autonomie et bénéficient de l'Allocation Personnalisée d'Autonomie (APA).</a:t>
            </a:r>
          </a:p>
        </p:txBody>
      </p:sp>
    </p:spTree>
    <p:extLst>
      <p:ext uri="{BB962C8B-B14F-4D97-AF65-F5344CB8AC3E}">
        <p14:creationId xmlns:p14="http://schemas.microsoft.com/office/powerpoint/2010/main" val="782287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E TITRE">
            <a:extLst>
              <a:ext uri="{FF2B5EF4-FFF2-40B4-BE49-F238E27FC236}">
                <a16:creationId xmlns:a16="http://schemas.microsoft.com/office/drawing/2014/main" id="{05673AB8-9DA5-4379-89E6-3D96CAEF6D23}"/>
              </a:ext>
            </a:extLst>
          </p:cNvPr>
          <p:cNvSpPr txBox="1"/>
          <p:nvPr/>
        </p:nvSpPr>
        <p:spPr>
          <a:xfrm>
            <a:off x="6320351" y="1072649"/>
            <a:ext cx="5076618" cy="4276569"/>
          </a:xfrm>
          <a:prstGeom prst="rect">
            <a:avLst/>
          </a:prstGeom>
          <a:noFill/>
        </p:spPr>
        <p:txBody>
          <a:bodyPr vert="horz" wrap="square" lIns="91440" tIns="45720" rIns="91440" bIns="45720" numCol="1" spcCol="360000" rtlCol="0" anchor="t">
            <a:noAutofit/>
          </a:bodyPr>
          <a:lstStyle/>
          <a:p>
            <a:pPr>
              <a:lnSpc>
                <a:spcPts val="2300"/>
              </a:lnSpc>
            </a:pPr>
            <a:r>
              <a:rPr lang="fr-FR" sz="2400" b="1" dirty="0">
                <a:solidFill>
                  <a:schemeClr val="bg2"/>
                </a:solidFill>
                <a:latin typeface="Calibri" panose="020F0502020204030204" pitchFamily="34" charset="0"/>
                <a:cs typeface="Calibri" panose="020F0502020204030204" pitchFamily="34" charset="0"/>
              </a:rPr>
              <a:t>Enjeu 1/3</a:t>
            </a:r>
          </a:p>
          <a:p>
            <a:pPr>
              <a:lnSpc>
                <a:spcPts val="2300"/>
              </a:lnSpc>
            </a:pPr>
            <a:endParaRPr lang="fr-FR" sz="2400" b="1" dirty="0">
              <a:solidFill>
                <a:schemeClr val="bg2"/>
              </a:solidFill>
              <a:latin typeface="Calibri" panose="020F0502020204030204" pitchFamily="34" charset="0"/>
              <a:cs typeface="Calibri" panose="020F0502020204030204" pitchFamily="34" charset="0"/>
            </a:endParaRPr>
          </a:p>
          <a:p>
            <a:r>
              <a:rPr lang="fr-FR" altLang="fr-FR" sz="2400" dirty="0">
                <a:solidFill>
                  <a:schemeClr val="bg2"/>
                </a:solidFill>
                <a:latin typeface="Calibri"/>
                <a:ea typeface="Calibri"/>
                <a:cs typeface="Calibri"/>
              </a:rPr>
              <a:t>Dans ce contexte de vieillissement de la population et considérant le souhait de la plupart des personnes de rester vivre à domicile, la réussite du "virage domiciliaire" représente un fort enjeu.</a:t>
            </a:r>
          </a:p>
          <a:p>
            <a:pPr marL="0" indent="0">
              <a:buNone/>
            </a:pPr>
            <a:endParaRPr lang="fr-FR" altLang="fr-FR" sz="2400" dirty="0">
              <a:solidFill>
                <a:schemeClr val="bg2"/>
              </a:solidFill>
              <a:ea typeface="Calibri" panose="020F0502020204030204" pitchFamily="34" charset="0"/>
              <a:cs typeface="Calibri" panose="020F0502020204030204" pitchFamily="34" charset="0"/>
            </a:endParaRPr>
          </a:p>
          <a:p>
            <a:r>
              <a:rPr lang="fr-FR" altLang="fr-FR" sz="2400" dirty="0">
                <a:solidFill>
                  <a:schemeClr val="bg2"/>
                </a:solidFill>
                <a:latin typeface="Calibri"/>
                <a:ea typeface="Calibri"/>
                <a:cs typeface="Calibri"/>
              </a:rPr>
              <a:t>Il est donc essentiel que chacun, s'il le souhaite, puisse vivre le plus longtemps et dans les meilleures conditions à son domicile.</a:t>
            </a:r>
          </a:p>
          <a:p>
            <a:endParaRPr lang="fr-FR" sz="1600" dirty="0">
              <a:solidFill>
                <a:schemeClr val="bg2"/>
              </a:solidFill>
              <a:effectLst/>
              <a:latin typeface="Calibri" panose="020F0502020204030204" pitchFamily="34" charset="0"/>
              <a:cs typeface="Calibri" panose="020F0502020204030204" pitchFamily="34" charset="0"/>
            </a:endParaRPr>
          </a:p>
          <a:p>
            <a:endParaRPr lang="fr-FR" sz="1600" dirty="0">
              <a:solidFill>
                <a:schemeClr val="bg2"/>
              </a:solidFill>
              <a:latin typeface="Montserrat Light" pitchFamily="2" charset="77"/>
              <a:cs typeface="Krub" pitchFamily="2" charset="-34"/>
            </a:endParaRPr>
          </a:p>
        </p:txBody>
      </p:sp>
      <p:pic>
        <p:nvPicPr>
          <p:cNvPr id="4" name="Image 3">
            <a:extLst>
              <a:ext uri="{FF2B5EF4-FFF2-40B4-BE49-F238E27FC236}">
                <a16:creationId xmlns:a16="http://schemas.microsoft.com/office/drawing/2014/main" id="{56C1AF7B-DD1D-8D57-A553-8F5485551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681" y="385010"/>
            <a:ext cx="4103510" cy="5349218"/>
          </a:xfrm>
          <a:prstGeom prst="rect">
            <a:avLst/>
          </a:prstGeom>
        </p:spPr>
      </p:pic>
    </p:spTree>
    <p:extLst>
      <p:ext uri="{BB962C8B-B14F-4D97-AF65-F5344CB8AC3E}">
        <p14:creationId xmlns:p14="http://schemas.microsoft.com/office/powerpoint/2010/main" val="347489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E TITRE">
            <a:extLst>
              <a:ext uri="{FF2B5EF4-FFF2-40B4-BE49-F238E27FC236}">
                <a16:creationId xmlns:a16="http://schemas.microsoft.com/office/drawing/2014/main" id="{05673AB8-9DA5-4379-89E6-3D96CAEF6D23}"/>
              </a:ext>
            </a:extLst>
          </p:cNvPr>
          <p:cNvSpPr txBox="1"/>
          <p:nvPr/>
        </p:nvSpPr>
        <p:spPr>
          <a:xfrm>
            <a:off x="6320351" y="1072649"/>
            <a:ext cx="5076618" cy="4276569"/>
          </a:xfrm>
          <a:prstGeom prst="rect">
            <a:avLst/>
          </a:prstGeom>
          <a:noFill/>
        </p:spPr>
        <p:txBody>
          <a:bodyPr vert="horz" wrap="square" lIns="91440" tIns="45720" rIns="91440" bIns="45720" numCol="1" spcCol="360000" rtlCol="0" anchor="t">
            <a:noAutofit/>
          </a:bodyPr>
          <a:lstStyle/>
          <a:p>
            <a:pPr>
              <a:lnSpc>
                <a:spcPts val="2300"/>
              </a:lnSpc>
            </a:pPr>
            <a:r>
              <a:rPr lang="fr-FR" sz="2400" b="1" dirty="0">
                <a:solidFill>
                  <a:schemeClr val="bg2"/>
                </a:solidFill>
                <a:latin typeface="Calibri" panose="020F0502020204030204" pitchFamily="34" charset="0"/>
                <a:cs typeface="Calibri" panose="020F0502020204030204" pitchFamily="34" charset="0"/>
              </a:rPr>
              <a:t>Enjeu 2/3</a:t>
            </a:r>
          </a:p>
          <a:p>
            <a:pPr>
              <a:lnSpc>
                <a:spcPts val="2300"/>
              </a:lnSpc>
            </a:pPr>
            <a:endParaRPr lang="fr-FR" sz="2400" b="1" dirty="0">
              <a:solidFill>
                <a:schemeClr val="bg2"/>
              </a:solidFill>
              <a:latin typeface="Calibri" panose="020F0502020204030204" pitchFamily="34" charset="0"/>
              <a:cs typeface="Calibri" panose="020F0502020204030204" pitchFamily="34" charset="0"/>
            </a:endParaRPr>
          </a:p>
          <a:p>
            <a:pPr algn="just"/>
            <a:r>
              <a:rPr lang="fr-FR" altLang="fr-FR" sz="2400" dirty="0">
                <a:solidFill>
                  <a:schemeClr val="bg2"/>
                </a:solidFill>
                <a:latin typeface="Calibri"/>
                <a:ea typeface="Calibri"/>
                <a:cs typeface="Calibri"/>
              </a:rPr>
              <a:t>Outre le renforcement de l'accès aux droits, le développement de l'offre de services à domicile ou encore l'amélioration du soutien aux aidants sont des enjeux majeurs.</a:t>
            </a:r>
          </a:p>
          <a:p>
            <a:pPr marL="0" indent="0" algn="just">
              <a:buNone/>
            </a:pPr>
            <a:endParaRPr lang="fr-FR" altLang="fr-FR" sz="2400" dirty="0">
              <a:solidFill>
                <a:schemeClr val="bg2"/>
              </a:solidFill>
              <a:ea typeface="Calibri" panose="020F0502020204030204" pitchFamily="34" charset="0"/>
              <a:cs typeface="Calibri"/>
            </a:endParaRPr>
          </a:p>
          <a:p>
            <a:pPr marL="0" indent="0" algn="just">
              <a:buNone/>
            </a:pPr>
            <a:r>
              <a:rPr lang="fr-FR" altLang="fr-FR" sz="2400" dirty="0">
                <a:solidFill>
                  <a:schemeClr val="bg2"/>
                </a:solidFill>
                <a:latin typeface="Calibri"/>
                <a:ea typeface="Calibri"/>
                <a:cs typeface="Calibri"/>
              </a:rPr>
              <a:t>La prévention et l'anticipation de la perte d'autonomie est un objectif essentiel, partagé </a:t>
            </a:r>
            <a:r>
              <a:rPr lang="fr-FR" sz="2400" dirty="0">
                <a:solidFill>
                  <a:schemeClr val="bg2"/>
                </a:solidFill>
                <a:latin typeface="Calibri"/>
                <a:ea typeface="Calibri"/>
                <a:cs typeface="Calibri"/>
              </a:rPr>
              <a:t>par les acteurs des secteurs sanitaires, médico-sociaux et de secours à la personne.</a:t>
            </a:r>
          </a:p>
          <a:p>
            <a:pPr marL="0" indent="0">
              <a:buNone/>
            </a:pPr>
            <a:endParaRPr lang="fr-FR" altLang="fr-FR" sz="2400" dirty="0">
              <a:solidFill>
                <a:schemeClr val="bg2"/>
              </a:solidFill>
              <a:ea typeface="Calibri" panose="020F0502020204030204" pitchFamily="34" charset="0"/>
              <a:cs typeface="Calibri" panose="020F0502020204030204" pitchFamily="34" charset="0"/>
            </a:endParaRPr>
          </a:p>
          <a:p>
            <a:endParaRPr lang="fr-FR" sz="1600" dirty="0">
              <a:solidFill>
                <a:schemeClr val="bg2"/>
              </a:solidFill>
              <a:effectLst/>
              <a:latin typeface="Calibri" panose="020F0502020204030204" pitchFamily="34" charset="0"/>
              <a:cs typeface="Calibri" panose="020F0502020204030204" pitchFamily="34" charset="0"/>
            </a:endParaRPr>
          </a:p>
          <a:p>
            <a:endParaRPr lang="fr-FR" sz="1600" dirty="0">
              <a:solidFill>
                <a:schemeClr val="bg2"/>
              </a:solidFill>
              <a:latin typeface="Montserrat Light" pitchFamily="2" charset="77"/>
              <a:cs typeface="Krub" pitchFamily="2" charset="-34"/>
            </a:endParaRPr>
          </a:p>
        </p:txBody>
      </p:sp>
      <p:pic>
        <p:nvPicPr>
          <p:cNvPr id="4" name="Image 3">
            <a:extLst>
              <a:ext uri="{FF2B5EF4-FFF2-40B4-BE49-F238E27FC236}">
                <a16:creationId xmlns:a16="http://schemas.microsoft.com/office/drawing/2014/main" id="{DA192A82-356F-09B6-FCD7-98D0DD8A7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16" y="793484"/>
            <a:ext cx="5823284" cy="5222305"/>
          </a:xfrm>
          <a:prstGeom prst="rect">
            <a:avLst/>
          </a:prstGeom>
        </p:spPr>
      </p:pic>
    </p:spTree>
    <p:extLst>
      <p:ext uri="{BB962C8B-B14F-4D97-AF65-F5344CB8AC3E}">
        <p14:creationId xmlns:p14="http://schemas.microsoft.com/office/powerpoint/2010/main" val="1812213678"/>
      </p:ext>
    </p:extLst>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13469"/>
      </a:dk2>
      <a:lt2>
        <a:srgbClr val="E2B129"/>
      </a:lt2>
      <a:accent1>
        <a:srgbClr val="213469"/>
      </a:accent1>
      <a:accent2>
        <a:srgbClr val="D9563F"/>
      </a:accent2>
      <a:accent3>
        <a:srgbClr val="94DCDC"/>
      </a:accent3>
      <a:accent4>
        <a:srgbClr val="14F597"/>
      </a:accent4>
      <a:accent5>
        <a:srgbClr val="3D4594"/>
      </a:accent5>
      <a:accent6>
        <a:srgbClr val="6EB1B4"/>
      </a:accent6>
      <a:hlink>
        <a:srgbClr val="3D4594"/>
      </a:hlink>
      <a:folHlink>
        <a:srgbClr val="3D4594"/>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TotalTime>
  <Words>4493</Words>
  <Application>Microsoft Macintosh PowerPoint</Application>
  <DocSecurity>0</DocSecurity>
  <PresentationFormat>Grand écran</PresentationFormat>
  <Paragraphs>476</Paragraphs>
  <Slides>66</Slides>
  <Notes>21</Notes>
  <HiddenSlides>0</HiddenSlides>
  <MMClips>0</MMClips>
  <ScaleCrop>false</ScaleCrop>
  <HeadingPairs>
    <vt:vector size="6" baseType="variant">
      <vt:variant>
        <vt:lpstr>Polices utilisées</vt:lpstr>
      </vt:variant>
      <vt:variant>
        <vt:i4>18</vt:i4>
      </vt:variant>
      <vt:variant>
        <vt:lpstr>Thème</vt:lpstr>
      </vt:variant>
      <vt:variant>
        <vt:i4>1</vt:i4>
      </vt:variant>
      <vt:variant>
        <vt:lpstr>Titres des diapositives</vt:lpstr>
      </vt:variant>
      <vt:variant>
        <vt:i4>66</vt:i4>
      </vt:variant>
    </vt:vector>
  </HeadingPairs>
  <TitlesOfParts>
    <vt:vector size="85" baseType="lpstr">
      <vt:lpstr>Yu Gothic UI</vt:lpstr>
      <vt:lpstr>Yu Mincho</vt:lpstr>
      <vt:lpstr>Adelle Sans Devanagari</vt:lpstr>
      <vt:lpstr>Amatic SC</vt:lpstr>
      <vt:lpstr>Aptos</vt:lpstr>
      <vt:lpstr>Aptos Display</vt:lpstr>
      <vt:lpstr>Arial</vt:lpstr>
      <vt:lpstr>Calibri</vt:lpstr>
      <vt:lpstr>Calibri Light</vt:lpstr>
      <vt:lpstr>Courier New</vt:lpstr>
      <vt:lpstr>Helvetica</vt:lpstr>
      <vt:lpstr>Impact</vt:lpstr>
      <vt:lpstr>Montserrat Light</vt:lpstr>
      <vt:lpstr>Nunito</vt:lpstr>
      <vt:lpstr>Open Sans 1</vt:lpstr>
      <vt:lpstr>Open Sans 1 Bold</vt:lpstr>
      <vt:lpstr>Police système Courant</vt:lpstr>
      <vt:lpstr>Wingdings</vt:lpstr>
      <vt:lpstr>Shift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Projet de protocole national de coopération  Prenant en compte les exigences de qualité et de sécurités des protocoles de coopération entre professionnels de santé précisées par le décret du 27 décembre 2019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Secrétariat FCPTS</dc:creator>
  <cp:keywords/>
  <dc:description/>
  <cp:lastModifiedBy>MA mba</cp:lastModifiedBy>
  <cp:revision>134</cp:revision>
  <dcterms:created xsi:type="dcterms:W3CDTF">2023-01-12T08:34:55Z</dcterms:created>
  <dcterms:modified xsi:type="dcterms:W3CDTF">2024-10-08T20:14:43Z</dcterms:modified>
  <cp:category/>
  <dc:identifier/>
  <cp:contentStatus/>
  <dc:language/>
  <cp:version/>
</cp:coreProperties>
</file>