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Lst>
  <p:sldSz cx="12192000" cy="6858000"/>
  <p:notesSz cx="12192000" cy="6858000"/>
  <p:defaultTextStyle>
    <a:defPPr>
      <a:defRPr lang="fr-FR"/>
    </a:defPPr>
    <a:lvl1pPr marL="0" algn="l" defTabSz="914400">
      <a:defRPr sz="1800">
        <a:solidFill>
          <a:schemeClr val="tx1"/>
        </a:solidFill>
        <a:latin typeface="+mn-lt"/>
        <a:ea typeface="+mn-ea"/>
        <a:cs typeface="+mn-cs"/>
      </a:defRPr>
    </a:lvl1pPr>
    <a:lvl2pPr marL="457200" algn="l" defTabSz="914400">
      <a:defRPr sz="1800">
        <a:solidFill>
          <a:schemeClr val="tx1"/>
        </a:solidFill>
        <a:latin typeface="+mn-lt"/>
        <a:ea typeface="+mn-ea"/>
        <a:cs typeface="+mn-cs"/>
      </a:defRPr>
    </a:lvl2pPr>
    <a:lvl3pPr marL="914400" algn="l" defTabSz="914400">
      <a:defRPr sz="1800">
        <a:solidFill>
          <a:schemeClr val="tx1"/>
        </a:solidFill>
        <a:latin typeface="+mn-lt"/>
        <a:ea typeface="+mn-ea"/>
        <a:cs typeface="+mn-cs"/>
      </a:defRPr>
    </a:lvl3pPr>
    <a:lvl4pPr marL="1371600" algn="l" defTabSz="914400">
      <a:defRPr sz="1800">
        <a:solidFill>
          <a:schemeClr val="tx1"/>
        </a:solidFill>
        <a:latin typeface="+mn-lt"/>
        <a:ea typeface="+mn-ea"/>
        <a:cs typeface="+mn-cs"/>
      </a:defRPr>
    </a:lvl4pPr>
    <a:lvl5pPr marL="1828800" algn="l" defTabSz="914400">
      <a:defRPr sz="1800">
        <a:solidFill>
          <a:schemeClr val="tx1"/>
        </a:solidFill>
        <a:latin typeface="+mn-lt"/>
        <a:ea typeface="+mn-ea"/>
        <a:cs typeface="+mn-cs"/>
      </a:defRPr>
    </a:lvl5pPr>
    <a:lvl6pPr marL="2286000" algn="l" defTabSz="914400">
      <a:defRPr sz="1800">
        <a:solidFill>
          <a:schemeClr val="tx1"/>
        </a:solidFill>
        <a:latin typeface="+mn-lt"/>
        <a:ea typeface="+mn-ea"/>
        <a:cs typeface="+mn-cs"/>
      </a:defRPr>
    </a:lvl6pPr>
    <a:lvl7pPr marL="2743200" algn="l" defTabSz="914400">
      <a:defRPr sz="1800">
        <a:solidFill>
          <a:schemeClr val="tx1"/>
        </a:solidFill>
        <a:latin typeface="+mn-lt"/>
        <a:ea typeface="+mn-ea"/>
        <a:cs typeface="+mn-cs"/>
      </a:defRPr>
    </a:lvl7pPr>
    <a:lvl8pPr marL="3200400" algn="l" defTabSz="914400">
      <a:defRPr sz="1800">
        <a:solidFill>
          <a:schemeClr val="tx1"/>
        </a:solidFill>
        <a:latin typeface="+mn-lt"/>
        <a:ea typeface="+mn-ea"/>
        <a:cs typeface="+mn-cs"/>
      </a:defRPr>
    </a:lvl8pPr>
    <a:lvl9pPr marL="3657600" algn="l" defTabSz="914400">
      <a:defRPr sz="18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1356A"/>
    <a:srgbClr val="2759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874" y="43"/>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002C58-2D47-4842-A082-C5046319BFE5}" type="doc">
      <dgm:prSet loTypeId="urn:microsoft.com/office/officeart/2005/8/layout/arrow3" loCatId="relationship" qsTypeId="urn:microsoft.com/office/officeart/2005/8/quickstyle/simple1" qsCatId="simple" csTypeId="urn:microsoft.com/office/officeart/2005/8/colors/accent3_2" csCatId="accent3" phldr="1"/>
      <dgm:spPr/>
      <dgm:t>
        <a:bodyPr/>
        <a:lstStyle/>
        <a:p>
          <a:endParaRPr lang="fr-FR"/>
        </a:p>
      </dgm:t>
    </dgm:pt>
    <dgm:pt modelId="{6026B06F-3F60-4F3B-8AE2-2587E71AC09D}">
      <dgm:prSet phldrT="[Texte]" custT="1"/>
      <dgm:spPr/>
      <dgm:t>
        <a:bodyPr/>
        <a:lstStyle/>
        <a:p>
          <a:r>
            <a:rPr lang="fr-FR" sz="2000" dirty="0">
              <a:solidFill>
                <a:schemeClr val="bg2"/>
              </a:solidFill>
            </a:rPr>
            <a:t>CLS</a:t>
          </a:r>
        </a:p>
        <a:p>
          <a:r>
            <a:rPr lang="fr-FR" sz="1300" dirty="0">
              <a:solidFill>
                <a:schemeClr val="bg2"/>
              </a:solidFill>
            </a:rPr>
            <a:t>Offre un cadre de vie favorable à la santé et une attractivité du territoire</a:t>
          </a:r>
        </a:p>
      </dgm:t>
    </dgm:pt>
    <dgm:pt modelId="{9C2A91AB-CE38-485B-A413-E0A4C5CE3AA3}" type="parTrans" cxnId="{8431C055-93C6-4B9A-ACB8-AF89BBCE5B74}">
      <dgm:prSet/>
      <dgm:spPr/>
      <dgm:t>
        <a:bodyPr/>
        <a:lstStyle/>
        <a:p>
          <a:endParaRPr lang="fr-FR"/>
        </a:p>
      </dgm:t>
    </dgm:pt>
    <dgm:pt modelId="{6AED21DA-0361-40CE-A8DC-2AC550ADF66D}" type="sibTrans" cxnId="{8431C055-93C6-4B9A-ACB8-AF89BBCE5B74}">
      <dgm:prSet/>
      <dgm:spPr/>
      <dgm:t>
        <a:bodyPr/>
        <a:lstStyle/>
        <a:p>
          <a:endParaRPr lang="fr-FR"/>
        </a:p>
      </dgm:t>
    </dgm:pt>
    <dgm:pt modelId="{098EC1DF-7328-4A6A-AEB4-559A5DF631B6}">
      <dgm:prSet phldrT="[Texte]" custT="1"/>
      <dgm:spPr/>
      <dgm:t>
        <a:bodyPr/>
        <a:lstStyle/>
        <a:p>
          <a:r>
            <a:rPr lang="fr-FR" sz="2000" dirty="0">
              <a:solidFill>
                <a:schemeClr val="bg2"/>
              </a:solidFill>
            </a:rPr>
            <a:t>CPTS</a:t>
          </a:r>
        </a:p>
        <a:p>
          <a:r>
            <a:rPr lang="fr-FR" sz="1200" dirty="0">
              <a:solidFill>
                <a:schemeClr val="bg2"/>
              </a:solidFill>
            </a:rPr>
            <a:t>Projet médical de territoire attractif</a:t>
          </a:r>
        </a:p>
      </dgm:t>
    </dgm:pt>
    <dgm:pt modelId="{2DB6820C-C4D1-4179-85FD-FB0FB88F60F4}" type="parTrans" cxnId="{B2BCFF28-EA27-484B-B78C-D59AEDF3F60C}">
      <dgm:prSet/>
      <dgm:spPr/>
      <dgm:t>
        <a:bodyPr/>
        <a:lstStyle/>
        <a:p>
          <a:endParaRPr lang="fr-FR"/>
        </a:p>
      </dgm:t>
    </dgm:pt>
    <dgm:pt modelId="{BB0491BE-2D7E-40D3-B4BE-24614D6855D7}" type="sibTrans" cxnId="{B2BCFF28-EA27-484B-B78C-D59AEDF3F60C}">
      <dgm:prSet/>
      <dgm:spPr/>
      <dgm:t>
        <a:bodyPr/>
        <a:lstStyle/>
        <a:p>
          <a:endParaRPr lang="fr-FR"/>
        </a:p>
      </dgm:t>
    </dgm:pt>
    <dgm:pt modelId="{A7CB4198-8F7D-424F-ACED-05C5879F0908}" type="pres">
      <dgm:prSet presAssocID="{82002C58-2D47-4842-A082-C5046319BFE5}" presName="compositeShape" presStyleCnt="0">
        <dgm:presLayoutVars>
          <dgm:chMax val="2"/>
          <dgm:dir/>
          <dgm:resizeHandles val="exact"/>
        </dgm:presLayoutVars>
      </dgm:prSet>
      <dgm:spPr/>
    </dgm:pt>
    <dgm:pt modelId="{37023B44-E6EB-47C8-B2D0-831828536F77}" type="pres">
      <dgm:prSet presAssocID="{82002C58-2D47-4842-A082-C5046319BFE5}" presName="divider" presStyleLbl="fgShp" presStyleIdx="0" presStyleCnt="1"/>
      <dgm:spPr/>
    </dgm:pt>
    <dgm:pt modelId="{53FD038C-2DBA-49F0-8914-E314EB257B03}" type="pres">
      <dgm:prSet presAssocID="{6026B06F-3F60-4F3B-8AE2-2587E71AC09D}" presName="downArrow" presStyleLbl="node1" presStyleIdx="0" presStyleCnt="2"/>
      <dgm:spPr/>
    </dgm:pt>
    <dgm:pt modelId="{D327055D-61C7-46C2-94BE-10B396364844}" type="pres">
      <dgm:prSet presAssocID="{6026B06F-3F60-4F3B-8AE2-2587E71AC09D}" presName="downArrowText" presStyleLbl="revTx" presStyleIdx="0" presStyleCnt="2">
        <dgm:presLayoutVars>
          <dgm:bulletEnabled val="1"/>
        </dgm:presLayoutVars>
      </dgm:prSet>
      <dgm:spPr/>
    </dgm:pt>
    <dgm:pt modelId="{6967478A-746E-451E-8CAA-FDA5A6AFBEE1}" type="pres">
      <dgm:prSet presAssocID="{098EC1DF-7328-4A6A-AEB4-559A5DF631B6}" presName="upArrow" presStyleLbl="node1" presStyleIdx="1" presStyleCnt="2"/>
      <dgm:spPr/>
    </dgm:pt>
    <dgm:pt modelId="{AFB831E0-DB63-45EE-BD9F-C34E4BC2EFA6}" type="pres">
      <dgm:prSet presAssocID="{098EC1DF-7328-4A6A-AEB4-559A5DF631B6}" presName="upArrowText" presStyleLbl="revTx" presStyleIdx="1" presStyleCnt="2">
        <dgm:presLayoutVars>
          <dgm:bulletEnabled val="1"/>
        </dgm:presLayoutVars>
      </dgm:prSet>
      <dgm:spPr/>
    </dgm:pt>
  </dgm:ptLst>
  <dgm:cxnLst>
    <dgm:cxn modelId="{A6BCC108-ECF2-4195-A2B2-02327DC5578D}" type="presOf" srcId="{6026B06F-3F60-4F3B-8AE2-2587E71AC09D}" destId="{D327055D-61C7-46C2-94BE-10B396364844}" srcOrd="0" destOrd="0" presId="urn:microsoft.com/office/officeart/2005/8/layout/arrow3"/>
    <dgm:cxn modelId="{B2BCFF28-EA27-484B-B78C-D59AEDF3F60C}" srcId="{82002C58-2D47-4842-A082-C5046319BFE5}" destId="{098EC1DF-7328-4A6A-AEB4-559A5DF631B6}" srcOrd="1" destOrd="0" parTransId="{2DB6820C-C4D1-4179-85FD-FB0FB88F60F4}" sibTransId="{BB0491BE-2D7E-40D3-B4BE-24614D6855D7}"/>
    <dgm:cxn modelId="{8431C055-93C6-4B9A-ACB8-AF89BBCE5B74}" srcId="{82002C58-2D47-4842-A082-C5046319BFE5}" destId="{6026B06F-3F60-4F3B-8AE2-2587E71AC09D}" srcOrd="0" destOrd="0" parTransId="{9C2A91AB-CE38-485B-A413-E0A4C5CE3AA3}" sibTransId="{6AED21DA-0361-40CE-A8DC-2AC550ADF66D}"/>
    <dgm:cxn modelId="{3B5EDE76-5048-46EE-90D8-7C4E77F14DB6}" type="presOf" srcId="{098EC1DF-7328-4A6A-AEB4-559A5DF631B6}" destId="{AFB831E0-DB63-45EE-BD9F-C34E4BC2EFA6}" srcOrd="0" destOrd="0" presId="urn:microsoft.com/office/officeart/2005/8/layout/arrow3"/>
    <dgm:cxn modelId="{2E3F687C-7007-4A1E-9573-C888ACE0EBFB}" type="presOf" srcId="{82002C58-2D47-4842-A082-C5046319BFE5}" destId="{A7CB4198-8F7D-424F-ACED-05C5879F0908}" srcOrd="0" destOrd="0" presId="urn:microsoft.com/office/officeart/2005/8/layout/arrow3"/>
    <dgm:cxn modelId="{D4FEDB1C-F2B2-433B-A9ED-1F08EF7D68D3}" type="presParOf" srcId="{A7CB4198-8F7D-424F-ACED-05C5879F0908}" destId="{37023B44-E6EB-47C8-B2D0-831828536F77}" srcOrd="0" destOrd="0" presId="urn:microsoft.com/office/officeart/2005/8/layout/arrow3"/>
    <dgm:cxn modelId="{B45E6B30-6847-4A32-92D3-FECAECB04462}" type="presParOf" srcId="{A7CB4198-8F7D-424F-ACED-05C5879F0908}" destId="{53FD038C-2DBA-49F0-8914-E314EB257B03}" srcOrd="1" destOrd="0" presId="urn:microsoft.com/office/officeart/2005/8/layout/arrow3"/>
    <dgm:cxn modelId="{97A86910-8D56-4A30-ADD0-0DDE0134F47D}" type="presParOf" srcId="{A7CB4198-8F7D-424F-ACED-05C5879F0908}" destId="{D327055D-61C7-46C2-94BE-10B396364844}" srcOrd="2" destOrd="0" presId="urn:microsoft.com/office/officeart/2005/8/layout/arrow3"/>
    <dgm:cxn modelId="{73FE99FA-C857-4CDA-89CE-688B008D339D}" type="presParOf" srcId="{A7CB4198-8F7D-424F-ACED-05C5879F0908}" destId="{6967478A-746E-451E-8CAA-FDA5A6AFBEE1}" srcOrd="3" destOrd="0" presId="urn:microsoft.com/office/officeart/2005/8/layout/arrow3"/>
    <dgm:cxn modelId="{2E1E97C2-6D1F-470D-BCD7-D73E7479E4CD}" type="presParOf" srcId="{A7CB4198-8F7D-424F-ACED-05C5879F0908}" destId="{AFB831E0-DB63-45EE-BD9F-C34E4BC2EFA6}"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023B44-E6EB-47C8-B2D0-831828536F77}">
      <dsp:nvSpPr>
        <dsp:cNvPr id="0" name=""/>
        <dsp:cNvSpPr/>
      </dsp:nvSpPr>
      <dsp:spPr>
        <a:xfrm rot="21300000">
          <a:off x="13072" y="1116399"/>
          <a:ext cx="6310558" cy="575513"/>
        </a:xfrm>
        <a:prstGeom prst="mathMinus">
          <a:avLst/>
        </a:prstGeom>
        <a:solidFill>
          <a:schemeClr val="accent3">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3FD038C-2DBA-49F0-8914-E314EB257B03}">
      <dsp:nvSpPr>
        <dsp:cNvPr id="0" name=""/>
        <dsp:cNvSpPr/>
      </dsp:nvSpPr>
      <dsp:spPr>
        <a:xfrm>
          <a:off x="760404" y="140415"/>
          <a:ext cx="1901011" cy="1123324"/>
        </a:xfrm>
        <a:prstGeom prst="downArrow">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27055D-61C7-46C2-94BE-10B396364844}">
      <dsp:nvSpPr>
        <dsp:cNvPr id="0" name=""/>
        <dsp:cNvSpPr/>
      </dsp:nvSpPr>
      <dsp:spPr>
        <a:xfrm>
          <a:off x="3358453" y="0"/>
          <a:ext cx="2027745" cy="11794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kern="1200" dirty="0">
              <a:solidFill>
                <a:schemeClr val="bg2"/>
              </a:solidFill>
            </a:rPr>
            <a:t>CLS</a:t>
          </a:r>
        </a:p>
        <a:p>
          <a:pPr marL="0" lvl="0" indent="0" algn="ctr" defTabSz="889000">
            <a:lnSpc>
              <a:spcPct val="90000"/>
            </a:lnSpc>
            <a:spcBef>
              <a:spcPct val="0"/>
            </a:spcBef>
            <a:spcAft>
              <a:spcPct val="35000"/>
            </a:spcAft>
            <a:buNone/>
          </a:pPr>
          <a:r>
            <a:rPr lang="fr-FR" sz="1300" kern="1200" dirty="0">
              <a:solidFill>
                <a:schemeClr val="bg2"/>
              </a:solidFill>
            </a:rPr>
            <a:t>Offre un cadre de vie favorable à la santé et une attractivité du territoire</a:t>
          </a:r>
        </a:p>
      </dsp:txBody>
      <dsp:txXfrm>
        <a:off x="3358453" y="0"/>
        <a:ext cx="2027745" cy="1179491"/>
      </dsp:txXfrm>
    </dsp:sp>
    <dsp:sp modelId="{6967478A-746E-451E-8CAA-FDA5A6AFBEE1}">
      <dsp:nvSpPr>
        <dsp:cNvPr id="0" name=""/>
        <dsp:cNvSpPr/>
      </dsp:nvSpPr>
      <dsp:spPr>
        <a:xfrm>
          <a:off x="3675288" y="1544571"/>
          <a:ext cx="1901011" cy="1123324"/>
        </a:xfrm>
        <a:prstGeom prst="upArrow">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B831E0-DB63-45EE-BD9F-C34E4BC2EFA6}">
      <dsp:nvSpPr>
        <dsp:cNvPr id="0" name=""/>
        <dsp:cNvSpPr/>
      </dsp:nvSpPr>
      <dsp:spPr>
        <a:xfrm>
          <a:off x="950505" y="1628820"/>
          <a:ext cx="2027745" cy="11794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kern="1200" dirty="0">
              <a:solidFill>
                <a:schemeClr val="bg2"/>
              </a:solidFill>
            </a:rPr>
            <a:t>CPTS</a:t>
          </a:r>
        </a:p>
        <a:p>
          <a:pPr marL="0" lvl="0" indent="0" algn="ctr" defTabSz="889000">
            <a:lnSpc>
              <a:spcPct val="90000"/>
            </a:lnSpc>
            <a:spcBef>
              <a:spcPct val="0"/>
            </a:spcBef>
            <a:spcAft>
              <a:spcPct val="35000"/>
            </a:spcAft>
            <a:buNone/>
          </a:pPr>
          <a:r>
            <a:rPr lang="fr-FR" sz="1200" kern="1200" dirty="0">
              <a:solidFill>
                <a:schemeClr val="bg2"/>
              </a:solidFill>
            </a:rPr>
            <a:t>Projet médical de territoire attractif</a:t>
          </a:r>
        </a:p>
      </dsp:txBody>
      <dsp:txXfrm>
        <a:off x="950505" y="1628820"/>
        <a:ext cx="2027745" cy="1179491"/>
      </dsp:txXfrm>
    </dsp:sp>
  </dsp:spTree>
</dsp:drawing>
</file>

<file path=ppt/diagrams/layout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11BBACD1-7806-45F0-A4FB-41E3859100F0}" type="datetimeFigureOut">
              <a:rPr lang="fr-FR" smtClean="0"/>
              <a:t>09/10/2024</a:t>
            </a:fld>
            <a:endParaRPr lang="fr-FR"/>
          </a:p>
        </p:txBody>
      </p:sp>
      <p:sp>
        <p:nvSpPr>
          <p:cNvPr id="4" name="Espace réservé de l'image des diapositives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810DBCB3-C521-4542-88F7-272AC2B4A7DC}" type="slidenum">
              <a:rPr lang="fr-FR" smtClean="0"/>
              <a:t>‹N°›</a:t>
            </a:fld>
            <a:endParaRPr lang="fr-FR"/>
          </a:p>
        </p:txBody>
      </p:sp>
    </p:spTree>
    <p:extLst>
      <p:ext uri="{BB962C8B-B14F-4D97-AF65-F5344CB8AC3E}">
        <p14:creationId xmlns:p14="http://schemas.microsoft.com/office/powerpoint/2010/main" val="30288227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Volet CLS</a:t>
            </a:r>
          </a:p>
          <a:p>
            <a:r>
              <a:rPr lang="fr-FR" dirty="0"/>
              <a:t>Réalisation d’un diagnostic local de santé </a:t>
            </a:r>
          </a:p>
          <a:p>
            <a:endParaRPr lang="fr-FR" dirty="0"/>
          </a:p>
        </p:txBody>
      </p:sp>
      <p:sp>
        <p:nvSpPr>
          <p:cNvPr id="4" name="Espace réservé du numéro de diapositive 3"/>
          <p:cNvSpPr>
            <a:spLocks noGrp="1"/>
          </p:cNvSpPr>
          <p:nvPr>
            <p:ph type="sldNum" sz="quarter" idx="5"/>
          </p:nvPr>
        </p:nvSpPr>
        <p:spPr/>
        <p:txBody>
          <a:bodyPr/>
          <a:lstStyle/>
          <a:p>
            <a:fld id="{810DBCB3-C521-4542-88F7-272AC2B4A7DC}" type="slidenum">
              <a:rPr lang="fr-FR" smtClean="0"/>
              <a:t>6</a:t>
            </a:fld>
            <a:endParaRPr lang="fr-FR"/>
          </a:p>
        </p:txBody>
      </p:sp>
    </p:spTree>
    <p:extLst>
      <p:ext uri="{BB962C8B-B14F-4D97-AF65-F5344CB8AC3E}">
        <p14:creationId xmlns:p14="http://schemas.microsoft.com/office/powerpoint/2010/main" val="936530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Volet CPTS</a:t>
            </a:r>
          </a:p>
          <a:p>
            <a:pPr marL="171450" indent="-171450">
              <a:buFontTx/>
              <a:buChar char="-"/>
            </a:pPr>
            <a:r>
              <a:rPr lang="fr-FR" dirty="0"/>
              <a:t>Un certain nombre d’actions en dehors</a:t>
            </a:r>
            <a:r>
              <a:rPr lang="fr-FR" baseline="0" dirty="0"/>
              <a:t> des ACI</a:t>
            </a:r>
          </a:p>
          <a:p>
            <a:pPr marL="171450" indent="-171450">
              <a:buFontTx/>
              <a:buChar char="-"/>
            </a:pPr>
            <a:r>
              <a:rPr lang="fr-FR" baseline="0" dirty="0"/>
              <a:t>Objectif d’améliorer les conditions de travail des PS en travaillant sur l’organisation du système</a:t>
            </a:r>
          </a:p>
          <a:p>
            <a:pPr marL="171450" indent="-171450">
              <a:buFontTx/>
              <a:buChar char="-"/>
            </a:pPr>
            <a:r>
              <a:rPr lang="fr-FR" baseline="0" dirty="0"/>
              <a:t>Des actions développées en fonction des spécificités de chaque territoire identifiées par les PS et intégrées ou non dans les ACI</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810DBCB3-C521-4542-88F7-272AC2B4A7DC}" type="slidenum">
              <a:rPr lang="fr-FR" smtClean="0"/>
              <a:t>7</a:t>
            </a:fld>
            <a:endParaRPr lang="fr-FR"/>
          </a:p>
        </p:txBody>
      </p:sp>
    </p:spTree>
    <p:extLst>
      <p:ext uri="{BB962C8B-B14F-4D97-AF65-F5344CB8AC3E}">
        <p14:creationId xmlns:p14="http://schemas.microsoft.com/office/powerpoint/2010/main" val="2153487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err="1"/>
              <a:t>RésoPro</a:t>
            </a:r>
            <a:r>
              <a:rPr lang="fr-FR" dirty="0"/>
              <a:t> (initialement </a:t>
            </a:r>
            <a:r>
              <a:rPr lang="fr-FR" dirty="0" err="1"/>
              <a:t>Jamespot</a:t>
            </a:r>
            <a:r>
              <a:rPr lang="fr-FR" dirty="0"/>
              <a:t> et uniquement pour les CPTS au démarrage, a été ouvert à l’ensemble des PS en CVL : il y a un groupe CLS sur </a:t>
            </a:r>
            <a:r>
              <a:rPr lang="fr-FR" dirty="0" err="1"/>
              <a:t>RésoPro</a:t>
            </a:r>
            <a:r>
              <a:rPr lang="fr-FR" dirty="0"/>
              <a:t> depuis 1 an cela permet aux coordo CLS de pouvoir contacter/communiquer avec les CPTS – entre autre). </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810DBCB3-C521-4542-88F7-272AC2B4A7DC}" type="slidenum">
              <a:rPr lang="fr-FR" smtClean="0"/>
              <a:t>9</a:t>
            </a:fld>
            <a:endParaRPr lang="fr-FR"/>
          </a:p>
        </p:txBody>
      </p:sp>
    </p:spTree>
    <p:extLst>
      <p:ext uri="{BB962C8B-B14F-4D97-AF65-F5344CB8AC3E}">
        <p14:creationId xmlns:p14="http://schemas.microsoft.com/office/powerpoint/2010/main" val="12688071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err="1"/>
              <a:t>RésoPro</a:t>
            </a:r>
            <a:r>
              <a:rPr lang="fr-FR" dirty="0"/>
              <a:t> (initialement </a:t>
            </a:r>
            <a:r>
              <a:rPr lang="fr-FR" dirty="0" err="1"/>
              <a:t>Jamespot</a:t>
            </a:r>
            <a:r>
              <a:rPr lang="fr-FR" dirty="0"/>
              <a:t> et uniquement pour les CPTS au démarrage, a été ouvert à l’ensemble des PS en CVL : il y a un groupe CLS sur </a:t>
            </a:r>
            <a:r>
              <a:rPr lang="fr-FR" dirty="0" err="1"/>
              <a:t>RésoPro</a:t>
            </a:r>
            <a:r>
              <a:rPr lang="fr-FR" dirty="0"/>
              <a:t> depuis 1 an cela permet aux coordo CLS de pouvoir contacter/communiquer avec les CPTS – entre autre). </a:t>
            </a:r>
          </a:p>
          <a:p>
            <a:endParaRPr lang="fr-FR" dirty="0"/>
          </a:p>
          <a:p>
            <a:endParaRPr lang="fr-FR" dirty="0"/>
          </a:p>
        </p:txBody>
      </p:sp>
      <p:sp>
        <p:nvSpPr>
          <p:cNvPr id="4" name="Espace réservé du numéro de diapositive 3"/>
          <p:cNvSpPr>
            <a:spLocks noGrp="1"/>
          </p:cNvSpPr>
          <p:nvPr>
            <p:ph type="sldNum" sz="quarter" idx="5"/>
          </p:nvPr>
        </p:nvSpPr>
        <p:spPr/>
        <p:txBody>
          <a:bodyPr/>
          <a:lstStyle/>
          <a:p>
            <a:fld id="{810DBCB3-C521-4542-88F7-272AC2B4A7DC}" type="slidenum">
              <a:rPr lang="fr-FR" smtClean="0"/>
              <a:t>10</a:t>
            </a:fld>
            <a:endParaRPr lang="fr-FR"/>
          </a:p>
        </p:txBody>
      </p:sp>
    </p:spTree>
    <p:extLst>
      <p:ext uri="{BB962C8B-B14F-4D97-AF65-F5344CB8AC3E}">
        <p14:creationId xmlns:p14="http://schemas.microsoft.com/office/powerpoint/2010/main" val="8298990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a:solidFill>
                  <a:schemeClr val="accent1">
                    <a:lumMod val="75000"/>
                  </a:schemeClr>
                </a:solidFill>
                <a:latin typeface="Arial" panose="020B0604020202020204" pitchFamily="34" charset="0"/>
                <a:cs typeface="Arial" panose="020B0604020202020204" pitchFamily="34" charset="0"/>
              </a:rPr>
              <a:t>Ex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a:solidFill>
                  <a:schemeClr val="accent1">
                    <a:lumMod val="75000"/>
                  </a:schemeClr>
                </a:solidFill>
                <a:latin typeface="Arial" panose="020B0604020202020204" pitchFamily="34" charset="0"/>
                <a:cs typeface="Arial" panose="020B0604020202020204" pitchFamily="34" charset="0"/>
              </a:rPr>
              <a:t>CLS apporter un appui (ex. immobilier) au déploiement des Maisons de santé pluri professionnelles (MSP), en lien avec les Communautés professionnelles de santé (CPTS).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fr-FR" sz="1200" dirty="0">
              <a:solidFill>
                <a:schemeClr val="accent1">
                  <a:lumMod val="7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a:solidFill>
                  <a:schemeClr val="accent1">
                    <a:lumMod val="75000"/>
                  </a:schemeClr>
                </a:solidFill>
                <a:latin typeface="Arial" panose="020B0604020202020204" pitchFamily="34" charset="0"/>
                <a:cs typeface="Arial" panose="020B0604020202020204" pitchFamily="34" charset="0"/>
              </a:rPr>
              <a:t> Les CPTS attirent les professionnels par le projet médical qu’ils proposent et vont dans les universités pour se faire connaitre</a:t>
            </a:r>
            <a:r>
              <a:rPr lang="fr-FR" altLang="fr-FR" sz="1200" baseline="0" dirty="0">
                <a:solidFill>
                  <a:schemeClr val="accent1">
                    <a:lumMod val="75000"/>
                  </a:schemeClr>
                </a:solidFill>
                <a:latin typeface="Arial" panose="020B0604020202020204" pitchFamily="34" charset="0"/>
                <a:cs typeface="Arial" panose="020B0604020202020204" pitchFamily="34" charset="0"/>
              </a:rPr>
              <a:t> et parler à des pairs/</a:t>
            </a:r>
            <a:r>
              <a:rPr lang="fr-FR" altLang="fr-FR" sz="1200" dirty="0">
                <a:solidFill>
                  <a:schemeClr val="accent1">
                    <a:lumMod val="75000"/>
                  </a:schemeClr>
                </a:solidFill>
                <a:latin typeface="Arial" panose="020B0604020202020204" pitchFamily="34" charset="0"/>
                <a:cs typeface="Arial" panose="020B0604020202020204" pitchFamily="34" charset="0"/>
              </a:rPr>
              <a:t> CLS garantissent une offre de service (panier de services) qui donne envie aux médecins de vivre sur le territoire (travail pour le conjoint, commerces de proximité,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fr-FR" sz="1200" dirty="0">
              <a:solidFill>
                <a:schemeClr val="accent1">
                  <a:lumMod val="7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a:solidFill>
                  <a:schemeClr val="accent1">
                    <a:lumMod val="75000"/>
                  </a:schemeClr>
                </a:solidFill>
                <a:latin typeface="Arial" panose="020B0604020202020204" pitchFamily="34" charset="0"/>
                <a:cs typeface="Arial" panose="020B0604020202020204" pitchFamily="34" charset="0"/>
              </a:rPr>
              <a:t>=&gt; développer ++ la répartition des missions entre le CPTS et CLS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fr-FR" sz="1200" dirty="0">
              <a:solidFill>
                <a:schemeClr val="accent1">
                  <a:lumMod val="7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fr-FR" sz="1200" dirty="0">
              <a:solidFill>
                <a:schemeClr val="accent1">
                  <a:lumMod val="7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a:solidFill>
                  <a:schemeClr val="accent1">
                    <a:lumMod val="75000"/>
                  </a:schemeClr>
                </a:solidFill>
                <a:latin typeface="Arial" panose="020B0604020202020204" pitchFamily="34" charset="0"/>
                <a:cs typeface="Arial" panose="020B0604020202020204" pitchFamily="34" charset="0"/>
              </a:rPr>
              <a:t>Ex : sport santé : rôle CLS développement d’une dynamique locale</a:t>
            </a:r>
            <a:r>
              <a:rPr lang="fr-FR" altLang="fr-FR" sz="1200" baseline="0" dirty="0">
                <a:solidFill>
                  <a:schemeClr val="accent1">
                    <a:lumMod val="75000"/>
                  </a:schemeClr>
                </a:solidFill>
                <a:latin typeface="Arial" panose="020B0604020202020204" pitchFamily="34" charset="0"/>
                <a:cs typeface="Arial" panose="020B0604020202020204" pitchFamily="34" charset="0"/>
              </a:rPr>
              <a:t> avec les associations sportives pour accompagner les personnes et se former à ses problématiques.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baseline="0" dirty="0">
                <a:solidFill>
                  <a:schemeClr val="accent1">
                    <a:lumMod val="75000"/>
                  </a:schemeClr>
                </a:solidFill>
                <a:latin typeface="Arial" panose="020B0604020202020204" pitchFamily="34" charset="0"/>
                <a:cs typeface="Arial" panose="020B0604020202020204" pitchFamily="34" charset="0"/>
              </a:rPr>
              <a:t>Rôle CPTS : promouvoir la pratique sportive auprès de leurs patients et orienter leurs patients vers les associations disponibles sur le territoire si delta trop important entre l’état de santé du patient ou sa pratique sportive initiale pour pouvoir intégrer une association, orientation vers l’éducateur sportif recruté par la CPTS pour un temps limité avant réorientation vers les acteurs locaux (augmentation de la force de frappe car permet d’accompagner plus de personnes et dispositif qui s’inscrit dans le territoire et non pas ex nihilo)</a:t>
            </a:r>
            <a:endParaRPr lang="fr-FR" altLang="fr-FR" sz="1200" dirty="0">
              <a:solidFill>
                <a:schemeClr val="accent1">
                  <a:lumMod val="75000"/>
                </a:schemeClr>
              </a:solidFill>
              <a:latin typeface="Arial" panose="020B0604020202020204" pitchFamily="34" charset="0"/>
              <a:cs typeface="Arial" panose="020B0604020202020204" pitchFamily="34" charset="0"/>
            </a:endParaRPr>
          </a:p>
          <a:p>
            <a:endParaRPr lang="fr-FR" dirty="0"/>
          </a:p>
        </p:txBody>
      </p:sp>
      <p:sp>
        <p:nvSpPr>
          <p:cNvPr id="4" name="Espace réservé du numéro de diapositive 3"/>
          <p:cNvSpPr>
            <a:spLocks noGrp="1"/>
          </p:cNvSpPr>
          <p:nvPr>
            <p:ph type="sldNum" sz="quarter" idx="5"/>
          </p:nvPr>
        </p:nvSpPr>
        <p:spPr/>
        <p:txBody>
          <a:bodyPr/>
          <a:lstStyle/>
          <a:p>
            <a:fld id="{810DBCB3-C521-4542-88F7-272AC2B4A7DC}" type="slidenum">
              <a:rPr lang="fr-FR" smtClean="0"/>
              <a:t>11</a:t>
            </a:fld>
            <a:endParaRPr lang="fr-FR"/>
          </a:p>
        </p:txBody>
      </p:sp>
    </p:spTree>
    <p:extLst>
      <p:ext uri="{BB962C8B-B14F-4D97-AF65-F5344CB8AC3E}">
        <p14:creationId xmlns:p14="http://schemas.microsoft.com/office/powerpoint/2010/main" val="34275382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a:solidFill>
                  <a:schemeClr val="accent1">
                    <a:lumMod val="75000"/>
                  </a:schemeClr>
                </a:solidFill>
                <a:latin typeface="Arial" panose="020B0604020202020204" pitchFamily="34" charset="0"/>
                <a:cs typeface="Arial" panose="020B0604020202020204" pitchFamily="34" charset="0"/>
              </a:rPr>
              <a:t>Ex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a:solidFill>
                  <a:schemeClr val="accent1">
                    <a:lumMod val="75000"/>
                  </a:schemeClr>
                </a:solidFill>
                <a:latin typeface="Arial" panose="020B0604020202020204" pitchFamily="34" charset="0"/>
                <a:cs typeface="Arial" panose="020B0604020202020204" pitchFamily="34" charset="0"/>
              </a:rPr>
              <a:t>CLS apporter un appui (ex. immobilier) au déploiement des Maisons de santé pluri professionnelles (MSP), en lien avec les Communautés professionnelles de santé (CPTS).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fr-FR" sz="1200" dirty="0">
              <a:solidFill>
                <a:schemeClr val="accent1">
                  <a:lumMod val="7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a:solidFill>
                  <a:schemeClr val="accent1">
                    <a:lumMod val="75000"/>
                  </a:schemeClr>
                </a:solidFill>
                <a:latin typeface="Arial" panose="020B0604020202020204" pitchFamily="34" charset="0"/>
                <a:cs typeface="Arial" panose="020B0604020202020204" pitchFamily="34" charset="0"/>
              </a:rPr>
              <a:t> Les CPTS attirent les professionnels par le projet médical qu’ils proposent et vont dans les universités pour se faire connaitre</a:t>
            </a:r>
            <a:r>
              <a:rPr lang="fr-FR" altLang="fr-FR" sz="1200" baseline="0" dirty="0">
                <a:solidFill>
                  <a:schemeClr val="accent1">
                    <a:lumMod val="75000"/>
                  </a:schemeClr>
                </a:solidFill>
                <a:latin typeface="Arial" panose="020B0604020202020204" pitchFamily="34" charset="0"/>
                <a:cs typeface="Arial" panose="020B0604020202020204" pitchFamily="34" charset="0"/>
              </a:rPr>
              <a:t> et parler à des pairs/</a:t>
            </a:r>
            <a:r>
              <a:rPr lang="fr-FR" altLang="fr-FR" sz="1200" dirty="0">
                <a:solidFill>
                  <a:schemeClr val="accent1">
                    <a:lumMod val="75000"/>
                  </a:schemeClr>
                </a:solidFill>
                <a:latin typeface="Arial" panose="020B0604020202020204" pitchFamily="34" charset="0"/>
                <a:cs typeface="Arial" panose="020B0604020202020204" pitchFamily="34" charset="0"/>
              </a:rPr>
              <a:t> CLS garantissent une offre de service (panier de services) qui donne envie aux médecins de vivre sur le territoire (travail pour le conjoint, commerces de proximité,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fr-FR" sz="1200" dirty="0">
              <a:solidFill>
                <a:schemeClr val="accent1">
                  <a:lumMod val="7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a:solidFill>
                  <a:schemeClr val="accent1">
                    <a:lumMod val="75000"/>
                  </a:schemeClr>
                </a:solidFill>
                <a:latin typeface="Arial" panose="020B0604020202020204" pitchFamily="34" charset="0"/>
                <a:cs typeface="Arial" panose="020B0604020202020204" pitchFamily="34" charset="0"/>
              </a:rPr>
              <a:t>=&gt; développer ++ la répartition des missions entre le CPTS et CLS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fr-FR" sz="1200" dirty="0">
              <a:solidFill>
                <a:schemeClr val="accent1">
                  <a:lumMod val="7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fr-FR" altLang="fr-FR" sz="1200" dirty="0">
              <a:solidFill>
                <a:schemeClr val="accent1">
                  <a:lumMod val="75000"/>
                </a:schemeClr>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dirty="0">
                <a:solidFill>
                  <a:schemeClr val="accent1">
                    <a:lumMod val="75000"/>
                  </a:schemeClr>
                </a:solidFill>
                <a:latin typeface="Arial" panose="020B0604020202020204" pitchFamily="34" charset="0"/>
                <a:cs typeface="Arial" panose="020B0604020202020204" pitchFamily="34" charset="0"/>
              </a:rPr>
              <a:t>Ex : sport santé : rôle CLS développement d’une dynamique locale</a:t>
            </a:r>
            <a:r>
              <a:rPr lang="fr-FR" altLang="fr-FR" sz="1200" baseline="0" dirty="0">
                <a:solidFill>
                  <a:schemeClr val="accent1">
                    <a:lumMod val="75000"/>
                  </a:schemeClr>
                </a:solidFill>
                <a:latin typeface="Arial" panose="020B0604020202020204" pitchFamily="34" charset="0"/>
                <a:cs typeface="Arial" panose="020B0604020202020204" pitchFamily="34" charset="0"/>
              </a:rPr>
              <a:t> avec les associations sportives pour accompagner les personnes et se former à ses problématiques.</a:t>
            </a:r>
          </a:p>
          <a:p>
            <a:pPr marL="0" marR="0" lvl="0" indent="0" algn="l" defTabSz="914400" rtl="0" eaLnBrk="1" fontAlgn="auto" latinLnBrk="0" hangingPunct="1">
              <a:lnSpc>
                <a:spcPct val="100000"/>
              </a:lnSpc>
              <a:spcBef>
                <a:spcPts val="0"/>
              </a:spcBef>
              <a:spcAft>
                <a:spcPts val="0"/>
              </a:spcAft>
              <a:buClrTx/>
              <a:buSzTx/>
              <a:buFontTx/>
              <a:buNone/>
              <a:tabLst/>
              <a:defRPr/>
            </a:pPr>
            <a:r>
              <a:rPr lang="fr-FR" altLang="fr-FR" sz="1200" baseline="0" dirty="0">
                <a:solidFill>
                  <a:schemeClr val="accent1">
                    <a:lumMod val="75000"/>
                  </a:schemeClr>
                </a:solidFill>
                <a:latin typeface="Arial" panose="020B0604020202020204" pitchFamily="34" charset="0"/>
                <a:cs typeface="Arial" panose="020B0604020202020204" pitchFamily="34" charset="0"/>
              </a:rPr>
              <a:t>Rôle CPTS : promouvoir la pratique sportive auprès de leurs patients et orienter leurs patients vers les associations disponibles sur le territoire si delta trop important entre l’état de santé du patient ou sa pratique sportive initiale pour pouvoir intégrer une association, orientation vers l’éducateur sportif recruté par la CPTS pour un temps limité avant réorientation vers les acteurs locaux (augmentation de la force de frappe car permet d’accompagner plus de personnes et dispositif qui s’inscrit dans le territoire et non pas ex nihilo)</a:t>
            </a:r>
            <a:endParaRPr lang="fr-FR" altLang="fr-FR" sz="1200" dirty="0">
              <a:solidFill>
                <a:schemeClr val="accent1">
                  <a:lumMod val="75000"/>
                </a:schemeClr>
              </a:solidFill>
              <a:latin typeface="Arial" panose="020B0604020202020204" pitchFamily="34" charset="0"/>
              <a:cs typeface="Arial" panose="020B0604020202020204" pitchFamily="34" charset="0"/>
            </a:endParaRPr>
          </a:p>
          <a:p>
            <a:endParaRPr lang="fr-FR" dirty="0"/>
          </a:p>
        </p:txBody>
      </p:sp>
      <p:sp>
        <p:nvSpPr>
          <p:cNvPr id="4" name="Espace réservé du numéro de diapositive 3"/>
          <p:cNvSpPr>
            <a:spLocks noGrp="1"/>
          </p:cNvSpPr>
          <p:nvPr>
            <p:ph type="sldNum" sz="quarter" idx="5"/>
          </p:nvPr>
        </p:nvSpPr>
        <p:spPr/>
        <p:txBody>
          <a:bodyPr/>
          <a:lstStyle/>
          <a:p>
            <a:fld id="{810DBCB3-C521-4542-88F7-272AC2B4A7DC}" type="slidenum">
              <a:rPr lang="fr-FR" smtClean="0"/>
              <a:t>12</a:t>
            </a:fld>
            <a:endParaRPr lang="fr-FR"/>
          </a:p>
        </p:txBody>
      </p:sp>
    </p:spTree>
    <p:extLst>
      <p:ext uri="{BB962C8B-B14F-4D97-AF65-F5344CB8AC3E}">
        <p14:creationId xmlns:p14="http://schemas.microsoft.com/office/powerpoint/2010/main" val="31262885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matchingName="Title and body" userDrawn="1">
  <p:cSld name="Title and body">
    <p:bg>
      <p:bgPr>
        <a:solidFill>
          <a:schemeClr val="dk2"/>
        </a:solidFill>
        <a:effectLst/>
      </p:bgPr>
    </p:bg>
    <p:spTree>
      <p:nvGrpSpPr>
        <p:cNvPr id="1" name=""/>
        <p:cNvGrpSpPr/>
        <p:nvPr/>
      </p:nvGrpSpPr>
      <p:grpSpPr bwMode="auto">
        <a:xfrm>
          <a:off x="0" y="0"/>
          <a:ext cx="0" cy="0"/>
          <a:chOff x="0" y="0"/>
          <a:chExt cx="0" cy="0"/>
        </a:xfrm>
      </p:grpSpPr>
      <p:sp>
        <p:nvSpPr>
          <p:cNvPr id="50" name="Google Shape;50;p4"/>
          <p:cNvSpPr/>
          <p:nvPr/>
        </p:nvSpPr>
        <p:spPr bwMode="auto">
          <a:xfrm flipH="1">
            <a:off x="4776800" y="2067599"/>
            <a:ext cx="7415200" cy="4790400"/>
          </a:xfrm>
          <a:prstGeom prst="rtTriangle">
            <a:avLst/>
          </a:prstGeom>
          <a:solidFill>
            <a:schemeClr val="lt2"/>
          </a:solidFill>
          <a:ln>
            <a:noFill/>
          </a:ln>
        </p:spPr>
        <p:txBody>
          <a:bodyPr spcFirstLastPara="1" wrap="square" lIns="121900" tIns="121900" rIns="121900" bIns="121900" anchor="ctr" anchorCtr="0">
            <a:noAutofit/>
          </a:bodyPr>
          <a:lstStyle/>
          <a:p>
            <a:pPr marL="0" lvl="0" indent="0" algn="l">
              <a:spcBef>
                <a:spcPts val="0"/>
              </a:spcBef>
              <a:spcAft>
                <a:spcPts val="0"/>
              </a:spcAft>
              <a:buNone/>
              <a:defRPr/>
            </a:pPr>
            <a:endParaRPr sz="2400"/>
          </a:p>
        </p:txBody>
      </p:sp>
      <p:sp>
        <p:nvSpPr>
          <p:cNvPr id="51" name="Google Shape;51;p4"/>
          <p:cNvSpPr/>
          <p:nvPr/>
        </p:nvSpPr>
        <p:spPr bwMode="auto">
          <a:xfrm>
            <a:off x="0" y="3766000"/>
            <a:ext cx="9827200" cy="3092000"/>
          </a:xfrm>
          <a:prstGeom prst="rtTriangle">
            <a:avLst/>
          </a:prstGeom>
          <a:solidFill>
            <a:schemeClr val="accent3"/>
          </a:solidFill>
          <a:ln>
            <a:noFill/>
          </a:ln>
        </p:spPr>
        <p:txBody>
          <a:bodyPr spcFirstLastPara="1" wrap="square" lIns="121900" tIns="121900" rIns="121900" bIns="121900" anchor="ctr" anchorCtr="0">
            <a:noAutofit/>
          </a:bodyPr>
          <a:lstStyle/>
          <a:p>
            <a:pPr marL="0" lvl="0" indent="0" algn="l">
              <a:spcBef>
                <a:spcPts val="0"/>
              </a:spcBef>
              <a:spcAft>
                <a:spcPts val="0"/>
              </a:spcAft>
              <a:buNone/>
              <a:defRPr/>
            </a:pPr>
            <a:endParaRPr sz="2400"/>
          </a:p>
        </p:txBody>
      </p:sp>
      <p:sp>
        <p:nvSpPr>
          <p:cNvPr id="2" name="Google Shape;51;p4"/>
          <p:cNvSpPr/>
          <p:nvPr userDrawn="1"/>
        </p:nvSpPr>
        <p:spPr bwMode="auto">
          <a:xfrm rot="10800000">
            <a:off x="6358070" y="-1"/>
            <a:ext cx="5833929" cy="2615013"/>
          </a:xfrm>
          <a:prstGeom prst="rtTriangle">
            <a:avLst/>
          </a:prstGeom>
          <a:solidFill>
            <a:srgbClr val="41868B"/>
          </a:solidFill>
          <a:ln>
            <a:solidFill>
              <a:srgbClr val="41868B"/>
            </a:solidFill>
          </a:ln>
        </p:spPr>
        <p:txBody>
          <a:bodyPr spcFirstLastPara="1" wrap="square" lIns="121900" tIns="121900" rIns="121900" bIns="121900" anchor="ctr" anchorCtr="0">
            <a:noAutofit/>
          </a:bodyPr>
          <a:lstStyle/>
          <a:p>
            <a:pPr marL="0" lvl="0" indent="0" algn="l">
              <a:spcBef>
                <a:spcPts val="0"/>
              </a:spcBef>
              <a:spcAft>
                <a:spcPts val="0"/>
              </a:spcAft>
              <a:buNone/>
              <a:defRPr/>
            </a:pPr>
            <a:endParaRPr sz="2400"/>
          </a:p>
        </p:txBody>
      </p:sp>
      <p:sp>
        <p:nvSpPr>
          <p:cNvPr id="5" name="Google Shape;67;p6"/>
          <p:cNvSpPr/>
          <p:nvPr userDrawn="1"/>
        </p:nvSpPr>
        <p:spPr bwMode="auto">
          <a:xfrm>
            <a:off x="271000" y="275000"/>
            <a:ext cx="11650000" cy="6308000"/>
          </a:xfrm>
          <a:prstGeom prst="rect">
            <a:avLst/>
          </a:prstGeom>
          <a:solidFill>
            <a:schemeClr val="dk1"/>
          </a:solidFill>
          <a:ln>
            <a:noFill/>
          </a:ln>
          <a:effectLst>
            <a:outerShdw blurRad="228600" sx="101000" sy="101000" algn="ctr" rotWithShape="0">
              <a:srgbClr val="000000">
                <a:alpha val="40000"/>
              </a:srgbClr>
            </a:outerShdw>
          </a:effectLst>
        </p:spPr>
        <p:txBody>
          <a:bodyPr spcFirstLastPara="1" wrap="square" lIns="121900" tIns="121900" rIns="121900" bIns="121900" anchor="ctr" anchorCtr="0">
            <a:noAutofit/>
          </a:bodyPr>
          <a:lstStyle/>
          <a:p>
            <a:r>
              <a:rPr lang="fr-FR" sz="2400"/>
              <a:t>6ÈME ÉDITION</a:t>
            </a:r>
          </a:p>
          <a:p>
            <a:r>
              <a:rPr lang="fr-FR" sz="2400"/>
              <a:t>JOURNÉES NATIONALES DES CPTS</a:t>
            </a:r>
          </a:p>
        </p:txBody>
      </p:sp>
      <p:pic>
        <p:nvPicPr>
          <p:cNvPr id="4" name="Image 3"/>
          <p:cNvPicPr>
            <a:picLocks noChangeAspect="1"/>
          </p:cNvPicPr>
          <p:nvPr userDrawn="1"/>
        </p:nvPicPr>
        <p:blipFill>
          <a:blip r:embed="rId2"/>
          <a:stretch/>
        </p:blipFill>
        <p:spPr bwMode="auto">
          <a:xfrm>
            <a:off x="483532" y="5899389"/>
            <a:ext cx="4357653" cy="582058"/>
          </a:xfrm>
          <a:prstGeom prst="rect">
            <a:avLst/>
          </a:prstGeom>
        </p:spPr>
      </p:pic>
      <p:pic>
        <p:nvPicPr>
          <p:cNvPr id="7" name="Image 6">
            <a:extLst>
              <a:ext uri="{FF2B5EF4-FFF2-40B4-BE49-F238E27FC236}">
                <a16:creationId xmlns:a16="http://schemas.microsoft.com/office/drawing/2014/main" id="{50BA4335-7E6C-5C2A-214A-568EEEAD3681}"/>
              </a:ext>
            </a:extLst>
          </p:cNvPr>
          <p:cNvPicPr>
            <a:picLocks noChangeAspect="1"/>
          </p:cNvPicPr>
          <p:nvPr userDrawn="1"/>
        </p:nvPicPr>
        <p:blipFill>
          <a:blip r:embed="rId3"/>
          <a:stretch>
            <a:fillRect/>
          </a:stretch>
        </p:blipFill>
        <p:spPr>
          <a:xfrm>
            <a:off x="501533" y="548680"/>
            <a:ext cx="1645856" cy="1208444"/>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userDrawn="1">
  <p:cSld name="Titre et contenu">
    <p:spTree>
      <p:nvGrpSpPr>
        <p:cNvPr id="1" name=""/>
        <p:cNvGrpSpPr/>
        <p:nvPr/>
      </p:nvGrpSpPr>
      <p:grpSpPr bwMode="auto">
        <a:xfrm>
          <a:off x="0" y="0"/>
          <a:ext cx="0" cy="0"/>
          <a:chOff x="0" y="0"/>
          <a:chExt cx="0" cy="0"/>
        </a:xfrm>
      </p:grpSpPr>
      <p:sp>
        <p:nvSpPr>
          <p:cNvPr id="2" name="Titre 1"/>
          <p:cNvSpPr>
            <a:spLocks noGrp="1"/>
          </p:cNvSpPr>
          <p:nvPr>
            <p:ph type="title"/>
          </p:nvPr>
        </p:nvSpPr>
        <p:spPr bwMode="auto"/>
        <p:txBody>
          <a:bodyPr/>
          <a:lstStyle/>
          <a:p>
            <a:pPr>
              <a:defRPr/>
            </a:pPr>
            <a:r>
              <a:rPr lang="fr-FR"/>
              <a:t>Cliquez pour modifier le style du titre</a:t>
            </a:r>
            <a:endParaRPr/>
          </a:p>
        </p:txBody>
      </p:sp>
      <p:sp>
        <p:nvSpPr>
          <p:cNvPr id="3" name="Espace réservé du contenu 2"/>
          <p:cNvSpPr>
            <a:spLocks noGrp="1"/>
          </p:cNvSpPr>
          <p:nvPr>
            <p:ph idx="1"/>
          </p:nvPr>
        </p:nvSpPr>
        <p:spPr bwMode="auto"/>
        <p:txBody>
          <a:bodyPr/>
          <a:lstStyle/>
          <a:p>
            <a:pPr lvl="0">
              <a:defRPr/>
            </a:pPr>
            <a:r>
              <a:rPr lang="fr-FR"/>
              <a:t>Cliquez pour modifier les styles du texte du masque</a:t>
            </a:r>
            <a:endParaRPr/>
          </a:p>
          <a:p>
            <a:pPr lvl="1">
              <a:defRPr/>
            </a:pPr>
            <a:r>
              <a:rPr lang="fr-FR"/>
              <a:t>Deuxième niveau</a:t>
            </a:r>
            <a:endParaRPr/>
          </a:p>
          <a:p>
            <a:pPr lvl="2">
              <a:defRPr/>
            </a:pPr>
            <a:r>
              <a:rPr lang="fr-FR"/>
              <a:t>Troisième niveau</a:t>
            </a:r>
            <a:endParaRPr/>
          </a:p>
          <a:p>
            <a:pPr lvl="3">
              <a:defRPr/>
            </a:pPr>
            <a:r>
              <a:rPr lang="fr-FR"/>
              <a:t>Quatrième niveau</a:t>
            </a:r>
            <a:endParaRPr/>
          </a:p>
          <a:p>
            <a:pPr lvl="4">
              <a:defRPr/>
            </a:pPr>
            <a:r>
              <a:rPr lang="fr-FR"/>
              <a:t>Cinquième niveau</a:t>
            </a:r>
            <a:endParaRPr/>
          </a:p>
        </p:txBody>
      </p:sp>
      <p:sp>
        <p:nvSpPr>
          <p:cNvPr id="4" name="Espace réservé de la date 3"/>
          <p:cNvSpPr>
            <a:spLocks noGrp="1"/>
          </p:cNvSpPr>
          <p:nvPr>
            <p:ph type="dt" sz="half" idx="10"/>
          </p:nvPr>
        </p:nvSpPr>
        <p:spPr bwMode="auto"/>
        <p:txBody>
          <a:bodyPr/>
          <a:lstStyle>
            <a:lvl1pPr>
              <a:defRPr/>
            </a:lvl1pPr>
          </a:lstStyle>
          <a:p>
            <a:pPr>
              <a:defRPr/>
            </a:pPr>
            <a:endParaRPr lang="fr-FR"/>
          </a:p>
        </p:txBody>
      </p:sp>
      <p:sp>
        <p:nvSpPr>
          <p:cNvPr id="5" name="Espace réservé du pied de page 4"/>
          <p:cNvSpPr>
            <a:spLocks noGrp="1"/>
          </p:cNvSpPr>
          <p:nvPr>
            <p:ph type="ftr" sz="quarter" idx="11"/>
          </p:nvPr>
        </p:nvSpPr>
        <p:spPr bwMode="auto"/>
        <p:txBody>
          <a:bodyPr/>
          <a:lstStyle>
            <a:lvl1pPr>
              <a:defRPr/>
            </a:lvl1pPr>
          </a:lstStyle>
          <a:p>
            <a:pPr>
              <a:defRPr/>
            </a:pPr>
            <a:r>
              <a:rPr lang="fr-FR"/>
              <a:t>P.Marissal ACB 2012</a:t>
            </a:r>
            <a:endParaRPr/>
          </a:p>
        </p:txBody>
      </p:sp>
      <p:sp>
        <p:nvSpPr>
          <p:cNvPr id="6" name="Espace réservé du numéro de diapositive 5"/>
          <p:cNvSpPr>
            <a:spLocks noGrp="1"/>
          </p:cNvSpPr>
          <p:nvPr>
            <p:ph type="sldNum" sz="quarter" idx="12"/>
          </p:nvPr>
        </p:nvSpPr>
        <p:spPr bwMode="auto"/>
        <p:txBody>
          <a:bodyPr/>
          <a:lstStyle>
            <a:lvl1pPr>
              <a:defRPr/>
            </a:lvl1pPr>
          </a:lstStyle>
          <a:p>
            <a:pPr>
              <a:defRPr/>
            </a:pPr>
            <a:fld id="{5771D1EB-D794-9049-956C-B776D45FF990}" type="slidenum">
              <a:rPr lang="fr-F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type="blank" userDrawn="1">
  <p:cSld name="Vide">
    <p:spTree>
      <p:nvGrpSpPr>
        <p:cNvPr id="1" name=""/>
        <p:cNvGrpSpPr/>
        <p:nvPr/>
      </p:nvGrpSpPr>
      <p:grpSpPr bwMode="auto">
        <a:xfrm>
          <a:off x="0" y="0"/>
          <a:ext cx="0" cy="0"/>
          <a:chOff x="0" y="0"/>
          <a:chExt cx="0" cy="0"/>
        </a:xfrm>
      </p:grpSpPr>
      <p:sp>
        <p:nvSpPr>
          <p:cNvPr id="2" name="Espace réservé de la date 3"/>
          <p:cNvSpPr>
            <a:spLocks noGrp="1"/>
          </p:cNvSpPr>
          <p:nvPr>
            <p:ph type="dt" sz="half" idx="10"/>
          </p:nvPr>
        </p:nvSpPr>
        <p:spPr bwMode="auto"/>
        <p:txBody>
          <a:bodyPr/>
          <a:lstStyle>
            <a:lvl1pPr>
              <a:defRPr/>
            </a:lvl1pPr>
          </a:lstStyle>
          <a:p>
            <a:pPr>
              <a:defRPr/>
            </a:pPr>
            <a:endParaRPr lang="fr-FR"/>
          </a:p>
        </p:txBody>
      </p:sp>
      <p:sp>
        <p:nvSpPr>
          <p:cNvPr id="3" name="Espace réservé du pied de page 4"/>
          <p:cNvSpPr>
            <a:spLocks noGrp="1"/>
          </p:cNvSpPr>
          <p:nvPr>
            <p:ph type="ftr" sz="quarter" idx="11"/>
          </p:nvPr>
        </p:nvSpPr>
        <p:spPr bwMode="auto"/>
        <p:txBody>
          <a:bodyPr/>
          <a:lstStyle>
            <a:lvl1pPr>
              <a:defRPr/>
            </a:lvl1pPr>
          </a:lstStyle>
          <a:p>
            <a:pPr>
              <a:defRPr/>
            </a:pPr>
            <a:r>
              <a:rPr lang="fr-FR"/>
              <a:t>P.Marissal ACB 2012</a:t>
            </a:r>
            <a:endParaRPr/>
          </a:p>
        </p:txBody>
      </p:sp>
      <p:sp>
        <p:nvSpPr>
          <p:cNvPr id="4" name="Espace réservé du numéro de diapositive 5"/>
          <p:cNvSpPr>
            <a:spLocks noGrp="1"/>
          </p:cNvSpPr>
          <p:nvPr>
            <p:ph type="sldNum" sz="quarter" idx="12"/>
          </p:nvPr>
        </p:nvSpPr>
        <p:spPr bwMode="auto"/>
        <p:txBody>
          <a:bodyPr/>
          <a:lstStyle>
            <a:lvl1pPr>
              <a:defRPr/>
            </a:lvl1pPr>
          </a:lstStyle>
          <a:p>
            <a:pPr>
              <a:defRPr/>
            </a:pPr>
            <a:fld id="{5DE57938-5CF9-C04D-AF5D-40D0878D74A3}" type="slidenum">
              <a:rPr lang="fr-F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
        <p:cNvGrpSpPr/>
        <p:nvPr/>
      </p:nvGrpSpPr>
      <p:grpSpPr bwMode="auto">
        <a:xfrm>
          <a:off x="0" y="0"/>
          <a:ext cx="0" cy="0"/>
          <a:chOff x="0" y="0"/>
          <a:chExt cx="0" cy="0"/>
        </a:xfrm>
      </p:grpSpPr>
      <p:sp>
        <p:nvSpPr>
          <p:cNvPr id="6" name="Google Shape;6;p1"/>
          <p:cNvSpPr txBox="1">
            <a:spLocks noGrp="1"/>
          </p:cNvSpPr>
          <p:nvPr>
            <p:ph type="title"/>
          </p:nvPr>
        </p:nvSpPr>
        <p:spPr bwMode="auto">
          <a:xfrm>
            <a:off x="415600" y="593367"/>
            <a:ext cx="11360800" cy="7636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defRPr>
            </a:lvl9pPr>
          </a:lstStyle>
          <a:p>
            <a:pPr>
              <a:defRPr/>
            </a:pPr>
            <a:endParaRPr/>
          </a:p>
        </p:txBody>
      </p:sp>
      <p:sp>
        <p:nvSpPr>
          <p:cNvPr id="7" name="Google Shape;7;p1"/>
          <p:cNvSpPr txBox="1">
            <a:spLocks noGrp="1"/>
          </p:cNvSpPr>
          <p:nvPr>
            <p:ph type="body" idx="1"/>
          </p:nvPr>
        </p:nvSpPr>
        <p:spPr bwMode="auto">
          <a:xfrm>
            <a:off x="415600" y="1536633"/>
            <a:ext cx="11360800" cy="4521600"/>
          </a:xfrm>
          <a:prstGeom prst="rect">
            <a:avLst/>
          </a:prstGeom>
          <a:noFill/>
          <a:ln>
            <a:noFill/>
          </a:ln>
        </p:spPr>
        <p:txBody>
          <a:bodyPr spcFirstLastPara="1" wrap="square" lIns="91425" tIns="91425" rIns="91425" bIns="91425" anchor="t" anchorCtr="0">
            <a:normAutofit/>
          </a:bodyPr>
          <a:lstStyle>
            <a:lvl1pPr marL="457200" lvl="0" indent="-311150">
              <a:lnSpc>
                <a:spcPct val="114999"/>
              </a:lnSpc>
              <a:spcBef>
                <a:spcPts val="0"/>
              </a:spcBef>
              <a:spcAft>
                <a:spcPts val="0"/>
              </a:spcAft>
              <a:buClr>
                <a:schemeClr val="dk2"/>
              </a:buClr>
              <a:buSzPts val="1300"/>
              <a:buFont typeface="Calibri"/>
              <a:buChar char="●"/>
              <a:defRPr sz="1300">
                <a:solidFill>
                  <a:schemeClr val="dk2"/>
                </a:solidFill>
                <a:latin typeface="Calibri"/>
                <a:ea typeface="Calibri"/>
                <a:cs typeface="Calibri"/>
              </a:defRPr>
            </a:lvl1pPr>
            <a:lvl2pPr marL="914400" lvl="1"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2pPr>
            <a:lvl3pPr marL="1371600" lvl="2"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3pPr>
            <a:lvl4pPr marL="1828800" lvl="3"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4pPr>
            <a:lvl5pPr marL="2286000" lvl="4"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5pPr>
            <a:lvl6pPr marL="2743200" lvl="5"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6pPr>
            <a:lvl7pPr marL="3200400" lvl="6"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7pPr>
            <a:lvl8pPr marL="3657600" lvl="7"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8pPr>
            <a:lvl9pPr marL="4114800" lvl="8" indent="-298450">
              <a:lnSpc>
                <a:spcPct val="114999"/>
              </a:lnSpc>
              <a:spcBef>
                <a:spcPts val="0"/>
              </a:spcBef>
              <a:spcAft>
                <a:spcPts val="0"/>
              </a:spcAft>
              <a:buClr>
                <a:schemeClr val="dk2"/>
              </a:buClr>
              <a:buSzPts val="1100"/>
              <a:buFont typeface="Calibri"/>
              <a:buChar char="■"/>
              <a:defRPr sz="1100">
                <a:solidFill>
                  <a:schemeClr val="dk2"/>
                </a:solidFill>
                <a:latin typeface="Calibri"/>
                <a:ea typeface="Calibri"/>
                <a:cs typeface="Calibri"/>
              </a:defRPr>
            </a:lvl9pPr>
          </a:lstStyle>
          <a:p>
            <a:pPr>
              <a:defRPr/>
            </a:pPr>
            <a:endParaRPr/>
          </a:p>
        </p:txBody>
      </p:sp>
      <p:sp>
        <p:nvSpPr>
          <p:cNvPr id="8" name="Google Shape;8;p1"/>
          <p:cNvSpPr txBox="1">
            <a:spLocks noGrp="1"/>
          </p:cNvSpPr>
          <p:nvPr>
            <p:ph type="sldNum" idx="12"/>
          </p:nvPr>
        </p:nvSpPr>
        <p:spPr bwMode="auto">
          <a:xfrm>
            <a:off x="11187645" y="6058224"/>
            <a:ext cx="731600" cy="524800"/>
          </a:xfrm>
          <a:prstGeom prst="rect">
            <a:avLst/>
          </a:prstGeom>
          <a:noFill/>
          <a:ln>
            <a:noFill/>
          </a:ln>
        </p:spPr>
        <p:txBody>
          <a:bodyPr spcFirstLastPara="1" wrap="square" lIns="91425" tIns="91425" rIns="91425" bIns="91425" anchor="ctr" anchorCtr="0">
            <a:normAutofit/>
          </a:bodyPr>
          <a:lstStyle>
            <a:lvl1pPr lvl="0" algn="r">
              <a:buNone/>
              <a:defRPr sz="1350">
                <a:solidFill>
                  <a:schemeClr val="dk2"/>
                </a:solidFill>
                <a:latin typeface="Nunito"/>
                <a:ea typeface="Nunito"/>
                <a:cs typeface="Nunito"/>
              </a:defRPr>
            </a:lvl1pPr>
            <a:lvl2pPr lvl="1" algn="r">
              <a:buNone/>
              <a:defRPr sz="1350">
                <a:solidFill>
                  <a:schemeClr val="dk2"/>
                </a:solidFill>
                <a:latin typeface="Nunito"/>
                <a:ea typeface="Nunito"/>
                <a:cs typeface="Nunito"/>
              </a:defRPr>
            </a:lvl2pPr>
            <a:lvl3pPr lvl="2" algn="r">
              <a:buNone/>
              <a:defRPr sz="1350">
                <a:solidFill>
                  <a:schemeClr val="dk2"/>
                </a:solidFill>
                <a:latin typeface="Nunito"/>
                <a:ea typeface="Nunito"/>
                <a:cs typeface="Nunito"/>
              </a:defRPr>
            </a:lvl3pPr>
            <a:lvl4pPr lvl="3" algn="r">
              <a:buNone/>
              <a:defRPr sz="1350">
                <a:solidFill>
                  <a:schemeClr val="dk2"/>
                </a:solidFill>
                <a:latin typeface="Nunito"/>
                <a:ea typeface="Nunito"/>
                <a:cs typeface="Nunito"/>
              </a:defRPr>
            </a:lvl4pPr>
            <a:lvl5pPr lvl="4" algn="r">
              <a:buNone/>
              <a:defRPr sz="1350">
                <a:solidFill>
                  <a:schemeClr val="dk2"/>
                </a:solidFill>
                <a:latin typeface="Nunito"/>
                <a:ea typeface="Nunito"/>
                <a:cs typeface="Nunito"/>
              </a:defRPr>
            </a:lvl5pPr>
            <a:lvl6pPr lvl="5" algn="r">
              <a:buNone/>
              <a:defRPr sz="1350">
                <a:solidFill>
                  <a:schemeClr val="dk2"/>
                </a:solidFill>
                <a:latin typeface="Nunito"/>
                <a:ea typeface="Nunito"/>
                <a:cs typeface="Nunito"/>
              </a:defRPr>
            </a:lvl6pPr>
            <a:lvl7pPr lvl="6" algn="r">
              <a:buNone/>
              <a:defRPr sz="1350">
                <a:solidFill>
                  <a:schemeClr val="dk2"/>
                </a:solidFill>
                <a:latin typeface="Nunito"/>
                <a:ea typeface="Nunito"/>
                <a:cs typeface="Nunito"/>
              </a:defRPr>
            </a:lvl7pPr>
            <a:lvl8pPr lvl="7" algn="r">
              <a:buNone/>
              <a:defRPr sz="1350">
                <a:solidFill>
                  <a:schemeClr val="dk2"/>
                </a:solidFill>
                <a:latin typeface="Nunito"/>
                <a:ea typeface="Nunito"/>
                <a:cs typeface="Nunito"/>
              </a:defRPr>
            </a:lvl8pPr>
            <a:lvl9pPr lvl="8" algn="r">
              <a:buNone/>
              <a:defRPr sz="1350">
                <a:solidFill>
                  <a:schemeClr val="dk2"/>
                </a:solidFill>
                <a:latin typeface="Nunito"/>
                <a:ea typeface="Nunito"/>
                <a:cs typeface="Nunito"/>
              </a:defRPr>
            </a:lvl9pPr>
          </a:lstStyle>
          <a:p>
            <a:pPr>
              <a:defRPr/>
            </a:pPr>
            <a:fld id="{00000000-1234-1234-1234-123412341234}" type="slidenum">
              <a:rPr lang="fr-FR"/>
              <a:t>‹N°›</a:t>
            </a:fld>
            <a:endParaRPr lang="fr-F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Lst>
  <p:hf sldNum="0" hdr="0" ftr="0" dt="0"/>
  <p:txStyles>
    <p:title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9pPr>
    </p:titleStyle>
    <p:body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9pPr>
    </p:bodyStyle>
    <p:otherStyle>
      <a:defPPr marR="0" lvl="0" algn="l">
        <a:lnSpc>
          <a:spcPct val="100000"/>
        </a:lnSpc>
        <a:spcBef>
          <a:spcPts val="0"/>
        </a:spcBef>
        <a:spcAft>
          <a:spcPts val="0"/>
        </a:spcAft>
      </a:defPPr>
      <a:lvl1pPr marR="0" lvl="0"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1pPr>
      <a:lvl2pPr marR="0" lvl="1"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2pPr>
      <a:lvl3pPr marR="0" lvl="2"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3pPr>
      <a:lvl4pPr marR="0" lvl="3"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4pPr>
      <a:lvl5pPr marR="0" lvl="4"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5pPr>
      <a:lvl6pPr marR="0" lvl="5"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6pPr>
      <a:lvl7pPr marR="0" lvl="6"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7pPr>
      <a:lvl8pPr marR="0" lvl="7"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8pPr>
      <a:lvl9pPr marR="0" lvl="8" algn="l">
        <a:lnSpc>
          <a:spcPct val="100000"/>
        </a:lnSpc>
        <a:spcBef>
          <a:spcPts val="0"/>
        </a:spcBef>
        <a:spcAft>
          <a:spcPts val="0"/>
        </a:spcAft>
        <a:buClr>
          <a:srgbClr val="000000"/>
        </a:buClr>
        <a:buFont typeface="Arial"/>
        <a:defRPr sz="1850" b="0" i="0" u="none" strike="noStrike" cap="none">
          <a:solidFill>
            <a:srgbClr val="000000"/>
          </a:solidFill>
          <a:latin typeface="Arial"/>
          <a:ea typeface="Arial"/>
          <a:cs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7" name="ZoneTexte 6"/>
          <p:cNvSpPr txBox="1"/>
          <p:nvPr/>
        </p:nvSpPr>
        <p:spPr bwMode="auto">
          <a:xfrm>
            <a:off x="2122745" y="2708920"/>
            <a:ext cx="7946511" cy="1200329"/>
          </a:xfrm>
          <a:prstGeom prst="rect">
            <a:avLst/>
          </a:prstGeom>
          <a:noFill/>
          <a:ln w="38100">
            <a:solidFill>
              <a:srgbClr val="21356A"/>
            </a:solidFill>
          </a:ln>
        </p:spPr>
        <p:txBody>
          <a:bodyPr wrap="square" rtlCol="0">
            <a:spAutoFit/>
          </a:bodyPr>
          <a:lstStyle/>
          <a:p>
            <a:pPr algn="ctr">
              <a:defRPr/>
            </a:pPr>
            <a:r>
              <a:rPr lang="fr-FR" sz="3600" b="1" dirty="0">
                <a:solidFill>
                  <a:srgbClr val="213469"/>
                </a:solidFill>
                <a:latin typeface="Yu Gothic UI"/>
                <a:ea typeface="Yu Gothic UI"/>
                <a:cs typeface="Arial"/>
              </a:rPr>
              <a:t>6</a:t>
            </a:r>
            <a:r>
              <a:rPr lang="fr-FR" sz="3600" b="1" baseline="30000" dirty="0">
                <a:solidFill>
                  <a:srgbClr val="213469"/>
                </a:solidFill>
                <a:latin typeface="Yu Gothic UI"/>
                <a:ea typeface="Yu Gothic UI"/>
                <a:cs typeface="Arial"/>
              </a:rPr>
              <a:t>ème</a:t>
            </a:r>
            <a:r>
              <a:rPr lang="fr-FR" sz="3600" b="1" dirty="0">
                <a:solidFill>
                  <a:srgbClr val="213469"/>
                </a:solidFill>
                <a:latin typeface="Yu Gothic UI"/>
                <a:ea typeface="Yu Gothic UI"/>
                <a:cs typeface="Arial"/>
              </a:rPr>
              <a:t> édition </a:t>
            </a:r>
            <a:br>
              <a:rPr lang="fr-FR" sz="3600" b="1" dirty="0">
                <a:solidFill>
                  <a:srgbClr val="213469"/>
                </a:solidFill>
                <a:latin typeface="Yu Gothic UI"/>
                <a:ea typeface="Yu Gothic UI"/>
                <a:cs typeface="Arial"/>
              </a:rPr>
            </a:br>
            <a:r>
              <a:rPr lang="fr-FR" sz="3600" b="1" dirty="0">
                <a:solidFill>
                  <a:srgbClr val="213469"/>
                </a:solidFill>
                <a:latin typeface="Yu Gothic UI"/>
                <a:ea typeface="Yu Gothic UI"/>
                <a:cs typeface="Arial"/>
              </a:rPr>
              <a:t>des Journées Nationales des CPTS </a:t>
            </a:r>
            <a:endParaRPr dirty="0"/>
          </a:p>
        </p:txBody>
      </p:sp>
      <p:sp>
        <p:nvSpPr>
          <p:cNvPr id="4" name="ZoneTexte 3"/>
          <p:cNvSpPr txBox="1"/>
          <p:nvPr/>
        </p:nvSpPr>
        <p:spPr bwMode="auto">
          <a:xfrm>
            <a:off x="8832304" y="692696"/>
            <a:ext cx="2761278" cy="369332"/>
          </a:xfrm>
          <a:prstGeom prst="rect">
            <a:avLst/>
          </a:prstGeom>
          <a:noFill/>
        </p:spPr>
        <p:txBody>
          <a:bodyPr wrap="square" rtlCol="0">
            <a:spAutoFit/>
          </a:bodyPr>
          <a:lstStyle/>
          <a:p>
            <a:pPr>
              <a:defRPr/>
            </a:pPr>
            <a:r>
              <a:rPr lang="fr-FR" b="1" dirty="0">
                <a:solidFill>
                  <a:srgbClr val="27594B"/>
                </a:solidFill>
                <a:latin typeface="Aptos" panose="020B0004020202020204" pitchFamily="34" charset="0"/>
                <a:ea typeface="Yu Gothic UI"/>
              </a:rPr>
              <a:t>Les 9 et 10 octobre 2024</a:t>
            </a:r>
            <a:endParaRPr dirty="0">
              <a:solidFill>
                <a:srgbClr val="27594B"/>
              </a:solidFill>
              <a:latin typeface="Aptos" panose="020B00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44BD890-BC33-30D0-1331-74B82FD7135B}"/>
              </a:ext>
            </a:extLst>
          </p:cNvPr>
          <p:cNvSpPr txBox="1"/>
          <p:nvPr/>
        </p:nvSpPr>
        <p:spPr bwMode="auto">
          <a:xfrm>
            <a:off x="551384" y="624745"/>
            <a:ext cx="11089232" cy="4062651"/>
          </a:xfrm>
          <a:prstGeom prst="rect">
            <a:avLst/>
          </a:prstGeom>
          <a:noFill/>
        </p:spPr>
        <p:txBody>
          <a:bodyPr wrap="square">
            <a:spAutoFit/>
          </a:bodyPr>
          <a:lstStyle/>
          <a:p>
            <a:pPr algn="ctr">
              <a:defRPr/>
            </a:pPr>
            <a:r>
              <a:rPr lang="fr-FR" sz="3600" b="1" dirty="0">
                <a:solidFill>
                  <a:schemeClr val="bg2"/>
                </a:solidFill>
                <a:latin typeface="Yu Gothic UI"/>
                <a:ea typeface="Yu Gothic UI"/>
                <a:cs typeface="Arial"/>
              </a:rPr>
              <a:t>Evolution des attendus de l’ARS</a:t>
            </a:r>
          </a:p>
          <a:p>
            <a:pPr>
              <a:defRPr/>
            </a:pPr>
            <a:endParaRPr lang="fr-FR" sz="2400" b="1" dirty="0">
              <a:solidFill>
                <a:schemeClr val="bg2"/>
              </a:solidFill>
              <a:latin typeface="Yu Gothic UI"/>
              <a:ea typeface="Yu Gothic UI"/>
              <a:cs typeface="Arial"/>
            </a:endParaRPr>
          </a:p>
          <a:p>
            <a:endParaRPr lang="fr-FR" sz="2000" dirty="0">
              <a:solidFill>
                <a:schemeClr val="bg2"/>
              </a:solidFill>
            </a:endParaRPr>
          </a:p>
          <a:p>
            <a:r>
              <a:rPr lang="fr-FR" sz="2000" b="1" dirty="0">
                <a:solidFill>
                  <a:schemeClr val="bg2"/>
                </a:solidFill>
              </a:rPr>
              <a:t>Dans les faits</a:t>
            </a:r>
          </a:p>
          <a:p>
            <a:pPr lvl="1"/>
            <a:r>
              <a:rPr lang="fr-FR" sz="2000" dirty="0">
                <a:solidFill>
                  <a:schemeClr val="bg2"/>
                </a:solidFill>
              </a:rPr>
              <a:t>Début des CLS : démographie médicale priorité 1 des élus</a:t>
            </a:r>
          </a:p>
          <a:p>
            <a:pPr lvl="1"/>
            <a:r>
              <a:rPr lang="fr-FR" sz="2000" dirty="0">
                <a:solidFill>
                  <a:schemeClr val="bg2"/>
                </a:solidFill>
              </a:rPr>
              <a:t>Puis accompagnement des collectivités vers une prise en compte de la santé globale en parallèle du déploiement des CPTS</a:t>
            </a:r>
          </a:p>
          <a:p>
            <a:pPr lvl="1"/>
            <a:r>
              <a:rPr lang="fr-FR" sz="2000" dirty="0">
                <a:solidFill>
                  <a:schemeClr val="bg2"/>
                </a:solidFill>
              </a:rPr>
              <a:t>Demande du DG ARS à ce que les CPTS soient signataires des CLS</a:t>
            </a:r>
          </a:p>
          <a:p>
            <a:pPr lvl="1"/>
            <a:r>
              <a:rPr lang="fr-FR" sz="2000" dirty="0">
                <a:solidFill>
                  <a:schemeClr val="bg2"/>
                </a:solidFill>
              </a:rPr>
              <a:t>Evolution des axes de travail des CLS (ex : Environnement favorable à la santé)</a:t>
            </a:r>
          </a:p>
          <a:p>
            <a:pPr lvl="1"/>
            <a:r>
              <a:rPr lang="fr-FR" sz="2000" dirty="0">
                <a:solidFill>
                  <a:schemeClr val="bg2"/>
                </a:solidFill>
              </a:rPr>
              <a:t>Temps d’échanges ponctuels coordo CPTS/CLS pilotés par l’ARS</a:t>
            </a:r>
          </a:p>
          <a:p>
            <a:pPr lvl="1"/>
            <a:r>
              <a:rPr lang="fr-FR" sz="2000" dirty="0">
                <a:solidFill>
                  <a:schemeClr val="bg2"/>
                </a:solidFill>
              </a:rPr>
              <a:t>Création d’outils communs : plateforme </a:t>
            </a:r>
            <a:r>
              <a:rPr lang="fr-FR" sz="2000" dirty="0" err="1">
                <a:solidFill>
                  <a:schemeClr val="bg2"/>
                </a:solidFill>
              </a:rPr>
              <a:t>RésoPro</a:t>
            </a:r>
            <a:endParaRPr lang="fr-FR" sz="2000" dirty="0">
              <a:solidFill>
                <a:schemeClr val="bg2"/>
              </a:solidFill>
            </a:endParaRPr>
          </a:p>
          <a:p>
            <a:pPr lvl="1"/>
            <a:endParaRPr lang="fr-FR" dirty="0">
              <a:solidFill>
                <a:schemeClr val="bg2"/>
              </a:solidFill>
            </a:endParaRPr>
          </a:p>
        </p:txBody>
      </p:sp>
    </p:spTree>
    <p:extLst>
      <p:ext uri="{BB962C8B-B14F-4D97-AF65-F5344CB8AC3E}">
        <p14:creationId xmlns:p14="http://schemas.microsoft.com/office/powerpoint/2010/main" val="3618186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44BD890-BC33-30D0-1331-74B82FD7135B}"/>
              </a:ext>
            </a:extLst>
          </p:cNvPr>
          <p:cNvSpPr txBox="1"/>
          <p:nvPr/>
        </p:nvSpPr>
        <p:spPr bwMode="auto">
          <a:xfrm>
            <a:off x="551384" y="624745"/>
            <a:ext cx="11089232" cy="2092881"/>
          </a:xfrm>
          <a:prstGeom prst="rect">
            <a:avLst/>
          </a:prstGeom>
          <a:noFill/>
        </p:spPr>
        <p:txBody>
          <a:bodyPr wrap="square">
            <a:spAutoFit/>
          </a:bodyPr>
          <a:lstStyle/>
          <a:p>
            <a:pPr algn="ctr">
              <a:defRPr/>
            </a:pPr>
            <a:r>
              <a:rPr lang="fr-FR" sz="3600" b="1" dirty="0">
                <a:solidFill>
                  <a:schemeClr val="bg2"/>
                </a:solidFill>
                <a:latin typeface="Yu Gothic UI"/>
                <a:ea typeface="Yu Gothic UI"/>
                <a:cs typeface="Arial"/>
              </a:rPr>
              <a:t>Exemple de domaine d’actions</a:t>
            </a:r>
          </a:p>
          <a:p>
            <a:pPr algn="ctr">
              <a:defRPr/>
            </a:pPr>
            <a:endParaRPr lang="fr-FR" sz="3600" b="1" dirty="0">
              <a:solidFill>
                <a:schemeClr val="bg2"/>
              </a:solidFill>
              <a:latin typeface="Yu Gothic UI"/>
              <a:ea typeface="Yu Gothic UI"/>
              <a:cs typeface="Arial"/>
            </a:endParaRPr>
          </a:p>
          <a:p>
            <a:endParaRPr lang="fr-FR" sz="2000" dirty="0">
              <a:solidFill>
                <a:schemeClr val="bg2"/>
              </a:solidFill>
            </a:endParaRPr>
          </a:p>
          <a:p>
            <a:pPr algn="ctr"/>
            <a:r>
              <a:rPr lang="fr-FR" sz="2000" b="1" dirty="0">
                <a:solidFill>
                  <a:schemeClr val="bg2"/>
                </a:solidFill>
              </a:rPr>
              <a:t>Contribuer à améliorer la démographie médicale en partenariat avec la CPTS</a:t>
            </a:r>
          </a:p>
          <a:p>
            <a:pPr lvl="1"/>
            <a:endParaRPr lang="fr-FR" dirty="0">
              <a:solidFill>
                <a:schemeClr val="bg2"/>
              </a:solidFill>
            </a:endParaRPr>
          </a:p>
        </p:txBody>
      </p:sp>
      <p:graphicFrame>
        <p:nvGraphicFramePr>
          <p:cNvPr id="3" name="Diagramme 2">
            <a:extLst>
              <a:ext uri="{FF2B5EF4-FFF2-40B4-BE49-F238E27FC236}">
                <a16:creationId xmlns:a16="http://schemas.microsoft.com/office/drawing/2014/main" id="{96A32AA4-170C-CD71-5A76-5E490F676C6D}"/>
              </a:ext>
            </a:extLst>
          </p:cNvPr>
          <p:cNvGraphicFramePr/>
          <p:nvPr>
            <p:extLst>
              <p:ext uri="{D42A27DB-BD31-4B8C-83A1-F6EECF244321}">
                <p14:modId xmlns:p14="http://schemas.microsoft.com/office/powerpoint/2010/main" val="2920457749"/>
              </p:ext>
            </p:extLst>
          </p:nvPr>
        </p:nvGraphicFramePr>
        <p:xfrm>
          <a:off x="2927648" y="2717626"/>
          <a:ext cx="6336704" cy="28083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1643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44BD890-BC33-30D0-1331-74B82FD7135B}"/>
              </a:ext>
            </a:extLst>
          </p:cNvPr>
          <p:cNvSpPr txBox="1"/>
          <p:nvPr/>
        </p:nvSpPr>
        <p:spPr bwMode="auto">
          <a:xfrm>
            <a:off x="551384" y="624745"/>
            <a:ext cx="11089232" cy="4801314"/>
          </a:xfrm>
          <a:prstGeom prst="rect">
            <a:avLst/>
          </a:prstGeom>
          <a:noFill/>
        </p:spPr>
        <p:txBody>
          <a:bodyPr wrap="square">
            <a:spAutoFit/>
          </a:bodyPr>
          <a:lstStyle/>
          <a:p>
            <a:pPr algn="ctr">
              <a:defRPr/>
            </a:pPr>
            <a:endParaRPr lang="fr-FR" sz="3600" b="1" dirty="0">
              <a:solidFill>
                <a:schemeClr val="bg2"/>
              </a:solidFill>
              <a:latin typeface="Yu Gothic UI"/>
              <a:ea typeface="Yu Gothic UI"/>
              <a:cs typeface="Arial"/>
            </a:endParaRPr>
          </a:p>
          <a:p>
            <a:pPr algn="ctr">
              <a:defRPr/>
            </a:pPr>
            <a:r>
              <a:rPr lang="fr-FR" sz="3600" b="1" dirty="0">
                <a:solidFill>
                  <a:srgbClr val="213469"/>
                </a:solidFill>
                <a:latin typeface="Yu Gothic UI"/>
                <a:ea typeface="Yu Gothic UI"/>
                <a:cs typeface="Arial"/>
              </a:rPr>
              <a:t>« CPTS et CLS : le duo gagnant</a:t>
            </a:r>
          </a:p>
          <a:p>
            <a:pPr algn="ctr">
              <a:defRPr/>
            </a:pPr>
            <a:r>
              <a:rPr lang="fr-FR" sz="3600" b="1" dirty="0">
                <a:solidFill>
                  <a:srgbClr val="213469"/>
                </a:solidFill>
                <a:latin typeface="Yu Gothic UI"/>
                <a:ea typeface="Yu Gothic UI"/>
                <a:cs typeface="Arial"/>
              </a:rPr>
              <a:t>pour la bonne santé du territoire »</a:t>
            </a:r>
          </a:p>
          <a:p>
            <a:pPr algn="ctr">
              <a:defRPr/>
            </a:pPr>
            <a:endParaRPr lang="fr-FR" sz="3600" b="1" dirty="0">
              <a:solidFill>
                <a:schemeClr val="bg2"/>
              </a:solidFill>
              <a:latin typeface="Yu Gothic UI"/>
              <a:ea typeface="Yu Gothic UI"/>
              <a:cs typeface="Arial"/>
            </a:endParaRPr>
          </a:p>
          <a:p>
            <a:pPr algn="ctr">
              <a:defRPr/>
            </a:pPr>
            <a:r>
              <a:rPr lang="fr-FR" sz="8800" b="1" dirty="0">
                <a:solidFill>
                  <a:schemeClr val="bg2"/>
                </a:solidFill>
                <a:latin typeface="Yu Gothic UI"/>
                <a:ea typeface="Yu Gothic UI"/>
                <a:cs typeface="Arial"/>
              </a:rPr>
              <a:t>Echanges</a:t>
            </a:r>
          </a:p>
          <a:p>
            <a:pPr algn="ctr">
              <a:defRPr/>
            </a:pPr>
            <a:endParaRPr lang="fr-FR" sz="3600" b="1" dirty="0">
              <a:solidFill>
                <a:schemeClr val="bg2"/>
              </a:solidFill>
              <a:latin typeface="Yu Gothic UI"/>
              <a:ea typeface="Yu Gothic UI"/>
              <a:cs typeface="Arial"/>
            </a:endParaRPr>
          </a:p>
          <a:p>
            <a:endParaRPr lang="fr-FR" sz="2000" dirty="0">
              <a:solidFill>
                <a:schemeClr val="bg2"/>
              </a:solidFill>
            </a:endParaRPr>
          </a:p>
          <a:p>
            <a:pPr lvl="1"/>
            <a:endParaRPr lang="fr-FR" dirty="0">
              <a:solidFill>
                <a:schemeClr val="bg2"/>
              </a:solidFill>
            </a:endParaRPr>
          </a:p>
        </p:txBody>
      </p:sp>
    </p:spTree>
    <p:extLst>
      <p:ext uri="{BB962C8B-B14F-4D97-AF65-F5344CB8AC3E}">
        <p14:creationId xmlns:p14="http://schemas.microsoft.com/office/powerpoint/2010/main" val="707265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bwMode="auto">
        <a:xfrm>
          <a:off x="0" y="0"/>
          <a:ext cx="0" cy="0"/>
          <a:chOff x="0" y="0"/>
          <a:chExt cx="0" cy="0"/>
        </a:xfrm>
      </p:grpSpPr>
      <p:sp>
        <p:nvSpPr>
          <p:cNvPr id="3" name="ZoneTexte 2"/>
          <p:cNvSpPr txBox="1"/>
          <p:nvPr/>
        </p:nvSpPr>
        <p:spPr bwMode="auto">
          <a:xfrm>
            <a:off x="1559496" y="2156604"/>
            <a:ext cx="9073008" cy="2554545"/>
          </a:xfrm>
          <a:prstGeom prst="rect">
            <a:avLst/>
          </a:prstGeom>
          <a:noFill/>
        </p:spPr>
        <p:txBody>
          <a:bodyPr wrap="square">
            <a:spAutoFit/>
          </a:bodyPr>
          <a:lstStyle/>
          <a:p>
            <a:pPr algn="ctr">
              <a:defRPr/>
            </a:pPr>
            <a:r>
              <a:rPr lang="fr-FR" sz="4400" b="1" dirty="0">
                <a:solidFill>
                  <a:srgbClr val="213469"/>
                </a:solidFill>
                <a:latin typeface="Yu Gothic UI"/>
                <a:ea typeface="Yu Gothic UI"/>
                <a:cs typeface="Arial"/>
              </a:rPr>
              <a:t>Atelier 13</a:t>
            </a:r>
            <a:endParaRPr dirty="0"/>
          </a:p>
          <a:p>
            <a:pPr algn="ctr">
              <a:defRPr/>
            </a:pPr>
            <a:endParaRPr lang="fr-FR" sz="2800" b="1" dirty="0">
              <a:solidFill>
                <a:srgbClr val="213469"/>
              </a:solidFill>
              <a:latin typeface="Yu Gothic UI"/>
              <a:ea typeface="Yu Gothic UI"/>
              <a:cs typeface="Arial"/>
            </a:endParaRPr>
          </a:p>
          <a:p>
            <a:pPr algn="ctr">
              <a:defRPr/>
            </a:pPr>
            <a:r>
              <a:rPr lang="fr-FR" sz="4400" b="1" dirty="0">
                <a:solidFill>
                  <a:srgbClr val="213469"/>
                </a:solidFill>
                <a:latin typeface="Yu Gothic UI"/>
                <a:ea typeface="Yu Gothic UI"/>
                <a:cs typeface="Arial"/>
              </a:rPr>
              <a:t>« CPTS et CLS : le duo gagnant pour la bonne santé du territoire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6267040E-C432-277E-02CD-32C3582B221F}"/>
              </a:ext>
            </a:extLst>
          </p:cNvPr>
          <p:cNvSpPr txBox="1"/>
          <p:nvPr/>
        </p:nvSpPr>
        <p:spPr bwMode="auto">
          <a:xfrm>
            <a:off x="1559496" y="2156604"/>
            <a:ext cx="9073008" cy="2800767"/>
          </a:xfrm>
          <a:prstGeom prst="rect">
            <a:avLst/>
          </a:prstGeom>
          <a:noFill/>
        </p:spPr>
        <p:txBody>
          <a:bodyPr wrap="square">
            <a:spAutoFit/>
          </a:bodyPr>
          <a:lstStyle/>
          <a:p>
            <a:pPr algn="ctr">
              <a:defRPr/>
            </a:pPr>
            <a:r>
              <a:rPr lang="fr-FR" sz="4400" b="1" dirty="0">
                <a:solidFill>
                  <a:srgbClr val="213469"/>
                </a:solidFill>
                <a:latin typeface="Yu Gothic UI"/>
                <a:ea typeface="Yu Gothic UI"/>
                <a:cs typeface="Arial"/>
              </a:rPr>
              <a:t>Retours d’expériences</a:t>
            </a:r>
          </a:p>
          <a:p>
            <a:pPr algn="ctr">
              <a:defRPr/>
            </a:pPr>
            <a:endParaRPr lang="fr-FR" sz="4400" b="1" dirty="0">
              <a:solidFill>
                <a:srgbClr val="213469"/>
              </a:solidFill>
              <a:latin typeface="Yu Gothic UI"/>
              <a:ea typeface="Yu Gothic UI"/>
              <a:cs typeface="Arial"/>
            </a:endParaRPr>
          </a:p>
          <a:p>
            <a:pPr algn="ctr">
              <a:defRPr/>
            </a:pPr>
            <a:r>
              <a:rPr lang="fr-FR" sz="4400" b="1" dirty="0">
                <a:solidFill>
                  <a:srgbClr val="213469"/>
                </a:solidFill>
                <a:latin typeface="Yu Gothic UI"/>
                <a:ea typeface="Yu Gothic UI"/>
                <a:cs typeface="Arial"/>
              </a:rPr>
              <a:t>CPTS Sud Lochois</a:t>
            </a:r>
          </a:p>
          <a:p>
            <a:pPr algn="ctr">
              <a:defRPr/>
            </a:pPr>
            <a:r>
              <a:rPr lang="fr-FR" sz="4400" b="1" dirty="0">
                <a:solidFill>
                  <a:srgbClr val="213469"/>
                </a:solidFill>
                <a:latin typeface="Yu Gothic UI"/>
                <a:ea typeface="Yu Gothic UI"/>
                <a:cs typeface="Arial"/>
              </a:rPr>
              <a:t>CPTS des Côteaux Rhodaniens</a:t>
            </a:r>
          </a:p>
        </p:txBody>
      </p:sp>
    </p:spTree>
    <p:extLst>
      <p:ext uri="{BB962C8B-B14F-4D97-AF65-F5344CB8AC3E}">
        <p14:creationId xmlns:p14="http://schemas.microsoft.com/office/powerpoint/2010/main" val="204232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44BD890-BC33-30D0-1331-74B82FD7135B}"/>
              </a:ext>
            </a:extLst>
          </p:cNvPr>
          <p:cNvSpPr txBox="1"/>
          <p:nvPr/>
        </p:nvSpPr>
        <p:spPr bwMode="auto">
          <a:xfrm>
            <a:off x="551384" y="548680"/>
            <a:ext cx="11089232" cy="5355312"/>
          </a:xfrm>
          <a:prstGeom prst="rect">
            <a:avLst/>
          </a:prstGeom>
          <a:noFill/>
        </p:spPr>
        <p:txBody>
          <a:bodyPr wrap="square">
            <a:spAutoFit/>
          </a:bodyPr>
          <a:lstStyle/>
          <a:p>
            <a:pPr algn="ctr">
              <a:defRPr/>
            </a:pPr>
            <a:r>
              <a:rPr lang="fr-FR" sz="3600" b="1" dirty="0">
                <a:solidFill>
                  <a:srgbClr val="213469"/>
                </a:solidFill>
                <a:latin typeface="Yu Gothic UI"/>
                <a:ea typeface="Yu Gothic UI"/>
                <a:cs typeface="Arial"/>
              </a:rPr>
              <a:t>Les dispositifs CLS / CPTS</a:t>
            </a:r>
          </a:p>
          <a:p>
            <a:pPr algn="ctr">
              <a:defRPr/>
            </a:pPr>
            <a:r>
              <a:rPr lang="fr-FR" sz="2400" dirty="0">
                <a:solidFill>
                  <a:srgbClr val="213469"/>
                </a:solidFill>
                <a:latin typeface="Yu Gothic UI"/>
                <a:ea typeface="Yu Gothic UI"/>
                <a:cs typeface="Arial"/>
              </a:rPr>
              <a:t>selon ACI</a:t>
            </a:r>
          </a:p>
          <a:p>
            <a:pPr>
              <a:defRPr/>
            </a:pPr>
            <a:endParaRPr lang="fr-FR" sz="2400" b="1" dirty="0">
              <a:solidFill>
                <a:srgbClr val="213469"/>
              </a:solidFill>
              <a:latin typeface="Yu Gothic UI"/>
              <a:ea typeface="Yu Gothic UI"/>
              <a:cs typeface="Arial"/>
            </a:endParaRPr>
          </a:p>
          <a:p>
            <a:pPr algn="ctr">
              <a:defRPr/>
            </a:pPr>
            <a:r>
              <a:rPr lang="fr-FR" sz="2000" b="1" dirty="0">
                <a:solidFill>
                  <a:srgbClr val="213469"/>
                </a:solidFill>
                <a:latin typeface="Yu Gothic UI"/>
                <a:ea typeface="Yu Gothic UI"/>
                <a:cs typeface="Arial"/>
              </a:rPr>
              <a:t>Contrats Locaux de Santé</a:t>
            </a:r>
          </a:p>
          <a:p>
            <a:pPr algn="ctr">
              <a:defRPr/>
            </a:pPr>
            <a:r>
              <a:rPr lang="fr-FR" sz="2000" b="1" dirty="0">
                <a:solidFill>
                  <a:srgbClr val="213469"/>
                </a:solidFill>
                <a:latin typeface="Yu Gothic UI"/>
                <a:ea typeface="Yu Gothic UI"/>
                <a:cs typeface="Arial"/>
              </a:rPr>
              <a:t>(créés en 2009 loi HPST)</a:t>
            </a:r>
          </a:p>
          <a:p>
            <a:pPr>
              <a:defRPr/>
            </a:pPr>
            <a:endParaRPr lang="fr-FR" b="1" dirty="0">
              <a:solidFill>
                <a:srgbClr val="213469"/>
              </a:solidFill>
              <a:latin typeface="Yu Gothic UI"/>
              <a:ea typeface="Yu Gothic UI"/>
              <a:cs typeface="Arial"/>
            </a:endParaRPr>
          </a:p>
          <a:p>
            <a:r>
              <a:rPr lang="fr-FR" sz="2000" b="1" dirty="0">
                <a:solidFill>
                  <a:schemeClr val="bg2"/>
                </a:solidFill>
              </a:rPr>
              <a:t>Composition</a:t>
            </a:r>
          </a:p>
          <a:p>
            <a:r>
              <a:rPr lang="fr-FR" sz="2000" dirty="0">
                <a:solidFill>
                  <a:schemeClr val="bg2"/>
                </a:solidFill>
              </a:rPr>
              <a:t>Tous les acteurs du territoire ayant intérêt à agir pour la santé de la population du territoire. </a:t>
            </a:r>
          </a:p>
          <a:p>
            <a:r>
              <a:rPr lang="fr-FR" sz="2000" dirty="0">
                <a:solidFill>
                  <a:schemeClr val="bg2"/>
                </a:solidFill>
              </a:rPr>
              <a:t>Ex : CT, Etat, Organismes de PS, Professionnels de santé et du social, ES et ESMS, CPTS, Associations de prévention et d’éducation pour la santé, Associations locales, associations d’habitants et d’usagers…</a:t>
            </a:r>
          </a:p>
          <a:p>
            <a:r>
              <a:rPr lang="fr-FR" sz="2000" dirty="0">
                <a:solidFill>
                  <a:schemeClr val="bg2"/>
                </a:solidFill>
              </a:rPr>
              <a:t>Avec la volonté de la participation active des usagers, habitants</a:t>
            </a:r>
          </a:p>
          <a:p>
            <a:endParaRPr lang="fr-FR" sz="2000" dirty="0">
              <a:solidFill>
                <a:schemeClr val="bg2"/>
              </a:solidFill>
            </a:endParaRPr>
          </a:p>
          <a:p>
            <a:r>
              <a:rPr lang="fr-FR" sz="2000" b="1" dirty="0">
                <a:solidFill>
                  <a:schemeClr val="bg2"/>
                </a:solidFill>
              </a:rPr>
              <a:t>Contractualisation</a:t>
            </a:r>
          </a:p>
          <a:p>
            <a:r>
              <a:rPr lang="fr-FR" sz="2000" dirty="0">
                <a:solidFill>
                  <a:schemeClr val="bg2"/>
                </a:solidFill>
              </a:rPr>
              <a:t>Collectivités territoriales, ARS, centres hospitaliers de proximité, Préfecture, Conseil Régional, Conseil Départemental, CPTS…</a:t>
            </a:r>
          </a:p>
        </p:txBody>
      </p:sp>
    </p:spTree>
    <p:extLst>
      <p:ext uri="{BB962C8B-B14F-4D97-AF65-F5344CB8AC3E}">
        <p14:creationId xmlns:p14="http://schemas.microsoft.com/office/powerpoint/2010/main" val="611008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44BD890-BC33-30D0-1331-74B82FD7135B}"/>
              </a:ext>
            </a:extLst>
          </p:cNvPr>
          <p:cNvSpPr txBox="1"/>
          <p:nvPr/>
        </p:nvSpPr>
        <p:spPr bwMode="auto">
          <a:xfrm>
            <a:off x="551384" y="548680"/>
            <a:ext cx="11089232" cy="4739759"/>
          </a:xfrm>
          <a:prstGeom prst="rect">
            <a:avLst/>
          </a:prstGeom>
          <a:noFill/>
        </p:spPr>
        <p:txBody>
          <a:bodyPr wrap="square">
            <a:spAutoFit/>
          </a:bodyPr>
          <a:lstStyle/>
          <a:p>
            <a:pPr algn="ctr">
              <a:defRPr/>
            </a:pPr>
            <a:r>
              <a:rPr lang="fr-FR" sz="3600" b="1" dirty="0">
                <a:solidFill>
                  <a:schemeClr val="bg2"/>
                </a:solidFill>
                <a:latin typeface="Yu Gothic UI"/>
                <a:ea typeface="Yu Gothic UI"/>
                <a:cs typeface="Arial"/>
              </a:rPr>
              <a:t>Les dispositifs CLS / CPTS</a:t>
            </a:r>
          </a:p>
          <a:p>
            <a:pPr algn="ctr">
              <a:defRPr/>
            </a:pPr>
            <a:r>
              <a:rPr lang="fr-FR" sz="2400" dirty="0">
                <a:solidFill>
                  <a:schemeClr val="bg2"/>
                </a:solidFill>
                <a:latin typeface="Yu Gothic UI"/>
                <a:ea typeface="Yu Gothic UI"/>
                <a:cs typeface="Arial"/>
              </a:rPr>
              <a:t>selon ACI</a:t>
            </a:r>
          </a:p>
          <a:p>
            <a:pPr>
              <a:defRPr/>
            </a:pPr>
            <a:endParaRPr lang="fr-FR" sz="2400" b="1" dirty="0">
              <a:solidFill>
                <a:schemeClr val="bg2"/>
              </a:solidFill>
              <a:latin typeface="Yu Gothic UI"/>
              <a:ea typeface="Yu Gothic UI"/>
              <a:cs typeface="Arial"/>
            </a:endParaRPr>
          </a:p>
          <a:p>
            <a:pPr algn="ctr">
              <a:defRPr/>
            </a:pPr>
            <a:r>
              <a:rPr lang="fr-FR" sz="2000" b="1" dirty="0">
                <a:solidFill>
                  <a:schemeClr val="bg2"/>
                </a:solidFill>
                <a:latin typeface="Yu Gothic UI"/>
                <a:ea typeface="Yu Gothic UI"/>
                <a:cs typeface="Arial"/>
              </a:rPr>
              <a:t>Communautés Professionnelles Territoriales de Santé</a:t>
            </a:r>
          </a:p>
          <a:p>
            <a:pPr algn="ctr">
              <a:defRPr/>
            </a:pPr>
            <a:r>
              <a:rPr lang="fr-FR" sz="2000" b="1" dirty="0">
                <a:solidFill>
                  <a:schemeClr val="bg2"/>
                </a:solidFill>
                <a:latin typeface="Yu Gothic UI"/>
                <a:ea typeface="Yu Gothic UI"/>
                <a:cs typeface="Arial"/>
              </a:rPr>
              <a:t>(créés en 2016 loi MSS)</a:t>
            </a:r>
          </a:p>
          <a:p>
            <a:pPr>
              <a:defRPr/>
            </a:pPr>
            <a:endParaRPr lang="fr-FR" b="1" dirty="0">
              <a:solidFill>
                <a:schemeClr val="bg2"/>
              </a:solidFill>
              <a:latin typeface="Yu Gothic UI"/>
              <a:ea typeface="Yu Gothic UI"/>
              <a:cs typeface="Arial"/>
            </a:endParaRPr>
          </a:p>
          <a:p>
            <a:r>
              <a:rPr lang="fr-FR" sz="2000" b="1" dirty="0">
                <a:solidFill>
                  <a:schemeClr val="bg2"/>
                </a:solidFill>
              </a:rPr>
              <a:t>Composition</a:t>
            </a:r>
          </a:p>
          <a:p>
            <a:r>
              <a:rPr lang="fr-FR" sz="2000" dirty="0">
                <a:solidFill>
                  <a:schemeClr val="bg2"/>
                </a:solidFill>
              </a:rPr>
              <a:t>A l’initiative des professionnels de santé de ville du territoire</a:t>
            </a:r>
          </a:p>
          <a:p>
            <a:r>
              <a:rPr lang="fr-FR" sz="2000" dirty="0">
                <a:solidFill>
                  <a:schemeClr val="bg2"/>
                </a:solidFill>
              </a:rPr>
              <a:t>Associant possiblement et progressivement : les autres acteurs de santé du territoire : établissements et services sanitaires et médico-sociaux et autres établissements et acteurs de santé dont les hôpitaux de proximité, les établissements d’hospitalisation à domicile, etc.</a:t>
            </a:r>
          </a:p>
          <a:p>
            <a:endParaRPr lang="fr-FR" sz="2000" dirty="0">
              <a:solidFill>
                <a:schemeClr val="bg2"/>
              </a:solidFill>
            </a:endParaRPr>
          </a:p>
          <a:p>
            <a:r>
              <a:rPr lang="fr-FR" sz="2000" b="1" dirty="0">
                <a:solidFill>
                  <a:schemeClr val="bg2"/>
                </a:solidFill>
              </a:rPr>
              <a:t>Contractualisation</a:t>
            </a:r>
          </a:p>
          <a:p>
            <a:r>
              <a:rPr lang="fr-FR" sz="2000" dirty="0">
                <a:solidFill>
                  <a:schemeClr val="bg2"/>
                </a:solidFill>
              </a:rPr>
              <a:t>CPTS / ARS / CPAM</a:t>
            </a:r>
          </a:p>
        </p:txBody>
      </p:sp>
    </p:spTree>
    <p:extLst>
      <p:ext uri="{BB962C8B-B14F-4D97-AF65-F5344CB8AC3E}">
        <p14:creationId xmlns:p14="http://schemas.microsoft.com/office/powerpoint/2010/main" val="2223269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44BD890-BC33-30D0-1331-74B82FD7135B}"/>
              </a:ext>
            </a:extLst>
          </p:cNvPr>
          <p:cNvSpPr txBox="1"/>
          <p:nvPr/>
        </p:nvSpPr>
        <p:spPr bwMode="auto">
          <a:xfrm>
            <a:off x="551384" y="548680"/>
            <a:ext cx="11089232" cy="5355312"/>
          </a:xfrm>
          <a:prstGeom prst="rect">
            <a:avLst/>
          </a:prstGeom>
          <a:noFill/>
        </p:spPr>
        <p:txBody>
          <a:bodyPr wrap="square">
            <a:spAutoFit/>
          </a:bodyPr>
          <a:lstStyle/>
          <a:p>
            <a:pPr algn="ctr">
              <a:defRPr/>
            </a:pPr>
            <a:r>
              <a:rPr lang="fr-FR" sz="3600" b="1" dirty="0">
                <a:solidFill>
                  <a:schemeClr val="bg2"/>
                </a:solidFill>
                <a:latin typeface="Yu Gothic UI"/>
                <a:ea typeface="Yu Gothic UI"/>
                <a:cs typeface="Arial"/>
              </a:rPr>
              <a:t>Les dispositifs CLS / CPTS</a:t>
            </a:r>
          </a:p>
          <a:p>
            <a:pPr algn="ctr">
              <a:defRPr/>
            </a:pPr>
            <a:r>
              <a:rPr lang="fr-FR" sz="2400" dirty="0">
                <a:solidFill>
                  <a:schemeClr val="bg2"/>
                </a:solidFill>
                <a:latin typeface="Yu Gothic UI"/>
                <a:ea typeface="Yu Gothic UI"/>
                <a:cs typeface="Arial"/>
              </a:rPr>
              <a:t>par objectifs</a:t>
            </a:r>
          </a:p>
          <a:p>
            <a:pPr>
              <a:defRPr/>
            </a:pPr>
            <a:endParaRPr lang="fr-FR" sz="2400" b="1" dirty="0">
              <a:solidFill>
                <a:schemeClr val="bg2"/>
              </a:solidFill>
              <a:latin typeface="Yu Gothic UI"/>
              <a:ea typeface="Yu Gothic UI"/>
              <a:cs typeface="Arial"/>
            </a:endParaRPr>
          </a:p>
          <a:p>
            <a:pPr algn="ctr">
              <a:defRPr/>
            </a:pPr>
            <a:r>
              <a:rPr lang="fr-FR" sz="2000" b="1" dirty="0">
                <a:solidFill>
                  <a:schemeClr val="bg2"/>
                </a:solidFill>
                <a:latin typeface="Yu Gothic UI"/>
                <a:ea typeface="Yu Gothic UI"/>
                <a:cs typeface="Arial"/>
              </a:rPr>
              <a:t>Contrats Locaux de Santé</a:t>
            </a:r>
          </a:p>
          <a:p>
            <a:endParaRPr lang="fr-FR" sz="2000" b="1" dirty="0">
              <a:solidFill>
                <a:schemeClr val="bg2"/>
              </a:solidFill>
              <a:latin typeface="Yu Gothic UI"/>
              <a:ea typeface="Yu Gothic UI"/>
              <a:cs typeface="Arial"/>
            </a:endParaRPr>
          </a:p>
          <a:p>
            <a:r>
              <a:rPr lang="fr-FR" sz="2000" b="1" dirty="0">
                <a:solidFill>
                  <a:schemeClr val="bg2"/>
                </a:solidFill>
                <a:latin typeface="Yu Gothic UI"/>
                <a:ea typeface="Yu Gothic UI"/>
                <a:cs typeface="Arial"/>
              </a:rPr>
              <a:t>- </a:t>
            </a:r>
            <a:r>
              <a:rPr lang="fr-FR" sz="2000" dirty="0">
                <a:solidFill>
                  <a:schemeClr val="bg2"/>
                </a:solidFill>
              </a:rPr>
              <a:t>Donner de la visibilité aux actions favorables à la santé déjà menées par les collectivités et les partenaires</a:t>
            </a:r>
          </a:p>
          <a:p>
            <a:r>
              <a:rPr lang="fr-FR" sz="2000" dirty="0">
                <a:solidFill>
                  <a:schemeClr val="bg2"/>
                </a:solidFill>
              </a:rPr>
              <a:t>- Articuler les actions à la main des collectivités avec celles réalisées par les partenaires</a:t>
            </a:r>
          </a:p>
          <a:p>
            <a:r>
              <a:rPr lang="fr-FR" sz="2000" dirty="0">
                <a:solidFill>
                  <a:schemeClr val="bg2"/>
                </a:solidFill>
              </a:rPr>
              <a:t>- Mettre en cohérence et augmenter l’impact des actions</a:t>
            </a:r>
          </a:p>
          <a:p>
            <a:pPr>
              <a:buFontTx/>
              <a:buChar char="-"/>
            </a:pPr>
            <a:r>
              <a:rPr lang="fr-FR" sz="2000" dirty="0">
                <a:solidFill>
                  <a:schemeClr val="bg2"/>
                </a:solidFill>
              </a:rPr>
              <a:t> Développer les dynamiques locales et de nouvelles actions</a:t>
            </a:r>
          </a:p>
          <a:p>
            <a:pPr>
              <a:buFontTx/>
              <a:buChar char="-"/>
            </a:pPr>
            <a:r>
              <a:rPr lang="fr-FR" sz="2000" b="1" dirty="0">
                <a:solidFill>
                  <a:schemeClr val="bg2"/>
                </a:solidFill>
              </a:rPr>
              <a:t> Thématique obligatoire (Loi 3DS) : </a:t>
            </a:r>
            <a:r>
              <a:rPr lang="fr-FR" sz="2000" dirty="0">
                <a:solidFill>
                  <a:schemeClr val="bg2"/>
                </a:solidFill>
              </a:rPr>
              <a:t>volet santé mentale (CLSM)</a:t>
            </a:r>
          </a:p>
          <a:p>
            <a:pPr>
              <a:buFontTx/>
              <a:buChar char="-"/>
            </a:pPr>
            <a:r>
              <a:rPr lang="fr-FR" sz="2000" b="1" dirty="0">
                <a:solidFill>
                  <a:schemeClr val="bg2"/>
                </a:solidFill>
              </a:rPr>
              <a:t> Thématiques obligatoires (Stratégie ARS CVL) : </a:t>
            </a:r>
            <a:r>
              <a:rPr lang="fr-FR" sz="2000" dirty="0">
                <a:solidFill>
                  <a:schemeClr val="bg2"/>
                </a:solidFill>
              </a:rPr>
              <a:t>volet nutrition et santé environnementale</a:t>
            </a:r>
          </a:p>
          <a:p>
            <a:pPr>
              <a:buFontTx/>
              <a:buChar char="-"/>
            </a:pPr>
            <a:endParaRPr lang="fr-FR" sz="2000" dirty="0">
              <a:solidFill>
                <a:schemeClr val="bg2"/>
              </a:solidFill>
            </a:endParaRPr>
          </a:p>
          <a:p>
            <a:pPr algn="ctr">
              <a:buFont typeface="Wingdings" panose="05000000000000000000" pitchFamily="2" charset="2"/>
              <a:buChar char="þ"/>
            </a:pPr>
            <a:r>
              <a:rPr lang="fr-FR" sz="2000" b="1" dirty="0">
                <a:solidFill>
                  <a:schemeClr val="bg2"/>
                </a:solidFill>
              </a:rPr>
              <a:t>Approche intersectorielle de la santé </a:t>
            </a:r>
          </a:p>
          <a:p>
            <a:pPr algn="ctr">
              <a:buFont typeface="Wingdings" panose="05000000000000000000" pitchFamily="2" charset="2"/>
              <a:buChar char="þ"/>
            </a:pPr>
            <a:r>
              <a:rPr lang="fr-FR" sz="2000" b="1" dirty="0">
                <a:solidFill>
                  <a:schemeClr val="bg2"/>
                </a:solidFill>
              </a:rPr>
              <a:t>Travailler sur les déterminants de la santé</a:t>
            </a:r>
          </a:p>
          <a:p>
            <a:endParaRPr lang="fr-FR" sz="2000" dirty="0">
              <a:solidFill>
                <a:schemeClr val="bg2"/>
              </a:solidFill>
            </a:endParaRPr>
          </a:p>
        </p:txBody>
      </p:sp>
    </p:spTree>
    <p:extLst>
      <p:ext uri="{BB962C8B-B14F-4D97-AF65-F5344CB8AC3E}">
        <p14:creationId xmlns:p14="http://schemas.microsoft.com/office/powerpoint/2010/main" val="7128329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44BD890-BC33-30D0-1331-74B82FD7135B}"/>
              </a:ext>
            </a:extLst>
          </p:cNvPr>
          <p:cNvSpPr txBox="1"/>
          <p:nvPr/>
        </p:nvSpPr>
        <p:spPr bwMode="auto">
          <a:xfrm>
            <a:off x="551384" y="548680"/>
            <a:ext cx="11089232" cy="5693866"/>
          </a:xfrm>
          <a:prstGeom prst="rect">
            <a:avLst/>
          </a:prstGeom>
          <a:noFill/>
        </p:spPr>
        <p:txBody>
          <a:bodyPr wrap="square">
            <a:spAutoFit/>
          </a:bodyPr>
          <a:lstStyle/>
          <a:p>
            <a:pPr algn="ctr">
              <a:defRPr/>
            </a:pPr>
            <a:r>
              <a:rPr lang="fr-FR" sz="3600" b="1" dirty="0">
                <a:solidFill>
                  <a:schemeClr val="bg2"/>
                </a:solidFill>
                <a:latin typeface="Yu Gothic UI"/>
                <a:ea typeface="Yu Gothic UI"/>
                <a:cs typeface="Arial"/>
              </a:rPr>
              <a:t>Les dispositifs CLS / CPTS</a:t>
            </a:r>
          </a:p>
          <a:p>
            <a:pPr algn="ctr">
              <a:defRPr/>
            </a:pPr>
            <a:r>
              <a:rPr lang="fr-FR" sz="2400" dirty="0">
                <a:solidFill>
                  <a:schemeClr val="bg2"/>
                </a:solidFill>
                <a:latin typeface="Yu Gothic UI"/>
                <a:ea typeface="Yu Gothic UI"/>
                <a:cs typeface="Arial"/>
              </a:rPr>
              <a:t>par missions</a:t>
            </a:r>
          </a:p>
          <a:p>
            <a:pPr>
              <a:defRPr/>
            </a:pPr>
            <a:endParaRPr lang="fr-FR" sz="2400" b="1" dirty="0">
              <a:solidFill>
                <a:schemeClr val="bg2"/>
              </a:solidFill>
              <a:latin typeface="Yu Gothic UI"/>
              <a:ea typeface="Yu Gothic UI"/>
              <a:cs typeface="Arial"/>
            </a:endParaRPr>
          </a:p>
          <a:p>
            <a:pPr algn="ctr">
              <a:defRPr/>
            </a:pPr>
            <a:r>
              <a:rPr lang="fr-FR" sz="2000" b="1" dirty="0">
                <a:solidFill>
                  <a:schemeClr val="bg2"/>
                </a:solidFill>
                <a:latin typeface="Yu Gothic UI"/>
                <a:ea typeface="Yu Gothic UI"/>
                <a:cs typeface="Arial"/>
              </a:rPr>
              <a:t>Communautés Professionnelles Territoriales de Santé</a:t>
            </a:r>
          </a:p>
          <a:p>
            <a:pPr>
              <a:defRPr/>
            </a:pPr>
            <a:endParaRPr lang="fr-FR" sz="2000" b="1" dirty="0">
              <a:solidFill>
                <a:schemeClr val="bg2"/>
              </a:solidFill>
              <a:latin typeface="Yu Gothic UI"/>
              <a:ea typeface="Yu Gothic UI"/>
              <a:cs typeface="Arial"/>
            </a:endParaRPr>
          </a:p>
          <a:p>
            <a:pPr marL="0" lvl="1"/>
            <a:r>
              <a:rPr lang="fr-FR" sz="2000" b="1" dirty="0">
                <a:solidFill>
                  <a:schemeClr val="bg2"/>
                </a:solidFill>
              </a:rPr>
              <a:t>Obligatoires </a:t>
            </a:r>
          </a:p>
          <a:p>
            <a:pPr algn="just">
              <a:buFontTx/>
              <a:buChar char="-"/>
            </a:pPr>
            <a:r>
              <a:rPr lang="fr-FR" sz="2000" dirty="0">
                <a:solidFill>
                  <a:schemeClr val="bg2"/>
                </a:solidFill>
              </a:rPr>
              <a:t> Améliorer l'accès aux soins (accès MT,  SNP  en ville, e-santé)</a:t>
            </a:r>
          </a:p>
          <a:p>
            <a:pPr algn="just">
              <a:buFontTx/>
              <a:buChar char="-"/>
            </a:pPr>
            <a:r>
              <a:rPr lang="fr-FR" sz="2000" dirty="0">
                <a:solidFill>
                  <a:schemeClr val="bg2"/>
                </a:solidFill>
              </a:rPr>
              <a:t> Organiser les parcours </a:t>
            </a:r>
            <a:r>
              <a:rPr lang="fr-FR" sz="2000" dirty="0" err="1">
                <a:solidFill>
                  <a:schemeClr val="bg2"/>
                </a:solidFill>
              </a:rPr>
              <a:t>pluri-professionnels</a:t>
            </a:r>
            <a:r>
              <a:rPr lang="fr-FR" sz="2000" dirty="0">
                <a:solidFill>
                  <a:schemeClr val="bg2"/>
                </a:solidFill>
              </a:rPr>
              <a:t> autour des patients</a:t>
            </a:r>
          </a:p>
          <a:p>
            <a:pPr algn="just">
              <a:buFontTx/>
              <a:buChar char="-"/>
            </a:pPr>
            <a:r>
              <a:rPr lang="fr-FR" sz="2000" dirty="0">
                <a:solidFill>
                  <a:schemeClr val="bg2"/>
                </a:solidFill>
              </a:rPr>
              <a:t> Développer des actions territoriales de prévention</a:t>
            </a:r>
          </a:p>
          <a:p>
            <a:pPr algn="just">
              <a:buFontTx/>
              <a:buChar char="-"/>
            </a:pPr>
            <a:r>
              <a:rPr lang="fr-FR" sz="2000" dirty="0">
                <a:solidFill>
                  <a:schemeClr val="bg2"/>
                </a:solidFill>
              </a:rPr>
              <a:t>  Répondre aux crises sanitaires graves (avenant 2)</a:t>
            </a:r>
          </a:p>
          <a:p>
            <a:pPr algn="just"/>
            <a:endParaRPr lang="fr-FR" sz="2000" dirty="0">
              <a:solidFill>
                <a:schemeClr val="bg2"/>
              </a:solidFill>
            </a:endParaRPr>
          </a:p>
          <a:p>
            <a:pPr marL="0" lvl="1"/>
            <a:r>
              <a:rPr lang="fr-FR" sz="2000" b="1" dirty="0">
                <a:solidFill>
                  <a:schemeClr val="bg2"/>
                </a:solidFill>
              </a:rPr>
              <a:t>Optionnels  </a:t>
            </a:r>
          </a:p>
          <a:p>
            <a:pPr algn="just">
              <a:buFontTx/>
              <a:buChar char="-"/>
            </a:pPr>
            <a:r>
              <a:rPr lang="fr-FR" sz="2000" dirty="0">
                <a:solidFill>
                  <a:schemeClr val="bg2"/>
                </a:solidFill>
              </a:rPr>
              <a:t> Développer la qualité et la pertinence des soins</a:t>
            </a:r>
          </a:p>
          <a:p>
            <a:pPr algn="just">
              <a:buFontTx/>
              <a:buChar char="-"/>
            </a:pPr>
            <a:r>
              <a:rPr lang="fr-FR" sz="2000" dirty="0">
                <a:solidFill>
                  <a:schemeClr val="bg2"/>
                </a:solidFill>
              </a:rPr>
              <a:t>  Accompagner les professionnels de santé sur le territoire</a:t>
            </a:r>
          </a:p>
          <a:p>
            <a:pPr algn="just">
              <a:buNone/>
            </a:pPr>
            <a:endParaRPr lang="fr-FR" sz="2000" dirty="0">
              <a:solidFill>
                <a:schemeClr val="bg2"/>
              </a:solidFill>
            </a:endParaRPr>
          </a:p>
          <a:p>
            <a:pPr algn="ctr">
              <a:buFont typeface="Wingdings" panose="05000000000000000000" pitchFamily="2" charset="2"/>
              <a:buChar char="þ"/>
            </a:pPr>
            <a:r>
              <a:rPr lang="fr-FR" sz="2000" b="1" dirty="0">
                <a:solidFill>
                  <a:schemeClr val="bg2"/>
                </a:solidFill>
              </a:rPr>
              <a:t>Améliorer le parcours de santé des patients</a:t>
            </a:r>
          </a:p>
          <a:p>
            <a:endParaRPr lang="fr-FR" sz="2000" dirty="0">
              <a:solidFill>
                <a:schemeClr val="bg2"/>
              </a:solidFill>
            </a:endParaRPr>
          </a:p>
        </p:txBody>
      </p:sp>
    </p:spTree>
    <p:extLst>
      <p:ext uri="{BB962C8B-B14F-4D97-AF65-F5344CB8AC3E}">
        <p14:creationId xmlns:p14="http://schemas.microsoft.com/office/powerpoint/2010/main" val="3991171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44BD890-BC33-30D0-1331-74B82FD7135B}"/>
              </a:ext>
            </a:extLst>
          </p:cNvPr>
          <p:cNvSpPr txBox="1"/>
          <p:nvPr/>
        </p:nvSpPr>
        <p:spPr bwMode="auto">
          <a:xfrm>
            <a:off x="551384" y="548680"/>
            <a:ext cx="11089232" cy="3046988"/>
          </a:xfrm>
          <a:prstGeom prst="rect">
            <a:avLst/>
          </a:prstGeom>
          <a:noFill/>
        </p:spPr>
        <p:txBody>
          <a:bodyPr wrap="square">
            <a:spAutoFit/>
          </a:bodyPr>
          <a:lstStyle/>
          <a:p>
            <a:pPr algn="ctr">
              <a:defRPr/>
            </a:pPr>
            <a:r>
              <a:rPr lang="fr-FR" sz="3600" b="1" dirty="0">
                <a:solidFill>
                  <a:schemeClr val="bg2"/>
                </a:solidFill>
                <a:latin typeface="Yu Gothic UI"/>
                <a:ea typeface="Yu Gothic UI"/>
                <a:cs typeface="Arial"/>
              </a:rPr>
              <a:t>Les dispositifs CLS / CPTS</a:t>
            </a:r>
          </a:p>
          <a:p>
            <a:pPr>
              <a:defRPr/>
            </a:pPr>
            <a:endParaRPr lang="fr-FR" sz="2400" b="1" dirty="0">
              <a:solidFill>
                <a:schemeClr val="bg2"/>
              </a:solidFill>
              <a:latin typeface="Yu Gothic UI"/>
              <a:ea typeface="Yu Gothic UI"/>
              <a:cs typeface="Arial"/>
            </a:endParaRPr>
          </a:p>
          <a:p>
            <a:endParaRPr lang="fr-FR" sz="2000" dirty="0">
              <a:solidFill>
                <a:schemeClr val="bg2"/>
              </a:solidFill>
            </a:endParaRPr>
          </a:p>
          <a:p>
            <a:endParaRPr lang="fr-FR" sz="2000" dirty="0">
              <a:solidFill>
                <a:schemeClr val="bg2"/>
              </a:solidFill>
            </a:endParaRPr>
          </a:p>
          <a:p>
            <a:endParaRPr lang="fr-FR" sz="2000" dirty="0">
              <a:solidFill>
                <a:schemeClr val="bg2"/>
              </a:solidFill>
            </a:endParaRPr>
          </a:p>
          <a:p>
            <a:endParaRPr lang="fr-FR" sz="2000" dirty="0">
              <a:solidFill>
                <a:schemeClr val="bg2"/>
              </a:solidFill>
            </a:endParaRPr>
          </a:p>
          <a:p>
            <a:endParaRPr lang="fr-FR" sz="2000" dirty="0">
              <a:solidFill>
                <a:schemeClr val="bg2"/>
              </a:solidFill>
            </a:endParaRPr>
          </a:p>
          <a:p>
            <a:pPr algn="ctr"/>
            <a:r>
              <a:rPr lang="fr-FR" sz="3200" dirty="0">
                <a:solidFill>
                  <a:schemeClr val="bg2"/>
                </a:solidFill>
              </a:rPr>
              <a:t>Contribuer à l’amélioration de la santé de la population</a:t>
            </a:r>
          </a:p>
        </p:txBody>
      </p:sp>
    </p:spTree>
    <p:extLst>
      <p:ext uri="{BB962C8B-B14F-4D97-AF65-F5344CB8AC3E}">
        <p14:creationId xmlns:p14="http://schemas.microsoft.com/office/powerpoint/2010/main" val="524511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144BD890-BC33-30D0-1331-74B82FD7135B}"/>
              </a:ext>
            </a:extLst>
          </p:cNvPr>
          <p:cNvSpPr txBox="1"/>
          <p:nvPr/>
        </p:nvSpPr>
        <p:spPr bwMode="auto">
          <a:xfrm>
            <a:off x="551384" y="624745"/>
            <a:ext cx="11089232" cy="5324535"/>
          </a:xfrm>
          <a:prstGeom prst="rect">
            <a:avLst/>
          </a:prstGeom>
          <a:noFill/>
        </p:spPr>
        <p:txBody>
          <a:bodyPr wrap="square">
            <a:spAutoFit/>
          </a:bodyPr>
          <a:lstStyle/>
          <a:p>
            <a:pPr algn="ctr">
              <a:defRPr/>
            </a:pPr>
            <a:r>
              <a:rPr lang="fr-FR" sz="3600" b="1" dirty="0">
                <a:solidFill>
                  <a:schemeClr val="bg2"/>
                </a:solidFill>
                <a:latin typeface="Yu Gothic UI"/>
                <a:ea typeface="Yu Gothic UI"/>
                <a:cs typeface="Arial"/>
              </a:rPr>
              <a:t>Evolution des attendus de l’ARS</a:t>
            </a:r>
          </a:p>
          <a:p>
            <a:pPr>
              <a:defRPr/>
            </a:pPr>
            <a:endParaRPr lang="fr-FR" sz="2400" b="1" dirty="0">
              <a:solidFill>
                <a:schemeClr val="bg2"/>
              </a:solidFill>
              <a:latin typeface="Yu Gothic UI"/>
              <a:ea typeface="Yu Gothic UI"/>
              <a:cs typeface="Arial"/>
            </a:endParaRPr>
          </a:p>
          <a:p>
            <a:endParaRPr lang="fr-FR" sz="2000" dirty="0">
              <a:solidFill>
                <a:schemeClr val="bg2"/>
              </a:solidFill>
            </a:endParaRPr>
          </a:p>
          <a:p>
            <a:r>
              <a:rPr lang="fr-FR" sz="2000" b="1" dirty="0">
                <a:solidFill>
                  <a:schemeClr val="bg2"/>
                </a:solidFill>
              </a:rPr>
              <a:t>PRS 2018-2022 : </a:t>
            </a:r>
          </a:p>
          <a:p>
            <a:pPr lvl="1"/>
            <a:r>
              <a:rPr lang="fr-FR" sz="2000" dirty="0">
                <a:solidFill>
                  <a:schemeClr val="bg2"/>
                </a:solidFill>
              </a:rPr>
              <a:t>Positionnement des CLS comme le niveau local de la coordination des politiques publiques / objectif de couverture de 100% de la population</a:t>
            </a:r>
          </a:p>
          <a:p>
            <a:pPr lvl="1"/>
            <a:r>
              <a:rPr lang="fr-FR" sz="2000" dirty="0">
                <a:solidFill>
                  <a:schemeClr val="bg2"/>
                </a:solidFill>
              </a:rPr>
              <a:t>Renforcer les coopérations territoriales au bénéfice des parcours de santé via les CPTS</a:t>
            </a:r>
          </a:p>
          <a:p>
            <a:pPr lvl="1"/>
            <a:r>
              <a:rPr lang="fr-FR" sz="2000" dirty="0">
                <a:solidFill>
                  <a:schemeClr val="bg2"/>
                </a:solidFill>
              </a:rPr>
              <a:t>Complémentarités à rechercher entre CPTS et CLS</a:t>
            </a:r>
          </a:p>
          <a:p>
            <a:endParaRPr lang="fr-FR" sz="2000" dirty="0">
              <a:solidFill>
                <a:schemeClr val="bg2"/>
              </a:solidFill>
            </a:endParaRPr>
          </a:p>
          <a:p>
            <a:endParaRPr lang="fr-FR" sz="2000" dirty="0">
              <a:solidFill>
                <a:schemeClr val="bg2"/>
              </a:solidFill>
            </a:endParaRPr>
          </a:p>
          <a:p>
            <a:r>
              <a:rPr lang="fr-FR" sz="2000" b="1" dirty="0">
                <a:solidFill>
                  <a:schemeClr val="bg2"/>
                </a:solidFill>
              </a:rPr>
              <a:t>PRS 2023-2028 : </a:t>
            </a:r>
          </a:p>
          <a:p>
            <a:pPr lvl="1"/>
            <a:r>
              <a:rPr lang="fr-FR" sz="2000" dirty="0">
                <a:solidFill>
                  <a:schemeClr val="bg2"/>
                </a:solidFill>
              </a:rPr>
              <a:t>Réaffirmation du rôle des CLS sur les territoires comme levier pertinent de mobilisation des acteurs</a:t>
            </a:r>
          </a:p>
          <a:p>
            <a:pPr lvl="1"/>
            <a:r>
              <a:rPr lang="fr-FR" sz="2000" dirty="0">
                <a:solidFill>
                  <a:schemeClr val="bg2"/>
                </a:solidFill>
              </a:rPr>
              <a:t>Travailler à un panier de soins disponibles par territoire de CPTS</a:t>
            </a:r>
          </a:p>
          <a:p>
            <a:pPr lvl="1"/>
            <a:r>
              <a:rPr lang="fr-FR" sz="2000" dirty="0">
                <a:solidFill>
                  <a:schemeClr val="bg2"/>
                </a:solidFill>
              </a:rPr>
              <a:t>Conforter les CPTS dans l’articulation ville-</a:t>
            </a:r>
            <a:r>
              <a:rPr lang="fr-FR" sz="2000" dirty="0" err="1">
                <a:solidFill>
                  <a:schemeClr val="bg2"/>
                </a:solidFill>
              </a:rPr>
              <a:t>hopital</a:t>
            </a:r>
            <a:endParaRPr lang="fr-FR" sz="2000" dirty="0">
              <a:solidFill>
                <a:schemeClr val="bg2"/>
              </a:solidFill>
            </a:endParaRPr>
          </a:p>
          <a:p>
            <a:pPr lvl="1"/>
            <a:r>
              <a:rPr lang="fr-FR" sz="2000" dirty="0">
                <a:solidFill>
                  <a:schemeClr val="bg2"/>
                </a:solidFill>
              </a:rPr>
              <a:t>Meilleure collaboration CLS/CPTS</a:t>
            </a:r>
            <a:endParaRPr lang="fr-FR" dirty="0">
              <a:solidFill>
                <a:schemeClr val="bg2"/>
              </a:solidFill>
            </a:endParaRPr>
          </a:p>
        </p:txBody>
      </p:sp>
    </p:spTree>
    <p:extLst>
      <p:ext uri="{BB962C8B-B14F-4D97-AF65-F5344CB8AC3E}">
        <p14:creationId xmlns:p14="http://schemas.microsoft.com/office/powerpoint/2010/main" val="3036729516"/>
      </p:ext>
    </p:extLst>
  </p:cSld>
  <p:clrMapOvr>
    <a:masterClrMapping/>
  </p:clrMapOvr>
</p:sld>
</file>

<file path=ppt/theme/theme1.xml><?xml version="1.0" encoding="utf-8"?>
<a:theme xmlns:a="http://schemas.openxmlformats.org/drawingml/2006/main" name="Shift">
  <a:themeElements>
    <a:clrScheme name="Shift">
      <a:dk1>
        <a:srgbClr val="FFFFFF"/>
      </a:dk1>
      <a:lt1>
        <a:srgbClr val="AF7B51"/>
      </a:lt1>
      <a:dk2>
        <a:srgbClr val="213469"/>
      </a:dk2>
      <a:lt2>
        <a:srgbClr val="E2B129"/>
      </a:lt2>
      <a:accent1>
        <a:srgbClr val="213469"/>
      </a:accent1>
      <a:accent2>
        <a:srgbClr val="D9563F"/>
      </a:accent2>
      <a:accent3>
        <a:srgbClr val="94DCDC"/>
      </a:accent3>
      <a:accent4>
        <a:srgbClr val="14F597"/>
      </a:accent4>
      <a:accent5>
        <a:srgbClr val="3D4594"/>
      </a:accent5>
      <a:accent6>
        <a:srgbClr val="6EB1B4"/>
      </a:accent6>
      <a:hlink>
        <a:srgbClr val="3D4594"/>
      </a:hlink>
      <a:folHlink>
        <a:srgbClr val="3D4594"/>
      </a:folHlink>
    </a:clrScheme>
    <a:fontScheme name="Office">
      <a:majorFont>
        <a:latin typeface="Arial"/>
        <a:ea typeface="Arial"/>
        <a:cs typeface="Arial"/>
      </a:majorFont>
      <a:minorFont>
        <a:latin typeface="Arial"/>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998</TotalTime>
  <Words>1239</Words>
  <Application>Microsoft Office PowerPoint</Application>
  <DocSecurity>0</DocSecurity>
  <PresentationFormat>Grand écran</PresentationFormat>
  <Paragraphs>144</Paragraphs>
  <Slides>12</Slides>
  <Notes>6</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12</vt:i4>
      </vt:variant>
    </vt:vector>
  </HeadingPairs>
  <TitlesOfParts>
    <vt:vector size="19" baseType="lpstr">
      <vt:lpstr>Yu Gothic UI</vt:lpstr>
      <vt:lpstr>Aptos</vt:lpstr>
      <vt:lpstr>Arial</vt:lpstr>
      <vt:lpstr>Calibri</vt:lpstr>
      <vt:lpstr>Nunito</vt:lpstr>
      <vt:lpstr>Wingdings</vt:lpstr>
      <vt:lpstr>Shift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Secrétariat FCPTS</dc:creator>
  <cp:keywords/>
  <dc:description/>
  <cp:lastModifiedBy>Maxime BEULÉ (CPTS Sud Lochois)</cp:lastModifiedBy>
  <cp:revision>126</cp:revision>
  <dcterms:created xsi:type="dcterms:W3CDTF">2023-01-12T08:34:55Z</dcterms:created>
  <dcterms:modified xsi:type="dcterms:W3CDTF">2024-10-09T13:06:01Z</dcterms:modified>
  <cp:category/>
  <dc:identifier/>
  <cp:contentStatus/>
  <dc:language/>
  <cp:version/>
</cp:coreProperties>
</file>