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2"/>
  </p:notesMasterIdLst>
  <p:sldIdLst>
    <p:sldId id="256" r:id="rId6"/>
    <p:sldId id="311" r:id="rId7"/>
    <p:sldId id="259" r:id="rId8"/>
    <p:sldId id="282" r:id="rId9"/>
    <p:sldId id="299" r:id="rId10"/>
    <p:sldId id="339" r:id="rId11"/>
    <p:sldId id="317" r:id="rId12"/>
    <p:sldId id="269" r:id="rId13"/>
    <p:sldId id="343" r:id="rId14"/>
    <p:sldId id="345" r:id="rId15"/>
    <p:sldId id="346" r:id="rId16"/>
    <p:sldId id="487" r:id="rId17"/>
    <p:sldId id="344" r:id="rId18"/>
    <p:sldId id="326" r:id="rId19"/>
    <p:sldId id="327" r:id="rId20"/>
    <p:sldId id="33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D7926F"/>
    <a:srgbClr val="AECDE9"/>
    <a:srgbClr val="FDE9F2"/>
    <a:srgbClr val="001F60"/>
    <a:srgbClr val="59879C"/>
    <a:srgbClr val="EFF3FC"/>
    <a:srgbClr val="687BA1"/>
    <a:srgbClr val="120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/>
    <p:restoredTop sz="87143"/>
  </p:normalViewPr>
  <p:slideViewPr>
    <p:cSldViewPr snapToGrid="0">
      <p:cViewPr varScale="1">
        <p:scale>
          <a:sx n="110" d="100"/>
          <a:sy n="110" d="100"/>
        </p:scale>
        <p:origin x="200" y="192"/>
      </p:cViewPr>
      <p:guideLst/>
    </p:cSldViewPr>
  </p:slideViewPr>
  <p:outlineViewPr>
    <p:cViewPr>
      <p:scale>
        <a:sx n="33" d="100"/>
        <a:sy n="33" d="100"/>
      </p:scale>
      <p:origin x="0" y="-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69107-AB26-4059-830E-88EFF9664C15}" type="datetimeFigureOut">
              <a:rPr lang="fr-FR"/>
              <a:t>09/10/2024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78910-6470-4D16-8354-42397EF09461}" type="slidenum">
              <a:r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841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78910-6470-4D16-8354-42397EF09461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69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12220-176F-F743-B774-11A6BCD1C503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386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78910-6470-4D16-8354-42397EF09461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177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78910-6470-4D16-8354-42397EF09461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3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47784C-90DA-C05E-3AE2-434E233ED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A17EDA-D487-FB5C-AF31-4F363371A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708C93-ABC8-19B3-5747-61795CEA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9A9F64-2495-73AC-5038-56886E22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720D72-49E4-884A-DFE1-4003BE2B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340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6BA781-707E-459A-7562-21F9AEB5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27D209-208C-3AC8-018C-1623695F1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7853CC-CEC2-8757-2F48-986BFB1E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D84779-0D30-C350-9D72-C01C7C9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11F621-296F-020B-041D-1D8BB3AF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308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97AC93-6D2F-9E08-1649-0BBCF6ECB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56377B-A86A-6345-2FA1-D209B7117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9413E3-2ED0-FCD8-AC90-9B01C454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8FB50C-4EB0-1274-FD0C-49874322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4A071D-2C84-D563-AA2B-C0906240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485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021DE4-1EAE-B8DE-FB7E-9B558068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3B383B-0892-0113-6D77-E08329B2E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23F7C9-5E96-2331-3290-417349C5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2F9F56-7E92-67E1-E4CE-A3164537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859CD0-8FA3-46AE-7325-EBC577CA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178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FC87B4-CE97-4A71-386D-13FB0425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1D6771-F797-85D9-5009-EDEE78891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8DC736-5F6E-44F6-3470-C22B427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4AEFE1-187A-1EFF-FE3C-0C783747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2AC635-01CA-C2CD-8E77-43F776EE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86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45C4E-E59E-A636-7F60-392C721B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83531-36A1-1988-4CB9-A27812151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BAE2FC-FB6E-AF14-4287-E9FA5FE47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DDE678-7524-1DDB-1BBF-7D22E65B7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EE8D53-72F9-8A39-062B-8B986AC1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378AA0-130E-DF1B-32FC-3E61243A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09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BDEE8-1137-5C69-8FCA-2DCDCEBD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C0EE8D-DF77-672F-74F1-373D47EBC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A15BA1-5CDF-3E59-F8B2-531F54370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8E4B31-4A70-A811-DADB-840C50953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5C50E8-3CFC-E94F-021D-88DD9A42F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648976-D84F-FC8F-7E25-A3C5A440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B62140-99E3-ACAC-C206-24BC25BB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FA6EF7-A9DE-B319-B150-78AA9A60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81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98FC8-2EDB-3D91-F78F-6EBAB563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55D5EB-0E59-B8BB-2C4A-63D8A375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A0FD13-2AC9-B69F-86E2-7A50B8F7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3619D4-7437-0255-C85F-174F6C22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342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7B0FEE4-E344-967B-BA5A-254E9F2F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5733B5-4BA4-D95E-81C3-75775527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55DD91-3624-2780-6309-65E90C9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CBDBA-3528-EA34-D774-70685A930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3A5734-BFAC-02DA-0FAA-9DA1809F2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C95F6B-06B2-2D02-7575-36C185F7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2BD745-DFAB-1DF3-D63C-3DDF5452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DCAA6A-9242-2EC5-B76B-059996EC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FFCEF3-C0DB-D720-3D8B-C1FB46DE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048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6A9BD-02A1-15B2-E393-BAD2E51D6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BE5C2A-4174-C2C4-C4A9-7CDC48F43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75D3D4-33FB-05CB-B63B-7268E0D4B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ACCEE2-EA49-8783-5E1A-116F00D2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0F527D-AF30-3A58-E661-FD1FF0FAD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ADAB76-66D3-BAB0-20C1-586DC5E5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7B5A77B-D389-4DFA-1C46-3DE45B7F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443F5D-9E12-8A28-6123-2B3228091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3187A2-3BB4-50C9-671C-6F15227B1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502DA2-28E3-7245-A2D1-A044DEBCAD24}" type="datetimeFigureOut">
              <a:rPr lang="fr-FR" smtClean="0"/>
              <a:t>09/10/2024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BECDED-5B99-7B96-1A69-84B49E80F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39E463-F278-9F75-6058-5B485D971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CC0411-EF44-DF42-9197-F10893CDAA4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73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78.svg"/><Relationship Id="rId10" Type="http://schemas.openxmlformats.org/officeDocument/2006/relationships/image" Target="../media/image81.svg"/><Relationship Id="rId4" Type="http://schemas.openxmlformats.org/officeDocument/2006/relationships/image" Target="../media/image77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sv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1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svg"/><Relationship Id="rId28" Type="http://schemas.openxmlformats.org/officeDocument/2006/relationships/image" Target="../media/image30.svg"/><Relationship Id="rId36" Type="http://schemas.openxmlformats.org/officeDocument/2006/relationships/image" Target="../media/image38.png"/><Relationship Id="rId10" Type="http://schemas.openxmlformats.org/officeDocument/2006/relationships/image" Target="../media/image12.svg"/><Relationship Id="rId19" Type="http://schemas.openxmlformats.org/officeDocument/2006/relationships/image" Target="../media/image21.svg"/><Relationship Id="rId31" Type="http://schemas.openxmlformats.org/officeDocument/2006/relationships/image" Target="../media/image3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jpeg"/><Relationship Id="rId8" Type="http://schemas.openxmlformats.org/officeDocument/2006/relationships/image" Target="../media/image10.sv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6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2C177-20CD-923F-DC95-E8A85552DA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3EA98D-4CF1-03E9-0B60-AED40468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567" y="-364033"/>
            <a:ext cx="4649983" cy="5332754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55663E-6694-FC2F-9416-DD09E08A330A}"/>
              </a:ext>
            </a:extLst>
          </p:cNvPr>
          <p:cNvSpPr txBox="1"/>
          <p:nvPr/>
        </p:nvSpPr>
        <p:spPr>
          <a:xfrm>
            <a:off x="0" y="4447753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New Peninim MT" pitchFamily="2" charset="-79"/>
                <a:ea typeface="Krungthep" panose="02000400000000000000" pitchFamily="2" charset="-34"/>
                <a:cs typeface="New Peninim MT" pitchFamily="2" charset="-79"/>
              </a:rPr>
              <a:t>Pourquoi et comment P4DP 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New Peninim MT" pitchFamily="2" charset="-79"/>
                <a:ea typeface="Krungthep" panose="02000400000000000000" pitchFamily="2" charset="-34"/>
                <a:cs typeface="New Peninim MT" pitchFamily="2" charset="-79"/>
              </a:rPr>
              <a:t>peut accompagner le développement des CPTS ?</a:t>
            </a:r>
          </a:p>
        </p:txBody>
      </p:sp>
    </p:spTree>
    <p:extLst>
      <p:ext uri="{BB962C8B-B14F-4D97-AF65-F5344CB8AC3E}">
        <p14:creationId xmlns:p14="http://schemas.microsoft.com/office/powerpoint/2010/main" val="2739057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3CDABF-277D-5DBD-DA0C-678B64CA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75360"/>
            <a:ext cx="10905066" cy="490727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5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apture d’écran, texte, diagramme, Tracé&#10;&#10;Description générée automatiquement">
            <a:extLst>
              <a:ext uri="{FF2B5EF4-FFF2-40B4-BE49-F238E27FC236}">
                <a16:creationId xmlns:a16="http://schemas.microsoft.com/office/drawing/2014/main" id="{E546AF26-D6F1-FD0B-6278-B4486DE58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1" y="643467"/>
            <a:ext cx="728243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72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C1DB5CE-FB7D-95AF-7769-806EE49F6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800"/>
            <a:ext cx="11836400" cy="653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5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A043B54-8B58-7BB1-EF92-7975E96D9A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6BE193-2022-A379-0DB2-002BFB043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7" y="0"/>
            <a:ext cx="5615098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5C782F-C91A-B2EC-90B0-546E15C2F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943" y="0"/>
            <a:ext cx="5703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7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8A97021-40FF-DEC8-4B41-64B02B54D275}"/>
              </a:ext>
            </a:extLst>
          </p:cNvPr>
          <p:cNvSpPr txBox="1"/>
          <p:nvPr/>
        </p:nvSpPr>
        <p:spPr>
          <a:xfrm>
            <a:off x="1716" y="-8773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Image 4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6C6BD90D-91DE-AC18-25CA-99D001AC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54" y="-173982"/>
            <a:ext cx="833158" cy="101565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C3C4E28-9273-AE56-14ED-542A004A6987}"/>
              </a:ext>
            </a:extLst>
          </p:cNvPr>
          <p:cNvSpPr txBox="1"/>
          <p:nvPr/>
        </p:nvSpPr>
        <p:spPr>
          <a:xfrm>
            <a:off x="751604" y="120771"/>
            <a:ext cx="1144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SURVEILLANCE ÉPIDÉMIOLOGIQUE</a:t>
            </a:r>
          </a:p>
        </p:txBody>
      </p:sp>
      <p:sp>
        <p:nvSpPr>
          <p:cNvPr id="3" name="Espace réservé du numéro de diapositive 9">
            <a:extLst>
              <a:ext uri="{FF2B5EF4-FFF2-40B4-BE49-F238E27FC236}">
                <a16:creationId xmlns:a16="http://schemas.microsoft.com/office/drawing/2014/main" id="{9DFAD694-43BC-83DE-375C-6904CAEEC514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14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  <p:pic>
        <p:nvPicPr>
          <p:cNvPr id="4" name="Image 3" descr="Une image contenant texte, Police, Tracé, ligne&#10;&#10;Description générée automatiquement">
            <a:extLst>
              <a:ext uri="{FF2B5EF4-FFF2-40B4-BE49-F238E27FC236}">
                <a16:creationId xmlns:a16="http://schemas.microsoft.com/office/drawing/2014/main" id="{5240D799-1D3E-1CE4-E2EA-F4CCA6C87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120" y="2053227"/>
            <a:ext cx="7078611" cy="40020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0768454-ECF1-0F70-5B0D-951DBC8BD5C0}"/>
              </a:ext>
            </a:extLst>
          </p:cNvPr>
          <p:cNvSpPr txBox="1"/>
          <p:nvPr/>
        </p:nvSpPr>
        <p:spPr>
          <a:xfrm>
            <a:off x="681947" y="1305629"/>
            <a:ext cx="3813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1B267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Tableaux de bord utiles à la surveillance épidémiologique, en collaboration avec le réseau Sentinelles.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 descr="Une image contenant Police, typographie, Graphique, logo&#10;&#10;Description générée automatiquement">
            <a:extLst>
              <a:ext uri="{FF2B5EF4-FFF2-40B4-BE49-F238E27FC236}">
                <a16:creationId xmlns:a16="http://schemas.microsoft.com/office/drawing/2014/main" id="{60E90BA0-69B5-9A79-91A3-11E56F292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830" y="1155697"/>
            <a:ext cx="2519365" cy="602054"/>
          </a:xfrm>
          <a:prstGeom prst="rect">
            <a:avLst/>
          </a:prstGeom>
        </p:spPr>
      </p:pic>
      <p:pic>
        <p:nvPicPr>
          <p:cNvPr id="17" name="Graphique 16" descr="Badge avec un remplissage uni">
            <a:extLst>
              <a:ext uri="{FF2B5EF4-FFF2-40B4-BE49-F238E27FC236}">
                <a16:creationId xmlns:a16="http://schemas.microsoft.com/office/drawing/2014/main" id="{8891B640-A249-E49B-A868-9BC277484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3118" y="44689"/>
            <a:ext cx="538454" cy="53845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DDEC4ED-3D65-13B2-0FDB-6E967C5D3A11}"/>
              </a:ext>
            </a:extLst>
          </p:cNvPr>
          <p:cNvSpPr txBox="1"/>
          <p:nvPr/>
        </p:nvSpPr>
        <p:spPr>
          <a:xfrm>
            <a:off x="6912495" y="798377"/>
            <a:ext cx="2836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étroite collaboration avec le réseau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66EDF3-BC66-C866-2E6A-8008583BA717}"/>
              </a:ext>
            </a:extLst>
          </p:cNvPr>
          <p:cNvSpPr txBox="1"/>
          <p:nvPr/>
        </p:nvSpPr>
        <p:spPr>
          <a:xfrm>
            <a:off x="526304" y="2828549"/>
            <a:ext cx="41245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n’existe pas en France de moyen permettant la surveillance épidémiologique de façon automatisée, passive (ne demandant pas d’effort supplémentaire de la part des médecins), à grande échelle, et utilisant les données de consultations produites par les médecins généralistes, indépendamment du logiciel de gestion de consultations qu’ils utilisent</a:t>
            </a:r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P4DP il sera possible de permettre la surveillance épidémiologique simplement et rapidement.</a:t>
            </a:r>
          </a:p>
        </p:txBody>
      </p:sp>
    </p:spTree>
    <p:extLst>
      <p:ext uri="{BB962C8B-B14F-4D97-AF65-F5344CB8AC3E}">
        <p14:creationId xmlns:p14="http://schemas.microsoft.com/office/powerpoint/2010/main" val="413270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8A97021-40FF-DEC8-4B41-64B02B54D275}"/>
              </a:ext>
            </a:extLst>
          </p:cNvPr>
          <p:cNvSpPr txBox="1"/>
          <p:nvPr/>
        </p:nvSpPr>
        <p:spPr>
          <a:xfrm>
            <a:off x="-9170" y="-8773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Image 4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6C6BD90D-91DE-AC18-25CA-99D001AC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554" y="-173982"/>
            <a:ext cx="833158" cy="101565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C3C4E28-9273-AE56-14ED-542A004A6987}"/>
              </a:ext>
            </a:extLst>
          </p:cNvPr>
          <p:cNvSpPr txBox="1"/>
          <p:nvPr/>
        </p:nvSpPr>
        <p:spPr>
          <a:xfrm>
            <a:off x="751604" y="120771"/>
            <a:ext cx="1144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OUTIL D’IDENTIFICATION DES PATIENTS AVEC DES CARACTÉRISTIQUES PARTICULIÈRES</a:t>
            </a:r>
          </a:p>
        </p:txBody>
      </p:sp>
      <p:sp>
        <p:nvSpPr>
          <p:cNvPr id="3" name="Espace réservé du numéro de diapositive 9">
            <a:extLst>
              <a:ext uri="{FF2B5EF4-FFF2-40B4-BE49-F238E27FC236}">
                <a16:creationId xmlns:a16="http://schemas.microsoft.com/office/drawing/2014/main" id="{9DFAD694-43BC-83DE-375C-6904CAEEC514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15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42D346-E889-1D90-7A8F-D43804003743}"/>
              </a:ext>
            </a:extLst>
          </p:cNvPr>
          <p:cNvSpPr txBox="1"/>
          <p:nvPr/>
        </p:nvSpPr>
        <p:spPr>
          <a:xfrm>
            <a:off x="3831251" y="1425112"/>
            <a:ext cx="3857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1B267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Outil d’identification des patients avec des caractéristiques particulières  – screening de patients – incluables dans des essais cliniques ou des protocoles pluriprofessionnels.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que 7" descr="Badge 3 avec un remplissage uni">
            <a:extLst>
              <a:ext uri="{FF2B5EF4-FFF2-40B4-BE49-F238E27FC236}">
                <a16:creationId xmlns:a16="http://schemas.microsoft.com/office/drawing/2014/main" id="{0BE47855-C553-334A-FC62-BD139E864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161" y="57098"/>
            <a:ext cx="485273" cy="485273"/>
          </a:xfrm>
          <a:prstGeom prst="rect">
            <a:avLst/>
          </a:prstGeom>
        </p:spPr>
      </p:pic>
      <p:pic>
        <p:nvPicPr>
          <p:cNvPr id="6" name="Image 5" descr="Une image contenant logo, Police, texte, conception&#10;&#10;Description générée automatiquement">
            <a:extLst>
              <a:ext uri="{FF2B5EF4-FFF2-40B4-BE49-F238E27FC236}">
                <a16:creationId xmlns:a16="http://schemas.microsoft.com/office/drawing/2014/main" id="{9BCBF6E7-A6DF-3465-BF7F-3878F957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735" y="3429000"/>
            <a:ext cx="2860292" cy="2689394"/>
          </a:xfrm>
          <a:prstGeom prst="rect">
            <a:avLst/>
          </a:prstGeom>
        </p:spPr>
      </p:pic>
      <p:pic>
        <p:nvPicPr>
          <p:cNvPr id="11" name="Graphique 10" descr="Presse-papiers partiellement vérifié avec un remplissage uni">
            <a:extLst>
              <a:ext uri="{FF2B5EF4-FFF2-40B4-BE49-F238E27FC236}">
                <a16:creationId xmlns:a16="http://schemas.microsoft.com/office/drawing/2014/main" id="{A86E4FC5-8C06-D39F-3ACF-B39A312F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674" y="3261081"/>
            <a:ext cx="2276480" cy="2276480"/>
          </a:xfrm>
          <a:prstGeom prst="rect">
            <a:avLst/>
          </a:prstGeom>
        </p:spPr>
      </p:pic>
      <p:pic>
        <p:nvPicPr>
          <p:cNvPr id="12" name="Graphique 11" descr="Interface utilisateur ou expérience utilisateur contour">
            <a:extLst>
              <a:ext uri="{FF2B5EF4-FFF2-40B4-BE49-F238E27FC236}">
                <a16:creationId xmlns:a16="http://schemas.microsoft.com/office/drawing/2014/main" id="{C708B339-FF11-D8B6-08F5-B68B97CB9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99925" y="3408039"/>
            <a:ext cx="2368156" cy="2368156"/>
          </a:xfrm>
          <a:prstGeom prst="rect">
            <a:avLst/>
          </a:prstGeom>
        </p:spPr>
      </p:pic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743A8E27-1B38-2317-1695-C82F55AF3FDB}"/>
              </a:ext>
            </a:extLst>
          </p:cNvPr>
          <p:cNvSpPr/>
          <p:nvPr/>
        </p:nvSpPr>
        <p:spPr>
          <a:xfrm>
            <a:off x="2759525" y="4445159"/>
            <a:ext cx="1439581" cy="3755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4FF041DB-389F-2544-C445-0D0A4E21FD9E}"/>
              </a:ext>
            </a:extLst>
          </p:cNvPr>
          <p:cNvSpPr/>
          <p:nvPr/>
        </p:nvSpPr>
        <p:spPr>
          <a:xfrm rot="10800000">
            <a:off x="7225779" y="4399321"/>
            <a:ext cx="1439581" cy="3755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34D597-EA43-D0A7-3D9F-131CFFD007AD}"/>
              </a:ext>
            </a:extLst>
          </p:cNvPr>
          <p:cNvSpPr txBox="1"/>
          <p:nvPr/>
        </p:nvSpPr>
        <p:spPr>
          <a:xfrm>
            <a:off x="338228" y="2519563"/>
            <a:ext cx="28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Critères d’inclusion des patients du protocole 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E5C264-55D7-3D2A-004F-219DEF59E371}"/>
              </a:ext>
            </a:extLst>
          </p:cNvPr>
          <p:cNvSpPr txBox="1"/>
          <p:nvPr/>
        </p:nvSpPr>
        <p:spPr>
          <a:xfrm>
            <a:off x="8670317" y="2519562"/>
            <a:ext cx="28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Caractéristiques des patients du cabinet Y</a:t>
            </a:r>
          </a:p>
        </p:txBody>
      </p:sp>
    </p:spTree>
    <p:extLst>
      <p:ext uri="{BB962C8B-B14F-4D97-AF65-F5344CB8AC3E}">
        <p14:creationId xmlns:p14="http://schemas.microsoft.com/office/powerpoint/2010/main" val="1816354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2C177-20CD-923F-DC95-E8A85552DA4E}"/>
              </a:ext>
            </a:extLst>
          </p:cNvPr>
          <p:cNvSpPr/>
          <p:nvPr/>
        </p:nvSpPr>
        <p:spPr>
          <a:xfrm>
            <a:off x="0" y="0"/>
            <a:ext cx="12192000" cy="36770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3EA98D-4CF1-03E9-0B60-AED40468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08" y="-198663"/>
            <a:ext cx="3033063" cy="3478417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55663E-6694-FC2F-9416-DD09E08A330A}"/>
              </a:ext>
            </a:extLst>
          </p:cNvPr>
          <p:cNvSpPr txBox="1"/>
          <p:nvPr/>
        </p:nvSpPr>
        <p:spPr>
          <a:xfrm>
            <a:off x="0" y="2782669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MERCI !</a:t>
            </a: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9">
            <a:extLst>
              <a:ext uri="{FF2B5EF4-FFF2-40B4-BE49-F238E27FC236}">
                <a16:creationId xmlns:a16="http://schemas.microsoft.com/office/drawing/2014/main" id="{3E82735D-5F46-851E-65EC-956A833F51FB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16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  <p:pic>
        <p:nvPicPr>
          <p:cNvPr id="3" name="Image 2" descr="Une image contenant texte, Police, capture d’écran, logo&#10;&#10;Description générée automatiquement">
            <a:extLst>
              <a:ext uri="{FF2B5EF4-FFF2-40B4-BE49-F238E27FC236}">
                <a16:creationId xmlns:a16="http://schemas.microsoft.com/office/drawing/2014/main" id="{773EEF83-8260-75BC-CB06-2BDB5A95C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80" y="3875718"/>
            <a:ext cx="6771640" cy="2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6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2C177-20CD-923F-DC95-E8A85552DA4E}"/>
              </a:ext>
            </a:extLst>
          </p:cNvPr>
          <p:cNvSpPr/>
          <p:nvPr/>
        </p:nvSpPr>
        <p:spPr>
          <a:xfrm>
            <a:off x="0" y="0"/>
            <a:ext cx="12192000" cy="36770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3EA98D-4CF1-03E9-0B60-AED40468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08" y="-198663"/>
            <a:ext cx="3033063" cy="3478417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55663E-6694-FC2F-9416-DD09E08A330A}"/>
              </a:ext>
            </a:extLst>
          </p:cNvPr>
          <p:cNvSpPr txBox="1"/>
          <p:nvPr/>
        </p:nvSpPr>
        <p:spPr>
          <a:xfrm>
            <a:off x="0" y="2782669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UN ENTREPÔT DE DONNÉES</a:t>
            </a: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9">
            <a:extLst>
              <a:ext uri="{FF2B5EF4-FFF2-40B4-BE49-F238E27FC236}">
                <a16:creationId xmlns:a16="http://schemas.microsoft.com/office/drawing/2014/main" id="{3E82735D-5F46-851E-65EC-956A833F51FB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2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8E1870-66E1-62D8-A1F7-0163611F1861}"/>
              </a:ext>
            </a:extLst>
          </p:cNvPr>
          <p:cNvSpPr txBox="1"/>
          <p:nvPr/>
        </p:nvSpPr>
        <p:spPr>
          <a:xfrm>
            <a:off x="448240" y="3875718"/>
            <a:ext cx="110315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produisez, individuellement, des milliers de données de santé en soins primaires chaque année. Vos données n’ont jamais été regroupées et recoupées.</a:t>
            </a:r>
          </a:p>
          <a:p>
            <a:pPr algn="just"/>
            <a:endParaRPr lang="fr-F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L’Entrepôt de Données de Santé P4DP a été créé  pour être le réceptacle ultra sécurisé et unique de toutes ces données. 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est le premier dans le domaine de la santé en soins primaires en France et permettra l’exploitation « augmentée » de millions de données collectées. </a:t>
            </a:r>
          </a:p>
          <a:p>
            <a:pPr lvl="1" algn="just"/>
            <a:endParaRPr lang="fr-F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P4DP est une méga base de données pour l’amélioration du système de soins français et un véritable outil d’aide à la collectivité.</a:t>
            </a:r>
          </a:p>
          <a:p>
            <a:pPr algn="just"/>
            <a:endParaRPr lang="fr-F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1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s de Pompe Essence – Téléchargement gratuit sur Freepik">
            <a:extLst>
              <a:ext uri="{FF2B5EF4-FFF2-40B4-BE49-F238E27FC236}">
                <a16:creationId xmlns:a16="http://schemas.microsoft.com/office/drawing/2014/main" id="{55C475F0-B596-F24B-0C11-AAB697FF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600" y="2200523"/>
            <a:ext cx="3514205" cy="2456954"/>
          </a:xfrm>
          <a:prstGeom prst="rect">
            <a:avLst/>
          </a:prstGeom>
          <a:noFill/>
        </p:spPr>
      </p:pic>
      <p:pic>
        <p:nvPicPr>
          <p:cNvPr id="10" name="Image 9" descr="Une image contenant conception, capture d’écran, logo, texte&#10;&#10;Description générée automatiquement">
            <a:extLst>
              <a:ext uri="{FF2B5EF4-FFF2-40B4-BE49-F238E27FC236}">
                <a16:creationId xmlns:a16="http://schemas.microsoft.com/office/drawing/2014/main" id="{6C0D68DD-DDCF-5FC8-6A42-2C21C877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679" y="2583344"/>
            <a:ext cx="3534160" cy="34932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68F9C00-9D45-1FCD-8994-C9F15707E35B}"/>
              </a:ext>
            </a:extLst>
          </p:cNvPr>
          <p:cNvSpPr txBox="1"/>
          <p:nvPr/>
        </p:nvSpPr>
        <p:spPr>
          <a:xfrm>
            <a:off x="534037" y="886884"/>
            <a:ext cx="1130098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200" b="1" dirty="0">
                <a:solidFill>
                  <a:srgbClr val="C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Wingdings" pitchFamily="2" charset="2"/>
              </a:rPr>
              <a:t>Les données contenues dans les dossiers électroniques de vos patients</a:t>
            </a:r>
          </a:p>
          <a:p>
            <a:pPr algn="ctr"/>
            <a:r>
              <a:rPr lang="fr-FR" sz="2200" b="1" dirty="0">
                <a:solidFill>
                  <a:srgbClr val="C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Wingdings" pitchFamily="2" charset="2"/>
              </a:rPr>
              <a:t>sont le carburant de P4DP. </a:t>
            </a:r>
            <a:endParaRPr lang="fr-FR" sz="2200" dirty="0">
              <a:solidFill>
                <a:srgbClr val="C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B9C623-A7CE-C931-294E-8CA9309921FE}"/>
              </a:ext>
            </a:extLst>
          </p:cNvPr>
          <p:cNvSpPr txBox="1"/>
          <p:nvPr/>
        </p:nvSpPr>
        <p:spPr>
          <a:xfrm>
            <a:off x="-9728" y="-19456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CD719E79-1858-6F8A-91FE-7490A12E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554" y="-173982"/>
            <a:ext cx="833158" cy="10156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A0D789-97DB-9832-B912-96D5EF7C37D0}"/>
              </a:ext>
            </a:extLst>
          </p:cNvPr>
          <p:cNvSpPr txBox="1"/>
          <p:nvPr/>
        </p:nvSpPr>
        <p:spPr>
          <a:xfrm>
            <a:off x="0" y="88940"/>
            <a:ext cx="1220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DE QUOI L’ENTREPÔT P4DP A BESOIN 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C04644-C375-A243-D3C6-56FCE3EB7673}"/>
              </a:ext>
            </a:extLst>
          </p:cNvPr>
          <p:cNvSpPr txBox="1"/>
          <p:nvPr/>
        </p:nvSpPr>
        <p:spPr>
          <a:xfrm rot="1136163">
            <a:off x="7414322" y="2817194"/>
            <a:ext cx="124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Données de </a:t>
            </a:r>
          </a:p>
          <a:p>
            <a:pPr algn="ctr"/>
            <a:r>
              <a:rPr lang="fr-FR" sz="1400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C00AE3-3C0E-BDE1-ACE7-E670D0B0709A}"/>
              </a:ext>
            </a:extLst>
          </p:cNvPr>
          <p:cNvSpPr/>
          <p:nvPr/>
        </p:nvSpPr>
        <p:spPr>
          <a:xfrm>
            <a:off x="7305500" y="2908570"/>
            <a:ext cx="350179" cy="340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4566A7A-1F7B-3B6C-4A70-3D0FB596ED21}"/>
              </a:ext>
            </a:extLst>
          </p:cNvPr>
          <p:cNvSpPr txBox="1"/>
          <p:nvPr/>
        </p:nvSpPr>
        <p:spPr>
          <a:xfrm>
            <a:off x="1993753" y="2247807"/>
            <a:ext cx="1748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 et professionnels partageant le SI</a:t>
            </a:r>
          </a:p>
        </p:txBody>
      </p:sp>
      <p:sp>
        <p:nvSpPr>
          <p:cNvPr id="24" name="Espace réservé du numéro de diapositive 9">
            <a:extLst>
              <a:ext uri="{FF2B5EF4-FFF2-40B4-BE49-F238E27FC236}">
                <a16:creationId xmlns:a16="http://schemas.microsoft.com/office/drawing/2014/main" id="{C005D2F2-4225-2327-F17B-EAE7610B1DB2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3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  <p:pic>
        <p:nvPicPr>
          <p:cNvPr id="3074" name="Picture 2" descr="Le dispositif ESP CLAP - ESP CLAP Pays de la Loire">
            <a:extLst>
              <a:ext uri="{FF2B5EF4-FFF2-40B4-BE49-F238E27FC236}">
                <a16:creationId xmlns:a16="http://schemas.microsoft.com/office/drawing/2014/main" id="{391AD514-3126-E7F2-BE4D-7322894D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41" y="3261266"/>
            <a:ext cx="31115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0BE2232-BC30-41F9-1B87-8B96AF639E42}"/>
              </a:ext>
            </a:extLst>
          </p:cNvPr>
          <p:cNvCxnSpPr>
            <a:cxnSpLocks/>
          </p:cNvCxnSpPr>
          <p:nvPr/>
        </p:nvCxnSpPr>
        <p:spPr>
          <a:xfrm flipV="1">
            <a:off x="1138727" y="1649515"/>
            <a:ext cx="7480651" cy="25014"/>
          </a:xfrm>
          <a:prstGeom prst="straightConnector1">
            <a:avLst/>
          </a:prstGeom>
          <a:ln w="28575">
            <a:solidFill>
              <a:srgbClr val="001F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phique 12" descr="Internet des objets contour">
            <a:extLst>
              <a:ext uri="{FF2B5EF4-FFF2-40B4-BE49-F238E27FC236}">
                <a16:creationId xmlns:a16="http://schemas.microsoft.com/office/drawing/2014/main" id="{BE81E6F5-CE29-72F9-7344-C92727B8F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772" y="2674436"/>
            <a:ext cx="914400" cy="914400"/>
          </a:xfrm>
          <a:prstGeom prst="rect">
            <a:avLst/>
          </a:prstGeom>
        </p:spPr>
      </p:pic>
      <p:pic>
        <p:nvPicPr>
          <p:cNvPr id="15" name="Graphique 14" descr="Interface utilisateur ou expérience utilisateur contour">
            <a:extLst>
              <a:ext uri="{FF2B5EF4-FFF2-40B4-BE49-F238E27FC236}">
                <a16:creationId xmlns:a16="http://schemas.microsoft.com/office/drawing/2014/main" id="{C36DE5E3-0B94-15B1-0368-DA5470145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972" y="3051055"/>
            <a:ext cx="914400" cy="914400"/>
          </a:xfrm>
          <a:prstGeom prst="rect">
            <a:avLst/>
          </a:prstGeom>
        </p:spPr>
      </p:pic>
      <p:pic>
        <p:nvPicPr>
          <p:cNvPr id="16" name="Graphique 15" descr="Interface utilisateur ou expérience utilisateur contour">
            <a:extLst>
              <a:ext uri="{FF2B5EF4-FFF2-40B4-BE49-F238E27FC236}">
                <a16:creationId xmlns:a16="http://schemas.microsoft.com/office/drawing/2014/main" id="{1A7F4BDA-3370-888A-B1C9-CF9E3D4E1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8781" y="4307721"/>
            <a:ext cx="914400" cy="914400"/>
          </a:xfrm>
          <a:prstGeom prst="rect">
            <a:avLst/>
          </a:prstGeom>
        </p:spPr>
      </p:pic>
      <p:pic>
        <p:nvPicPr>
          <p:cNvPr id="18" name="Graphique 17" descr="Internet des objets contour">
            <a:extLst>
              <a:ext uri="{FF2B5EF4-FFF2-40B4-BE49-F238E27FC236}">
                <a16:creationId xmlns:a16="http://schemas.microsoft.com/office/drawing/2014/main" id="{EE310335-806E-75D3-01BD-E1E2C92364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957" y="4034569"/>
            <a:ext cx="914400" cy="914400"/>
          </a:xfrm>
          <a:prstGeom prst="rect">
            <a:avLst/>
          </a:prstGeom>
        </p:spPr>
      </p:pic>
      <p:pic>
        <p:nvPicPr>
          <p:cNvPr id="22" name="Graphique 21" descr="Partager contour">
            <a:extLst>
              <a:ext uri="{FF2B5EF4-FFF2-40B4-BE49-F238E27FC236}">
                <a16:creationId xmlns:a16="http://schemas.microsoft.com/office/drawing/2014/main" id="{62A62255-796A-20D7-E718-5C1A30E96A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06975" y="3005057"/>
            <a:ext cx="602320" cy="602320"/>
          </a:xfrm>
          <a:prstGeom prst="rect">
            <a:avLst/>
          </a:prstGeom>
        </p:spPr>
      </p:pic>
      <p:pic>
        <p:nvPicPr>
          <p:cNvPr id="28" name="Graphique 27" descr="Verrou contour">
            <a:extLst>
              <a:ext uri="{FF2B5EF4-FFF2-40B4-BE49-F238E27FC236}">
                <a16:creationId xmlns:a16="http://schemas.microsoft.com/office/drawing/2014/main" id="{0DBA0414-15AA-9E43-7795-F8A3EF636C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20373" y="4903735"/>
            <a:ext cx="414560" cy="414560"/>
          </a:xfrm>
          <a:prstGeom prst="rect">
            <a:avLst/>
          </a:prstGeom>
        </p:spPr>
      </p:pic>
      <p:pic>
        <p:nvPicPr>
          <p:cNvPr id="38" name="Graphique 37" descr="Internet des objets contour">
            <a:extLst>
              <a:ext uri="{FF2B5EF4-FFF2-40B4-BE49-F238E27FC236}">
                <a16:creationId xmlns:a16="http://schemas.microsoft.com/office/drawing/2014/main" id="{56F50137-BEEE-B525-395A-FD9D6119A1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946" y="5234895"/>
            <a:ext cx="914400" cy="914400"/>
          </a:xfrm>
          <a:prstGeom prst="rect">
            <a:avLst/>
          </a:prstGeom>
        </p:spPr>
      </p:pic>
      <p:pic>
        <p:nvPicPr>
          <p:cNvPr id="39" name="Graphique 38" descr="Interface utilisateur ou expérience utilisateur contour">
            <a:extLst>
              <a:ext uri="{FF2B5EF4-FFF2-40B4-BE49-F238E27FC236}">
                <a16:creationId xmlns:a16="http://schemas.microsoft.com/office/drawing/2014/main" id="{8C89CFDB-3DBB-C8C1-FB35-7288EAFDA5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9466" y="5611514"/>
            <a:ext cx="914400" cy="914400"/>
          </a:xfrm>
          <a:prstGeom prst="rect">
            <a:avLst/>
          </a:prstGeom>
        </p:spPr>
      </p:pic>
      <p:pic>
        <p:nvPicPr>
          <p:cNvPr id="40" name="Graphique 39" descr="Partager contour">
            <a:extLst>
              <a:ext uri="{FF2B5EF4-FFF2-40B4-BE49-F238E27FC236}">
                <a16:creationId xmlns:a16="http://schemas.microsoft.com/office/drawing/2014/main" id="{B36B5E25-1A56-0750-4C76-7D407BD6B7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64560" y="4353424"/>
            <a:ext cx="602320" cy="602320"/>
          </a:xfrm>
          <a:prstGeom prst="rect">
            <a:avLst/>
          </a:prstGeom>
        </p:spPr>
      </p:pic>
      <p:pic>
        <p:nvPicPr>
          <p:cNvPr id="41" name="Graphique 40" descr="Partager contour">
            <a:extLst>
              <a:ext uri="{FF2B5EF4-FFF2-40B4-BE49-F238E27FC236}">
                <a16:creationId xmlns:a16="http://schemas.microsoft.com/office/drawing/2014/main" id="{986BDC92-5A27-E42A-BFB6-DB684E1D66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87535" y="5725191"/>
            <a:ext cx="602320" cy="60232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7728D19-1626-CBAD-1FA9-33FD04D6FC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0114" y="3306217"/>
            <a:ext cx="1816100" cy="2209800"/>
          </a:xfrm>
          <a:prstGeom prst="rect">
            <a:avLst/>
          </a:prstGeom>
        </p:spPr>
      </p:pic>
      <p:pic>
        <p:nvPicPr>
          <p:cNvPr id="30" name="Graphique 29" descr="Coffre-fort contour">
            <a:extLst>
              <a:ext uri="{FF2B5EF4-FFF2-40B4-BE49-F238E27FC236}">
                <a16:creationId xmlns:a16="http://schemas.microsoft.com/office/drawing/2014/main" id="{4E9280DA-A858-27E3-3C98-38A66A3DDB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0362" y="3539719"/>
            <a:ext cx="413957" cy="413957"/>
          </a:xfrm>
          <a:prstGeom prst="rect">
            <a:avLst/>
          </a:prstGeom>
        </p:spPr>
      </p:pic>
      <p:pic>
        <p:nvPicPr>
          <p:cNvPr id="32" name="Graphique 31" descr="Bouclier croix contour">
            <a:extLst>
              <a:ext uri="{FF2B5EF4-FFF2-40B4-BE49-F238E27FC236}">
                <a16:creationId xmlns:a16="http://schemas.microsoft.com/office/drawing/2014/main" id="{F98F3456-A2DE-31C4-9D95-0057E23287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82047" y="3680470"/>
            <a:ext cx="392064" cy="39206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1C3F4635-B8D9-2F17-D8FC-14873A47FB94}"/>
              </a:ext>
            </a:extLst>
          </p:cNvPr>
          <p:cNvSpPr txBox="1"/>
          <p:nvPr/>
        </p:nvSpPr>
        <p:spPr>
          <a:xfrm>
            <a:off x="2548191" y="1391719"/>
            <a:ext cx="262118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1F60"/>
                </a:solidFill>
                <a:latin typeface="Arial Narrow"/>
              </a:rPr>
              <a:t>Collecte, pseudonymisation &amp;</a:t>
            </a:r>
          </a:p>
          <a:p>
            <a:pPr algn="ctr"/>
            <a:r>
              <a:rPr lang="fr-FR" sz="1400" b="1" dirty="0">
                <a:solidFill>
                  <a:srgbClr val="001F60"/>
                </a:solidFill>
                <a:latin typeface="Arial Narrow"/>
              </a:rPr>
              <a:t>transfert sécurisés des données collectées depuis les logiciels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BAAB117-B582-399A-46E9-8DB6F5E573CD}"/>
              </a:ext>
            </a:extLst>
          </p:cNvPr>
          <p:cNvSpPr txBox="1"/>
          <p:nvPr/>
        </p:nvSpPr>
        <p:spPr>
          <a:xfrm>
            <a:off x="5711460" y="1428714"/>
            <a:ext cx="181610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28326D"/>
                </a:solidFill>
                <a:latin typeface="Arial Narrow"/>
              </a:rPr>
              <a:t>Traitement des données dans l’entrepôt sécurisé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63D5961-59FE-4EB4-0475-51C4C6B3870D}"/>
              </a:ext>
            </a:extLst>
          </p:cNvPr>
          <p:cNvSpPr/>
          <p:nvPr/>
        </p:nvSpPr>
        <p:spPr>
          <a:xfrm>
            <a:off x="4898810" y="2852121"/>
            <a:ext cx="3273198" cy="3190118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 Narrow"/>
            </a:endParaRPr>
          </a:p>
        </p:txBody>
      </p:sp>
      <p:pic>
        <p:nvPicPr>
          <p:cNvPr id="34" name="Graphique 33" descr="Caméra de sécurité contour">
            <a:extLst>
              <a:ext uri="{FF2B5EF4-FFF2-40B4-BE49-F238E27FC236}">
                <a16:creationId xmlns:a16="http://schemas.microsoft.com/office/drawing/2014/main" id="{AEFDB6BB-A90C-5609-B85C-4EFDCEE275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14194" y="4742266"/>
            <a:ext cx="492409" cy="492409"/>
          </a:xfrm>
          <a:prstGeom prst="rect">
            <a:avLst/>
          </a:prstGeom>
        </p:spPr>
      </p:pic>
      <p:pic>
        <p:nvPicPr>
          <p:cNvPr id="51" name="Graphique 50" descr="Femme médecin contour">
            <a:extLst>
              <a:ext uri="{FF2B5EF4-FFF2-40B4-BE49-F238E27FC236}">
                <a16:creationId xmlns:a16="http://schemas.microsoft.com/office/drawing/2014/main" id="{1988DC2F-24E0-756E-0273-7586C22926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00306" y="2882975"/>
            <a:ext cx="665746" cy="665746"/>
          </a:xfrm>
          <a:prstGeom prst="rect">
            <a:avLst/>
          </a:prstGeom>
        </p:spPr>
      </p:pic>
      <p:pic>
        <p:nvPicPr>
          <p:cNvPr id="53" name="Graphique 52" descr="Homme médecin contour">
            <a:extLst>
              <a:ext uri="{FF2B5EF4-FFF2-40B4-BE49-F238E27FC236}">
                <a16:creationId xmlns:a16="http://schemas.microsoft.com/office/drawing/2014/main" id="{E9DDFFF2-A851-C4BD-B1A8-DBB7DE03A12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flipH="1">
            <a:off x="9232531" y="2880117"/>
            <a:ext cx="708214" cy="665746"/>
          </a:xfrm>
          <a:prstGeom prst="rect">
            <a:avLst/>
          </a:prstGeom>
        </p:spPr>
      </p:pic>
      <p:pic>
        <p:nvPicPr>
          <p:cNvPr id="1025" name="Image 102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050880E8-E831-0DE8-C540-67A0A04F425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51858" y="3880673"/>
            <a:ext cx="1840745" cy="1230342"/>
          </a:xfrm>
          <a:prstGeom prst="rect">
            <a:avLst/>
          </a:prstGeom>
        </p:spPr>
      </p:pic>
      <p:sp>
        <p:nvSpPr>
          <p:cNvPr id="1037" name="ZoneTexte 1036">
            <a:extLst>
              <a:ext uri="{FF2B5EF4-FFF2-40B4-BE49-F238E27FC236}">
                <a16:creationId xmlns:a16="http://schemas.microsoft.com/office/drawing/2014/main" id="{44355B86-7DDE-E7CE-AC66-299E03AE7112}"/>
              </a:ext>
            </a:extLst>
          </p:cNvPr>
          <p:cNvSpPr txBox="1"/>
          <p:nvPr/>
        </p:nvSpPr>
        <p:spPr>
          <a:xfrm>
            <a:off x="8541554" y="1496510"/>
            <a:ext cx="312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28326D"/>
                </a:solidFill>
                <a:latin typeface="Arial Narrow"/>
              </a:rPr>
              <a:t>Accès sécurisé à l’interface de restitution des données collectées et anonymisées : tableaux de bord, filtres, par patientèle, catégorie, …</a:t>
            </a:r>
          </a:p>
        </p:txBody>
      </p:sp>
      <p:pic>
        <p:nvPicPr>
          <p:cNvPr id="1040" name="Graphique 1039" descr="Transférer contour">
            <a:extLst>
              <a:ext uri="{FF2B5EF4-FFF2-40B4-BE49-F238E27FC236}">
                <a16:creationId xmlns:a16="http://schemas.microsoft.com/office/drawing/2014/main" id="{FE342127-F89D-1A9B-2638-A1732F2F7D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396680" y="3932245"/>
            <a:ext cx="662080" cy="662080"/>
          </a:xfrm>
          <a:prstGeom prst="rect">
            <a:avLst/>
          </a:prstGeom>
        </p:spPr>
      </p:pic>
      <p:pic>
        <p:nvPicPr>
          <p:cNvPr id="1042" name="Graphique 1041" descr="Coche avec un remplissage uni">
            <a:extLst>
              <a:ext uri="{FF2B5EF4-FFF2-40B4-BE49-F238E27FC236}">
                <a16:creationId xmlns:a16="http://schemas.microsoft.com/office/drawing/2014/main" id="{C298E940-AC1A-19B3-60BD-3A40A92DDA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259982" y="2991054"/>
            <a:ext cx="602320" cy="60232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C86DC6E-05CE-769B-3779-9BE3481002FD}"/>
              </a:ext>
            </a:extLst>
          </p:cNvPr>
          <p:cNvSpPr txBox="1"/>
          <p:nvPr/>
        </p:nvSpPr>
        <p:spPr>
          <a:xfrm>
            <a:off x="673772" y="6502888"/>
            <a:ext cx="10882688" cy="276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 Narrow"/>
              </a:rPr>
              <a:t>Pas de codage</a:t>
            </a:r>
          </a:p>
        </p:txBody>
      </p:sp>
      <p:pic>
        <p:nvPicPr>
          <p:cNvPr id="1065" name="Image 1064">
            <a:extLst>
              <a:ext uri="{FF2B5EF4-FFF2-40B4-BE49-F238E27FC236}">
                <a16:creationId xmlns:a16="http://schemas.microsoft.com/office/drawing/2014/main" id="{2F8F9C6B-EC1D-2288-DAFC-68D1DB99B08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24062" y="5428362"/>
            <a:ext cx="628090" cy="381059"/>
          </a:xfrm>
          <a:prstGeom prst="rect">
            <a:avLst/>
          </a:prstGeom>
          <a:noFill/>
        </p:spPr>
      </p:pic>
      <p:pic>
        <p:nvPicPr>
          <p:cNvPr id="1073" name="Image 1072">
            <a:extLst>
              <a:ext uri="{FF2B5EF4-FFF2-40B4-BE49-F238E27FC236}">
                <a16:creationId xmlns:a16="http://schemas.microsoft.com/office/drawing/2014/main" id="{1F7E839A-157B-A71D-3490-CC7847B4936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20512" y="5477356"/>
            <a:ext cx="776671" cy="825827"/>
          </a:xfrm>
          <a:prstGeom prst="rect">
            <a:avLst/>
          </a:prstGeom>
        </p:spPr>
      </p:pic>
      <p:pic>
        <p:nvPicPr>
          <p:cNvPr id="1079" name="Graphique 1078" descr="Verrou contour">
            <a:extLst>
              <a:ext uri="{FF2B5EF4-FFF2-40B4-BE49-F238E27FC236}">
                <a16:creationId xmlns:a16="http://schemas.microsoft.com/office/drawing/2014/main" id="{4E9646D9-E726-7400-B176-6D91204C497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507077" y="3336732"/>
            <a:ext cx="414560" cy="414560"/>
          </a:xfrm>
          <a:prstGeom prst="rect">
            <a:avLst/>
          </a:prstGeom>
        </p:spPr>
      </p:pic>
      <p:sp>
        <p:nvSpPr>
          <p:cNvPr id="5" name="Espace réservé du numéro de diapositive 9">
            <a:extLst>
              <a:ext uri="{FF2B5EF4-FFF2-40B4-BE49-F238E27FC236}">
                <a16:creationId xmlns:a16="http://schemas.microsoft.com/office/drawing/2014/main" id="{D0599362-6DB8-536B-4F2F-050742FC490D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4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02FEA5-286E-025C-478A-08EDAFD1D93E}"/>
              </a:ext>
            </a:extLst>
          </p:cNvPr>
          <p:cNvSpPr txBox="1"/>
          <p:nvPr/>
        </p:nvSpPr>
        <p:spPr>
          <a:xfrm>
            <a:off x="1" y="748190"/>
            <a:ext cx="1220172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2000" b="1" dirty="0">
                <a:solidFill>
                  <a:srgbClr val="28326D"/>
                </a:solidFill>
                <a:latin typeface="Arial"/>
                <a:cs typeface="Arial"/>
              </a:rPr>
              <a:t>Quel que soit votre logiciel de gestion de cabinet, P4DP collecte vos données  </a:t>
            </a:r>
            <a:endParaRPr lang="fr-FR" sz="2000" b="1" dirty="0">
              <a:solidFill>
                <a:srgbClr val="28326D"/>
              </a:solidFill>
              <a:effectLst/>
              <a:latin typeface="Arial"/>
              <a:cs typeface="Arial"/>
            </a:endParaRPr>
          </a:p>
        </p:txBody>
      </p:sp>
      <p:pic>
        <p:nvPicPr>
          <p:cNvPr id="3" name="Picture 6" descr="Vecteur Stock Logo cabinet médical. | Adobe Stock">
            <a:extLst>
              <a:ext uri="{FF2B5EF4-FFF2-40B4-BE49-F238E27FC236}">
                <a16:creationId xmlns:a16="http://schemas.microsoft.com/office/drawing/2014/main" id="{4529D570-C29C-ED37-0C0E-80676AF7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03" y="1298879"/>
            <a:ext cx="751300" cy="751300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eda - Logiciel médical en ligne">
            <a:extLst>
              <a:ext uri="{FF2B5EF4-FFF2-40B4-BE49-F238E27FC236}">
                <a16:creationId xmlns:a16="http://schemas.microsoft.com/office/drawing/2014/main" id="{F29C491B-4F20-193E-F151-5641DBF1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39" y="1460623"/>
            <a:ext cx="530504" cy="53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éO Médecin">
            <a:extLst>
              <a:ext uri="{FF2B5EF4-FFF2-40B4-BE49-F238E27FC236}">
                <a16:creationId xmlns:a16="http://schemas.microsoft.com/office/drawing/2014/main" id="{38520993-E1E6-404D-717C-4237B9B1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6" y="1523880"/>
            <a:ext cx="349049" cy="34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Accueil - AlmaPro, LE logiciel médical Associatif">
            <a:extLst>
              <a:ext uri="{FF2B5EF4-FFF2-40B4-BE49-F238E27FC236}">
                <a16:creationId xmlns:a16="http://schemas.microsoft.com/office/drawing/2014/main" id="{F5F1B402-0D0F-F378-3B6F-97CA469F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08" y="2172080"/>
            <a:ext cx="744621" cy="30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6ADB5CA-1D0C-4C5A-F1A4-28452754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36" y="2447792"/>
            <a:ext cx="1816100" cy="9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4602211-DEDD-776C-26FC-29A1F2D9D8E4}"/>
              </a:ext>
            </a:extLst>
          </p:cNvPr>
          <p:cNvSpPr txBox="1"/>
          <p:nvPr/>
        </p:nvSpPr>
        <p:spPr>
          <a:xfrm>
            <a:off x="-9728" y="-19456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1" name="Image 10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390E67E3-C223-FF3C-6FA7-A28B8368D53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81554" y="-173982"/>
            <a:ext cx="833158" cy="101565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BC0E4AA-5801-ECBD-F806-D85DBD03CC11}"/>
              </a:ext>
            </a:extLst>
          </p:cNvPr>
          <p:cNvSpPr txBox="1"/>
          <p:nvPr/>
        </p:nvSpPr>
        <p:spPr>
          <a:xfrm>
            <a:off x="0" y="88940"/>
            <a:ext cx="1220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L’ENTREPÔT EN UNE DIAPO</a:t>
            </a:r>
          </a:p>
        </p:txBody>
      </p:sp>
    </p:spTree>
    <p:extLst>
      <p:ext uri="{BB962C8B-B14F-4D97-AF65-F5344CB8AC3E}">
        <p14:creationId xmlns:p14="http://schemas.microsoft.com/office/powerpoint/2010/main" val="55007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794C8BF-6EDE-5F7B-6B4C-44EB1D033AE8}"/>
              </a:ext>
            </a:extLst>
          </p:cNvPr>
          <p:cNvSpPr txBox="1"/>
          <p:nvPr/>
        </p:nvSpPr>
        <p:spPr>
          <a:xfrm>
            <a:off x="-9728" y="-19456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93A06D15-DEE2-449F-9B66-3B9B28123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54" y="-173982"/>
            <a:ext cx="833158" cy="10156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2F6683-5A6F-FFD3-54DF-AC5DCC1A6ED9}"/>
              </a:ext>
            </a:extLst>
          </p:cNvPr>
          <p:cNvSpPr txBox="1"/>
          <p:nvPr/>
        </p:nvSpPr>
        <p:spPr>
          <a:xfrm>
            <a:off x="0" y="88940"/>
            <a:ext cx="1220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AVEC QUELLES DONNÉES P4DP EST ALIMENTÉE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910E9F-3B66-21FF-47B5-91FAAB482B8F}"/>
              </a:ext>
            </a:extLst>
          </p:cNvPr>
          <p:cNvSpPr txBox="1"/>
          <p:nvPr/>
        </p:nvSpPr>
        <p:spPr>
          <a:xfrm>
            <a:off x="426845" y="960020"/>
            <a:ext cx="1111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P4DP collecte toutes les données des dossiers de vos patients conformément au référentiel de la CNIL. </a:t>
            </a:r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CC27A678-BD97-0404-670B-B6D42B70AA2E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5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  <p:sp>
        <p:nvSpPr>
          <p:cNvPr id="6" name="Google Shape;487;g2b9d2e330ab_0_0">
            <a:extLst>
              <a:ext uri="{FF2B5EF4-FFF2-40B4-BE49-F238E27FC236}">
                <a16:creationId xmlns:a16="http://schemas.microsoft.com/office/drawing/2014/main" id="{34DF5577-B7AE-61E1-7222-7F14B0FF89C1}"/>
              </a:ext>
            </a:extLst>
          </p:cNvPr>
          <p:cNvSpPr txBox="1"/>
          <p:nvPr/>
        </p:nvSpPr>
        <p:spPr>
          <a:xfrm>
            <a:off x="1443257" y="2352453"/>
            <a:ext cx="4926547" cy="137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D</a:t>
            </a:r>
            <a:r>
              <a:rPr lang="fr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onnées socio-démographiques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fr" b="1" dirty="0">
              <a:solidFill>
                <a:srgbClr val="001F6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nnée de naissance</a:t>
            </a: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, g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enre, département.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CMU/CSS, ALD.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" b="1" dirty="0">
              <a:solidFill>
                <a:srgbClr val="001F6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" b="1" dirty="0">
              <a:solidFill>
                <a:srgbClr val="001F6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487;g2b9d2e330ab_0_0">
            <a:extLst>
              <a:ext uri="{FF2B5EF4-FFF2-40B4-BE49-F238E27FC236}">
                <a16:creationId xmlns:a16="http://schemas.microsoft.com/office/drawing/2014/main" id="{315EF863-5D3D-4C16-42BF-DFA21505D9DB}"/>
              </a:ext>
            </a:extLst>
          </p:cNvPr>
          <p:cNvSpPr txBox="1"/>
          <p:nvPr/>
        </p:nvSpPr>
        <p:spPr>
          <a:xfrm>
            <a:off x="7807917" y="2355745"/>
            <a:ext cx="4390565" cy="144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P</a:t>
            </a:r>
            <a:r>
              <a:rPr lang="fr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rescriptions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fr" b="1" dirty="0">
              <a:solidFill>
                <a:srgbClr val="001F6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Médicaments.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E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xamens complémentaires.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ctes paramédicaux.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</a:t>
            </a:r>
            <a:r>
              <a:rPr lang="fr" sz="1600" dirty="0" err="1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ourriers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 d’adressage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A64F01-A290-0D48-4741-5369D69B2128}"/>
              </a:ext>
            </a:extLst>
          </p:cNvPr>
          <p:cNvSpPr txBox="1"/>
          <p:nvPr/>
        </p:nvSpPr>
        <p:spPr>
          <a:xfrm>
            <a:off x="1355711" y="4067905"/>
            <a:ext cx="456551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Données </a:t>
            </a:r>
            <a:r>
              <a:rPr lang="fr" sz="1800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cliniques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fr" sz="1800" b="1" dirty="0">
              <a:solidFill>
                <a:srgbClr val="001F6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Historique de santé / volet de synthèse médical (antécédents personnels et familiaux, maladies chroniques, facteurs de risques, exposition à des toxiques, allergies, vaccinations).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M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otifs et résultats de consultation (texte libre et/ou standardisé), biométrie.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Observations (texte libre).</a:t>
            </a:r>
          </a:p>
        </p:txBody>
      </p:sp>
      <p:pic>
        <p:nvPicPr>
          <p:cNvPr id="14" name="Picture 2" descr="Démographie : images libres de droits, photos de stock et illustrations |  Shutterstock">
            <a:extLst>
              <a:ext uri="{FF2B5EF4-FFF2-40B4-BE49-F238E27FC236}">
                <a16:creationId xmlns:a16="http://schemas.microsoft.com/office/drawing/2014/main" id="{A797E24A-2BCE-BFFD-BF15-B9893D266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7" y="2020615"/>
            <a:ext cx="830219" cy="83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Une image contenant texte, dessin humoristique, diagramme, rose&#10;&#10;Description générée automatiquement">
            <a:extLst>
              <a:ext uri="{FF2B5EF4-FFF2-40B4-BE49-F238E27FC236}">
                <a16:creationId xmlns:a16="http://schemas.microsoft.com/office/drawing/2014/main" id="{05BF96E6-AB63-0DD2-9000-FEFB18F8C5B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845" y="3997445"/>
            <a:ext cx="809926" cy="833791"/>
          </a:xfrm>
          <a:prstGeom prst="rect">
            <a:avLst/>
          </a:prstGeom>
        </p:spPr>
      </p:pic>
      <p:pic>
        <p:nvPicPr>
          <p:cNvPr id="1028" name="Picture 4" descr="Prescription - Icônes médical gratuites">
            <a:extLst>
              <a:ext uri="{FF2B5EF4-FFF2-40B4-BE49-F238E27FC236}">
                <a16:creationId xmlns:a16="http://schemas.microsoft.com/office/drawing/2014/main" id="{37C03B2C-3874-62CE-DB79-BA30AFF5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54" y="2030337"/>
            <a:ext cx="830219" cy="83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s d'analyses en ligne | Eurofins Biologie Médicale">
            <a:extLst>
              <a:ext uri="{FF2B5EF4-FFF2-40B4-BE49-F238E27FC236}">
                <a16:creationId xmlns:a16="http://schemas.microsoft.com/office/drawing/2014/main" id="{7E516E2C-3424-8447-6F8E-FA5D773A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54" y="3945699"/>
            <a:ext cx="830219" cy="83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602797D-860B-B373-8424-84C8F82723E0}"/>
              </a:ext>
            </a:extLst>
          </p:cNvPr>
          <p:cNvSpPr txBox="1"/>
          <p:nvPr/>
        </p:nvSpPr>
        <p:spPr>
          <a:xfrm>
            <a:off x="7875109" y="4278826"/>
            <a:ext cx="37569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fr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R</a:t>
            </a:r>
            <a:r>
              <a:rPr lang="fr" sz="1800" b="1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ésultats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fr" sz="1800" b="1" dirty="0">
              <a:solidFill>
                <a:srgbClr val="001F60"/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B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iologie.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</a:t>
            </a: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utres examens complémentaires.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>
                <a:solidFill>
                  <a:srgbClr val="001F6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CR consultations et hospitalisations.</a:t>
            </a:r>
          </a:p>
        </p:txBody>
      </p:sp>
    </p:spTree>
    <p:extLst>
      <p:ext uri="{BB962C8B-B14F-4D97-AF65-F5344CB8AC3E}">
        <p14:creationId xmlns:p14="http://schemas.microsoft.com/office/powerpoint/2010/main" val="305242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F283E3-BF66-F567-C27B-488934A6C81F}"/>
              </a:ext>
            </a:extLst>
          </p:cNvPr>
          <p:cNvSpPr txBox="1"/>
          <p:nvPr/>
        </p:nvSpPr>
        <p:spPr>
          <a:xfrm>
            <a:off x="-9728" y="-29412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FD0C8C6-79C1-5F54-867D-67016D689BD3}"/>
              </a:ext>
            </a:extLst>
          </p:cNvPr>
          <p:cNvSpPr txBox="1"/>
          <p:nvPr/>
        </p:nvSpPr>
        <p:spPr>
          <a:xfrm>
            <a:off x="-19456" y="69559"/>
            <a:ext cx="1220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EN SYNTHÈSE</a:t>
            </a:r>
          </a:p>
        </p:txBody>
      </p:sp>
      <p:pic>
        <p:nvPicPr>
          <p:cNvPr id="4" name="Image 3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036C7730-FE58-773E-9B7A-E22D2522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10" y="-193363"/>
            <a:ext cx="833158" cy="10156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D1D1A9-9914-8206-8CD6-0C857DF5B217}"/>
              </a:ext>
            </a:extLst>
          </p:cNvPr>
          <p:cNvSpPr txBox="1"/>
          <p:nvPr/>
        </p:nvSpPr>
        <p:spPr>
          <a:xfrm>
            <a:off x="2023354" y="3486848"/>
            <a:ext cx="1906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des données brutes depuis le logiciel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E76692-4B44-5C8C-5E25-9A3CBAAD7CBE}"/>
              </a:ext>
            </a:extLst>
          </p:cNvPr>
          <p:cNvSpPr txBox="1"/>
          <p:nvPr/>
        </p:nvSpPr>
        <p:spPr>
          <a:xfrm>
            <a:off x="4486723" y="1082387"/>
            <a:ext cx="28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des données dans l’entrepôt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7D59CC-AC3F-6561-4D1D-94AAA8FFFFF9}"/>
              </a:ext>
            </a:extLst>
          </p:cNvPr>
          <p:cNvSpPr txBox="1"/>
          <p:nvPr/>
        </p:nvSpPr>
        <p:spPr>
          <a:xfrm>
            <a:off x="7802749" y="3386913"/>
            <a:ext cx="2473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des données normalisées  au sein de la structure de soins au travers d’outils P4DP</a:t>
            </a:r>
          </a:p>
        </p:txBody>
      </p:sp>
      <p:pic>
        <p:nvPicPr>
          <p:cNvPr id="5128" name="Picture 8" descr="Cible - Icônes armes gratuites">
            <a:extLst>
              <a:ext uri="{FF2B5EF4-FFF2-40B4-BE49-F238E27FC236}">
                <a16:creationId xmlns:a16="http://schemas.microsoft.com/office/drawing/2014/main" id="{E98E6770-8730-F8B9-1A9F-D1FC3A23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61" y="1920006"/>
            <a:ext cx="3701496" cy="37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E47B2D-3B4A-1ABA-2EFA-584FFEF03CE7}"/>
              </a:ext>
            </a:extLst>
          </p:cNvPr>
          <p:cNvSpPr txBox="1"/>
          <p:nvPr/>
        </p:nvSpPr>
        <p:spPr>
          <a:xfrm>
            <a:off x="4297311" y="6108939"/>
            <a:ext cx="3203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 des données par les professionnels de santé</a:t>
            </a:r>
          </a:p>
        </p:txBody>
      </p:sp>
      <p:pic>
        <p:nvPicPr>
          <p:cNvPr id="10" name="Image 9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46FE0279-7CEF-781E-E65C-D2AD643F5C0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0486" y="3266470"/>
            <a:ext cx="718105" cy="875404"/>
          </a:xfrm>
          <a:prstGeom prst="rect">
            <a:avLst/>
          </a:prstGeom>
        </p:spPr>
      </p:pic>
      <p:pic>
        <p:nvPicPr>
          <p:cNvPr id="12" name="Graphique 11" descr="Badge 1 avec un remplissage uni">
            <a:extLst>
              <a:ext uri="{FF2B5EF4-FFF2-40B4-BE49-F238E27FC236}">
                <a16:creationId xmlns:a16="http://schemas.microsoft.com/office/drawing/2014/main" id="{493AF3A1-14F2-7E34-9DFD-FBE46793A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4695" y="3058927"/>
            <a:ext cx="370073" cy="370073"/>
          </a:xfrm>
          <a:prstGeom prst="rect">
            <a:avLst/>
          </a:prstGeom>
        </p:spPr>
      </p:pic>
      <p:pic>
        <p:nvPicPr>
          <p:cNvPr id="13" name="Graphique 12" descr="Badge 3 avec un remplissage uni">
            <a:extLst>
              <a:ext uri="{FF2B5EF4-FFF2-40B4-BE49-F238E27FC236}">
                <a16:creationId xmlns:a16="http://schemas.microsoft.com/office/drawing/2014/main" id="{74AE3930-D99D-1942-C1A2-C8D63EAB4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42482" y="3058927"/>
            <a:ext cx="365126" cy="365126"/>
          </a:xfrm>
          <a:prstGeom prst="rect">
            <a:avLst/>
          </a:prstGeom>
        </p:spPr>
      </p:pic>
      <p:pic>
        <p:nvPicPr>
          <p:cNvPr id="14" name="Graphique 13" descr="Badge avec un remplissage uni">
            <a:extLst>
              <a:ext uri="{FF2B5EF4-FFF2-40B4-BE49-F238E27FC236}">
                <a16:creationId xmlns:a16="http://schemas.microsoft.com/office/drawing/2014/main" id="{E0604D65-2730-0340-DFE6-F960BF2988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32490" y="708486"/>
            <a:ext cx="352165" cy="352165"/>
          </a:xfrm>
          <a:prstGeom prst="rect">
            <a:avLst/>
          </a:prstGeom>
        </p:spPr>
      </p:pic>
      <p:pic>
        <p:nvPicPr>
          <p:cNvPr id="15" name="Graphique 14" descr="Badge 4 avec un remplissage uni">
            <a:extLst>
              <a:ext uri="{FF2B5EF4-FFF2-40B4-BE49-F238E27FC236}">
                <a16:creationId xmlns:a16="http://schemas.microsoft.com/office/drawing/2014/main" id="{D4999F94-F562-4882-A25A-F27716CD17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26010" y="5709782"/>
            <a:ext cx="365126" cy="365126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57B8E2E-6740-0365-0743-8365E90892AA}"/>
              </a:ext>
            </a:extLst>
          </p:cNvPr>
          <p:cNvCxnSpPr/>
          <p:nvPr/>
        </p:nvCxnSpPr>
        <p:spPr>
          <a:xfrm flipV="1">
            <a:off x="3703332" y="1920006"/>
            <a:ext cx="965947" cy="10603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AB517C3-F5D1-BDDD-C655-42408F791030}"/>
              </a:ext>
            </a:extLst>
          </p:cNvPr>
          <p:cNvCxnSpPr>
            <a:cxnSpLocks/>
          </p:cNvCxnSpPr>
          <p:nvPr/>
        </p:nvCxnSpPr>
        <p:spPr>
          <a:xfrm>
            <a:off x="7246352" y="1984195"/>
            <a:ext cx="974303" cy="102098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F0C2A3F-6594-44C1-D3B2-CAF42FAA5835}"/>
              </a:ext>
            </a:extLst>
          </p:cNvPr>
          <p:cNvCxnSpPr>
            <a:cxnSpLocks/>
          </p:cNvCxnSpPr>
          <p:nvPr/>
        </p:nvCxnSpPr>
        <p:spPr>
          <a:xfrm flipH="1">
            <a:off x="6994828" y="4565720"/>
            <a:ext cx="889291" cy="11715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33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5E16468-80CA-E01A-24C2-B37CE3EB80CB}"/>
              </a:ext>
            </a:extLst>
          </p:cNvPr>
          <p:cNvSpPr txBox="1"/>
          <p:nvPr/>
        </p:nvSpPr>
        <p:spPr>
          <a:xfrm>
            <a:off x="145914" y="908620"/>
            <a:ext cx="119163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L’entrepôt P4DP repose sur 4 piliers français forts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435265-E711-20BD-94C5-8B9D60660C6F}"/>
              </a:ext>
            </a:extLst>
          </p:cNvPr>
          <p:cNvSpPr txBox="1"/>
          <p:nvPr/>
        </p:nvSpPr>
        <p:spPr>
          <a:xfrm>
            <a:off x="4333176" y="1336784"/>
            <a:ext cx="3407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consortium P4DP </a:t>
            </a: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composé de 6 acteurs qui maitrisent et respectent les différentes étapes de création d’un entrepôt de données de santé.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7EB8A7-84FD-C018-9D63-AB3F1C17F4B7}"/>
              </a:ext>
            </a:extLst>
          </p:cNvPr>
          <p:cNvSpPr txBox="1"/>
          <p:nvPr/>
        </p:nvSpPr>
        <p:spPr>
          <a:xfrm>
            <a:off x="7992667" y="3050736"/>
            <a:ext cx="2569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référentiel CNIL </a:t>
            </a: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 pour lequel P4DP a respecté chacune des exigences. Un audit externe a été réalisé à l’issue de la déclaration de conformité.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1CAEEB-021E-F73D-10F1-8403E44D0896}"/>
              </a:ext>
            </a:extLst>
          </p:cNvPr>
          <p:cNvSpPr txBox="1"/>
          <p:nvPr/>
        </p:nvSpPr>
        <p:spPr>
          <a:xfrm>
            <a:off x="4517588" y="5132696"/>
            <a:ext cx="30881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réglementation RGPD </a:t>
            </a: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suivie et visée par un Délégué à la Protection des Données qui a participé à l’écriture des textes de la réglementation RGPD.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E4AD37-2E98-C659-2477-5FA614A9AE12}"/>
              </a:ext>
            </a:extLst>
          </p:cNvPr>
          <p:cNvSpPr txBox="1"/>
          <p:nvPr/>
        </p:nvSpPr>
        <p:spPr>
          <a:xfrm>
            <a:off x="1084395" y="3097970"/>
            <a:ext cx="2860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L’hébergement de données de santé français - </a:t>
            </a:r>
            <a:r>
              <a:rPr lang="fr-FR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HDS - de l’ensemble du traitement de la data, de sa collecte jusqu’à sa restitution. P4DP a signé un contrat avec l’unique acteur Français- SIGMA - répondant à l’ensemble de ses besoins.</a:t>
            </a:r>
          </a:p>
        </p:txBody>
      </p:sp>
      <p:pic>
        <p:nvPicPr>
          <p:cNvPr id="13" name="Image 12" descr="Une image contenant logo, Police, texte, conception&#10;&#10;Description générée automatiquement">
            <a:extLst>
              <a:ext uri="{FF2B5EF4-FFF2-40B4-BE49-F238E27FC236}">
                <a16:creationId xmlns:a16="http://schemas.microsoft.com/office/drawing/2014/main" id="{851BFDA2-8D2E-CA70-DA1F-AA58D5E6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442" y="2385396"/>
            <a:ext cx="2860292" cy="2689394"/>
          </a:xfrm>
          <a:prstGeom prst="rect">
            <a:avLst/>
          </a:prstGeom>
        </p:spPr>
      </p:pic>
      <p:pic>
        <p:nvPicPr>
          <p:cNvPr id="16" name="Image 15" descr="Une image contenant cercle, logo, symbole, Police&#10;&#10;Description générée automatiquement">
            <a:extLst>
              <a:ext uri="{FF2B5EF4-FFF2-40B4-BE49-F238E27FC236}">
                <a16:creationId xmlns:a16="http://schemas.microsoft.com/office/drawing/2014/main" id="{6912F73D-58C3-100D-1BAF-723B0D870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774" y="5420590"/>
            <a:ext cx="576238" cy="576238"/>
          </a:xfrm>
          <a:prstGeom prst="rect">
            <a:avLst/>
          </a:prstGeom>
        </p:spPr>
      </p:pic>
      <p:pic>
        <p:nvPicPr>
          <p:cNvPr id="18" name="Image 17" descr="Une image contenant texte, logo, cercle, Police&#10;&#10;Description générée automatiquement">
            <a:extLst>
              <a:ext uri="{FF2B5EF4-FFF2-40B4-BE49-F238E27FC236}">
                <a16:creationId xmlns:a16="http://schemas.microsoft.com/office/drawing/2014/main" id="{D4669854-FF78-097A-24B5-702CDEDCF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18" y="3358860"/>
            <a:ext cx="646888" cy="768746"/>
          </a:xfrm>
          <a:prstGeom prst="rect">
            <a:avLst/>
          </a:prstGeom>
        </p:spPr>
      </p:pic>
      <p:pic>
        <p:nvPicPr>
          <p:cNvPr id="24" name="Image 2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A77AA75-D526-09BB-D879-4DA5628E6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2635" y="3251975"/>
            <a:ext cx="957039" cy="642683"/>
          </a:xfrm>
          <a:prstGeom prst="rect">
            <a:avLst/>
          </a:prstGeom>
        </p:spPr>
      </p:pic>
      <p:pic>
        <p:nvPicPr>
          <p:cNvPr id="26" name="Image 25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8B31BEF-BFCF-F2A3-3D5B-B5D820C74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740" y="1442629"/>
            <a:ext cx="627267" cy="550199"/>
          </a:xfrm>
          <a:prstGeom prst="rect">
            <a:avLst/>
          </a:prstGeom>
        </p:spPr>
      </p:pic>
      <p:pic>
        <p:nvPicPr>
          <p:cNvPr id="28" name="Image 27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CA05A038-A409-C398-F0C0-62ABB36FF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920" y="1519898"/>
            <a:ext cx="784728" cy="293039"/>
          </a:xfrm>
          <a:prstGeom prst="rect">
            <a:avLst/>
          </a:prstGeom>
        </p:spPr>
      </p:pic>
      <p:pic>
        <p:nvPicPr>
          <p:cNvPr id="30" name="Image 2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0445CE4-F042-76F8-1C8A-3041D70FA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347" y="1503007"/>
            <a:ext cx="627267" cy="434011"/>
          </a:xfrm>
          <a:prstGeom prst="rect">
            <a:avLst/>
          </a:prstGeom>
        </p:spPr>
      </p:pic>
      <p:pic>
        <p:nvPicPr>
          <p:cNvPr id="36" name="Image 35" descr="Une image contenant texte, Police, symbole, logo&#10;&#10;Description générée automatiquement">
            <a:extLst>
              <a:ext uri="{FF2B5EF4-FFF2-40B4-BE49-F238E27FC236}">
                <a16:creationId xmlns:a16="http://schemas.microsoft.com/office/drawing/2014/main" id="{22E5CDBE-F968-B8B0-D09D-95B3DD5640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3523" y="1590452"/>
            <a:ext cx="889704" cy="187306"/>
          </a:xfrm>
          <a:prstGeom prst="rect">
            <a:avLst/>
          </a:prstGeom>
        </p:spPr>
      </p:pic>
      <p:pic>
        <p:nvPicPr>
          <p:cNvPr id="44" name="Image 43" descr="Une image contenant Police, texte, Graphique, graphisme&#10;&#10;Description générée automatiquement">
            <a:extLst>
              <a:ext uri="{FF2B5EF4-FFF2-40B4-BE49-F238E27FC236}">
                <a16:creationId xmlns:a16="http://schemas.microsoft.com/office/drawing/2014/main" id="{A425436D-6CBE-3FAB-0409-BCCED8A9D8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8675" y="1464031"/>
            <a:ext cx="899394" cy="362824"/>
          </a:xfrm>
          <a:prstGeom prst="rect">
            <a:avLst/>
          </a:prstGeom>
        </p:spPr>
      </p:pic>
      <p:pic>
        <p:nvPicPr>
          <p:cNvPr id="46" name="Image 45" descr="Une image contenant Graphique, Police, capture d’écran, graphisme&#10;&#10;Description générée automatiquement">
            <a:extLst>
              <a:ext uri="{FF2B5EF4-FFF2-40B4-BE49-F238E27FC236}">
                <a16:creationId xmlns:a16="http://schemas.microsoft.com/office/drawing/2014/main" id="{D64C510C-1F44-D555-C31C-CB90697284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4419" y="1612112"/>
            <a:ext cx="627267" cy="2489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E3AB888-7469-1EDD-886E-C00D12FB1880}"/>
              </a:ext>
            </a:extLst>
          </p:cNvPr>
          <p:cNvSpPr txBox="1"/>
          <p:nvPr/>
        </p:nvSpPr>
        <p:spPr>
          <a:xfrm>
            <a:off x="-9728" y="-29412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1166D7-7860-2134-FBA3-AB64872116EE}"/>
              </a:ext>
            </a:extLst>
          </p:cNvPr>
          <p:cNvSpPr txBox="1"/>
          <p:nvPr/>
        </p:nvSpPr>
        <p:spPr>
          <a:xfrm>
            <a:off x="-19456" y="69559"/>
            <a:ext cx="1220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QUELLES SONT LES GARANTIES POUR LA SÉCURISATION DES DONNÉES ?</a:t>
            </a:r>
          </a:p>
        </p:txBody>
      </p:sp>
      <p:pic>
        <p:nvPicPr>
          <p:cNvPr id="11" name="Image 10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203E5C9F-7A94-7FD0-EDBC-8EC6C7FE4F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010" y="-193363"/>
            <a:ext cx="833158" cy="1015659"/>
          </a:xfrm>
          <a:prstGeom prst="rect">
            <a:avLst/>
          </a:prstGeom>
        </p:spPr>
      </p:pic>
      <p:sp>
        <p:nvSpPr>
          <p:cNvPr id="5" name="Espace réservé du numéro de diapositive 9">
            <a:extLst>
              <a:ext uri="{FF2B5EF4-FFF2-40B4-BE49-F238E27FC236}">
                <a16:creationId xmlns:a16="http://schemas.microsoft.com/office/drawing/2014/main" id="{A973912D-13E0-088E-E11D-E6FE1091E0FF}"/>
              </a:ext>
            </a:extLst>
          </p:cNvPr>
          <p:cNvSpPr txBox="1">
            <a:spLocks/>
          </p:cNvSpPr>
          <p:nvPr/>
        </p:nvSpPr>
        <p:spPr>
          <a:xfrm>
            <a:off x="923253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Arial Narrow"/>
              </a:rPr>
              <a:pPr/>
              <a:t>7</a:t>
            </a:fld>
            <a:endParaRPr lang="fr-FR" dirty="0">
              <a:solidFill>
                <a:srgbClr val="28326D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6547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448A91B-6D0D-D676-B917-4872FEC195D9}"/>
              </a:ext>
            </a:extLst>
          </p:cNvPr>
          <p:cNvSpPr txBox="1"/>
          <p:nvPr/>
        </p:nvSpPr>
        <p:spPr>
          <a:xfrm>
            <a:off x="1553456" y="835629"/>
            <a:ext cx="89120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283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années, 35 régions, + de 2000 Médecins.</a:t>
            </a:r>
            <a:endParaRPr lang="fr-FR" sz="2000" b="1" dirty="0">
              <a:solidFill>
                <a:srgbClr val="28326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numéro de diapositive 9">
            <a:extLst>
              <a:ext uri="{FF2B5EF4-FFF2-40B4-BE49-F238E27FC236}">
                <a16:creationId xmlns:a16="http://schemas.microsoft.com/office/drawing/2014/main" id="{9A21C54A-5CE2-3996-5698-30A7C6A61C5C}"/>
              </a:ext>
            </a:extLst>
          </p:cNvPr>
          <p:cNvSpPr txBox="1">
            <a:spLocks/>
          </p:cNvSpPr>
          <p:nvPr/>
        </p:nvSpPr>
        <p:spPr>
          <a:xfrm>
            <a:off x="9379166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678FFB-7C02-CD41-91BD-1EFEEB532328}" type="slidenum">
              <a:rPr lang="fr-FR" smtClean="0">
                <a:solidFill>
                  <a:srgbClr val="28326D"/>
                </a:solidFill>
                <a:latin typeface="Montserrat" pitchFamily="2" charset="77"/>
              </a:rPr>
              <a:pPr/>
              <a:t>8</a:t>
            </a:fld>
            <a:endParaRPr lang="fr-FR" dirty="0">
              <a:solidFill>
                <a:srgbClr val="28326D"/>
              </a:solidFill>
              <a:latin typeface="Montserrat" pitchFamily="2" charset="77"/>
            </a:endParaRPr>
          </a:p>
        </p:txBody>
      </p:sp>
      <p:pic>
        <p:nvPicPr>
          <p:cNvPr id="2" name="Image 1" descr="Une image contenant carte, diagramme, atlas, texte&#10;&#10;Description générée automatiquement">
            <a:extLst>
              <a:ext uri="{FF2B5EF4-FFF2-40B4-BE49-F238E27FC236}">
                <a16:creationId xmlns:a16="http://schemas.microsoft.com/office/drawing/2014/main" id="{6072F124-8900-9B77-DE1E-341CD2EBE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249" y="1385594"/>
            <a:ext cx="5600700" cy="52898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5DD0FD-F509-9115-6DBD-178CAA5CF458}"/>
              </a:ext>
            </a:extLst>
          </p:cNvPr>
          <p:cNvSpPr txBox="1"/>
          <p:nvPr/>
        </p:nvSpPr>
        <p:spPr>
          <a:xfrm>
            <a:off x="0" y="205377"/>
            <a:ext cx="1220172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onception, logo, Graphique&#10;&#10;Description générée automatiquement">
            <a:extLst>
              <a:ext uri="{FF2B5EF4-FFF2-40B4-BE49-F238E27FC236}">
                <a16:creationId xmlns:a16="http://schemas.microsoft.com/office/drawing/2014/main" id="{3C24B989-8E7A-F037-1ABC-BCA734F65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826" y="-163951"/>
            <a:ext cx="833158" cy="10156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D471C30-6217-5E66-2B48-6000CD42B034}"/>
              </a:ext>
            </a:extLst>
          </p:cNvPr>
          <p:cNvSpPr txBox="1"/>
          <p:nvPr/>
        </p:nvSpPr>
        <p:spPr>
          <a:xfrm>
            <a:off x="0" y="297709"/>
            <a:ext cx="121920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/>
                <a:cs typeface="Arial"/>
              </a:rPr>
              <a:t>LE RÉSEAU NATIONAL P4DP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3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lack and white awesome gif | WiffleGif">
            <a:extLst>
              <a:ext uri="{FF2B5EF4-FFF2-40B4-BE49-F238E27FC236}">
                <a16:creationId xmlns:a16="http://schemas.microsoft.com/office/drawing/2014/main" id="{2B788BAA-4562-97A6-924B-52D78A3C4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766" y="643467"/>
            <a:ext cx="752846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A40E9B-4C1E-3C94-4FFA-A977762FBF3D}"/>
              </a:ext>
            </a:extLst>
          </p:cNvPr>
          <p:cNvSpPr txBox="1"/>
          <p:nvPr/>
        </p:nvSpPr>
        <p:spPr>
          <a:xfrm>
            <a:off x="2523281" y="643467"/>
            <a:ext cx="7234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J-5 avant le dialogue de gestion, il est temps d’évaluer mes fiches mission !</a:t>
            </a:r>
          </a:p>
        </p:txBody>
      </p:sp>
    </p:spTree>
    <p:extLst>
      <p:ext uri="{BB962C8B-B14F-4D97-AF65-F5344CB8AC3E}">
        <p14:creationId xmlns:p14="http://schemas.microsoft.com/office/powerpoint/2010/main" val="7683962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38A47A39C4F46B056FE61273FEB8C" ma:contentTypeVersion="17" ma:contentTypeDescription="Crée un document." ma:contentTypeScope="" ma:versionID="465fa027e4dfb6a1422e6076c5f439e7">
  <xsd:schema xmlns:xsd="http://www.w3.org/2001/XMLSchema" xmlns:xs="http://www.w3.org/2001/XMLSchema" xmlns:p="http://schemas.microsoft.com/office/2006/metadata/properties" xmlns:ns2="37ac756c-fd43-4d08-9223-0907160ddb09" xmlns:ns3="a0671bb9-54a3-4018-a57f-b5839794ecc4" targetNamespace="http://schemas.microsoft.com/office/2006/metadata/properties" ma:root="true" ma:fieldsID="7970a565853739d5ea66f210f4713a4c" ns2:_="" ns3:_="">
    <xsd:import namespace="37ac756c-fd43-4d08-9223-0907160ddb09"/>
    <xsd:import namespace="a0671bb9-54a3-4018-a57f-b5839794ec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ac756c-fd43-4d08-9223-0907160ddb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3f4698dd-ac79-49cd-9cbe-333bce8f53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71bb9-54a3-4018-a57f-b5839794ec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48f50a2-f682-453c-9f11-01369d6b015a}" ma:internalName="TaxCatchAll" ma:showField="CatchAllData" ma:web="a0671bb9-54a3-4018-a57f-b5839794ec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3f4698dd-ac79-49cd-9cbe-333bce8f531a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ac756c-fd43-4d08-9223-0907160ddb09">
      <Terms xmlns="http://schemas.microsoft.com/office/infopath/2007/PartnerControls"/>
    </lcf76f155ced4ddcb4097134ff3c332f>
    <TaxCatchAll xmlns="a0671bb9-54a3-4018-a57f-b5839794ecc4" xsi:nil="true"/>
  </documentManagement>
</p:properties>
</file>

<file path=customXml/itemProps1.xml><?xml version="1.0" encoding="utf-8"?>
<ds:datastoreItem xmlns:ds="http://schemas.openxmlformats.org/officeDocument/2006/customXml" ds:itemID="{9B788D7F-AB78-48A9-8258-B4466D5F6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ac756c-fd43-4d08-9223-0907160ddb09"/>
    <ds:schemaRef ds:uri="a0671bb9-54a3-4018-a57f-b5839794ec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18BC73-AE1D-42E0-80E2-C61B0484D3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A000DE-F0A6-4F18-902E-C8F6C0747C9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BF343CA3-DC12-46CF-A411-98AABF317AB3}">
  <ds:schemaRefs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37ac756c-fd43-4d08-9223-0907160ddb09"/>
    <ds:schemaRef ds:uri="http://schemas.microsoft.com/office/infopath/2007/PartnerControls"/>
    <ds:schemaRef ds:uri="a0671bb9-54a3-4018-a57f-b5839794ec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14964</TotalTime>
  <Words>688</Words>
  <Application>Microsoft Macintosh PowerPoint</Application>
  <PresentationFormat>Grand écran</PresentationFormat>
  <Paragraphs>80</Paragraphs>
  <Slides>16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Arial Narrow</vt:lpstr>
      <vt:lpstr>Calibri</vt:lpstr>
      <vt:lpstr>Montserrat</vt:lpstr>
      <vt:lpstr>New Peninim MT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Francine Bastiment</dc:creator>
  <cp:lastModifiedBy>Matthieu SCHUERS</cp:lastModifiedBy>
  <cp:revision>300</cp:revision>
  <dcterms:created xsi:type="dcterms:W3CDTF">2024-02-29T14:04:42Z</dcterms:created>
  <dcterms:modified xsi:type="dcterms:W3CDTF">2024-10-10T05:02:32Z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0x010100F7238A47A39C4F46B056FE61273FEB8C</vt:lpwstr>
  </property>
  <property fmtid="{D5CDD505-2E9C-101B-9397-08002B2CF9AE}" pid="3" name="MediaServiceImageTags">
    <vt:lpwstr/>
  </property>
</Properties>
</file>