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541" r:id="rId2"/>
    <p:sldId id="591" r:id="rId3"/>
    <p:sldId id="535" r:id="rId4"/>
    <p:sldId id="586" r:id="rId5"/>
    <p:sldId id="705" r:id="rId6"/>
    <p:sldId id="418" r:id="rId7"/>
    <p:sldId id="700" r:id="rId8"/>
    <p:sldId id="666" r:id="rId9"/>
    <p:sldId id="653" r:id="rId10"/>
    <p:sldId id="736" r:id="rId11"/>
    <p:sldId id="658" r:id="rId12"/>
    <p:sldId id="531" r:id="rId13"/>
    <p:sldId id="491" r:id="rId14"/>
    <p:sldId id="648" r:id="rId15"/>
    <p:sldId id="669" r:id="rId16"/>
    <p:sldId id="672" r:id="rId17"/>
    <p:sldId id="673" r:id="rId18"/>
    <p:sldId id="674" r:id="rId19"/>
    <p:sldId id="701" r:id="rId20"/>
    <p:sldId id="786" r:id="rId21"/>
    <p:sldId id="787" r:id="rId22"/>
    <p:sldId id="703" r:id="rId23"/>
    <p:sldId id="725" r:id="rId24"/>
    <p:sldId id="590" r:id="rId25"/>
    <p:sldId id="505" r:id="rId26"/>
    <p:sldId id="771" r:id="rId27"/>
    <p:sldId id="698" r:id="rId28"/>
    <p:sldId id="704" r:id="rId29"/>
    <p:sldId id="570" r:id="rId30"/>
    <p:sldId id="770" r:id="rId31"/>
    <p:sldId id="720" r:id="rId32"/>
    <p:sldId id="676" r:id="rId33"/>
    <p:sldId id="778" r:id="rId34"/>
    <p:sldId id="782" r:id="rId35"/>
    <p:sldId id="722" r:id="rId36"/>
    <p:sldId id="397" r:id="rId37"/>
    <p:sldId id="772" r:id="rId38"/>
    <p:sldId id="773" r:id="rId39"/>
    <p:sldId id="777" r:id="rId40"/>
    <p:sldId id="706" r:id="rId41"/>
    <p:sldId id="563" r:id="rId42"/>
    <p:sldId id="702" r:id="rId43"/>
    <p:sldId id="318" r:id="rId44"/>
    <p:sldId id="575" r:id="rId45"/>
    <p:sldId id="783" r:id="rId46"/>
    <p:sldId id="784" r:id="rId47"/>
    <p:sldId id="699" r:id="rId48"/>
    <p:sldId id="588" r:id="rId49"/>
    <p:sldId id="595" r:id="rId50"/>
    <p:sldId id="594" r:id="rId51"/>
  </p:sldIdLst>
  <p:sldSz cx="12192000" cy="6858000"/>
  <p:notesSz cx="6797675" cy="9926638"/>
  <p:custDataLst>
    <p:tags r:id="rId54"/>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2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NAPACE Marjorie" initials="MM" lastIdx="3" clrIdx="0">
    <p:extLst>
      <p:ext uri="{19B8F6BF-5375-455C-9EA6-DF929625EA0E}">
        <p15:presenceInfo xmlns:p15="http://schemas.microsoft.com/office/powerpoint/2012/main" userId="S-1-5-21-2036949977-1968136943-7473742-5302" providerId="AD"/>
      </p:ext>
    </p:extLst>
  </p:cmAuthor>
  <p:cmAuthor id="2" name="MMC" initials="MM" lastIdx="10" clrIdx="1">
    <p:extLst>
      <p:ext uri="{19B8F6BF-5375-455C-9EA6-DF929625EA0E}">
        <p15:presenceInfo xmlns:p15="http://schemas.microsoft.com/office/powerpoint/2012/main" userId="MMC" providerId="None"/>
      </p:ext>
    </p:extLst>
  </p:cmAuthor>
  <p:cmAuthor id="3" name="BIZOT-ESPIARD Claire" initials="BC" lastIdx="4" clrIdx="2">
    <p:extLst>
      <p:ext uri="{19B8F6BF-5375-455C-9EA6-DF929625EA0E}">
        <p15:presenceInfo xmlns:p15="http://schemas.microsoft.com/office/powerpoint/2012/main" userId="BIZOT-ESPIARD Claire" providerId="None"/>
      </p:ext>
    </p:extLst>
  </p:cmAuthor>
  <p:cmAuthor id="4" name="GAIGNON Aurore" initials="GA" lastIdx="2" clrIdx="3">
    <p:extLst>
      <p:ext uri="{19B8F6BF-5375-455C-9EA6-DF929625EA0E}">
        <p15:presenceInfo xmlns:p15="http://schemas.microsoft.com/office/powerpoint/2012/main" userId="GAIGNON Aurore" providerId="None"/>
      </p:ext>
    </p:extLst>
  </p:cmAuthor>
  <p:cmAuthor id="5" name="GUIMIOT-BREAUD Hélène" initials="GH" lastIdx="1" clrIdx="4">
    <p:extLst>
      <p:ext uri="{19B8F6BF-5375-455C-9EA6-DF929625EA0E}">
        <p15:presenceInfo xmlns:p15="http://schemas.microsoft.com/office/powerpoint/2012/main" userId="GUIMIOT-BREAUD Hélè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ACC6"/>
    <a:srgbClr val="5185BD"/>
    <a:srgbClr val="C3C2A5"/>
    <a:srgbClr val="ACAB81"/>
    <a:srgbClr val="7D89C5"/>
    <a:srgbClr val="5767B4"/>
    <a:srgbClr val="685DAB"/>
    <a:srgbClr val="8064A2"/>
    <a:srgbClr val="B5D5F7"/>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4434" autoAdjust="0"/>
  </p:normalViewPr>
  <p:slideViewPr>
    <p:cSldViewPr>
      <p:cViewPr varScale="1">
        <p:scale>
          <a:sx n="68" d="100"/>
          <a:sy n="68" d="100"/>
        </p:scale>
        <p:origin x="768" y="66"/>
      </p:cViewPr>
      <p:guideLst>
        <p:guide orient="horz" pos="2160"/>
        <p:guide pos="3840"/>
        <p:guide orient="horz" pos="2260"/>
      </p:guideLst>
    </p:cSldViewPr>
  </p:slideViewPr>
  <p:notesTextViewPr>
    <p:cViewPr>
      <p:scale>
        <a:sx n="125" d="100"/>
        <a:sy n="125" d="100"/>
      </p:scale>
      <p:origin x="0" y="0"/>
    </p:cViewPr>
  </p:notesTextViewPr>
  <p:sorterViewPr>
    <p:cViewPr>
      <p:scale>
        <a:sx n="100" d="100"/>
        <a:sy n="100" d="100"/>
      </p:scale>
      <p:origin x="0" y="0"/>
    </p:cViewPr>
  </p:sorterViewPr>
  <p:notesViewPr>
    <p:cSldViewPr>
      <p:cViewPr varScale="1">
        <p:scale>
          <a:sx n="80" d="100"/>
          <a:sy n="80" d="100"/>
        </p:scale>
        <p:origin x="401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AC96DE-7E4C-4A7E-A580-DC87966AFACD}" type="doc">
      <dgm:prSet loTypeId="urn:microsoft.com/office/officeart/2005/8/layout/lProcess2" loCatId="list" qsTypeId="urn:microsoft.com/office/officeart/2005/8/quickstyle/simple2" qsCatId="simple" csTypeId="urn:microsoft.com/office/officeart/2005/8/colors/colorful4" csCatId="colorful" phldr="1"/>
      <dgm:spPr/>
      <dgm:t>
        <a:bodyPr/>
        <a:lstStyle/>
        <a:p>
          <a:endParaRPr lang="fr-FR"/>
        </a:p>
      </dgm:t>
    </dgm:pt>
    <dgm:pt modelId="{9FEFE775-9AE0-455D-91DB-501489D89E6B}">
      <dgm:prSet phldrT="[Texte]" custT="1"/>
      <dgm:spPr>
        <a:solidFill>
          <a:schemeClr val="bg1">
            <a:lumMod val="85000"/>
          </a:schemeClr>
        </a:solidFill>
        <a:effectLst>
          <a:outerShdw blurRad="50800" dist="38100" dir="5400000" algn="t" rotWithShape="0">
            <a:prstClr val="black">
              <a:alpha val="40000"/>
            </a:prstClr>
          </a:outerShdw>
        </a:effectLst>
      </dgm:spPr>
      <dgm:t>
        <a:bodyPr/>
        <a:lstStyle/>
        <a:p>
          <a:r>
            <a:rPr lang="fr-FR" sz="2000" b="1" dirty="0">
              <a:solidFill>
                <a:schemeClr val="bg1">
                  <a:lumMod val="50000"/>
                </a:schemeClr>
              </a:solidFill>
              <a:latin typeface="Georgia" panose="02040502050405020303" pitchFamily="18" charset="0"/>
            </a:rPr>
            <a:t>Section 3 </a:t>
          </a:r>
        </a:p>
        <a:p>
          <a:r>
            <a:rPr lang="fr-FR" sz="2000" b="1" dirty="0">
              <a:solidFill>
                <a:schemeClr val="bg1">
                  <a:lumMod val="50000"/>
                </a:schemeClr>
              </a:solidFill>
              <a:latin typeface="Georgia" panose="02040502050405020303" pitchFamily="18" charset="0"/>
            </a:rPr>
            <a:t>Traitements de données à caractère personnel dans le domaine de la santé (art. 64 et s. LIL)</a:t>
          </a:r>
        </a:p>
      </dgm:t>
    </dgm:pt>
    <dgm:pt modelId="{6B2E6188-392E-47D6-8B73-0C688579BE28}" type="parTrans" cxnId="{A1BFCE1C-4EF4-47DF-9496-149889AA4570}">
      <dgm:prSet/>
      <dgm:spPr/>
      <dgm:t>
        <a:bodyPr/>
        <a:lstStyle/>
        <a:p>
          <a:endParaRPr lang="fr-FR"/>
        </a:p>
      </dgm:t>
    </dgm:pt>
    <dgm:pt modelId="{428DF9E0-6994-4325-B2AE-7026371A31FF}" type="sibTrans" cxnId="{A1BFCE1C-4EF4-47DF-9496-149889AA4570}">
      <dgm:prSet/>
      <dgm:spPr/>
      <dgm:t>
        <a:bodyPr/>
        <a:lstStyle/>
        <a:p>
          <a:endParaRPr lang="fr-FR"/>
        </a:p>
      </dgm:t>
    </dgm:pt>
    <dgm:pt modelId="{70E9023D-263A-4B40-865F-FA1BD30E2D94}">
      <dgm:prSet phldrT="[Texte]" custT="1"/>
      <dgm:spPr>
        <a:solidFill>
          <a:srgbClr val="4596EC"/>
        </a:solidFill>
      </dgm:spPr>
      <dgm:t>
        <a:bodyPr/>
        <a:lstStyle/>
        <a:p>
          <a:r>
            <a:rPr lang="fr-FR" sz="2400" dirty="0">
              <a:latin typeface="Georgia" panose="02040502050405020303" pitchFamily="18" charset="0"/>
            </a:rPr>
            <a:t>Sous - section 1 : dispositions générales</a:t>
          </a:r>
          <a:endParaRPr lang="fr-FR" sz="2400" dirty="0"/>
        </a:p>
      </dgm:t>
    </dgm:pt>
    <dgm:pt modelId="{490DD758-3689-428F-BD2C-655B5CC436D3}" type="parTrans" cxnId="{16FBFA3D-4687-4E11-8453-9E64F9C5F29D}">
      <dgm:prSet/>
      <dgm:spPr/>
      <dgm:t>
        <a:bodyPr/>
        <a:lstStyle/>
        <a:p>
          <a:endParaRPr lang="fr-FR"/>
        </a:p>
      </dgm:t>
    </dgm:pt>
    <dgm:pt modelId="{D503EFF9-8A47-4A09-87DC-ED180530B6CB}" type="sibTrans" cxnId="{16FBFA3D-4687-4E11-8453-9E64F9C5F29D}">
      <dgm:prSet/>
      <dgm:spPr/>
      <dgm:t>
        <a:bodyPr/>
        <a:lstStyle/>
        <a:p>
          <a:endParaRPr lang="fr-FR"/>
        </a:p>
      </dgm:t>
    </dgm:pt>
    <dgm:pt modelId="{BF891E5C-0025-4DC4-8EBA-C04B557CDD1C}">
      <dgm:prSet phldrT="[Texte]" custT="1"/>
      <dgm:spPr>
        <a:solidFill>
          <a:srgbClr val="004A99"/>
        </a:solidFill>
      </dgm:spPr>
      <dgm:t>
        <a:bodyPr/>
        <a:lstStyle/>
        <a:p>
          <a:r>
            <a:rPr lang="fr-FR" sz="2400" b="0" dirty="0">
              <a:latin typeface="Georgia" panose="02040502050405020303" pitchFamily="18" charset="0"/>
            </a:rPr>
            <a:t>Sous - section 2 : traitements à des fins de recherche, étude ou évaluation en santé </a:t>
          </a:r>
        </a:p>
      </dgm:t>
    </dgm:pt>
    <dgm:pt modelId="{5B217786-54A2-4448-BB25-495AC404760A}" type="parTrans" cxnId="{7F55CCA9-24D1-4739-BDE6-6E3324A5E24E}">
      <dgm:prSet/>
      <dgm:spPr/>
      <dgm:t>
        <a:bodyPr/>
        <a:lstStyle/>
        <a:p>
          <a:endParaRPr lang="fr-FR"/>
        </a:p>
      </dgm:t>
    </dgm:pt>
    <dgm:pt modelId="{E6C8A064-8A91-469A-9314-298EE10F86B1}" type="sibTrans" cxnId="{7F55CCA9-24D1-4739-BDE6-6E3324A5E24E}">
      <dgm:prSet/>
      <dgm:spPr/>
      <dgm:t>
        <a:bodyPr/>
        <a:lstStyle/>
        <a:p>
          <a:endParaRPr lang="fr-FR"/>
        </a:p>
      </dgm:t>
    </dgm:pt>
    <dgm:pt modelId="{67EE7C95-59C0-4FD3-B451-6898DC30FDC1}" type="pres">
      <dgm:prSet presAssocID="{3FAC96DE-7E4C-4A7E-A580-DC87966AFACD}" presName="theList" presStyleCnt="0">
        <dgm:presLayoutVars>
          <dgm:dir/>
          <dgm:animLvl val="lvl"/>
          <dgm:resizeHandles val="exact"/>
        </dgm:presLayoutVars>
      </dgm:prSet>
      <dgm:spPr/>
    </dgm:pt>
    <dgm:pt modelId="{F0B80774-B11B-4C4F-9711-A921E93521B0}" type="pres">
      <dgm:prSet presAssocID="{9FEFE775-9AE0-455D-91DB-501489D89E6B}" presName="compNode" presStyleCnt="0"/>
      <dgm:spPr/>
    </dgm:pt>
    <dgm:pt modelId="{872F4FCB-0C1C-42A4-8010-9C6EE51AF46F}" type="pres">
      <dgm:prSet presAssocID="{9FEFE775-9AE0-455D-91DB-501489D89E6B}" presName="aNode" presStyleLbl="bgShp" presStyleIdx="0" presStyleCnt="1" custLinFactNeighborX="-8837" custLinFactNeighborY="3264"/>
      <dgm:spPr>
        <a:prstGeom prst="rect">
          <a:avLst/>
        </a:prstGeom>
      </dgm:spPr>
    </dgm:pt>
    <dgm:pt modelId="{AAD9B09E-A9A1-4593-8765-486D22420B25}" type="pres">
      <dgm:prSet presAssocID="{9FEFE775-9AE0-455D-91DB-501489D89E6B}" presName="textNode" presStyleLbl="bgShp" presStyleIdx="0" presStyleCnt="1"/>
      <dgm:spPr>
        <a:prstGeom prst="rect">
          <a:avLst/>
        </a:prstGeom>
      </dgm:spPr>
    </dgm:pt>
    <dgm:pt modelId="{D518C047-6B61-4F2C-9788-0F2952E9F08A}" type="pres">
      <dgm:prSet presAssocID="{9FEFE775-9AE0-455D-91DB-501489D89E6B}" presName="compChildNode" presStyleCnt="0"/>
      <dgm:spPr/>
    </dgm:pt>
    <dgm:pt modelId="{1C9927B1-3800-4C46-B99D-72E78407686A}" type="pres">
      <dgm:prSet presAssocID="{9FEFE775-9AE0-455D-91DB-501489D89E6B}" presName="theInnerList" presStyleCnt="0"/>
      <dgm:spPr/>
    </dgm:pt>
    <dgm:pt modelId="{590E8FA4-1E58-4B9C-B7BB-702FB7C1EB33}" type="pres">
      <dgm:prSet presAssocID="{70E9023D-263A-4B40-865F-FA1BD30E2D94}" presName="childNode" presStyleLbl="node1" presStyleIdx="0" presStyleCnt="2">
        <dgm:presLayoutVars>
          <dgm:bulletEnabled val="1"/>
        </dgm:presLayoutVars>
      </dgm:prSet>
      <dgm:spPr/>
    </dgm:pt>
    <dgm:pt modelId="{51C551A6-9F78-482D-B313-D949E2069D0C}" type="pres">
      <dgm:prSet presAssocID="{70E9023D-263A-4B40-865F-FA1BD30E2D94}" presName="aSpace2" presStyleCnt="0"/>
      <dgm:spPr/>
    </dgm:pt>
    <dgm:pt modelId="{81946DA4-A3A1-46B3-91E6-9EF4BCD1F517}" type="pres">
      <dgm:prSet presAssocID="{BF891E5C-0025-4DC4-8EBA-C04B557CDD1C}" presName="childNode" presStyleLbl="node1" presStyleIdx="1" presStyleCnt="2">
        <dgm:presLayoutVars>
          <dgm:bulletEnabled val="1"/>
        </dgm:presLayoutVars>
      </dgm:prSet>
      <dgm:spPr/>
    </dgm:pt>
  </dgm:ptLst>
  <dgm:cxnLst>
    <dgm:cxn modelId="{783F640C-85C6-416C-8AEA-D4252B7AB00A}" type="presOf" srcId="{9FEFE775-9AE0-455D-91DB-501489D89E6B}" destId="{AAD9B09E-A9A1-4593-8765-486D22420B25}" srcOrd="1" destOrd="0" presId="urn:microsoft.com/office/officeart/2005/8/layout/lProcess2"/>
    <dgm:cxn modelId="{A1BFCE1C-4EF4-47DF-9496-149889AA4570}" srcId="{3FAC96DE-7E4C-4A7E-A580-DC87966AFACD}" destId="{9FEFE775-9AE0-455D-91DB-501489D89E6B}" srcOrd="0" destOrd="0" parTransId="{6B2E6188-392E-47D6-8B73-0C688579BE28}" sibTransId="{428DF9E0-6994-4325-B2AE-7026371A31FF}"/>
    <dgm:cxn modelId="{269A9D25-DEBB-48E8-A00A-C5BB66A97713}" type="presOf" srcId="{3FAC96DE-7E4C-4A7E-A580-DC87966AFACD}" destId="{67EE7C95-59C0-4FD3-B451-6898DC30FDC1}" srcOrd="0" destOrd="0" presId="urn:microsoft.com/office/officeart/2005/8/layout/lProcess2"/>
    <dgm:cxn modelId="{16FBFA3D-4687-4E11-8453-9E64F9C5F29D}" srcId="{9FEFE775-9AE0-455D-91DB-501489D89E6B}" destId="{70E9023D-263A-4B40-865F-FA1BD30E2D94}" srcOrd="0" destOrd="0" parTransId="{490DD758-3689-428F-BD2C-655B5CC436D3}" sibTransId="{D503EFF9-8A47-4A09-87DC-ED180530B6CB}"/>
    <dgm:cxn modelId="{3DC95043-D9B6-4F27-A37E-B1C807BD62C6}" type="presOf" srcId="{9FEFE775-9AE0-455D-91DB-501489D89E6B}" destId="{872F4FCB-0C1C-42A4-8010-9C6EE51AF46F}" srcOrd="0" destOrd="0" presId="urn:microsoft.com/office/officeart/2005/8/layout/lProcess2"/>
    <dgm:cxn modelId="{7F55CCA9-24D1-4739-BDE6-6E3324A5E24E}" srcId="{9FEFE775-9AE0-455D-91DB-501489D89E6B}" destId="{BF891E5C-0025-4DC4-8EBA-C04B557CDD1C}" srcOrd="1" destOrd="0" parTransId="{5B217786-54A2-4448-BB25-495AC404760A}" sibTransId="{E6C8A064-8A91-469A-9314-298EE10F86B1}"/>
    <dgm:cxn modelId="{D4070AB9-7BF7-4964-8A78-F1CBF1487702}" type="presOf" srcId="{70E9023D-263A-4B40-865F-FA1BD30E2D94}" destId="{590E8FA4-1E58-4B9C-B7BB-702FB7C1EB33}" srcOrd="0" destOrd="0" presId="urn:microsoft.com/office/officeart/2005/8/layout/lProcess2"/>
    <dgm:cxn modelId="{C4C565CF-1F8C-4ED2-BB6B-5B1182D696EE}" type="presOf" srcId="{BF891E5C-0025-4DC4-8EBA-C04B557CDD1C}" destId="{81946DA4-A3A1-46B3-91E6-9EF4BCD1F517}" srcOrd="0" destOrd="0" presId="urn:microsoft.com/office/officeart/2005/8/layout/lProcess2"/>
    <dgm:cxn modelId="{087D0BA5-0476-4D3F-A64F-5E6978CDAF2C}" type="presParOf" srcId="{67EE7C95-59C0-4FD3-B451-6898DC30FDC1}" destId="{F0B80774-B11B-4C4F-9711-A921E93521B0}" srcOrd="0" destOrd="0" presId="urn:microsoft.com/office/officeart/2005/8/layout/lProcess2"/>
    <dgm:cxn modelId="{7CA7BB8E-AC57-4C80-BBA7-BB34BD698F36}" type="presParOf" srcId="{F0B80774-B11B-4C4F-9711-A921E93521B0}" destId="{872F4FCB-0C1C-42A4-8010-9C6EE51AF46F}" srcOrd="0" destOrd="0" presId="urn:microsoft.com/office/officeart/2005/8/layout/lProcess2"/>
    <dgm:cxn modelId="{6901E99B-1807-48E8-8515-539DEE2CDF67}" type="presParOf" srcId="{F0B80774-B11B-4C4F-9711-A921E93521B0}" destId="{AAD9B09E-A9A1-4593-8765-486D22420B25}" srcOrd="1" destOrd="0" presId="urn:microsoft.com/office/officeart/2005/8/layout/lProcess2"/>
    <dgm:cxn modelId="{51BCCC93-B503-4E96-99CB-BD14DDF3E122}" type="presParOf" srcId="{F0B80774-B11B-4C4F-9711-A921E93521B0}" destId="{D518C047-6B61-4F2C-9788-0F2952E9F08A}" srcOrd="2" destOrd="0" presId="urn:microsoft.com/office/officeart/2005/8/layout/lProcess2"/>
    <dgm:cxn modelId="{12BD0EE1-4FD4-46CB-85BB-223B0E43A8B4}" type="presParOf" srcId="{D518C047-6B61-4F2C-9788-0F2952E9F08A}" destId="{1C9927B1-3800-4C46-B99D-72E78407686A}" srcOrd="0" destOrd="0" presId="urn:microsoft.com/office/officeart/2005/8/layout/lProcess2"/>
    <dgm:cxn modelId="{6BE1594D-D132-40C0-8C82-A78BD2F2B0E6}" type="presParOf" srcId="{1C9927B1-3800-4C46-B99D-72E78407686A}" destId="{590E8FA4-1E58-4B9C-B7BB-702FB7C1EB33}" srcOrd="0" destOrd="0" presId="urn:microsoft.com/office/officeart/2005/8/layout/lProcess2"/>
    <dgm:cxn modelId="{57B86266-E9C6-48D5-909B-BD540D466071}" type="presParOf" srcId="{1C9927B1-3800-4C46-B99D-72E78407686A}" destId="{51C551A6-9F78-482D-B313-D949E2069D0C}" srcOrd="1" destOrd="0" presId="urn:microsoft.com/office/officeart/2005/8/layout/lProcess2"/>
    <dgm:cxn modelId="{1DC5DD13-63B5-47A0-B963-63EC208398C8}" type="presParOf" srcId="{1C9927B1-3800-4C46-B99D-72E78407686A}" destId="{81946DA4-A3A1-46B3-91E6-9EF4BCD1F517}"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9DD9CD-09B9-474E-96C1-350B842ACDA1}"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fr-FR"/>
        </a:p>
      </dgm:t>
    </dgm:pt>
    <dgm:pt modelId="{98226A4F-86F8-4C81-8910-7EA69C3ECEF9}">
      <dgm:prSet phldrT="[Texte]"/>
      <dgm:spPr/>
      <dgm:t>
        <a:bodyPr/>
        <a:lstStyle/>
        <a:p>
          <a:r>
            <a:rPr lang="fr-FR" dirty="0"/>
            <a:t>Méthodologie de référence MR-001</a:t>
          </a:r>
        </a:p>
      </dgm:t>
    </dgm:pt>
    <dgm:pt modelId="{6C79D84D-22BE-43A9-98A5-A25443CF13EE}" type="parTrans" cxnId="{A91203EC-17C8-4256-AE0A-FFEEC0C40139}">
      <dgm:prSet/>
      <dgm:spPr/>
      <dgm:t>
        <a:bodyPr/>
        <a:lstStyle/>
        <a:p>
          <a:endParaRPr lang="fr-FR"/>
        </a:p>
      </dgm:t>
    </dgm:pt>
    <dgm:pt modelId="{D9982B4E-BB16-4C54-A94C-CAAB46C364B7}" type="sibTrans" cxnId="{A91203EC-17C8-4256-AE0A-FFEEC0C40139}">
      <dgm:prSet/>
      <dgm:spPr/>
      <dgm:t>
        <a:bodyPr/>
        <a:lstStyle/>
        <a:p>
          <a:endParaRPr lang="fr-FR"/>
        </a:p>
      </dgm:t>
    </dgm:pt>
    <dgm:pt modelId="{D34AA132-2F4F-4CA1-ABD7-55B73675D4FA}">
      <dgm:prSet phldrT="[Texte]"/>
      <dgm:spPr/>
      <dgm:t>
        <a:bodyPr/>
        <a:lstStyle/>
        <a:p>
          <a:pPr algn="l"/>
          <a:r>
            <a:rPr lang="fr-FR" b="1" dirty="0">
              <a:latin typeface="Georgia" panose="02040502050405020303" pitchFamily="18" charset="0"/>
            </a:rPr>
            <a:t>Recherches nécessitant le consentement de la personne  :</a:t>
          </a:r>
          <a:endParaRPr lang="fr-FR" dirty="0">
            <a:latin typeface="Georgia" panose="02040502050405020303" pitchFamily="18" charset="0"/>
          </a:endParaRPr>
        </a:p>
      </dgm:t>
    </dgm:pt>
    <dgm:pt modelId="{B5A8FB39-9262-49E4-852D-E494B0868522}" type="parTrans" cxnId="{26BBBDC2-89B9-42A6-B605-C0863DD663EF}">
      <dgm:prSet/>
      <dgm:spPr/>
      <dgm:t>
        <a:bodyPr/>
        <a:lstStyle/>
        <a:p>
          <a:endParaRPr lang="fr-FR"/>
        </a:p>
      </dgm:t>
    </dgm:pt>
    <dgm:pt modelId="{2563FCB5-5BE7-49F0-B056-55493087752D}" type="sibTrans" cxnId="{26BBBDC2-89B9-42A6-B605-C0863DD663EF}">
      <dgm:prSet/>
      <dgm:spPr/>
      <dgm:t>
        <a:bodyPr/>
        <a:lstStyle/>
        <a:p>
          <a:endParaRPr lang="fr-FR"/>
        </a:p>
      </dgm:t>
    </dgm:pt>
    <dgm:pt modelId="{A087017A-9807-496C-BC4E-508100C4AEEB}">
      <dgm:prSet phldrT="[Texte]"/>
      <dgm:spPr/>
      <dgm:t>
        <a:bodyPr/>
        <a:lstStyle/>
        <a:p>
          <a:r>
            <a:rPr lang="fr-FR" dirty="0"/>
            <a:t>Méthodologie de référence MR-002</a:t>
          </a:r>
        </a:p>
      </dgm:t>
    </dgm:pt>
    <dgm:pt modelId="{545700A8-C8DD-4DE4-BED0-5357BD63ABFC}" type="parTrans" cxnId="{77014AE2-BCB6-4C98-A241-249B7F8B45F3}">
      <dgm:prSet/>
      <dgm:spPr/>
      <dgm:t>
        <a:bodyPr/>
        <a:lstStyle/>
        <a:p>
          <a:endParaRPr lang="fr-FR"/>
        </a:p>
      </dgm:t>
    </dgm:pt>
    <dgm:pt modelId="{40C9E94D-CAC3-4075-B158-6F2DFF2684B9}" type="sibTrans" cxnId="{77014AE2-BCB6-4C98-A241-249B7F8B45F3}">
      <dgm:prSet/>
      <dgm:spPr/>
      <dgm:t>
        <a:bodyPr/>
        <a:lstStyle/>
        <a:p>
          <a:endParaRPr lang="fr-FR"/>
        </a:p>
      </dgm:t>
    </dgm:pt>
    <dgm:pt modelId="{44AFDF47-0C51-4198-B40D-3E9729886E84}">
      <dgm:prSet phldrT="[Texte]"/>
      <dgm:spPr/>
      <dgm:t>
        <a:bodyPr/>
        <a:lstStyle/>
        <a:p>
          <a:pPr algn="just"/>
          <a:r>
            <a:rPr lang="fr-FR" altLang="fr-FR" b="1" dirty="0">
              <a:latin typeface="Georgia" panose="02040502050405020303" pitchFamily="18" charset="0"/>
            </a:rPr>
            <a:t>Études non interventionnelles de performances en matière de dispositifs médicaux de diagnostic in vitro </a:t>
          </a:r>
          <a:endParaRPr lang="fr-FR" dirty="0"/>
        </a:p>
      </dgm:t>
    </dgm:pt>
    <dgm:pt modelId="{A179C329-E732-460E-B831-2F1F98336398}" type="parTrans" cxnId="{25C8AA7B-3F6B-4A53-9681-EB5A2875C62A}">
      <dgm:prSet/>
      <dgm:spPr/>
      <dgm:t>
        <a:bodyPr/>
        <a:lstStyle/>
        <a:p>
          <a:endParaRPr lang="fr-FR"/>
        </a:p>
      </dgm:t>
    </dgm:pt>
    <dgm:pt modelId="{F424A4CC-7E2F-49F1-B49E-B47DB7BB4F8A}" type="sibTrans" cxnId="{25C8AA7B-3F6B-4A53-9681-EB5A2875C62A}">
      <dgm:prSet/>
      <dgm:spPr/>
      <dgm:t>
        <a:bodyPr/>
        <a:lstStyle/>
        <a:p>
          <a:endParaRPr lang="fr-FR"/>
        </a:p>
      </dgm:t>
    </dgm:pt>
    <dgm:pt modelId="{E931A17C-D707-4544-8CD7-D931810254FF}">
      <dgm:prSet phldrT="[Texte]"/>
      <dgm:spPr/>
      <dgm:t>
        <a:bodyPr/>
        <a:lstStyle/>
        <a:p>
          <a:r>
            <a:rPr lang="fr-FR" dirty="0"/>
            <a:t>Méthodologie de référence MR-003</a:t>
          </a:r>
        </a:p>
      </dgm:t>
    </dgm:pt>
    <dgm:pt modelId="{6A8617EF-7C78-4C22-AC6A-D080C298C350}" type="parTrans" cxnId="{0F9D7C98-2FBF-4AC0-9614-DDDB9E497C62}">
      <dgm:prSet/>
      <dgm:spPr/>
      <dgm:t>
        <a:bodyPr/>
        <a:lstStyle/>
        <a:p>
          <a:endParaRPr lang="fr-FR"/>
        </a:p>
      </dgm:t>
    </dgm:pt>
    <dgm:pt modelId="{5BAFEEE3-DD66-402A-8E27-7338CB35D3DC}" type="sibTrans" cxnId="{0F9D7C98-2FBF-4AC0-9614-DDDB9E497C62}">
      <dgm:prSet/>
      <dgm:spPr/>
      <dgm:t>
        <a:bodyPr/>
        <a:lstStyle/>
        <a:p>
          <a:endParaRPr lang="fr-FR"/>
        </a:p>
      </dgm:t>
    </dgm:pt>
    <dgm:pt modelId="{A18CE0CC-254D-42C0-AC27-4237B901D500}">
      <dgm:prSet phldrT="[Texte]"/>
      <dgm:spPr/>
      <dgm:t>
        <a:bodyPr/>
        <a:lstStyle/>
        <a:p>
          <a:pPr algn="just"/>
          <a:r>
            <a:rPr lang="fr-FR" altLang="fr-FR" b="1" dirty="0">
              <a:latin typeface="Georgia" panose="02040502050405020303" pitchFamily="18" charset="0"/>
            </a:rPr>
            <a:t>Recherches ne nécessitant pas le recueil du consentement exprès ou écrit de la personne concernée </a:t>
          </a:r>
          <a:r>
            <a:rPr lang="fr-FR" altLang="fr-FR" dirty="0">
              <a:latin typeface="Georgia" panose="02040502050405020303" pitchFamily="18" charset="0"/>
            </a:rPr>
            <a:t>:</a:t>
          </a:r>
          <a:endParaRPr lang="fr-FR" dirty="0">
            <a:latin typeface="Georgia" panose="02040502050405020303" pitchFamily="18" charset="0"/>
          </a:endParaRPr>
        </a:p>
      </dgm:t>
    </dgm:pt>
    <dgm:pt modelId="{8F3EAFFC-A075-4F83-BC66-58E747292D41}" type="parTrans" cxnId="{0CD1E192-32F8-455F-B743-AE846428441E}">
      <dgm:prSet/>
      <dgm:spPr/>
      <dgm:t>
        <a:bodyPr/>
        <a:lstStyle/>
        <a:p>
          <a:endParaRPr lang="fr-FR"/>
        </a:p>
      </dgm:t>
    </dgm:pt>
    <dgm:pt modelId="{AEDA90CE-002F-4ACD-8765-3C54DC27215E}" type="sibTrans" cxnId="{0CD1E192-32F8-455F-B743-AE846428441E}">
      <dgm:prSet/>
      <dgm:spPr/>
      <dgm:t>
        <a:bodyPr/>
        <a:lstStyle/>
        <a:p>
          <a:endParaRPr lang="fr-FR"/>
        </a:p>
      </dgm:t>
    </dgm:pt>
    <dgm:pt modelId="{A66C6515-B80E-4316-BD62-C1FA2935D196}">
      <dgm:prSet phldrT="[Texte]"/>
      <dgm:spPr/>
      <dgm:t>
        <a:bodyPr/>
        <a:lstStyle/>
        <a:p>
          <a:pPr algn="l"/>
          <a:r>
            <a:rPr lang="fr-FR" dirty="0">
              <a:latin typeface="Georgia" panose="02040502050405020303" pitchFamily="18" charset="0"/>
            </a:rPr>
            <a:t>Recherches en génétique nécessitant le consentement</a:t>
          </a:r>
        </a:p>
      </dgm:t>
    </dgm:pt>
    <dgm:pt modelId="{541C7738-A007-4000-A555-9C49EE64C95C}" type="parTrans" cxnId="{EFA844CF-3D68-46E8-B8CD-7EB4F59E73C9}">
      <dgm:prSet/>
      <dgm:spPr/>
      <dgm:t>
        <a:bodyPr/>
        <a:lstStyle/>
        <a:p>
          <a:endParaRPr lang="fr-FR"/>
        </a:p>
      </dgm:t>
    </dgm:pt>
    <dgm:pt modelId="{CA6E0EE0-7715-4550-938A-CC66D7035CE5}" type="sibTrans" cxnId="{EFA844CF-3D68-46E8-B8CD-7EB4F59E73C9}">
      <dgm:prSet/>
      <dgm:spPr/>
      <dgm:t>
        <a:bodyPr/>
        <a:lstStyle/>
        <a:p>
          <a:endParaRPr lang="fr-FR"/>
        </a:p>
      </dgm:t>
    </dgm:pt>
    <dgm:pt modelId="{3DA37EA4-6759-41FE-822C-49EEEC911BDE}">
      <dgm:prSet phldrT="[Texte]"/>
      <dgm:spPr/>
      <dgm:t>
        <a:bodyPr/>
        <a:lstStyle/>
        <a:p>
          <a:pPr algn="just"/>
          <a:r>
            <a:rPr lang="fr-FR" dirty="0">
              <a:latin typeface="Georgia" panose="02040502050405020303" pitchFamily="18" charset="0"/>
            </a:rPr>
            <a:t>recherches interventionnelles comportant une intervention non justifiée par la prise en charge habituelle </a:t>
          </a:r>
        </a:p>
      </dgm:t>
    </dgm:pt>
    <dgm:pt modelId="{F8BDC1DE-A1D7-4113-9E8E-122176223930}" type="parTrans" cxnId="{E44B3775-00BD-4441-8E9F-4E353BB8E5DC}">
      <dgm:prSet/>
      <dgm:spPr/>
      <dgm:t>
        <a:bodyPr/>
        <a:lstStyle/>
        <a:p>
          <a:endParaRPr lang="fr-FR"/>
        </a:p>
      </dgm:t>
    </dgm:pt>
    <dgm:pt modelId="{73EED6BB-6D1E-4D16-9C03-CCD7EED5C78E}" type="sibTrans" cxnId="{E44B3775-00BD-4441-8E9F-4E353BB8E5DC}">
      <dgm:prSet/>
      <dgm:spPr/>
      <dgm:t>
        <a:bodyPr/>
        <a:lstStyle/>
        <a:p>
          <a:endParaRPr lang="fr-FR"/>
        </a:p>
      </dgm:t>
    </dgm:pt>
    <dgm:pt modelId="{8AC1197A-A1AC-48B7-B468-B2D2BB230816}">
      <dgm:prSet phldrT="[Texte]"/>
      <dgm:spPr/>
      <dgm:t>
        <a:bodyPr/>
        <a:lstStyle/>
        <a:p>
          <a:pPr algn="l"/>
          <a:r>
            <a:rPr lang="fr-FR" dirty="0">
              <a:latin typeface="Georgia" panose="02040502050405020303" pitchFamily="18" charset="0"/>
            </a:rPr>
            <a:t>recherches interventionnelles à risques et contraintes minimes</a:t>
          </a:r>
        </a:p>
      </dgm:t>
    </dgm:pt>
    <dgm:pt modelId="{CABF50C7-BD6F-40AD-AF56-0222AFA09BD0}" type="parTrans" cxnId="{CA1B8D03-98E5-446A-87D4-A6CCA6F24B45}">
      <dgm:prSet/>
      <dgm:spPr/>
      <dgm:t>
        <a:bodyPr/>
        <a:lstStyle/>
        <a:p>
          <a:endParaRPr lang="fr-FR"/>
        </a:p>
      </dgm:t>
    </dgm:pt>
    <dgm:pt modelId="{CCC1376A-C35D-406C-B7A3-54D7C736F125}" type="sibTrans" cxnId="{CA1B8D03-98E5-446A-87D4-A6CCA6F24B45}">
      <dgm:prSet/>
      <dgm:spPr/>
      <dgm:t>
        <a:bodyPr/>
        <a:lstStyle/>
        <a:p>
          <a:endParaRPr lang="fr-FR"/>
        </a:p>
      </dgm:t>
    </dgm:pt>
    <dgm:pt modelId="{D3236D7C-0628-463E-B0F2-EEFAF6349BD8}">
      <dgm:prSet phldrT="[Texte]"/>
      <dgm:spPr/>
      <dgm:t>
        <a:bodyPr/>
        <a:lstStyle/>
        <a:p>
          <a:pPr algn="just"/>
          <a:r>
            <a:rPr lang="fr-FR" dirty="0">
              <a:latin typeface="Georgia" panose="02040502050405020303" pitchFamily="18" charset="0"/>
            </a:rPr>
            <a:t>Recherches non interventionnelles</a:t>
          </a:r>
        </a:p>
      </dgm:t>
    </dgm:pt>
    <dgm:pt modelId="{2A77FADC-7600-4419-85F5-29201152F32A}" type="parTrans" cxnId="{48F739FA-0AF5-4166-B726-461FC532012E}">
      <dgm:prSet/>
      <dgm:spPr/>
      <dgm:t>
        <a:bodyPr/>
        <a:lstStyle/>
        <a:p>
          <a:endParaRPr lang="fr-FR"/>
        </a:p>
      </dgm:t>
    </dgm:pt>
    <dgm:pt modelId="{D11C2DC2-3254-42C2-BF0E-8E88068DC773}" type="sibTrans" cxnId="{48F739FA-0AF5-4166-B726-461FC532012E}">
      <dgm:prSet/>
      <dgm:spPr/>
      <dgm:t>
        <a:bodyPr/>
        <a:lstStyle/>
        <a:p>
          <a:endParaRPr lang="fr-FR"/>
        </a:p>
      </dgm:t>
    </dgm:pt>
    <dgm:pt modelId="{DA95C6A9-18EF-4227-98EF-A01407202985}">
      <dgm:prSet phldrT="[Texte]"/>
      <dgm:spPr/>
      <dgm:t>
        <a:bodyPr/>
        <a:lstStyle/>
        <a:p>
          <a:pPr algn="just"/>
          <a:r>
            <a:rPr lang="fr-FR" dirty="0">
              <a:latin typeface="Georgia" panose="02040502050405020303" pitchFamily="18" charset="0"/>
            </a:rPr>
            <a:t>Recherches interventionnelles à risques et contraintes minimes avec information collective </a:t>
          </a:r>
        </a:p>
      </dgm:t>
    </dgm:pt>
    <dgm:pt modelId="{E9F3221D-6FE5-4E44-84A3-0EAEFF4FC76B}" type="parTrans" cxnId="{95E19D8F-B752-4213-836B-7567A2A84A78}">
      <dgm:prSet/>
      <dgm:spPr/>
      <dgm:t>
        <a:bodyPr/>
        <a:lstStyle/>
        <a:p>
          <a:endParaRPr lang="fr-FR"/>
        </a:p>
      </dgm:t>
    </dgm:pt>
    <dgm:pt modelId="{012AA3EE-51BE-49A8-9037-24BADEC27D1C}" type="sibTrans" cxnId="{95E19D8F-B752-4213-836B-7567A2A84A78}">
      <dgm:prSet/>
      <dgm:spPr/>
      <dgm:t>
        <a:bodyPr/>
        <a:lstStyle/>
        <a:p>
          <a:endParaRPr lang="fr-FR"/>
        </a:p>
      </dgm:t>
    </dgm:pt>
    <dgm:pt modelId="{60DB4360-A03D-4EBF-886D-3A1A7F40B790}" type="pres">
      <dgm:prSet presAssocID="{B89DD9CD-09B9-474E-96C1-350B842ACDA1}" presName="Name0" presStyleCnt="0">
        <dgm:presLayoutVars>
          <dgm:dir/>
          <dgm:animLvl val="lvl"/>
          <dgm:resizeHandles val="exact"/>
        </dgm:presLayoutVars>
      </dgm:prSet>
      <dgm:spPr/>
    </dgm:pt>
    <dgm:pt modelId="{E0633EA6-A47D-4C6D-A081-D78CE78B3745}" type="pres">
      <dgm:prSet presAssocID="{98226A4F-86F8-4C81-8910-7EA69C3ECEF9}" presName="linNode" presStyleCnt="0"/>
      <dgm:spPr/>
    </dgm:pt>
    <dgm:pt modelId="{2987219F-8FFE-4855-8F17-871A599D1AC8}" type="pres">
      <dgm:prSet presAssocID="{98226A4F-86F8-4C81-8910-7EA69C3ECEF9}" presName="parentText" presStyleLbl="node1" presStyleIdx="0" presStyleCnt="3">
        <dgm:presLayoutVars>
          <dgm:chMax val="1"/>
          <dgm:bulletEnabled val="1"/>
        </dgm:presLayoutVars>
      </dgm:prSet>
      <dgm:spPr/>
    </dgm:pt>
    <dgm:pt modelId="{06E35905-9A09-4CEA-8729-0952C58997A8}" type="pres">
      <dgm:prSet presAssocID="{98226A4F-86F8-4C81-8910-7EA69C3ECEF9}" presName="descendantText" presStyleLbl="alignAccFollowNode1" presStyleIdx="0" presStyleCnt="3" custLinFactNeighborX="0" custLinFactNeighborY="0">
        <dgm:presLayoutVars>
          <dgm:bulletEnabled val="1"/>
        </dgm:presLayoutVars>
      </dgm:prSet>
      <dgm:spPr/>
    </dgm:pt>
    <dgm:pt modelId="{3D548920-F28B-456C-90EB-0F5AA2E4CDA9}" type="pres">
      <dgm:prSet presAssocID="{D9982B4E-BB16-4C54-A94C-CAAB46C364B7}" presName="sp" presStyleCnt="0"/>
      <dgm:spPr/>
    </dgm:pt>
    <dgm:pt modelId="{16D109D4-1CB7-4FAD-AFBE-EF72CA99233C}" type="pres">
      <dgm:prSet presAssocID="{A087017A-9807-496C-BC4E-508100C4AEEB}" presName="linNode" presStyleCnt="0"/>
      <dgm:spPr/>
    </dgm:pt>
    <dgm:pt modelId="{E2907004-2D13-4268-ACCC-2E6B5609BE4D}" type="pres">
      <dgm:prSet presAssocID="{A087017A-9807-496C-BC4E-508100C4AEEB}" presName="parentText" presStyleLbl="node1" presStyleIdx="1" presStyleCnt="3">
        <dgm:presLayoutVars>
          <dgm:chMax val="1"/>
          <dgm:bulletEnabled val="1"/>
        </dgm:presLayoutVars>
      </dgm:prSet>
      <dgm:spPr/>
    </dgm:pt>
    <dgm:pt modelId="{B92F0C2C-B3E2-4FA5-A25D-493CE84620C1}" type="pres">
      <dgm:prSet presAssocID="{A087017A-9807-496C-BC4E-508100C4AEEB}" presName="descendantText" presStyleLbl="alignAccFollowNode1" presStyleIdx="1" presStyleCnt="3" custLinFactNeighborY="0">
        <dgm:presLayoutVars>
          <dgm:bulletEnabled val="1"/>
        </dgm:presLayoutVars>
      </dgm:prSet>
      <dgm:spPr/>
    </dgm:pt>
    <dgm:pt modelId="{F15376E2-37F7-4863-B587-77BD8B7F66F9}" type="pres">
      <dgm:prSet presAssocID="{40C9E94D-CAC3-4075-B158-6F2DFF2684B9}" presName="sp" presStyleCnt="0"/>
      <dgm:spPr/>
    </dgm:pt>
    <dgm:pt modelId="{B37E4699-9D40-4F15-8EFA-EB4B478CE4A1}" type="pres">
      <dgm:prSet presAssocID="{E931A17C-D707-4544-8CD7-D931810254FF}" presName="linNode" presStyleCnt="0"/>
      <dgm:spPr/>
    </dgm:pt>
    <dgm:pt modelId="{46EB79D1-8D62-4CD3-822E-6919393D8D04}" type="pres">
      <dgm:prSet presAssocID="{E931A17C-D707-4544-8CD7-D931810254FF}" presName="parentText" presStyleLbl="node1" presStyleIdx="2" presStyleCnt="3">
        <dgm:presLayoutVars>
          <dgm:chMax val="1"/>
          <dgm:bulletEnabled val="1"/>
        </dgm:presLayoutVars>
      </dgm:prSet>
      <dgm:spPr/>
    </dgm:pt>
    <dgm:pt modelId="{6B8E837A-A16D-4F08-9C74-570D9C41318D}" type="pres">
      <dgm:prSet presAssocID="{E931A17C-D707-4544-8CD7-D931810254FF}" presName="descendantText" presStyleLbl="alignAccFollowNode1" presStyleIdx="2" presStyleCnt="3" custLinFactNeighborY="0">
        <dgm:presLayoutVars>
          <dgm:bulletEnabled val="1"/>
        </dgm:presLayoutVars>
      </dgm:prSet>
      <dgm:spPr/>
    </dgm:pt>
  </dgm:ptLst>
  <dgm:cxnLst>
    <dgm:cxn modelId="{CA1B8D03-98E5-446A-87D4-A6CCA6F24B45}" srcId="{D34AA132-2F4F-4CA1-ABD7-55B73675D4FA}" destId="{8AC1197A-A1AC-48B7-B468-B2D2BB230816}" srcOrd="1" destOrd="0" parTransId="{CABF50C7-BD6F-40AD-AF56-0222AFA09BD0}" sibTransId="{CCC1376A-C35D-406C-B7A3-54D7C736F125}"/>
    <dgm:cxn modelId="{012ECB06-AFF4-45F4-A76C-DBA8ABC5A128}" type="presOf" srcId="{A18CE0CC-254D-42C0-AC27-4237B901D500}" destId="{6B8E837A-A16D-4F08-9C74-570D9C41318D}" srcOrd="0" destOrd="0" presId="urn:microsoft.com/office/officeart/2005/8/layout/vList5"/>
    <dgm:cxn modelId="{EF3E175F-350D-4B0C-96AA-5D05AC6E0799}" type="presOf" srcId="{D3236D7C-0628-463E-B0F2-EEFAF6349BD8}" destId="{6B8E837A-A16D-4F08-9C74-570D9C41318D}" srcOrd="0" destOrd="1" presId="urn:microsoft.com/office/officeart/2005/8/layout/vList5"/>
    <dgm:cxn modelId="{E44B3775-00BD-4441-8E9F-4E353BB8E5DC}" srcId="{D34AA132-2F4F-4CA1-ABD7-55B73675D4FA}" destId="{3DA37EA4-6759-41FE-822C-49EEEC911BDE}" srcOrd="0" destOrd="0" parTransId="{F8BDC1DE-A1D7-4113-9E8E-122176223930}" sibTransId="{73EED6BB-6D1E-4D16-9C03-CCD7EED5C78E}"/>
    <dgm:cxn modelId="{25C8AA7B-3F6B-4A53-9681-EB5A2875C62A}" srcId="{A087017A-9807-496C-BC4E-508100C4AEEB}" destId="{44AFDF47-0C51-4198-B40D-3E9729886E84}" srcOrd="0" destOrd="0" parTransId="{A179C329-E732-460E-B831-2F1F98336398}" sibTransId="{F424A4CC-7E2F-49F1-B49E-B47DB7BB4F8A}"/>
    <dgm:cxn modelId="{F4A1258B-7235-4DE4-B061-F3E1546F17EF}" type="presOf" srcId="{A66C6515-B80E-4316-BD62-C1FA2935D196}" destId="{06E35905-9A09-4CEA-8729-0952C58997A8}" srcOrd="0" destOrd="3" presId="urn:microsoft.com/office/officeart/2005/8/layout/vList5"/>
    <dgm:cxn modelId="{95E19D8F-B752-4213-836B-7567A2A84A78}" srcId="{A18CE0CC-254D-42C0-AC27-4237B901D500}" destId="{DA95C6A9-18EF-4227-98EF-A01407202985}" srcOrd="1" destOrd="0" parTransId="{E9F3221D-6FE5-4E44-84A3-0EAEFF4FC76B}" sibTransId="{012AA3EE-51BE-49A8-9037-24BADEC27D1C}"/>
    <dgm:cxn modelId="{0CD1E192-32F8-455F-B743-AE846428441E}" srcId="{E931A17C-D707-4544-8CD7-D931810254FF}" destId="{A18CE0CC-254D-42C0-AC27-4237B901D500}" srcOrd="0" destOrd="0" parTransId="{8F3EAFFC-A075-4F83-BC66-58E747292D41}" sibTransId="{AEDA90CE-002F-4ACD-8765-3C54DC27215E}"/>
    <dgm:cxn modelId="{DEA2BA97-7032-4C20-A152-FD469DCBF513}" type="presOf" srcId="{3DA37EA4-6759-41FE-822C-49EEEC911BDE}" destId="{06E35905-9A09-4CEA-8729-0952C58997A8}" srcOrd="0" destOrd="1" presId="urn:microsoft.com/office/officeart/2005/8/layout/vList5"/>
    <dgm:cxn modelId="{0F9D7C98-2FBF-4AC0-9614-DDDB9E497C62}" srcId="{B89DD9CD-09B9-474E-96C1-350B842ACDA1}" destId="{E931A17C-D707-4544-8CD7-D931810254FF}" srcOrd="2" destOrd="0" parTransId="{6A8617EF-7C78-4C22-AC6A-D080C298C350}" sibTransId="{5BAFEEE3-DD66-402A-8E27-7338CB35D3DC}"/>
    <dgm:cxn modelId="{BD55ACA2-9B84-40F6-86FB-64976235B078}" type="presOf" srcId="{A087017A-9807-496C-BC4E-508100C4AEEB}" destId="{E2907004-2D13-4268-ACCC-2E6B5609BE4D}" srcOrd="0" destOrd="0" presId="urn:microsoft.com/office/officeart/2005/8/layout/vList5"/>
    <dgm:cxn modelId="{74F70EA9-7860-42D7-AD01-25861EF2C0B1}" type="presOf" srcId="{98226A4F-86F8-4C81-8910-7EA69C3ECEF9}" destId="{2987219F-8FFE-4855-8F17-871A599D1AC8}" srcOrd="0" destOrd="0" presId="urn:microsoft.com/office/officeart/2005/8/layout/vList5"/>
    <dgm:cxn modelId="{3FDA27B8-FD3E-4F4A-AFD6-1FFF9CE2B88C}" type="presOf" srcId="{44AFDF47-0C51-4198-B40D-3E9729886E84}" destId="{B92F0C2C-B3E2-4FA5-A25D-493CE84620C1}" srcOrd="0" destOrd="0" presId="urn:microsoft.com/office/officeart/2005/8/layout/vList5"/>
    <dgm:cxn modelId="{4FC9B0BC-AA51-401B-B7A7-4285FAE79189}" type="presOf" srcId="{D34AA132-2F4F-4CA1-ABD7-55B73675D4FA}" destId="{06E35905-9A09-4CEA-8729-0952C58997A8}" srcOrd="0" destOrd="0" presId="urn:microsoft.com/office/officeart/2005/8/layout/vList5"/>
    <dgm:cxn modelId="{14FE1EC1-EC60-4553-9F52-16A3C32DE266}" type="presOf" srcId="{E931A17C-D707-4544-8CD7-D931810254FF}" destId="{46EB79D1-8D62-4CD3-822E-6919393D8D04}" srcOrd="0" destOrd="0" presId="urn:microsoft.com/office/officeart/2005/8/layout/vList5"/>
    <dgm:cxn modelId="{26BBBDC2-89B9-42A6-B605-C0863DD663EF}" srcId="{98226A4F-86F8-4C81-8910-7EA69C3ECEF9}" destId="{D34AA132-2F4F-4CA1-ABD7-55B73675D4FA}" srcOrd="0" destOrd="0" parTransId="{B5A8FB39-9262-49E4-852D-E494B0868522}" sibTransId="{2563FCB5-5BE7-49F0-B056-55493087752D}"/>
    <dgm:cxn modelId="{EFA844CF-3D68-46E8-B8CD-7EB4F59E73C9}" srcId="{98226A4F-86F8-4C81-8910-7EA69C3ECEF9}" destId="{A66C6515-B80E-4316-BD62-C1FA2935D196}" srcOrd="1" destOrd="0" parTransId="{541C7738-A007-4000-A555-9C49EE64C95C}" sibTransId="{CA6E0EE0-7715-4550-938A-CC66D7035CE5}"/>
    <dgm:cxn modelId="{338DEDDD-AD93-463D-8008-13152E658BD2}" type="presOf" srcId="{8AC1197A-A1AC-48B7-B468-B2D2BB230816}" destId="{06E35905-9A09-4CEA-8729-0952C58997A8}" srcOrd="0" destOrd="2" presId="urn:microsoft.com/office/officeart/2005/8/layout/vList5"/>
    <dgm:cxn modelId="{77014AE2-BCB6-4C98-A241-249B7F8B45F3}" srcId="{B89DD9CD-09B9-474E-96C1-350B842ACDA1}" destId="{A087017A-9807-496C-BC4E-508100C4AEEB}" srcOrd="1" destOrd="0" parTransId="{545700A8-C8DD-4DE4-BED0-5357BD63ABFC}" sibTransId="{40C9E94D-CAC3-4075-B158-6F2DFF2684B9}"/>
    <dgm:cxn modelId="{A91203EC-17C8-4256-AE0A-FFEEC0C40139}" srcId="{B89DD9CD-09B9-474E-96C1-350B842ACDA1}" destId="{98226A4F-86F8-4C81-8910-7EA69C3ECEF9}" srcOrd="0" destOrd="0" parTransId="{6C79D84D-22BE-43A9-98A5-A25443CF13EE}" sibTransId="{D9982B4E-BB16-4C54-A94C-CAAB46C364B7}"/>
    <dgm:cxn modelId="{DCA50FFA-1AC7-458D-9BA8-4267A4E9AF2E}" type="presOf" srcId="{DA95C6A9-18EF-4227-98EF-A01407202985}" destId="{6B8E837A-A16D-4F08-9C74-570D9C41318D}" srcOrd="0" destOrd="2" presId="urn:microsoft.com/office/officeart/2005/8/layout/vList5"/>
    <dgm:cxn modelId="{48F739FA-0AF5-4166-B726-461FC532012E}" srcId="{A18CE0CC-254D-42C0-AC27-4237B901D500}" destId="{D3236D7C-0628-463E-B0F2-EEFAF6349BD8}" srcOrd="0" destOrd="0" parTransId="{2A77FADC-7600-4419-85F5-29201152F32A}" sibTransId="{D11C2DC2-3254-42C2-BF0E-8E88068DC773}"/>
    <dgm:cxn modelId="{D8C442FC-4A3D-4AD2-AAE4-E38AE323AE30}" type="presOf" srcId="{B89DD9CD-09B9-474E-96C1-350B842ACDA1}" destId="{60DB4360-A03D-4EBF-886D-3A1A7F40B790}" srcOrd="0" destOrd="0" presId="urn:microsoft.com/office/officeart/2005/8/layout/vList5"/>
    <dgm:cxn modelId="{AAB1F09C-2EF6-4046-ADFD-77C6114E4577}" type="presParOf" srcId="{60DB4360-A03D-4EBF-886D-3A1A7F40B790}" destId="{E0633EA6-A47D-4C6D-A081-D78CE78B3745}" srcOrd="0" destOrd="0" presId="urn:microsoft.com/office/officeart/2005/8/layout/vList5"/>
    <dgm:cxn modelId="{E7386203-DF00-43E1-81FC-661B68D98C86}" type="presParOf" srcId="{E0633EA6-A47D-4C6D-A081-D78CE78B3745}" destId="{2987219F-8FFE-4855-8F17-871A599D1AC8}" srcOrd="0" destOrd="0" presId="urn:microsoft.com/office/officeart/2005/8/layout/vList5"/>
    <dgm:cxn modelId="{D82173FF-2179-4273-BA51-68D1BA0FFDA5}" type="presParOf" srcId="{E0633EA6-A47D-4C6D-A081-D78CE78B3745}" destId="{06E35905-9A09-4CEA-8729-0952C58997A8}" srcOrd="1" destOrd="0" presId="urn:microsoft.com/office/officeart/2005/8/layout/vList5"/>
    <dgm:cxn modelId="{EE638D31-26FA-4A1D-82C7-952764339825}" type="presParOf" srcId="{60DB4360-A03D-4EBF-886D-3A1A7F40B790}" destId="{3D548920-F28B-456C-90EB-0F5AA2E4CDA9}" srcOrd="1" destOrd="0" presId="urn:microsoft.com/office/officeart/2005/8/layout/vList5"/>
    <dgm:cxn modelId="{35E27BD0-A7FD-4F75-93DA-EF458DC487C0}" type="presParOf" srcId="{60DB4360-A03D-4EBF-886D-3A1A7F40B790}" destId="{16D109D4-1CB7-4FAD-AFBE-EF72CA99233C}" srcOrd="2" destOrd="0" presId="urn:microsoft.com/office/officeart/2005/8/layout/vList5"/>
    <dgm:cxn modelId="{68CE0A43-5BA0-486C-A163-571E2157939A}" type="presParOf" srcId="{16D109D4-1CB7-4FAD-AFBE-EF72CA99233C}" destId="{E2907004-2D13-4268-ACCC-2E6B5609BE4D}" srcOrd="0" destOrd="0" presId="urn:microsoft.com/office/officeart/2005/8/layout/vList5"/>
    <dgm:cxn modelId="{95488F0E-E4D8-4190-987B-B396D19812B3}" type="presParOf" srcId="{16D109D4-1CB7-4FAD-AFBE-EF72CA99233C}" destId="{B92F0C2C-B3E2-4FA5-A25D-493CE84620C1}" srcOrd="1" destOrd="0" presId="urn:microsoft.com/office/officeart/2005/8/layout/vList5"/>
    <dgm:cxn modelId="{F140E9F4-3DD6-4AF0-BA00-B9EC4DD0BB93}" type="presParOf" srcId="{60DB4360-A03D-4EBF-886D-3A1A7F40B790}" destId="{F15376E2-37F7-4863-B587-77BD8B7F66F9}" srcOrd="3" destOrd="0" presId="urn:microsoft.com/office/officeart/2005/8/layout/vList5"/>
    <dgm:cxn modelId="{0E1A3B49-CFB6-4634-BC7F-3DB26A14E538}" type="presParOf" srcId="{60DB4360-A03D-4EBF-886D-3A1A7F40B790}" destId="{B37E4699-9D40-4F15-8EFA-EB4B478CE4A1}" srcOrd="4" destOrd="0" presId="urn:microsoft.com/office/officeart/2005/8/layout/vList5"/>
    <dgm:cxn modelId="{3536EF00-D552-4C9D-B2E4-9E6A0439823B}" type="presParOf" srcId="{B37E4699-9D40-4F15-8EFA-EB4B478CE4A1}" destId="{46EB79D1-8D62-4CD3-822E-6919393D8D04}" srcOrd="0" destOrd="0" presId="urn:microsoft.com/office/officeart/2005/8/layout/vList5"/>
    <dgm:cxn modelId="{381F98FC-F405-47F6-83D8-962957DDDEC4}" type="presParOf" srcId="{B37E4699-9D40-4F15-8EFA-EB4B478CE4A1}" destId="{6B8E837A-A16D-4F08-9C74-570D9C41318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9DD9CD-09B9-474E-96C1-350B842ACDA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98226A4F-86F8-4C81-8910-7EA69C3ECEF9}">
      <dgm:prSet phldrT="[Texte]"/>
      <dgm:spPr>
        <a:ln>
          <a:solidFill>
            <a:srgbClr val="FF0000"/>
          </a:solidFill>
        </a:ln>
      </dgm:spPr>
      <dgm:t>
        <a:bodyPr/>
        <a:lstStyle/>
        <a:p>
          <a:r>
            <a:rPr lang="fr-FR" dirty="0"/>
            <a:t>Méthodologie de référence MR-004</a:t>
          </a:r>
        </a:p>
      </dgm:t>
    </dgm:pt>
    <dgm:pt modelId="{6C79D84D-22BE-43A9-98A5-A25443CF13EE}" type="parTrans" cxnId="{A91203EC-17C8-4256-AE0A-FFEEC0C40139}">
      <dgm:prSet/>
      <dgm:spPr/>
      <dgm:t>
        <a:bodyPr/>
        <a:lstStyle/>
        <a:p>
          <a:endParaRPr lang="fr-FR"/>
        </a:p>
      </dgm:t>
    </dgm:pt>
    <dgm:pt modelId="{D9982B4E-BB16-4C54-A94C-CAAB46C364B7}" type="sibTrans" cxnId="{A91203EC-17C8-4256-AE0A-FFEEC0C40139}">
      <dgm:prSet/>
      <dgm:spPr/>
      <dgm:t>
        <a:bodyPr/>
        <a:lstStyle/>
        <a:p>
          <a:endParaRPr lang="fr-FR"/>
        </a:p>
      </dgm:t>
    </dgm:pt>
    <dgm:pt modelId="{D34AA132-2F4F-4CA1-ABD7-55B73675D4FA}">
      <dgm:prSet phldrT="[Texte]" custT="1"/>
      <dgm:spPr>
        <a:ln>
          <a:solidFill>
            <a:srgbClr val="FF0000"/>
          </a:solidFill>
          <a:prstDash val="sysDash"/>
        </a:ln>
      </dgm:spPr>
      <dgm:t>
        <a:bodyPr/>
        <a:lstStyle/>
        <a:p>
          <a:pPr algn="just"/>
          <a:r>
            <a:rPr lang="fr-FR" altLang="fr-FR" sz="1300" b="1" dirty="0">
              <a:latin typeface="Georgia" panose="02040502050405020303" pitchFamily="18" charset="0"/>
            </a:rPr>
            <a:t>Recherches n’impliquant pas la personne humaine, étude ou évaluation dans le domaine de la santé</a:t>
          </a:r>
          <a:endParaRPr lang="fr-FR" sz="1300" dirty="0"/>
        </a:p>
      </dgm:t>
    </dgm:pt>
    <dgm:pt modelId="{B5A8FB39-9262-49E4-852D-E494B0868522}" type="parTrans" cxnId="{26BBBDC2-89B9-42A6-B605-C0863DD663EF}">
      <dgm:prSet/>
      <dgm:spPr/>
      <dgm:t>
        <a:bodyPr/>
        <a:lstStyle/>
        <a:p>
          <a:endParaRPr lang="fr-FR"/>
        </a:p>
      </dgm:t>
    </dgm:pt>
    <dgm:pt modelId="{2563FCB5-5BE7-49F0-B056-55493087752D}" type="sibTrans" cxnId="{26BBBDC2-89B9-42A6-B605-C0863DD663EF}">
      <dgm:prSet/>
      <dgm:spPr/>
      <dgm:t>
        <a:bodyPr/>
        <a:lstStyle/>
        <a:p>
          <a:endParaRPr lang="fr-FR"/>
        </a:p>
      </dgm:t>
    </dgm:pt>
    <dgm:pt modelId="{A087017A-9807-496C-BC4E-508100C4AEEB}">
      <dgm:prSet phldrT="[Texte]"/>
      <dgm:spPr>
        <a:ln>
          <a:solidFill>
            <a:srgbClr val="FF0000"/>
          </a:solidFill>
        </a:ln>
      </dgm:spPr>
      <dgm:t>
        <a:bodyPr/>
        <a:lstStyle/>
        <a:p>
          <a:r>
            <a:rPr lang="fr-FR" dirty="0"/>
            <a:t>Méthodologie de référence MR-005</a:t>
          </a:r>
        </a:p>
      </dgm:t>
    </dgm:pt>
    <dgm:pt modelId="{545700A8-C8DD-4DE4-BED0-5357BD63ABFC}" type="parTrans" cxnId="{77014AE2-BCB6-4C98-A241-249B7F8B45F3}">
      <dgm:prSet/>
      <dgm:spPr/>
      <dgm:t>
        <a:bodyPr/>
        <a:lstStyle/>
        <a:p>
          <a:endParaRPr lang="fr-FR"/>
        </a:p>
      </dgm:t>
    </dgm:pt>
    <dgm:pt modelId="{40C9E94D-CAC3-4075-B158-6F2DFF2684B9}" type="sibTrans" cxnId="{77014AE2-BCB6-4C98-A241-249B7F8B45F3}">
      <dgm:prSet/>
      <dgm:spPr/>
      <dgm:t>
        <a:bodyPr/>
        <a:lstStyle/>
        <a:p>
          <a:endParaRPr lang="fr-FR"/>
        </a:p>
      </dgm:t>
    </dgm:pt>
    <dgm:pt modelId="{44AFDF47-0C51-4198-B40D-3E9729886E84}">
      <dgm:prSet phldrT="[Texte]" custT="1"/>
      <dgm:spPr>
        <a:ln>
          <a:solidFill>
            <a:srgbClr val="FF0000"/>
          </a:solidFill>
          <a:prstDash val="sysDash"/>
        </a:ln>
      </dgm:spPr>
      <dgm:t>
        <a:bodyPr/>
        <a:lstStyle/>
        <a:p>
          <a:pPr algn="just"/>
          <a:r>
            <a:rPr lang="fr-FR" altLang="fr-FR" sz="1300" b="1" dirty="0">
              <a:latin typeface="Georgia" panose="02040502050405020303" pitchFamily="18" charset="0"/>
            </a:rPr>
            <a:t>Accès au PMSI national (ATIH) par les établissements de santé et fédérations</a:t>
          </a:r>
          <a:endParaRPr lang="fr-FR" sz="1300" dirty="0"/>
        </a:p>
      </dgm:t>
    </dgm:pt>
    <dgm:pt modelId="{A179C329-E732-460E-B831-2F1F98336398}" type="parTrans" cxnId="{25C8AA7B-3F6B-4A53-9681-EB5A2875C62A}">
      <dgm:prSet/>
      <dgm:spPr/>
      <dgm:t>
        <a:bodyPr/>
        <a:lstStyle/>
        <a:p>
          <a:endParaRPr lang="fr-FR"/>
        </a:p>
      </dgm:t>
    </dgm:pt>
    <dgm:pt modelId="{F424A4CC-7E2F-49F1-B49E-B47DB7BB4F8A}" type="sibTrans" cxnId="{25C8AA7B-3F6B-4A53-9681-EB5A2875C62A}">
      <dgm:prSet/>
      <dgm:spPr/>
      <dgm:t>
        <a:bodyPr/>
        <a:lstStyle/>
        <a:p>
          <a:endParaRPr lang="fr-FR"/>
        </a:p>
      </dgm:t>
    </dgm:pt>
    <dgm:pt modelId="{E931A17C-D707-4544-8CD7-D931810254FF}">
      <dgm:prSet phldrT="[Texte]"/>
      <dgm:spPr>
        <a:ln>
          <a:solidFill>
            <a:srgbClr val="FF0000"/>
          </a:solidFill>
        </a:ln>
      </dgm:spPr>
      <dgm:t>
        <a:bodyPr/>
        <a:lstStyle/>
        <a:p>
          <a:r>
            <a:rPr lang="fr-FR" dirty="0"/>
            <a:t>Méthodologie de référence MR-006</a:t>
          </a:r>
        </a:p>
      </dgm:t>
    </dgm:pt>
    <dgm:pt modelId="{6A8617EF-7C78-4C22-AC6A-D080C298C350}" type="parTrans" cxnId="{0F9D7C98-2FBF-4AC0-9614-DDDB9E497C62}">
      <dgm:prSet/>
      <dgm:spPr/>
      <dgm:t>
        <a:bodyPr/>
        <a:lstStyle/>
        <a:p>
          <a:endParaRPr lang="fr-FR"/>
        </a:p>
      </dgm:t>
    </dgm:pt>
    <dgm:pt modelId="{5BAFEEE3-DD66-402A-8E27-7338CB35D3DC}" type="sibTrans" cxnId="{0F9D7C98-2FBF-4AC0-9614-DDDB9E497C62}">
      <dgm:prSet/>
      <dgm:spPr/>
      <dgm:t>
        <a:bodyPr/>
        <a:lstStyle/>
        <a:p>
          <a:endParaRPr lang="fr-FR"/>
        </a:p>
      </dgm:t>
    </dgm:pt>
    <dgm:pt modelId="{A18CE0CC-254D-42C0-AC27-4237B901D500}">
      <dgm:prSet phldrT="[Texte]" custT="1"/>
      <dgm:spPr>
        <a:ln>
          <a:solidFill>
            <a:srgbClr val="FF0000"/>
          </a:solidFill>
          <a:prstDash val="sysDash"/>
        </a:ln>
      </dgm:spPr>
      <dgm:t>
        <a:bodyPr/>
        <a:lstStyle/>
        <a:p>
          <a:r>
            <a:rPr lang="fr-FR" altLang="fr-FR" sz="1300" b="1" dirty="0">
              <a:latin typeface="Georgia" panose="02040502050405020303" pitchFamily="18" charset="0"/>
            </a:rPr>
            <a:t>Accès au PMSI national (ATIH) par les industriels de produits de santé (via un bureau d’études)</a:t>
          </a:r>
          <a:endParaRPr lang="fr-FR" sz="1300" dirty="0"/>
        </a:p>
      </dgm:t>
    </dgm:pt>
    <dgm:pt modelId="{8F3EAFFC-A075-4F83-BC66-58E747292D41}" type="parTrans" cxnId="{0CD1E192-32F8-455F-B743-AE846428441E}">
      <dgm:prSet/>
      <dgm:spPr/>
      <dgm:t>
        <a:bodyPr/>
        <a:lstStyle/>
        <a:p>
          <a:endParaRPr lang="fr-FR"/>
        </a:p>
      </dgm:t>
    </dgm:pt>
    <dgm:pt modelId="{AEDA90CE-002F-4ACD-8765-3C54DC27215E}" type="sibTrans" cxnId="{0CD1E192-32F8-455F-B743-AE846428441E}">
      <dgm:prSet/>
      <dgm:spPr/>
      <dgm:t>
        <a:bodyPr/>
        <a:lstStyle/>
        <a:p>
          <a:endParaRPr lang="fr-FR"/>
        </a:p>
      </dgm:t>
    </dgm:pt>
    <dgm:pt modelId="{30138379-063D-4105-9024-91820309B37F}">
      <dgm:prSet/>
      <dgm:spPr>
        <a:ln>
          <a:noFill/>
        </a:ln>
      </dgm:spPr>
      <dgm:t>
        <a:bodyPr/>
        <a:lstStyle/>
        <a:p>
          <a:r>
            <a:rPr lang="fr-FR" dirty="0"/>
            <a:t>Référentiel « ESND »</a:t>
          </a:r>
        </a:p>
      </dgm:t>
    </dgm:pt>
    <dgm:pt modelId="{B4A9741A-3D2E-4B86-A529-064B8093BEAA}" type="parTrans" cxnId="{282DD77B-464A-422B-BB25-780F73AC433E}">
      <dgm:prSet/>
      <dgm:spPr/>
      <dgm:t>
        <a:bodyPr/>
        <a:lstStyle/>
        <a:p>
          <a:endParaRPr lang="fr-FR"/>
        </a:p>
      </dgm:t>
    </dgm:pt>
    <dgm:pt modelId="{78983EDA-8E8D-4775-B610-97EEE9DE6D77}" type="sibTrans" cxnId="{282DD77B-464A-422B-BB25-780F73AC433E}">
      <dgm:prSet/>
      <dgm:spPr/>
      <dgm:t>
        <a:bodyPr/>
        <a:lstStyle/>
        <a:p>
          <a:endParaRPr lang="fr-FR"/>
        </a:p>
      </dgm:t>
    </dgm:pt>
    <dgm:pt modelId="{ABEF06AB-B292-4C9D-BB87-28D94EF001C9}">
      <dgm:prSet custT="1"/>
      <dgm:spPr>
        <a:ln>
          <a:noFill/>
          <a:prstDash val="sysDash"/>
        </a:ln>
      </dgm:spPr>
      <dgm:t>
        <a:bodyPr/>
        <a:lstStyle/>
        <a:p>
          <a:pPr algn="just"/>
          <a:r>
            <a:rPr lang="fr-FR" sz="1100" dirty="0">
              <a:solidFill>
                <a:schemeClr val="tx1"/>
              </a:solidFill>
              <a:latin typeface="Georgia" panose="02040502050405020303" pitchFamily="18" charset="0"/>
            </a:rPr>
            <a:t>Procédure de simplification pour accéder aux données de </a:t>
          </a:r>
          <a:r>
            <a:rPr lang="fr-FR" sz="1100" b="1" dirty="0">
              <a:solidFill>
                <a:schemeClr val="tx1"/>
              </a:solidFill>
              <a:latin typeface="Georgia" panose="02040502050405020303" pitchFamily="18" charset="0"/>
            </a:rPr>
            <a:t>l’échantillon du Système national des données</a:t>
          </a:r>
          <a:endParaRPr lang="fr-FR" sz="1300" dirty="0">
            <a:solidFill>
              <a:schemeClr val="tx1"/>
            </a:solidFill>
            <a:latin typeface="Georgia" panose="02040502050405020303" pitchFamily="18" charset="0"/>
          </a:endParaRPr>
        </a:p>
      </dgm:t>
    </dgm:pt>
    <dgm:pt modelId="{03D2272E-B940-4801-AFF5-585C4B1461E1}" type="parTrans" cxnId="{8D765CE1-3FA5-4C7E-B866-F557FF9A8065}">
      <dgm:prSet/>
      <dgm:spPr/>
      <dgm:t>
        <a:bodyPr/>
        <a:lstStyle/>
        <a:p>
          <a:endParaRPr lang="fr-FR"/>
        </a:p>
      </dgm:t>
    </dgm:pt>
    <dgm:pt modelId="{6A1F25A9-CA94-463D-98ED-0708426DD523}" type="sibTrans" cxnId="{8D765CE1-3FA5-4C7E-B866-F557FF9A8065}">
      <dgm:prSet/>
      <dgm:spPr/>
      <dgm:t>
        <a:bodyPr/>
        <a:lstStyle/>
        <a:p>
          <a:endParaRPr lang="fr-FR"/>
        </a:p>
      </dgm:t>
    </dgm:pt>
    <dgm:pt modelId="{60DB4360-A03D-4EBF-886D-3A1A7F40B790}" type="pres">
      <dgm:prSet presAssocID="{B89DD9CD-09B9-474E-96C1-350B842ACDA1}" presName="Name0" presStyleCnt="0">
        <dgm:presLayoutVars>
          <dgm:dir/>
          <dgm:animLvl val="lvl"/>
          <dgm:resizeHandles val="exact"/>
        </dgm:presLayoutVars>
      </dgm:prSet>
      <dgm:spPr/>
    </dgm:pt>
    <dgm:pt modelId="{E0633EA6-A47D-4C6D-A081-D78CE78B3745}" type="pres">
      <dgm:prSet presAssocID="{98226A4F-86F8-4C81-8910-7EA69C3ECEF9}" presName="linNode" presStyleCnt="0"/>
      <dgm:spPr/>
    </dgm:pt>
    <dgm:pt modelId="{2987219F-8FFE-4855-8F17-871A599D1AC8}" type="pres">
      <dgm:prSet presAssocID="{98226A4F-86F8-4C81-8910-7EA69C3ECEF9}" presName="parentText" presStyleLbl="node1" presStyleIdx="0" presStyleCnt="4" custLinFactNeighborX="-259" custLinFactNeighborY="214">
        <dgm:presLayoutVars>
          <dgm:chMax val="1"/>
          <dgm:bulletEnabled val="1"/>
        </dgm:presLayoutVars>
      </dgm:prSet>
      <dgm:spPr/>
    </dgm:pt>
    <dgm:pt modelId="{06E35905-9A09-4CEA-8729-0952C58997A8}" type="pres">
      <dgm:prSet presAssocID="{98226A4F-86F8-4C81-8910-7EA69C3ECEF9}" presName="descendantText" presStyleLbl="alignAccFollowNode1" presStyleIdx="0" presStyleCnt="4" custLinFactNeighborX="0" custLinFactNeighborY="-4067">
        <dgm:presLayoutVars>
          <dgm:bulletEnabled val="1"/>
        </dgm:presLayoutVars>
      </dgm:prSet>
      <dgm:spPr/>
    </dgm:pt>
    <dgm:pt modelId="{3D548920-F28B-456C-90EB-0F5AA2E4CDA9}" type="pres">
      <dgm:prSet presAssocID="{D9982B4E-BB16-4C54-A94C-CAAB46C364B7}" presName="sp" presStyleCnt="0"/>
      <dgm:spPr/>
    </dgm:pt>
    <dgm:pt modelId="{16D109D4-1CB7-4FAD-AFBE-EF72CA99233C}" type="pres">
      <dgm:prSet presAssocID="{A087017A-9807-496C-BC4E-508100C4AEEB}" presName="linNode" presStyleCnt="0"/>
      <dgm:spPr/>
    </dgm:pt>
    <dgm:pt modelId="{E2907004-2D13-4268-ACCC-2E6B5609BE4D}" type="pres">
      <dgm:prSet presAssocID="{A087017A-9807-496C-BC4E-508100C4AEEB}" presName="parentText" presStyleLbl="node1" presStyleIdx="1" presStyleCnt="4">
        <dgm:presLayoutVars>
          <dgm:chMax val="1"/>
          <dgm:bulletEnabled val="1"/>
        </dgm:presLayoutVars>
      </dgm:prSet>
      <dgm:spPr/>
    </dgm:pt>
    <dgm:pt modelId="{B92F0C2C-B3E2-4FA5-A25D-493CE84620C1}" type="pres">
      <dgm:prSet presAssocID="{A087017A-9807-496C-BC4E-508100C4AEEB}" presName="descendantText" presStyleLbl="alignAccFollowNode1" presStyleIdx="1" presStyleCnt="4" custLinFactNeighborY="0">
        <dgm:presLayoutVars>
          <dgm:bulletEnabled val="1"/>
        </dgm:presLayoutVars>
      </dgm:prSet>
      <dgm:spPr/>
    </dgm:pt>
    <dgm:pt modelId="{F15376E2-37F7-4863-B587-77BD8B7F66F9}" type="pres">
      <dgm:prSet presAssocID="{40C9E94D-CAC3-4075-B158-6F2DFF2684B9}" presName="sp" presStyleCnt="0"/>
      <dgm:spPr/>
    </dgm:pt>
    <dgm:pt modelId="{B37E4699-9D40-4F15-8EFA-EB4B478CE4A1}" type="pres">
      <dgm:prSet presAssocID="{E931A17C-D707-4544-8CD7-D931810254FF}" presName="linNode" presStyleCnt="0"/>
      <dgm:spPr/>
    </dgm:pt>
    <dgm:pt modelId="{46EB79D1-8D62-4CD3-822E-6919393D8D04}" type="pres">
      <dgm:prSet presAssocID="{E931A17C-D707-4544-8CD7-D931810254FF}" presName="parentText" presStyleLbl="node1" presStyleIdx="2" presStyleCnt="4">
        <dgm:presLayoutVars>
          <dgm:chMax val="1"/>
          <dgm:bulletEnabled val="1"/>
        </dgm:presLayoutVars>
      </dgm:prSet>
      <dgm:spPr/>
    </dgm:pt>
    <dgm:pt modelId="{6B8E837A-A16D-4F08-9C74-570D9C41318D}" type="pres">
      <dgm:prSet presAssocID="{E931A17C-D707-4544-8CD7-D931810254FF}" presName="descendantText" presStyleLbl="alignAccFollowNode1" presStyleIdx="2" presStyleCnt="4" custLinFactNeighborX="-1636" custLinFactNeighborY="-3908">
        <dgm:presLayoutVars>
          <dgm:bulletEnabled val="1"/>
        </dgm:presLayoutVars>
      </dgm:prSet>
      <dgm:spPr/>
    </dgm:pt>
    <dgm:pt modelId="{DAC646EF-5FE8-450A-9668-6F900BC1122F}" type="pres">
      <dgm:prSet presAssocID="{5BAFEEE3-DD66-402A-8E27-7338CB35D3DC}" presName="sp" presStyleCnt="0"/>
      <dgm:spPr/>
    </dgm:pt>
    <dgm:pt modelId="{50E82067-4673-4491-9E40-A0BCE314D4B6}" type="pres">
      <dgm:prSet presAssocID="{30138379-063D-4105-9024-91820309B37F}" presName="linNode" presStyleCnt="0"/>
      <dgm:spPr/>
    </dgm:pt>
    <dgm:pt modelId="{24C41579-3901-4853-B1AF-255F0F83A8B3}" type="pres">
      <dgm:prSet presAssocID="{30138379-063D-4105-9024-91820309B37F}" presName="parentText" presStyleLbl="node1" presStyleIdx="3" presStyleCnt="4">
        <dgm:presLayoutVars>
          <dgm:chMax val="1"/>
          <dgm:bulletEnabled val="1"/>
        </dgm:presLayoutVars>
      </dgm:prSet>
      <dgm:spPr/>
    </dgm:pt>
    <dgm:pt modelId="{1EE2271A-B439-4039-BAB6-AF13FED5E10E}" type="pres">
      <dgm:prSet presAssocID="{30138379-063D-4105-9024-91820309B37F}" presName="descendantText" presStyleLbl="alignAccFollowNode1" presStyleIdx="3" presStyleCnt="4" custLinFactNeighborX="-1399" custLinFactNeighborY="1589">
        <dgm:presLayoutVars>
          <dgm:bulletEnabled val="1"/>
        </dgm:presLayoutVars>
      </dgm:prSet>
      <dgm:spPr/>
    </dgm:pt>
  </dgm:ptLst>
  <dgm:cxnLst>
    <dgm:cxn modelId="{6CA1E708-35D6-4B9D-B96E-ECC52E1B4D2C}" type="presOf" srcId="{44AFDF47-0C51-4198-B40D-3E9729886E84}" destId="{B92F0C2C-B3E2-4FA5-A25D-493CE84620C1}" srcOrd="0" destOrd="0" presId="urn:microsoft.com/office/officeart/2005/8/layout/vList5"/>
    <dgm:cxn modelId="{7AB2C610-8219-4DBA-983C-2EC4A8377F12}" type="presOf" srcId="{A087017A-9807-496C-BC4E-508100C4AEEB}" destId="{E2907004-2D13-4268-ACCC-2E6B5609BE4D}" srcOrd="0" destOrd="0" presId="urn:microsoft.com/office/officeart/2005/8/layout/vList5"/>
    <dgm:cxn modelId="{8627F633-DE07-4A55-8B0C-520E56CA1AC8}" type="presOf" srcId="{A18CE0CC-254D-42C0-AC27-4237B901D500}" destId="{6B8E837A-A16D-4F08-9C74-570D9C41318D}" srcOrd="0" destOrd="0" presId="urn:microsoft.com/office/officeart/2005/8/layout/vList5"/>
    <dgm:cxn modelId="{0875655C-F6E1-4034-8E79-9E9F35FDDEDC}" type="presOf" srcId="{98226A4F-86F8-4C81-8910-7EA69C3ECEF9}" destId="{2987219F-8FFE-4855-8F17-871A599D1AC8}" srcOrd="0" destOrd="0" presId="urn:microsoft.com/office/officeart/2005/8/layout/vList5"/>
    <dgm:cxn modelId="{9AB24664-BF8B-4F3D-A0A5-A644391FCA48}" type="presOf" srcId="{B89DD9CD-09B9-474E-96C1-350B842ACDA1}" destId="{60DB4360-A03D-4EBF-886D-3A1A7F40B790}" srcOrd="0" destOrd="0" presId="urn:microsoft.com/office/officeart/2005/8/layout/vList5"/>
    <dgm:cxn modelId="{936B754A-5918-430D-89FA-29E40C30641A}" type="presOf" srcId="{E931A17C-D707-4544-8CD7-D931810254FF}" destId="{46EB79D1-8D62-4CD3-822E-6919393D8D04}" srcOrd="0" destOrd="0" presId="urn:microsoft.com/office/officeart/2005/8/layout/vList5"/>
    <dgm:cxn modelId="{25C8AA7B-3F6B-4A53-9681-EB5A2875C62A}" srcId="{A087017A-9807-496C-BC4E-508100C4AEEB}" destId="{44AFDF47-0C51-4198-B40D-3E9729886E84}" srcOrd="0" destOrd="0" parTransId="{A179C329-E732-460E-B831-2F1F98336398}" sibTransId="{F424A4CC-7E2F-49F1-B49E-B47DB7BB4F8A}"/>
    <dgm:cxn modelId="{282DD77B-464A-422B-BB25-780F73AC433E}" srcId="{B89DD9CD-09B9-474E-96C1-350B842ACDA1}" destId="{30138379-063D-4105-9024-91820309B37F}" srcOrd="3" destOrd="0" parTransId="{B4A9741A-3D2E-4B86-A529-064B8093BEAA}" sibTransId="{78983EDA-8E8D-4775-B610-97EEE9DE6D77}"/>
    <dgm:cxn modelId="{0CD1E192-32F8-455F-B743-AE846428441E}" srcId="{E931A17C-D707-4544-8CD7-D931810254FF}" destId="{A18CE0CC-254D-42C0-AC27-4237B901D500}" srcOrd="0" destOrd="0" parTransId="{8F3EAFFC-A075-4F83-BC66-58E747292D41}" sibTransId="{AEDA90CE-002F-4ACD-8765-3C54DC27215E}"/>
    <dgm:cxn modelId="{F53D1393-DBAC-4A5F-8EE4-351A8B11327D}" type="presOf" srcId="{D34AA132-2F4F-4CA1-ABD7-55B73675D4FA}" destId="{06E35905-9A09-4CEA-8729-0952C58997A8}" srcOrd="0" destOrd="0" presId="urn:microsoft.com/office/officeart/2005/8/layout/vList5"/>
    <dgm:cxn modelId="{0F9D7C98-2FBF-4AC0-9614-DDDB9E497C62}" srcId="{B89DD9CD-09B9-474E-96C1-350B842ACDA1}" destId="{E931A17C-D707-4544-8CD7-D931810254FF}" srcOrd="2" destOrd="0" parTransId="{6A8617EF-7C78-4C22-AC6A-D080C298C350}" sibTransId="{5BAFEEE3-DD66-402A-8E27-7338CB35D3DC}"/>
    <dgm:cxn modelId="{617B01AD-F949-4517-90AA-44226FA193EF}" type="presOf" srcId="{ABEF06AB-B292-4C9D-BB87-28D94EF001C9}" destId="{1EE2271A-B439-4039-BAB6-AF13FED5E10E}" srcOrd="0" destOrd="0" presId="urn:microsoft.com/office/officeart/2005/8/layout/vList5"/>
    <dgm:cxn modelId="{26BBBDC2-89B9-42A6-B605-C0863DD663EF}" srcId="{98226A4F-86F8-4C81-8910-7EA69C3ECEF9}" destId="{D34AA132-2F4F-4CA1-ABD7-55B73675D4FA}" srcOrd="0" destOrd="0" parTransId="{B5A8FB39-9262-49E4-852D-E494B0868522}" sibTransId="{2563FCB5-5BE7-49F0-B056-55493087752D}"/>
    <dgm:cxn modelId="{8D765CE1-3FA5-4C7E-B866-F557FF9A8065}" srcId="{30138379-063D-4105-9024-91820309B37F}" destId="{ABEF06AB-B292-4C9D-BB87-28D94EF001C9}" srcOrd="0" destOrd="0" parTransId="{03D2272E-B940-4801-AFF5-585C4B1461E1}" sibTransId="{6A1F25A9-CA94-463D-98ED-0708426DD523}"/>
    <dgm:cxn modelId="{77014AE2-BCB6-4C98-A241-249B7F8B45F3}" srcId="{B89DD9CD-09B9-474E-96C1-350B842ACDA1}" destId="{A087017A-9807-496C-BC4E-508100C4AEEB}" srcOrd="1" destOrd="0" parTransId="{545700A8-C8DD-4DE4-BED0-5357BD63ABFC}" sibTransId="{40C9E94D-CAC3-4075-B158-6F2DFF2684B9}"/>
    <dgm:cxn modelId="{6709CCE7-C7D2-4BB8-ADB0-E96AD25FB4C1}" type="presOf" srcId="{30138379-063D-4105-9024-91820309B37F}" destId="{24C41579-3901-4853-B1AF-255F0F83A8B3}" srcOrd="0" destOrd="0" presId="urn:microsoft.com/office/officeart/2005/8/layout/vList5"/>
    <dgm:cxn modelId="{A91203EC-17C8-4256-AE0A-FFEEC0C40139}" srcId="{B89DD9CD-09B9-474E-96C1-350B842ACDA1}" destId="{98226A4F-86F8-4C81-8910-7EA69C3ECEF9}" srcOrd="0" destOrd="0" parTransId="{6C79D84D-22BE-43A9-98A5-A25443CF13EE}" sibTransId="{D9982B4E-BB16-4C54-A94C-CAAB46C364B7}"/>
    <dgm:cxn modelId="{9FD53D48-D284-409E-9FC6-580CF9337210}" type="presParOf" srcId="{60DB4360-A03D-4EBF-886D-3A1A7F40B790}" destId="{E0633EA6-A47D-4C6D-A081-D78CE78B3745}" srcOrd="0" destOrd="0" presId="urn:microsoft.com/office/officeart/2005/8/layout/vList5"/>
    <dgm:cxn modelId="{BBDD6401-7802-437F-9E8A-AC6D016AF598}" type="presParOf" srcId="{E0633EA6-A47D-4C6D-A081-D78CE78B3745}" destId="{2987219F-8FFE-4855-8F17-871A599D1AC8}" srcOrd="0" destOrd="0" presId="urn:microsoft.com/office/officeart/2005/8/layout/vList5"/>
    <dgm:cxn modelId="{8C594B62-A90D-4D33-A3DA-C9CCB0D76E56}" type="presParOf" srcId="{E0633EA6-A47D-4C6D-A081-D78CE78B3745}" destId="{06E35905-9A09-4CEA-8729-0952C58997A8}" srcOrd="1" destOrd="0" presId="urn:microsoft.com/office/officeart/2005/8/layout/vList5"/>
    <dgm:cxn modelId="{682CC207-52C5-490F-8DAE-CD6DEFFB4D2F}" type="presParOf" srcId="{60DB4360-A03D-4EBF-886D-3A1A7F40B790}" destId="{3D548920-F28B-456C-90EB-0F5AA2E4CDA9}" srcOrd="1" destOrd="0" presId="urn:microsoft.com/office/officeart/2005/8/layout/vList5"/>
    <dgm:cxn modelId="{7EBC260A-80A2-4A8B-85CB-9642ADE92DDB}" type="presParOf" srcId="{60DB4360-A03D-4EBF-886D-3A1A7F40B790}" destId="{16D109D4-1CB7-4FAD-AFBE-EF72CA99233C}" srcOrd="2" destOrd="0" presId="urn:microsoft.com/office/officeart/2005/8/layout/vList5"/>
    <dgm:cxn modelId="{C9087C52-2DBB-412F-B532-35820E0549B7}" type="presParOf" srcId="{16D109D4-1CB7-4FAD-AFBE-EF72CA99233C}" destId="{E2907004-2D13-4268-ACCC-2E6B5609BE4D}" srcOrd="0" destOrd="0" presId="urn:microsoft.com/office/officeart/2005/8/layout/vList5"/>
    <dgm:cxn modelId="{A6A44023-603D-46FF-8A0B-2FDFCB42AA1F}" type="presParOf" srcId="{16D109D4-1CB7-4FAD-AFBE-EF72CA99233C}" destId="{B92F0C2C-B3E2-4FA5-A25D-493CE84620C1}" srcOrd="1" destOrd="0" presId="urn:microsoft.com/office/officeart/2005/8/layout/vList5"/>
    <dgm:cxn modelId="{C42BC486-2EED-4004-9D04-22066DF94C80}" type="presParOf" srcId="{60DB4360-A03D-4EBF-886D-3A1A7F40B790}" destId="{F15376E2-37F7-4863-B587-77BD8B7F66F9}" srcOrd="3" destOrd="0" presId="urn:microsoft.com/office/officeart/2005/8/layout/vList5"/>
    <dgm:cxn modelId="{E05590E4-BC7B-4071-8D90-0EE8FC3F8923}" type="presParOf" srcId="{60DB4360-A03D-4EBF-886D-3A1A7F40B790}" destId="{B37E4699-9D40-4F15-8EFA-EB4B478CE4A1}" srcOrd="4" destOrd="0" presId="urn:microsoft.com/office/officeart/2005/8/layout/vList5"/>
    <dgm:cxn modelId="{D6D557DA-A140-42FE-9689-41967A361276}" type="presParOf" srcId="{B37E4699-9D40-4F15-8EFA-EB4B478CE4A1}" destId="{46EB79D1-8D62-4CD3-822E-6919393D8D04}" srcOrd="0" destOrd="0" presId="urn:microsoft.com/office/officeart/2005/8/layout/vList5"/>
    <dgm:cxn modelId="{75EFBF53-B74A-4770-9395-920E249DDEC6}" type="presParOf" srcId="{B37E4699-9D40-4F15-8EFA-EB4B478CE4A1}" destId="{6B8E837A-A16D-4F08-9C74-570D9C41318D}" srcOrd="1" destOrd="0" presId="urn:microsoft.com/office/officeart/2005/8/layout/vList5"/>
    <dgm:cxn modelId="{E2EDBAAE-C7F3-418C-8699-1FD10976F32F}" type="presParOf" srcId="{60DB4360-A03D-4EBF-886D-3A1A7F40B790}" destId="{DAC646EF-5FE8-450A-9668-6F900BC1122F}" srcOrd="5" destOrd="0" presId="urn:microsoft.com/office/officeart/2005/8/layout/vList5"/>
    <dgm:cxn modelId="{3C0E5EBA-1B1C-4E8A-AEC2-77CA026E317F}" type="presParOf" srcId="{60DB4360-A03D-4EBF-886D-3A1A7F40B790}" destId="{50E82067-4673-4491-9E40-A0BCE314D4B6}" srcOrd="6" destOrd="0" presId="urn:microsoft.com/office/officeart/2005/8/layout/vList5"/>
    <dgm:cxn modelId="{4311A4AD-5074-40C5-8D34-2532A1DB930E}" type="presParOf" srcId="{50E82067-4673-4491-9E40-A0BCE314D4B6}" destId="{24C41579-3901-4853-B1AF-255F0F83A8B3}" srcOrd="0" destOrd="0" presId="urn:microsoft.com/office/officeart/2005/8/layout/vList5"/>
    <dgm:cxn modelId="{42635AC1-84EA-477C-85A3-D415A4D1AF4A}" type="presParOf" srcId="{50E82067-4673-4491-9E40-A0BCE314D4B6}" destId="{1EE2271A-B439-4039-BAB6-AF13FED5E10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9DD9CD-09B9-474E-96C1-350B842ACDA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98226A4F-86F8-4C81-8910-7EA69C3ECEF9}">
      <dgm:prSet phldrT="[Texte]"/>
      <dgm:spPr/>
      <dgm:t>
        <a:bodyPr/>
        <a:lstStyle/>
        <a:p>
          <a:r>
            <a:rPr lang="fr-FR" dirty="0"/>
            <a:t>Méthodologie de référence MR-007</a:t>
          </a:r>
        </a:p>
      </dgm:t>
    </dgm:pt>
    <dgm:pt modelId="{6C79D84D-22BE-43A9-98A5-A25443CF13EE}" type="parTrans" cxnId="{A91203EC-17C8-4256-AE0A-FFEEC0C40139}">
      <dgm:prSet/>
      <dgm:spPr/>
      <dgm:t>
        <a:bodyPr/>
        <a:lstStyle/>
        <a:p>
          <a:endParaRPr lang="fr-FR"/>
        </a:p>
      </dgm:t>
    </dgm:pt>
    <dgm:pt modelId="{D9982B4E-BB16-4C54-A94C-CAAB46C364B7}" type="sibTrans" cxnId="{A91203EC-17C8-4256-AE0A-FFEEC0C40139}">
      <dgm:prSet/>
      <dgm:spPr/>
      <dgm:t>
        <a:bodyPr/>
        <a:lstStyle/>
        <a:p>
          <a:endParaRPr lang="fr-FR"/>
        </a:p>
      </dgm:t>
    </dgm:pt>
    <dgm:pt modelId="{D34AA132-2F4F-4CA1-ABD7-55B73675D4FA}">
      <dgm:prSet phldrT="[Texte]" custT="1"/>
      <dgm:spPr/>
      <dgm:t>
        <a:bodyPr/>
        <a:lstStyle/>
        <a:p>
          <a:pPr algn="just"/>
          <a:endParaRPr lang="fr-FR" sz="1300" kern="1200" dirty="0"/>
        </a:p>
      </dgm:t>
    </dgm:pt>
    <dgm:pt modelId="{B5A8FB39-9262-49E4-852D-E494B0868522}" type="parTrans" cxnId="{26BBBDC2-89B9-42A6-B605-C0863DD663EF}">
      <dgm:prSet/>
      <dgm:spPr/>
      <dgm:t>
        <a:bodyPr/>
        <a:lstStyle/>
        <a:p>
          <a:endParaRPr lang="fr-FR"/>
        </a:p>
      </dgm:t>
    </dgm:pt>
    <dgm:pt modelId="{2563FCB5-5BE7-49F0-B056-55493087752D}" type="sibTrans" cxnId="{26BBBDC2-89B9-42A6-B605-C0863DD663EF}">
      <dgm:prSet/>
      <dgm:spPr/>
      <dgm:t>
        <a:bodyPr/>
        <a:lstStyle/>
        <a:p>
          <a:endParaRPr lang="fr-FR"/>
        </a:p>
      </dgm:t>
    </dgm:pt>
    <dgm:pt modelId="{30138379-063D-4105-9024-91820309B37F}">
      <dgm:prSet/>
      <dgm:spPr>
        <a:ln>
          <a:noFill/>
        </a:ln>
      </dgm:spPr>
      <dgm:t>
        <a:bodyPr/>
        <a:lstStyle/>
        <a:p>
          <a:r>
            <a:rPr lang="fr-FR" dirty="0"/>
            <a:t>Méthodologie de référence MR-008</a:t>
          </a:r>
        </a:p>
      </dgm:t>
    </dgm:pt>
    <dgm:pt modelId="{B4A9741A-3D2E-4B86-A529-064B8093BEAA}" type="parTrans" cxnId="{282DD77B-464A-422B-BB25-780F73AC433E}">
      <dgm:prSet/>
      <dgm:spPr/>
      <dgm:t>
        <a:bodyPr/>
        <a:lstStyle/>
        <a:p>
          <a:endParaRPr lang="fr-FR"/>
        </a:p>
      </dgm:t>
    </dgm:pt>
    <dgm:pt modelId="{78983EDA-8E8D-4775-B610-97EEE9DE6D77}" type="sibTrans" cxnId="{282DD77B-464A-422B-BB25-780F73AC433E}">
      <dgm:prSet/>
      <dgm:spPr/>
      <dgm:t>
        <a:bodyPr/>
        <a:lstStyle/>
        <a:p>
          <a:endParaRPr lang="fr-FR"/>
        </a:p>
      </dgm:t>
    </dgm:pt>
    <dgm:pt modelId="{ABEF06AB-B292-4C9D-BB87-28D94EF001C9}">
      <dgm:prSet custT="1"/>
      <dgm:spPr>
        <a:ln>
          <a:noFill/>
          <a:prstDash val="sysDash"/>
        </a:ln>
      </dgm:spPr>
      <dgm:t>
        <a:bodyPr/>
        <a:lstStyle/>
        <a:p>
          <a:pPr algn="just"/>
          <a:endParaRPr lang="fr-FR" sz="1300" kern="1200" dirty="0">
            <a:solidFill>
              <a:schemeClr val="tx1"/>
            </a:solidFill>
            <a:latin typeface="Georgia" panose="02040502050405020303" pitchFamily="18" charset="0"/>
          </a:endParaRPr>
        </a:p>
      </dgm:t>
    </dgm:pt>
    <dgm:pt modelId="{03D2272E-B940-4801-AFF5-585C4B1461E1}" type="parTrans" cxnId="{8D765CE1-3FA5-4C7E-B866-F557FF9A8065}">
      <dgm:prSet/>
      <dgm:spPr/>
      <dgm:t>
        <a:bodyPr/>
        <a:lstStyle/>
        <a:p>
          <a:endParaRPr lang="fr-FR"/>
        </a:p>
      </dgm:t>
    </dgm:pt>
    <dgm:pt modelId="{6A1F25A9-CA94-463D-98ED-0708426DD523}" type="sibTrans" cxnId="{8D765CE1-3FA5-4C7E-B866-F557FF9A8065}">
      <dgm:prSet/>
      <dgm:spPr/>
      <dgm:t>
        <a:bodyPr/>
        <a:lstStyle/>
        <a:p>
          <a:endParaRPr lang="fr-FR"/>
        </a:p>
      </dgm:t>
    </dgm:pt>
    <dgm:pt modelId="{8AEAE8F1-900C-453A-BF97-60CC3A588B4B}">
      <dgm:prSet custT="1"/>
      <dgm:spPr/>
      <dgm:t>
        <a:bodyPr/>
        <a:lstStyle/>
        <a:p>
          <a:pPr algn="just"/>
          <a:r>
            <a:rPr lang="fr-FR" sz="1300" b="1" kern="1200" dirty="0">
              <a:solidFill>
                <a:srgbClr val="333333">
                  <a:hueOff val="0"/>
                  <a:satOff val="0"/>
                  <a:lumOff val="0"/>
                  <a:alphaOff val="0"/>
                </a:srgbClr>
              </a:solidFill>
              <a:latin typeface="Georgia" panose="02040502050405020303" pitchFamily="18" charset="0"/>
              <a:ea typeface="+mn-ea"/>
              <a:cs typeface="+mn-cs"/>
            </a:rPr>
            <a:t>Accès à la base principale du SNDS pour les traitements mis en par les organismes agissant dans le cadre de leur mission d’intérêt public (organismes publics)</a:t>
          </a:r>
        </a:p>
      </dgm:t>
    </dgm:pt>
    <dgm:pt modelId="{48C7BF00-805D-43E2-8852-DCAE2224A430}" type="parTrans" cxnId="{1AACD644-3FB8-4413-AE44-8462A24CC75A}">
      <dgm:prSet/>
      <dgm:spPr/>
      <dgm:t>
        <a:bodyPr/>
        <a:lstStyle/>
        <a:p>
          <a:endParaRPr lang="fr-FR"/>
        </a:p>
      </dgm:t>
    </dgm:pt>
    <dgm:pt modelId="{CD72640A-B47B-435D-A019-604176F52E97}" type="sibTrans" cxnId="{1AACD644-3FB8-4413-AE44-8462A24CC75A}">
      <dgm:prSet/>
      <dgm:spPr/>
      <dgm:t>
        <a:bodyPr/>
        <a:lstStyle/>
        <a:p>
          <a:endParaRPr lang="fr-FR"/>
        </a:p>
      </dgm:t>
    </dgm:pt>
    <dgm:pt modelId="{8456014D-46E9-4DE2-826C-C73295D43D27}">
      <dgm:prSet custT="1"/>
      <dgm:spPr/>
      <dgm:t>
        <a:bodyPr/>
        <a:lstStyle/>
        <a:p>
          <a:pPr algn="just"/>
          <a:r>
            <a:rPr lang="fr-FR" sz="1300" b="1" kern="1200" dirty="0">
              <a:solidFill>
                <a:srgbClr val="333333">
                  <a:hueOff val="0"/>
                  <a:satOff val="0"/>
                  <a:lumOff val="0"/>
                  <a:alphaOff val="0"/>
                </a:srgbClr>
              </a:solidFill>
              <a:latin typeface="Georgia" panose="02040502050405020303" pitchFamily="18" charset="0"/>
              <a:ea typeface="+mn-ea"/>
              <a:cs typeface="+mn-cs"/>
            </a:rPr>
            <a:t>Accès à la base principale du SNDS pour les traitements mis en oeuvre par les organismes agissant dans le cadre de leurs intérêts légitimes (organismes privés, sauf assureurs)</a:t>
          </a:r>
        </a:p>
      </dgm:t>
    </dgm:pt>
    <dgm:pt modelId="{70055E95-A82C-4AF4-ACE1-79784DBB4FBF}" type="parTrans" cxnId="{0BE1322D-A5C3-40A8-B5E3-8042F905869F}">
      <dgm:prSet/>
      <dgm:spPr/>
      <dgm:t>
        <a:bodyPr/>
        <a:lstStyle/>
        <a:p>
          <a:endParaRPr lang="fr-FR"/>
        </a:p>
      </dgm:t>
    </dgm:pt>
    <dgm:pt modelId="{9D19A425-D4A6-42E9-B5B7-BBA288BECB05}" type="sibTrans" cxnId="{0BE1322D-A5C3-40A8-B5E3-8042F905869F}">
      <dgm:prSet/>
      <dgm:spPr/>
      <dgm:t>
        <a:bodyPr/>
        <a:lstStyle/>
        <a:p>
          <a:endParaRPr lang="fr-FR"/>
        </a:p>
      </dgm:t>
    </dgm:pt>
    <dgm:pt modelId="{60DB4360-A03D-4EBF-886D-3A1A7F40B790}" type="pres">
      <dgm:prSet presAssocID="{B89DD9CD-09B9-474E-96C1-350B842ACDA1}" presName="Name0" presStyleCnt="0">
        <dgm:presLayoutVars>
          <dgm:dir/>
          <dgm:animLvl val="lvl"/>
          <dgm:resizeHandles val="exact"/>
        </dgm:presLayoutVars>
      </dgm:prSet>
      <dgm:spPr/>
    </dgm:pt>
    <dgm:pt modelId="{E0633EA6-A47D-4C6D-A081-D78CE78B3745}" type="pres">
      <dgm:prSet presAssocID="{98226A4F-86F8-4C81-8910-7EA69C3ECEF9}" presName="linNode" presStyleCnt="0"/>
      <dgm:spPr/>
    </dgm:pt>
    <dgm:pt modelId="{2987219F-8FFE-4855-8F17-871A599D1AC8}" type="pres">
      <dgm:prSet presAssocID="{98226A4F-86F8-4C81-8910-7EA69C3ECEF9}" presName="parentText" presStyleLbl="node1" presStyleIdx="0" presStyleCnt="2" custLinFactNeighborX="-259" custLinFactNeighborY="214">
        <dgm:presLayoutVars>
          <dgm:chMax val="1"/>
          <dgm:bulletEnabled val="1"/>
        </dgm:presLayoutVars>
      </dgm:prSet>
      <dgm:spPr/>
    </dgm:pt>
    <dgm:pt modelId="{06E35905-9A09-4CEA-8729-0952C58997A8}" type="pres">
      <dgm:prSet presAssocID="{98226A4F-86F8-4C81-8910-7EA69C3ECEF9}" presName="descendantText" presStyleLbl="alignAccFollowNode1" presStyleIdx="0" presStyleCnt="2" custLinFactNeighborX="0" custLinFactNeighborY="-4067">
        <dgm:presLayoutVars>
          <dgm:bulletEnabled val="1"/>
        </dgm:presLayoutVars>
      </dgm:prSet>
      <dgm:spPr/>
    </dgm:pt>
    <dgm:pt modelId="{3D548920-F28B-456C-90EB-0F5AA2E4CDA9}" type="pres">
      <dgm:prSet presAssocID="{D9982B4E-BB16-4C54-A94C-CAAB46C364B7}" presName="sp" presStyleCnt="0"/>
      <dgm:spPr/>
    </dgm:pt>
    <dgm:pt modelId="{50E82067-4673-4491-9E40-A0BCE314D4B6}" type="pres">
      <dgm:prSet presAssocID="{30138379-063D-4105-9024-91820309B37F}" presName="linNode" presStyleCnt="0"/>
      <dgm:spPr/>
    </dgm:pt>
    <dgm:pt modelId="{24C41579-3901-4853-B1AF-255F0F83A8B3}" type="pres">
      <dgm:prSet presAssocID="{30138379-063D-4105-9024-91820309B37F}" presName="parentText" presStyleLbl="node1" presStyleIdx="1" presStyleCnt="2">
        <dgm:presLayoutVars>
          <dgm:chMax val="1"/>
          <dgm:bulletEnabled val="1"/>
        </dgm:presLayoutVars>
      </dgm:prSet>
      <dgm:spPr/>
    </dgm:pt>
    <dgm:pt modelId="{1EE2271A-B439-4039-BAB6-AF13FED5E10E}" type="pres">
      <dgm:prSet presAssocID="{30138379-063D-4105-9024-91820309B37F}" presName="descendantText" presStyleLbl="alignAccFollowNode1" presStyleIdx="1" presStyleCnt="2" custLinFactNeighborX="-1399" custLinFactNeighborY="1589">
        <dgm:presLayoutVars>
          <dgm:bulletEnabled val="1"/>
        </dgm:presLayoutVars>
      </dgm:prSet>
      <dgm:spPr/>
    </dgm:pt>
  </dgm:ptLst>
  <dgm:cxnLst>
    <dgm:cxn modelId="{0BE1322D-A5C3-40A8-B5E3-8042F905869F}" srcId="{30138379-063D-4105-9024-91820309B37F}" destId="{8456014D-46E9-4DE2-826C-C73295D43D27}" srcOrd="1" destOrd="0" parTransId="{70055E95-A82C-4AF4-ACE1-79784DBB4FBF}" sibTransId="{9D19A425-D4A6-42E9-B5B7-BBA288BECB05}"/>
    <dgm:cxn modelId="{0875655C-F6E1-4034-8E79-9E9F35FDDEDC}" type="presOf" srcId="{98226A4F-86F8-4C81-8910-7EA69C3ECEF9}" destId="{2987219F-8FFE-4855-8F17-871A599D1AC8}" srcOrd="0" destOrd="0" presId="urn:microsoft.com/office/officeart/2005/8/layout/vList5"/>
    <dgm:cxn modelId="{9AB24664-BF8B-4F3D-A0A5-A644391FCA48}" type="presOf" srcId="{B89DD9CD-09B9-474E-96C1-350B842ACDA1}" destId="{60DB4360-A03D-4EBF-886D-3A1A7F40B790}" srcOrd="0" destOrd="0" presId="urn:microsoft.com/office/officeart/2005/8/layout/vList5"/>
    <dgm:cxn modelId="{1AACD644-3FB8-4413-AE44-8462A24CC75A}" srcId="{98226A4F-86F8-4C81-8910-7EA69C3ECEF9}" destId="{8AEAE8F1-900C-453A-BF97-60CC3A588B4B}" srcOrd="1" destOrd="0" parTransId="{48C7BF00-805D-43E2-8852-DCAE2224A430}" sibTransId="{CD72640A-B47B-435D-A019-604176F52E97}"/>
    <dgm:cxn modelId="{282DD77B-464A-422B-BB25-780F73AC433E}" srcId="{B89DD9CD-09B9-474E-96C1-350B842ACDA1}" destId="{30138379-063D-4105-9024-91820309B37F}" srcOrd="1" destOrd="0" parTransId="{B4A9741A-3D2E-4B86-A529-064B8093BEAA}" sibTransId="{78983EDA-8E8D-4775-B610-97EEE9DE6D77}"/>
    <dgm:cxn modelId="{F53D1393-DBAC-4A5F-8EE4-351A8B11327D}" type="presOf" srcId="{D34AA132-2F4F-4CA1-ABD7-55B73675D4FA}" destId="{06E35905-9A09-4CEA-8729-0952C58997A8}" srcOrd="0" destOrd="0" presId="urn:microsoft.com/office/officeart/2005/8/layout/vList5"/>
    <dgm:cxn modelId="{617B01AD-F949-4517-90AA-44226FA193EF}" type="presOf" srcId="{ABEF06AB-B292-4C9D-BB87-28D94EF001C9}" destId="{1EE2271A-B439-4039-BAB6-AF13FED5E10E}" srcOrd="0" destOrd="0" presId="urn:microsoft.com/office/officeart/2005/8/layout/vList5"/>
    <dgm:cxn modelId="{9BF67CB9-0493-4685-95B5-F2AF0B203798}" type="presOf" srcId="{8AEAE8F1-900C-453A-BF97-60CC3A588B4B}" destId="{06E35905-9A09-4CEA-8729-0952C58997A8}" srcOrd="0" destOrd="1" presId="urn:microsoft.com/office/officeart/2005/8/layout/vList5"/>
    <dgm:cxn modelId="{26BBBDC2-89B9-42A6-B605-C0863DD663EF}" srcId="{98226A4F-86F8-4C81-8910-7EA69C3ECEF9}" destId="{D34AA132-2F4F-4CA1-ABD7-55B73675D4FA}" srcOrd="0" destOrd="0" parTransId="{B5A8FB39-9262-49E4-852D-E494B0868522}" sibTransId="{2563FCB5-5BE7-49F0-B056-55493087752D}"/>
    <dgm:cxn modelId="{8D765CE1-3FA5-4C7E-B866-F557FF9A8065}" srcId="{30138379-063D-4105-9024-91820309B37F}" destId="{ABEF06AB-B292-4C9D-BB87-28D94EF001C9}" srcOrd="0" destOrd="0" parTransId="{03D2272E-B940-4801-AFF5-585C4B1461E1}" sibTransId="{6A1F25A9-CA94-463D-98ED-0708426DD523}"/>
    <dgm:cxn modelId="{6709CCE7-C7D2-4BB8-ADB0-E96AD25FB4C1}" type="presOf" srcId="{30138379-063D-4105-9024-91820309B37F}" destId="{24C41579-3901-4853-B1AF-255F0F83A8B3}" srcOrd="0" destOrd="0" presId="urn:microsoft.com/office/officeart/2005/8/layout/vList5"/>
    <dgm:cxn modelId="{A91203EC-17C8-4256-AE0A-FFEEC0C40139}" srcId="{B89DD9CD-09B9-474E-96C1-350B842ACDA1}" destId="{98226A4F-86F8-4C81-8910-7EA69C3ECEF9}" srcOrd="0" destOrd="0" parTransId="{6C79D84D-22BE-43A9-98A5-A25443CF13EE}" sibTransId="{D9982B4E-BB16-4C54-A94C-CAAB46C364B7}"/>
    <dgm:cxn modelId="{86B3A9ED-5FF4-4F5C-B956-5C973F5DC752}" type="presOf" srcId="{8456014D-46E9-4DE2-826C-C73295D43D27}" destId="{1EE2271A-B439-4039-BAB6-AF13FED5E10E}" srcOrd="0" destOrd="1" presId="urn:microsoft.com/office/officeart/2005/8/layout/vList5"/>
    <dgm:cxn modelId="{9FD53D48-D284-409E-9FC6-580CF9337210}" type="presParOf" srcId="{60DB4360-A03D-4EBF-886D-3A1A7F40B790}" destId="{E0633EA6-A47D-4C6D-A081-D78CE78B3745}" srcOrd="0" destOrd="0" presId="urn:microsoft.com/office/officeart/2005/8/layout/vList5"/>
    <dgm:cxn modelId="{BBDD6401-7802-437F-9E8A-AC6D016AF598}" type="presParOf" srcId="{E0633EA6-A47D-4C6D-A081-D78CE78B3745}" destId="{2987219F-8FFE-4855-8F17-871A599D1AC8}" srcOrd="0" destOrd="0" presId="urn:microsoft.com/office/officeart/2005/8/layout/vList5"/>
    <dgm:cxn modelId="{8C594B62-A90D-4D33-A3DA-C9CCB0D76E56}" type="presParOf" srcId="{E0633EA6-A47D-4C6D-A081-D78CE78B3745}" destId="{06E35905-9A09-4CEA-8729-0952C58997A8}" srcOrd="1" destOrd="0" presId="urn:microsoft.com/office/officeart/2005/8/layout/vList5"/>
    <dgm:cxn modelId="{682CC207-52C5-490F-8DAE-CD6DEFFB4D2F}" type="presParOf" srcId="{60DB4360-A03D-4EBF-886D-3A1A7F40B790}" destId="{3D548920-F28B-456C-90EB-0F5AA2E4CDA9}" srcOrd="1" destOrd="0" presId="urn:microsoft.com/office/officeart/2005/8/layout/vList5"/>
    <dgm:cxn modelId="{3C0E5EBA-1B1C-4E8A-AEC2-77CA026E317F}" type="presParOf" srcId="{60DB4360-A03D-4EBF-886D-3A1A7F40B790}" destId="{50E82067-4673-4491-9E40-A0BCE314D4B6}" srcOrd="2" destOrd="0" presId="urn:microsoft.com/office/officeart/2005/8/layout/vList5"/>
    <dgm:cxn modelId="{4311A4AD-5074-40C5-8D34-2532A1DB930E}" type="presParOf" srcId="{50E82067-4673-4491-9E40-A0BCE314D4B6}" destId="{24C41579-3901-4853-B1AF-255F0F83A8B3}" srcOrd="0" destOrd="0" presId="urn:microsoft.com/office/officeart/2005/8/layout/vList5"/>
    <dgm:cxn modelId="{42635AC1-84EA-477C-85A3-D415A4D1AF4A}" type="presParOf" srcId="{50E82067-4673-4491-9E40-A0BCE314D4B6}" destId="{1EE2271A-B439-4039-BAB6-AF13FED5E10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9195EF5-0EBC-4172-BE2C-ABE31CCA5A8E}" type="doc">
      <dgm:prSet loTypeId="urn:microsoft.com/office/officeart/2005/8/layout/lProcess2" loCatId="list" qsTypeId="urn:microsoft.com/office/officeart/2005/8/quickstyle/simple1" qsCatId="simple" csTypeId="urn:microsoft.com/office/officeart/2005/8/colors/accent2_3" csCatId="accent2" phldr="1"/>
      <dgm:spPr/>
      <dgm:t>
        <a:bodyPr/>
        <a:lstStyle/>
        <a:p>
          <a:endParaRPr lang="fr-FR"/>
        </a:p>
      </dgm:t>
    </dgm:pt>
    <dgm:pt modelId="{1383114C-C2B3-4DAD-B441-14369A99EE06}">
      <dgm:prSet phldrT="[Texte]" custT="1"/>
      <dgm:spPr/>
      <dgm:t>
        <a:bodyPr/>
        <a:lstStyle/>
        <a:p>
          <a:r>
            <a:rPr lang="fr-FR" sz="2400" dirty="0">
              <a:solidFill>
                <a:schemeClr val="tx1"/>
              </a:solidFill>
              <a:latin typeface="Georgia" panose="02040502050405020303" pitchFamily="18" charset="0"/>
            </a:rPr>
            <a:t>Phase pilote sur les essais décentralisés et dématérialisés </a:t>
          </a:r>
        </a:p>
      </dgm:t>
    </dgm:pt>
    <dgm:pt modelId="{0887C8B8-E38F-4E4C-8BAF-344F00B5263C}" type="parTrans" cxnId="{B3F850D2-A511-4851-B168-D978ABA1940D}">
      <dgm:prSet/>
      <dgm:spPr/>
      <dgm:t>
        <a:bodyPr/>
        <a:lstStyle/>
        <a:p>
          <a:endParaRPr lang="fr-FR"/>
        </a:p>
      </dgm:t>
    </dgm:pt>
    <dgm:pt modelId="{B8DD8A6C-3C08-426B-AD8F-1596DFF22742}" type="sibTrans" cxnId="{B3F850D2-A511-4851-B168-D978ABA1940D}">
      <dgm:prSet/>
      <dgm:spPr/>
      <dgm:t>
        <a:bodyPr/>
        <a:lstStyle/>
        <a:p>
          <a:endParaRPr lang="fr-FR"/>
        </a:p>
      </dgm:t>
    </dgm:pt>
    <dgm:pt modelId="{2E81FC30-F865-4AF8-B1C5-33ED5EF177F7}">
      <dgm:prSet phldrT="[Texte]" custT="1"/>
      <dgm:spPr/>
      <dgm:t>
        <a:bodyPr/>
        <a:lstStyle/>
        <a:p>
          <a:endParaRPr lang="fr-FR" sz="2400" dirty="0">
            <a:latin typeface="Georgia" panose="02040502050405020303" pitchFamily="18" charset="0"/>
          </a:endParaRPr>
        </a:p>
        <a:p>
          <a:endParaRPr lang="fr-FR" sz="2400" dirty="0">
            <a:latin typeface="Georgia" panose="02040502050405020303" pitchFamily="18" charset="0"/>
          </a:endParaRPr>
        </a:p>
        <a:p>
          <a:endParaRPr lang="fr-FR" sz="2400" dirty="0">
            <a:latin typeface="Georgia" panose="02040502050405020303" pitchFamily="18" charset="0"/>
          </a:endParaRPr>
        </a:p>
        <a:p>
          <a:endParaRPr lang="fr-FR" sz="2400" dirty="0">
            <a:latin typeface="Georgia" panose="02040502050405020303" pitchFamily="18" charset="0"/>
          </a:endParaRPr>
        </a:p>
        <a:p>
          <a:r>
            <a:rPr lang="fr-FR" sz="2400" dirty="0">
              <a:latin typeface="Georgia" panose="02040502050405020303" pitchFamily="18" charset="0"/>
            </a:rPr>
            <a:t>Lancement d’une concertation au sujet de la mise à jour de tous les référentiels : concertation lancée le 16 mai</a:t>
          </a:r>
        </a:p>
        <a:p>
          <a:endParaRPr lang="fr-FR" sz="2400" dirty="0">
            <a:latin typeface="Georgia" panose="02040502050405020303" pitchFamily="18" charset="0"/>
          </a:endParaRPr>
        </a:p>
        <a:p>
          <a:r>
            <a:rPr lang="fr-FR" sz="2400" dirty="0">
              <a:latin typeface="Georgia" panose="02040502050405020303" pitchFamily="18" charset="0"/>
            </a:rPr>
            <a:t>Contribuez!!!!</a:t>
          </a:r>
        </a:p>
      </dgm:t>
    </dgm:pt>
    <dgm:pt modelId="{11226F8B-00D3-4EEA-8D18-E8EA9AD21F02}" type="parTrans" cxnId="{70BBF7C1-BDFB-4742-B06B-F58455AB3A38}">
      <dgm:prSet/>
      <dgm:spPr/>
      <dgm:t>
        <a:bodyPr/>
        <a:lstStyle/>
        <a:p>
          <a:endParaRPr lang="fr-FR"/>
        </a:p>
      </dgm:t>
    </dgm:pt>
    <dgm:pt modelId="{EDEC9900-0046-4272-864C-48CE0F2DD99C}" type="sibTrans" cxnId="{70BBF7C1-BDFB-4742-B06B-F58455AB3A38}">
      <dgm:prSet/>
      <dgm:spPr/>
      <dgm:t>
        <a:bodyPr/>
        <a:lstStyle/>
        <a:p>
          <a:endParaRPr lang="fr-FR"/>
        </a:p>
      </dgm:t>
    </dgm:pt>
    <dgm:pt modelId="{E64DBF70-B3CB-48DA-A6D2-CCCB289AF1F2}">
      <dgm:prSet custT="1"/>
      <dgm:spPr/>
      <dgm:t>
        <a:bodyPr/>
        <a:lstStyle/>
        <a:p>
          <a:endParaRPr lang="fr-FR" sz="2000" dirty="0">
            <a:latin typeface="Georgia" panose="02040502050405020303" pitchFamily="18" charset="0"/>
          </a:endParaRPr>
        </a:p>
        <a:p>
          <a:endParaRPr lang="fr-FR" sz="2000" dirty="0">
            <a:latin typeface="Georgia" panose="02040502050405020303" pitchFamily="18" charset="0"/>
          </a:endParaRPr>
        </a:p>
        <a:p>
          <a:endParaRPr lang="fr-FR" sz="2000" dirty="0">
            <a:latin typeface="Georgia" panose="02040502050405020303" pitchFamily="18" charset="0"/>
          </a:endParaRPr>
        </a:p>
        <a:p>
          <a:endParaRPr lang="fr-FR" sz="2000" dirty="0">
            <a:latin typeface="Georgia" panose="02040502050405020303" pitchFamily="18" charset="0"/>
          </a:endParaRPr>
        </a:p>
        <a:p>
          <a:endParaRPr lang="fr-FR" sz="2000" dirty="0">
            <a:latin typeface="Georgia" panose="02040502050405020303" pitchFamily="18" charset="0"/>
          </a:endParaRPr>
        </a:p>
        <a:p>
          <a:endParaRPr lang="fr-FR" sz="2000" dirty="0">
            <a:latin typeface="Georgia" panose="02040502050405020303" pitchFamily="18" charset="0"/>
          </a:endParaRPr>
        </a:p>
        <a:p>
          <a:endParaRPr lang="fr-FR" sz="2400" dirty="0">
            <a:latin typeface="Georgia" panose="02040502050405020303" pitchFamily="18" charset="0"/>
          </a:endParaRPr>
        </a:p>
        <a:p>
          <a:endParaRPr lang="fr-FR" sz="2400" dirty="0">
            <a:latin typeface="Georgia" panose="02040502050405020303" pitchFamily="18" charset="0"/>
          </a:endParaRPr>
        </a:p>
        <a:p>
          <a:endParaRPr lang="fr-FR" sz="2400" dirty="0">
            <a:latin typeface="Georgia" panose="02040502050405020303" pitchFamily="18" charset="0"/>
          </a:endParaRPr>
        </a:p>
        <a:p>
          <a:r>
            <a:rPr lang="fr-FR" sz="2400" dirty="0">
              <a:latin typeface="Georgia" panose="02040502050405020303" pitchFamily="18" charset="0"/>
            </a:rPr>
            <a:t>Outils d’accompagnement:</a:t>
          </a:r>
        </a:p>
        <a:p>
          <a:r>
            <a:rPr lang="fr-FR" sz="2400" dirty="0">
              <a:latin typeface="Georgia" panose="02040502050405020303" pitchFamily="18" charset="0"/>
            </a:rPr>
            <a:t>- Mise en ligne d’une cartographie des entrepôts de données de santé</a:t>
          </a:r>
        </a:p>
        <a:p>
          <a:r>
            <a:rPr lang="fr-FR" sz="2400" dirty="0">
              <a:latin typeface="Georgia" panose="02040502050405020303" pitchFamily="18" charset="0"/>
            </a:rPr>
            <a:t>- Publication de deux guides (guide du chercheur, guide sur les entrepôts de données de santé)</a:t>
          </a:r>
        </a:p>
        <a:p>
          <a:r>
            <a:rPr lang="fr-FR" sz="2400" dirty="0">
              <a:latin typeface="Georgia" panose="02040502050405020303" pitchFamily="18" charset="0"/>
            </a:rPr>
            <a:t>- Ajout de nouveaux schémas types de circulation du NIR</a:t>
          </a:r>
        </a:p>
      </dgm:t>
    </dgm:pt>
    <dgm:pt modelId="{01D09077-2F6F-4698-8148-7489CF74CD60}" type="parTrans" cxnId="{83BBD1BF-8557-4F96-99B8-96923624FE85}">
      <dgm:prSet/>
      <dgm:spPr/>
      <dgm:t>
        <a:bodyPr/>
        <a:lstStyle/>
        <a:p>
          <a:endParaRPr lang="fr-FR"/>
        </a:p>
      </dgm:t>
    </dgm:pt>
    <dgm:pt modelId="{D8F4DDAB-6EA0-4F33-AAE6-E657207B810C}" type="sibTrans" cxnId="{83BBD1BF-8557-4F96-99B8-96923624FE85}">
      <dgm:prSet/>
      <dgm:spPr/>
      <dgm:t>
        <a:bodyPr/>
        <a:lstStyle/>
        <a:p>
          <a:endParaRPr lang="fr-FR"/>
        </a:p>
      </dgm:t>
    </dgm:pt>
    <dgm:pt modelId="{FE49A749-3F48-4338-BFB7-2EC926F8BE6D}" type="pres">
      <dgm:prSet presAssocID="{59195EF5-0EBC-4172-BE2C-ABE31CCA5A8E}" presName="theList" presStyleCnt="0">
        <dgm:presLayoutVars>
          <dgm:dir/>
          <dgm:animLvl val="lvl"/>
          <dgm:resizeHandles val="exact"/>
        </dgm:presLayoutVars>
      </dgm:prSet>
      <dgm:spPr/>
    </dgm:pt>
    <dgm:pt modelId="{BA8E9611-6396-4520-A98B-D66764B14AED}" type="pres">
      <dgm:prSet presAssocID="{1383114C-C2B3-4DAD-B441-14369A99EE06}" presName="compNode" presStyleCnt="0"/>
      <dgm:spPr/>
    </dgm:pt>
    <dgm:pt modelId="{ABB80D58-41D7-458D-8CFC-B7CAC7FF9619}" type="pres">
      <dgm:prSet presAssocID="{1383114C-C2B3-4DAD-B441-14369A99EE06}" presName="aNode" presStyleLbl="bgShp" presStyleIdx="0" presStyleCnt="3"/>
      <dgm:spPr/>
    </dgm:pt>
    <dgm:pt modelId="{C3BECBE6-C47A-485C-B401-06258A85071D}" type="pres">
      <dgm:prSet presAssocID="{1383114C-C2B3-4DAD-B441-14369A99EE06}" presName="textNode" presStyleLbl="bgShp" presStyleIdx="0" presStyleCnt="3"/>
      <dgm:spPr/>
    </dgm:pt>
    <dgm:pt modelId="{C9D88767-47C5-4553-9BE6-6CA047E1CBB2}" type="pres">
      <dgm:prSet presAssocID="{1383114C-C2B3-4DAD-B441-14369A99EE06}" presName="compChildNode" presStyleCnt="0"/>
      <dgm:spPr/>
    </dgm:pt>
    <dgm:pt modelId="{54147016-431F-47E3-AB81-55033FBF3E2E}" type="pres">
      <dgm:prSet presAssocID="{1383114C-C2B3-4DAD-B441-14369A99EE06}" presName="theInnerList" presStyleCnt="0"/>
      <dgm:spPr/>
    </dgm:pt>
    <dgm:pt modelId="{9C880D02-23A5-4753-BA80-92AA615CBBBB}" type="pres">
      <dgm:prSet presAssocID="{1383114C-C2B3-4DAD-B441-14369A99EE06}" presName="aSpace" presStyleCnt="0"/>
      <dgm:spPr/>
    </dgm:pt>
    <dgm:pt modelId="{3AB9AF33-F678-44AD-A608-9A95D1523F48}" type="pres">
      <dgm:prSet presAssocID="{2E81FC30-F865-4AF8-B1C5-33ED5EF177F7}" presName="compNode" presStyleCnt="0"/>
      <dgm:spPr/>
    </dgm:pt>
    <dgm:pt modelId="{B844C3CC-EB3D-46A0-BE87-416C64DF172B}" type="pres">
      <dgm:prSet presAssocID="{2E81FC30-F865-4AF8-B1C5-33ED5EF177F7}" presName="aNode" presStyleLbl="bgShp" presStyleIdx="1" presStyleCnt="3"/>
      <dgm:spPr/>
    </dgm:pt>
    <dgm:pt modelId="{C9105D95-DB4C-4EA3-9240-E69FAA5C96C1}" type="pres">
      <dgm:prSet presAssocID="{2E81FC30-F865-4AF8-B1C5-33ED5EF177F7}" presName="textNode" presStyleLbl="bgShp" presStyleIdx="1" presStyleCnt="3"/>
      <dgm:spPr/>
    </dgm:pt>
    <dgm:pt modelId="{FBC6F01C-55ED-4665-AA9C-5F30E88F6800}" type="pres">
      <dgm:prSet presAssocID="{2E81FC30-F865-4AF8-B1C5-33ED5EF177F7}" presName="compChildNode" presStyleCnt="0"/>
      <dgm:spPr/>
    </dgm:pt>
    <dgm:pt modelId="{8A3B584D-D15D-4B63-98A5-D5A93984275E}" type="pres">
      <dgm:prSet presAssocID="{2E81FC30-F865-4AF8-B1C5-33ED5EF177F7}" presName="theInnerList" presStyleCnt="0"/>
      <dgm:spPr/>
    </dgm:pt>
    <dgm:pt modelId="{57355614-BD6E-4E83-82EA-C4717B6508E1}" type="pres">
      <dgm:prSet presAssocID="{2E81FC30-F865-4AF8-B1C5-33ED5EF177F7}" presName="aSpace" presStyleCnt="0"/>
      <dgm:spPr/>
    </dgm:pt>
    <dgm:pt modelId="{74DC0D28-564B-432C-AFF1-ED6633D0B05A}" type="pres">
      <dgm:prSet presAssocID="{E64DBF70-B3CB-48DA-A6D2-CCCB289AF1F2}" presName="compNode" presStyleCnt="0"/>
      <dgm:spPr/>
    </dgm:pt>
    <dgm:pt modelId="{C50F8F72-123B-4018-A4A0-CBDA10222FF9}" type="pres">
      <dgm:prSet presAssocID="{E64DBF70-B3CB-48DA-A6D2-CCCB289AF1F2}" presName="aNode" presStyleLbl="bgShp" presStyleIdx="2" presStyleCnt="3"/>
      <dgm:spPr/>
    </dgm:pt>
    <dgm:pt modelId="{14985CF1-FAEA-4BB2-82E3-4ED6A74DFF1B}" type="pres">
      <dgm:prSet presAssocID="{E64DBF70-B3CB-48DA-A6D2-CCCB289AF1F2}" presName="textNode" presStyleLbl="bgShp" presStyleIdx="2" presStyleCnt="3"/>
      <dgm:spPr/>
    </dgm:pt>
    <dgm:pt modelId="{B4B5170A-0DA6-4C84-9134-099FE8EBD300}" type="pres">
      <dgm:prSet presAssocID="{E64DBF70-B3CB-48DA-A6D2-CCCB289AF1F2}" presName="compChildNode" presStyleCnt="0"/>
      <dgm:spPr/>
    </dgm:pt>
    <dgm:pt modelId="{66126872-C821-47F0-8AE9-2855EF3A49C5}" type="pres">
      <dgm:prSet presAssocID="{E64DBF70-B3CB-48DA-A6D2-CCCB289AF1F2}" presName="theInnerList" presStyleCnt="0"/>
      <dgm:spPr/>
    </dgm:pt>
  </dgm:ptLst>
  <dgm:cxnLst>
    <dgm:cxn modelId="{674E2F11-D10B-4AD8-9EF3-536D0F554478}" type="presOf" srcId="{59195EF5-0EBC-4172-BE2C-ABE31CCA5A8E}" destId="{FE49A749-3F48-4338-BFB7-2EC926F8BE6D}" srcOrd="0" destOrd="0" presId="urn:microsoft.com/office/officeart/2005/8/layout/lProcess2"/>
    <dgm:cxn modelId="{08FC0620-81AE-4C6A-9545-DCE3B3C76F49}" type="presOf" srcId="{1383114C-C2B3-4DAD-B441-14369A99EE06}" destId="{ABB80D58-41D7-458D-8CFC-B7CAC7FF9619}" srcOrd="0" destOrd="0" presId="urn:microsoft.com/office/officeart/2005/8/layout/lProcess2"/>
    <dgm:cxn modelId="{A7BB662D-627D-444D-AA8B-B88451486B8E}" type="presOf" srcId="{2E81FC30-F865-4AF8-B1C5-33ED5EF177F7}" destId="{B844C3CC-EB3D-46A0-BE87-416C64DF172B}" srcOrd="0" destOrd="0" presId="urn:microsoft.com/office/officeart/2005/8/layout/lProcess2"/>
    <dgm:cxn modelId="{495DA67F-2B41-47E0-8E13-DBF7E44ACA22}" type="presOf" srcId="{1383114C-C2B3-4DAD-B441-14369A99EE06}" destId="{C3BECBE6-C47A-485C-B401-06258A85071D}" srcOrd="1" destOrd="0" presId="urn:microsoft.com/office/officeart/2005/8/layout/lProcess2"/>
    <dgm:cxn modelId="{7EEEEF92-C776-43A7-948C-85C1D53AFB17}" type="presOf" srcId="{E64DBF70-B3CB-48DA-A6D2-CCCB289AF1F2}" destId="{14985CF1-FAEA-4BB2-82E3-4ED6A74DFF1B}" srcOrd="1" destOrd="0" presId="urn:microsoft.com/office/officeart/2005/8/layout/lProcess2"/>
    <dgm:cxn modelId="{E1081ABD-AAE8-4C0E-B4E7-1B7E770B0B1D}" type="presOf" srcId="{2E81FC30-F865-4AF8-B1C5-33ED5EF177F7}" destId="{C9105D95-DB4C-4EA3-9240-E69FAA5C96C1}" srcOrd="1" destOrd="0" presId="urn:microsoft.com/office/officeart/2005/8/layout/lProcess2"/>
    <dgm:cxn modelId="{83BBD1BF-8557-4F96-99B8-96923624FE85}" srcId="{59195EF5-0EBC-4172-BE2C-ABE31CCA5A8E}" destId="{E64DBF70-B3CB-48DA-A6D2-CCCB289AF1F2}" srcOrd="2" destOrd="0" parTransId="{01D09077-2F6F-4698-8148-7489CF74CD60}" sibTransId="{D8F4DDAB-6EA0-4F33-AAE6-E657207B810C}"/>
    <dgm:cxn modelId="{70BBF7C1-BDFB-4742-B06B-F58455AB3A38}" srcId="{59195EF5-0EBC-4172-BE2C-ABE31CCA5A8E}" destId="{2E81FC30-F865-4AF8-B1C5-33ED5EF177F7}" srcOrd="1" destOrd="0" parTransId="{11226F8B-00D3-4EEA-8D18-E8EA9AD21F02}" sibTransId="{EDEC9900-0046-4272-864C-48CE0F2DD99C}"/>
    <dgm:cxn modelId="{FD6985C9-8F20-48CB-9F1A-C3265355D27C}" type="presOf" srcId="{E64DBF70-B3CB-48DA-A6D2-CCCB289AF1F2}" destId="{C50F8F72-123B-4018-A4A0-CBDA10222FF9}" srcOrd="0" destOrd="0" presId="urn:microsoft.com/office/officeart/2005/8/layout/lProcess2"/>
    <dgm:cxn modelId="{B3F850D2-A511-4851-B168-D978ABA1940D}" srcId="{59195EF5-0EBC-4172-BE2C-ABE31CCA5A8E}" destId="{1383114C-C2B3-4DAD-B441-14369A99EE06}" srcOrd="0" destOrd="0" parTransId="{0887C8B8-E38F-4E4C-8BAF-344F00B5263C}" sibTransId="{B8DD8A6C-3C08-426B-AD8F-1596DFF22742}"/>
    <dgm:cxn modelId="{A48A44BD-CA65-4EFA-BBCD-977B6670A9CB}" type="presParOf" srcId="{FE49A749-3F48-4338-BFB7-2EC926F8BE6D}" destId="{BA8E9611-6396-4520-A98B-D66764B14AED}" srcOrd="0" destOrd="0" presId="urn:microsoft.com/office/officeart/2005/8/layout/lProcess2"/>
    <dgm:cxn modelId="{167199BA-C656-4112-8B21-8CA8902A8EAB}" type="presParOf" srcId="{BA8E9611-6396-4520-A98B-D66764B14AED}" destId="{ABB80D58-41D7-458D-8CFC-B7CAC7FF9619}" srcOrd="0" destOrd="0" presId="urn:microsoft.com/office/officeart/2005/8/layout/lProcess2"/>
    <dgm:cxn modelId="{9F986AD0-8B36-4F3C-9A4F-E27639FFC308}" type="presParOf" srcId="{BA8E9611-6396-4520-A98B-D66764B14AED}" destId="{C3BECBE6-C47A-485C-B401-06258A85071D}" srcOrd="1" destOrd="0" presId="urn:microsoft.com/office/officeart/2005/8/layout/lProcess2"/>
    <dgm:cxn modelId="{A20A3396-A538-4640-8347-BB8273E7A801}" type="presParOf" srcId="{BA8E9611-6396-4520-A98B-D66764B14AED}" destId="{C9D88767-47C5-4553-9BE6-6CA047E1CBB2}" srcOrd="2" destOrd="0" presId="urn:microsoft.com/office/officeart/2005/8/layout/lProcess2"/>
    <dgm:cxn modelId="{6D1A4A7F-A018-458A-9A15-8BCC111259D1}" type="presParOf" srcId="{C9D88767-47C5-4553-9BE6-6CA047E1CBB2}" destId="{54147016-431F-47E3-AB81-55033FBF3E2E}" srcOrd="0" destOrd="0" presId="urn:microsoft.com/office/officeart/2005/8/layout/lProcess2"/>
    <dgm:cxn modelId="{66D63FB5-DD05-4B97-B834-F818017E630D}" type="presParOf" srcId="{FE49A749-3F48-4338-BFB7-2EC926F8BE6D}" destId="{9C880D02-23A5-4753-BA80-92AA615CBBBB}" srcOrd="1" destOrd="0" presId="urn:microsoft.com/office/officeart/2005/8/layout/lProcess2"/>
    <dgm:cxn modelId="{902A6D80-7736-4D26-BE5B-B348C5589A7C}" type="presParOf" srcId="{FE49A749-3F48-4338-BFB7-2EC926F8BE6D}" destId="{3AB9AF33-F678-44AD-A608-9A95D1523F48}" srcOrd="2" destOrd="0" presId="urn:microsoft.com/office/officeart/2005/8/layout/lProcess2"/>
    <dgm:cxn modelId="{089B9212-6696-4DFA-9F20-5744EDAB3872}" type="presParOf" srcId="{3AB9AF33-F678-44AD-A608-9A95D1523F48}" destId="{B844C3CC-EB3D-46A0-BE87-416C64DF172B}" srcOrd="0" destOrd="0" presId="urn:microsoft.com/office/officeart/2005/8/layout/lProcess2"/>
    <dgm:cxn modelId="{96E7ED72-6D1E-4128-B0A3-8CCE181B38E1}" type="presParOf" srcId="{3AB9AF33-F678-44AD-A608-9A95D1523F48}" destId="{C9105D95-DB4C-4EA3-9240-E69FAA5C96C1}" srcOrd="1" destOrd="0" presId="urn:microsoft.com/office/officeart/2005/8/layout/lProcess2"/>
    <dgm:cxn modelId="{FAA94D16-77A2-42EC-A890-D6CAA32CB920}" type="presParOf" srcId="{3AB9AF33-F678-44AD-A608-9A95D1523F48}" destId="{FBC6F01C-55ED-4665-AA9C-5F30E88F6800}" srcOrd="2" destOrd="0" presId="urn:microsoft.com/office/officeart/2005/8/layout/lProcess2"/>
    <dgm:cxn modelId="{C71B779E-1A3D-43B4-B595-5A1715F7BAAF}" type="presParOf" srcId="{FBC6F01C-55ED-4665-AA9C-5F30E88F6800}" destId="{8A3B584D-D15D-4B63-98A5-D5A93984275E}" srcOrd="0" destOrd="0" presId="urn:microsoft.com/office/officeart/2005/8/layout/lProcess2"/>
    <dgm:cxn modelId="{E6D570B1-1DDC-4CFB-936D-FAFD44F8153C}" type="presParOf" srcId="{FE49A749-3F48-4338-BFB7-2EC926F8BE6D}" destId="{57355614-BD6E-4E83-82EA-C4717B6508E1}" srcOrd="3" destOrd="0" presId="urn:microsoft.com/office/officeart/2005/8/layout/lProcess2"/>
    <dgm:cxn modelId="{77B3D219-BB40-4ECB-880E-E1706E6EFE5A}" type="presParOf" srcId="{FE49A749-3F48-4338-BFB7-2EC926F8BE6D}" destId="{74DC0D28-564B-432C-AFF1-ED6633D0B05A}" srcOrd="4" destOrd="0" presId="urn:microsoft.com/office/officeart/2005/8/layout/lProcess2"/>
    <dgm:cxn modelId="{43945949-402C-449E-B82F-5BD1BDEA4CFA}" type="presParOf" srcId="{74DC0D28-564B-432C-AFF1-ED6633D0B05A}" destId="{C50F8F72-123B-4018-A4A0-CBDA10222FF9}" srcOrd="0" destOrd="0" presId="urn:microsoft.com/office/officeart/2005/8/layout/lProcess2"/>
    <dgm:cxn modelId="{FB300F4C-FF06-4B33-8369-C445FD53E0A4}" type="presParOf" srcId="{74DC0D28-564B-432C-AFF1-ED6633D0B05A}" destId="{14985CF1-FAEA-4BB2-82E3-4ED6A74DFF1B}" srcOrd="1" destOrd="0" presId="urn:microsoft.com/office/officeart/2005/8/layout/lProcess2"/>
    <dgm:cxn modelId="{3D799719-F927-4B67-ABB1-61F3FDBD4445}" type="presParOf" srcId="{74DC0D28-564B-432C-AFF1-ED6633D0B05A}" destId="{B4B5170A-0DA6-4C84-9134-099FE8EBD300}" srcOrd="2" destOrd="0" presId="urn:microsoft.com/office/officeart/2005/8/layout/lProcess2"/>
    <dgm:cxn modelId="{34B10E71-AD6D-40B0-83B1-18A8938AE030}" type="presParOf" srcId="{B4B5170A-0DA6-4C84-9134-099FE8EBD300}" destId="{66126872-C821-47F0-8AE9-2855EF3A49C5}"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2F4FCB-0C1C-42A4-8010-9C6EE51AF46F}">
      <dsp:nvSpPr>
        <dsp:cNvPr id="0" name=""/>
        <dsp:cNvSpPr/>
      </dsp:nvSpPr>
      <dsp:spPr>
        <a:xfrm>
          <a:off x="0" y="0"/>
          <a:ext cx="7787208" cy="4248472"/>
        </a:xfrm>
        <a:prstGeom prst="rect">
          <a:avLst/>
        </a:prstGeom>
        <a:solidFill>
          <a:schemeClr val="bg1">
            <a:lumMod val="85000"/>
          </a:schemeClr>
        </a:solidFill>
        <a:ln>
          <a:noFill/>
        </a:ln>
        <a:effectLst>
          <a:outerShdw blurRad="50800" dist="38100" dir="5400000" algn="t" rotWithShape="0">
            <a:prstClr val="black">
              <a:alpha val="40000"/>
            </a:prstClr>
          </a:outerShdw>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bg1">
                  <a:lumMod val="50000"/>
                </a:schemeClr>
              </a:solidFill>
              <a:latin typeface="Georgia" panose="02040502050405020303" pitchFamily="18" charset="0"/>
            </a:rPr>
            <a:t>Section 3 </a:t>
          </a:r>
        </a:p>
        <a:p>
          <a:pPr marL="0" lvl="0" indent="0" algn="ctr" defTabSz="889000">
            <a:lnSpc>
              <a:spcPct val="90000"/>
            </a:lnSpc>
            <a:spcBef>
              <a:spcPct val="0"/>
            </a:spcBef>
            <a:spcAft>
              <a:spcPct val="35000"/>
            </a:spcAft>
            <a:buNone/>
          </a:pPr>
          <a:r>
            <a:rPr lang="fr-FR" sz="2000" b="1" kern="1200" dirty="0">
              <a:solidFill>
                <a:schemeClr val="bg1">
                  <a:lumMod val="50000"/>
                </a:schemeClr>
              </a:solidFill>
              <a:latin typeface="Georgia" panose="02040502050405020303" pitchFamily="18" charset="0"/>
            </a:rPr>
            <a:t>Traitements de données à caractère personnel dans le domaine de la santé (art. 64 et s. LIL)</a:t>
          </a:r>
        </a:p>
      </dsp:txBody>
      <dsp:txXfrm>
        <a:off x="0" y="0"/>
        <a:ext cx="7787208" cy="1274541"/>
      </dsp:txXfrm>
    </dsp:sp>
    <dsp:sp modelId="{590E8FA4-1E58-4B9C-B7BB-702FB7C1EB33}">
      <dsp:nvSpPr>
        <dsp:cNvPr id="0" name=""/>
        <dsp:cNvSpPr/>
      </dsp:nvSpPr>
      <dsp:spPr>
        <a:xfrm>
          <a:off x="778720" y="1275786"/>
          <a:ext cx="6229766" cy="1280972"/>
        </a:xfrm>
        <a:prstGeom prst="roundRect">
          <a:avLst>
            <a:gd name="adj" fmla="val 10000"/>
          </a:avLst>
        </a:prstGeom>
        <a:solidFill>
          <a:srgbClr val="4596E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fr-FR" sz="2400" kern="1200" dirty="0">
              <a:latin typeface="Georgia" panose="02040502050405020303" pitchFamily="18" charset="0"/>
            </a:rPr>
            <a:t>Sous - section 1 : dispositions générales</a:t>
          </a:r>
          <a:endParaRPr lang="fr-FR" sz="2400" kern="1200" dirty="0"/>
        </a:p>
      </dsp:txBody>
      <dsp:txXfrm>
        <a:off x="816238" y="1313304"/>
        <a:ext cx="6154730" cy="1205936"/>
      </dsp:txXfrm>
    </dsp:sp>
    <dsp:sp modelId="{81946DA4-A3A1-46B3-91E6-9EF4BCD1F517}">
      <dsp:nvSpPr>
        <dsp:cNvPr id="0" name=""/>
        <dsp:cNvSpPr/>
      </dsp:nvSpPr>
      <dsp:spPr>
        <a:xfrm>
          <a:off x="778720" y="2753831"/>
          <a:ext cx="6229766" cy="1280972"/>
        </a:xfrm>
        <a:prstGeom prst="roundRect">
          <a:avLst>
            <a:gd name="adj" fmla="val 10000"/>
          </a:avLst>
        </a:prstGeom>
        <a:solidFill>
          <a:srgbClr val="004A99"/>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fr-FR" sz="2400" b="0" kern="1200" dirty="0">
              <a:latin typeface="Georgia" panose="02040502050405020303" pitchFamily="18" charset="0"/>
            </a:rPr>
            <a:t>Sous - section 2 : traitements à des fins de recherche, étude ou évaluation en santé </a:t>
          </a:r>
        </a:p>
      </dsp:txBody>
      <dsp:txXfrm>
        <a:off x="816238" y="2791349"/>
        <a:ext cx="6154730" cy="12059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35905-9A09-4CEA-8729-0952C58997A8}">
      <dsp:nvSpPr>
        <dsp:cNvPr id="0" name=""/>
        <dsp:cNvSpPr/>
      </dsp:nvSpPr>
      <dsp:spPr>
        <a:xfrm rot="5400000">
          <a:off x="3769254" y="-1438681"/>
          <a:ext cx="855683" cy="3950208"/>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fr-FR" sz="1000" b="1" kern="1200" dirty="0">
              <a:latin typeface="Georgia" panose="02040502050405020303" pitchFamily="18" charset="0"/>
            </a:rPr>
            <a:t>Recherches nécessitant le consentement de la personne  :</a:t>
          </a:r>
          <a:endParaRPr lang="fr-FR" sz="1000" kern="1200" dirty="0">
            <a:latin typeface="Georgia" panose="02040502050405020303" pitchFamily="18" charset="0"/>
          </a:endParaRPr>
        </a:p>
        <a:p>
          <a:pPr marL="114300" lvl="2" indent="-57150" algn="just" defTabSz="444500">
            <a:lnSpc>
              <a:spcPct val="90000"/>
            </a:lnSpc>
            <a:spcBef>
              <a:spcPct val="0"/>
            </a:spcBef>
            <a:spcAft>
              <a:spcPct val="15000"/>
            </a:spcAft>
            <a:buChar char="•"/>
          </a:pPr>
          <a:r>
            <a:rPr lang="fr-FR" sz="1000" kern="1200" dirty="0">
              <a:latin typeface="Georgia" panose="02040502050405020303" pitchFamily="18" charset="0"/>
            </a:rPr>
            <a:t>recherches interventionnelles comportant une intervention non justifiée par la prise en charge habituelle </a:t>
          </a:r>
        </a:p>
        <a:p>
          <a:pPr marL="114300" lvl="2" indent="-57150" algn="l" defTabSz="444500">
            <a:lnSpc>
              <a:spcPct val="90000"/>
            </a:lnSpc>
            <a:spcBef>
              <a:spcPct val="0"/>
            </a:spcBef>
            <a:spcAft>
              <a:spcPct val="15000"/>
            </a:spcAft>
            <a:buChar char="•"/>
          </a:pPr>
          <a:r>
            <a:rPr lang="fr-FR" sz="1000" kern="1200" dirty="0">
              <a:latin typeface="Georgia" panose="02040502050405020303" pitchFamily="18" charset="0"/>
            </a:rPr>
            <a:t>recherches interventionnelles à risques et contraintes minimes</a:t>
          </a:r>
        </a:p>
        <a:p>
          <a:pPr marL="57150" lvl="1" indent="-57150" algn="l" defTabSz="444500">
            <a:lnSpc>
              <a:spcPct val="90000"/>
            </a:lnSpc>
            <a:spcBef>
              <a:spcPct val="0"/>
            </a:spcBef>
            <a:spcAft>
              <a:spcPct val="15000"/>
            </a:spcAft>
            <a:buChar char="•"/>
          </a:pPr>
          <a:r>
            <a:rPr lang="fr-FR" sz="1000" kern="1200" dirty="0">
              <a:latin typeface="Georgia" panose="02040502050405020303" pitchFamily="18" charset="0"/>
            </a:rPr>
            <a:t>Recherches en génétique nécessitant le consentement</a:t>
          </a:r>
        </a:p>
      </dsp:txBody>
      <dsp:txXfrm rot="-5400000">
        <a:off x="2221992" y="150352"/>
        <a:ext cx="3908437" cy="772141"/>
      </dsp:txXfrm>
    </dsp:sp>
    <dsp:sp modelId="{2987219F-8FFE-4855-8F17-871A599D1AC8}">
      <dsp:nvSpPr>
        <dsp:cNvPr id="0" name=""/>
        <dsp:cNvSpPr/>
      </dsp:nvSpPr>
      <dsp:spPr>
        <a:xfrm>
          <a:off x="0" y="1620"/>
          <a:ext cx="2221992" cy="1069604"/>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fr-FR" sz="1900" kern="1200" dirty="0"/>
            <a:t>Méthodologie de référence MR-001</a:t>
          </a:r>
        </a:p>
      </dsp:txBody>
      <dsp:txXfrm>
        <a:off x="52214" y="53834"/>
        <a:ext cx="2117564" cy="965176"/>
      </dsp:txXfrm>
    </dsp:sp>
    <dsp:sp modelId="{B92F0C2C-B3E2-4FA5-A25D-493CE84620C1}">
      <dsp:nvSpPr>
        <dsp:cNvPr id="0" name=""/>
        <dsp:cNvSpPr/>
      </dsp:nvSpPr>
      <dsp:spPr>
        <a:xfrm rot="5400000">
          <a:off x="3769254" y="-315596"/>
          <a:ext cx="855683" cy="3950208"/>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just" defTabSz="444500">
            <a:lnSpc>
              <a:spcPct val="90000"/>
            </a:lnSpc>
            <a:spcBef>
              <a:spcPct val="0"/>
            </a:spcBef>
            <a:spcAft>
              <a:spcPct val="15000"/>
            </a:spcAft>
            <a:buChar char="•"/>
          </a:pPr>
          <a:r>
            <a:rPr lang="fr-FR" altLang="fr-FR" sz="1000" b="1" kern="1200" dirty="0">
              <a:latin typeface="Georgia" panose="02040502050405020303" pitchFamily="18" charset="0"/>
            </a:rPr>
            <a:t>Études non interventionnelles de performances en matière de dispositifs médicaux de diagnostic in vitro </a:t>
          </a:r>
          <a:endParaRPr lang="fr-FR" sz="1000" kern="1200" dirty="0"/>
        </a:p>
      </dsp:txBody>
      <dsp:txXfrm rot="-5400000">
        <a:off x="2221992" y="1273437"/>
        <a:ext cx="3908437" cy="772141"/>
      </dsp:txXfrm>
    </dsp:sp>
    <dsp:sp modelId="{E2907004-2D13-4268-ACCC-2E6B5609BE4D}">
      <dsp:nvSpPr>
        <dsp:cNvPr id="0" name=""/>
        <dsp:cNvSpPr/>
      </dsp:nvSpPr>
      <dsp:spPr>
        <a:xfrm>
          <a:off x="0" y="1124705"/>
          <a:ext cx="2221992" cy="1069604"/>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fr-FR" sz="1900" kern="1200" dirty="0"/>
            <a:t>Méthodologie de référence MR-002</a:t>
          </a:r>
        </a:p>
      </dsp:txBody>
      <dsp:txXfrm>
        <a:off x="52214" y="1176919"/>
        <a:ext cx="2117564" cy="965176"/>
      </dsp:txXfrm>
    </dsp:sp>
    <dsp:sp modelId="{6B8E837A-A16D-4F08-9C74-570D9C41318D}">
      <dsp:nvSpPr>
        <dsp:cNvPr id="0" name=""/>
        <dsp:cNvSpPr/>
      </dsp:nvSpPr>
      <dsp:spPr>
        <a:xfrm rot="5400000">
          <a:off x="3769254" y="807489"/>
          <a:ext cx="855683" cy="3950208"/>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just" defTabSz="444500">
            <a:lnSpc>
              <a:spcPct val="90000"/>
            </a:lnSpc>
            <a:spcBef>
              <a:spcPct val="0"/>
            </a:spcBef>
            <a:spcAft>
              <a:spcPct val="15000"/>
            </a:spcAft>
            <a:buChar char="•"/>
          </a:pPr>
          <a:r>
            <a:rPr lang="fr-FR" altLang="fr-FR" sz="1000" b="1" kern="1200" dirty="0">
              <a:latin typeface="Georgia" panose="02040502050405020303" pitchFamily="18" charset="0"/>
            </a:rPr>
            <a:t>Recherches ne nécessitant pas le recueil du consentement exprès ou écrit de la personne concernée </a:t>
          </a:r>
          <a:r>
            <a:rPr lang="fr-FR" altLang="fr-FR" sz="1000" kern="1200" dirty="0">
              <a:latin typeface="Georgia" panose="02040502050405020303" pitchFamily="18" charset="0"/>
            </a:rPr>
            <a:t>:</a:t>
          </a:r>
          <a:endParaRPr lang="fr-FR" sz="1000" kern="1200" dirty="0">
            <a:latin typeface="Georgia" panose="02040502050405020303" pitchFamily="18" charset="0"/>
          </a:endParaRPr>
        </a:p>
        <a:p>
          <a:pPr marL="114300" lvl="2" indent="-57150" algn="just" defTabSz="444500">
            <a:lnSpc>
              <a:spcPct val="90000"/>
            </a:lnSpc>
            <a:spcBef>
              <a:spcPct val="0"/>
            </a:spcBef>
            <a:spcAft>
              <a:spcPct val="15000"/>
            </a:spcAft>
            <a:buChar char="•"/>
          </a:pPr>
          <a:r>
            <a:rPr lang="fr-FR" sz="1000" kern="1200" dirty="0">
              <a:latin typeface="Georgia" panose="02040502050405020303" pitchFamily="18" charset="0"/>
            </a:rPr>
            <a:t>Recherches non interventionnelles</a:t>
          </a:r>
        </a:p>
        <a:p>
          <a:pPr marL="114300" lvl="2" indent="-57150" algn="just" defTabSz="444500">
            <a:lnSpc>
              <a:spcPct val="90000"/>
            </a:lnSpc>
            <a:spcBef>
              <a:spcPct val="0"/>
            </a:spcBef>
            <a:spcAft>
              <a:spcPct val="15000"/>
            </a:spcAft>
            <a:buChar char="•"/>
          </a:pPr>
          <a:r>
            <a:rPr lang="fr-FR" sz="1000" kern="1200" dirty="0">
              <a:latin typeface="Georgia" panose="02040502050405020303" pitchFamily="18" charset="0"/>
            </a:rPr>
            <a:t>Recherches interventionnelles à risques et contraintes minimes avec information collective </a:t>
          </a:r>
        </a:p>
      </dsp:txBody>
      <dsp:txXfrm rot="-5400000">
        <a:off x="2221992" y="2396523"/>
        <a:ext cx="3908437" cy="772141"/>
      </dsp:txXfrm>
    </dsp:sp>
    <dsp:sp modelId="{46EB79D1-8D62-4CD3-822E-6919393D8D04}">
      <dsp:nvSpPr>
        <dsp:cNvPr id="0" name=""/>
        <dsp:cNvSpPr/>
      </dsp:nvSpPr>
      <dsp:spPr>
        <a:xfrm>
          <a:off x="0" y="2247790"/>
          <a:ext cx="2221992" cy="1069604"/>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fr-FR" sz="1900" kern="1200" dirty="0"/>
            <a:t>Méthodologie de référence MR-003</a:t>
          </a:r>
        </a:p>
      </dsp:txBody>
      <dsp:txXfrm>
        <a:off x="52214" y="2300004"/>
        <a:ext cx="2117564" cy="9651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35905-9A09-4CEA-8729-0952C58997A8}">
      <dsp:nvSpPr>
        <dsp:cNvPr id="0" name=""/>
        <dsp:cNvSpPr/>
      </dsp:nvSpPr>
      <dsp:spPr>
        <a:xfrm rot="5400000">
          <a:off x="4158539" y="-1683893"/>
          <a:ext cx="776561" cy="4279360"/>
        </a:xfrm>
        <a:prstGeom prst="round2SameRect">
          <a:avLst/>
        </a:prstGeom>
        <a:solidFill>
          <a:schemeClr val="accent1">
            <a:alpha val="90000"/>
            <a:tint val="40000"/>
            <a:hueOff val="0"/>
            <a:satOff val="0"/>
            <a:lumOff val="0"/>
            <a:alphaOff val="0"/>
          </a:schemeClr>
        </a:solidFill>
        <a:ln w="25400" cap="flat" cmpd="sng" algn="ctr">
          <a:solidFill>
            <a:srgbClr val="FF0000"/>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77850">
            <a:lnSpc>
              <a:spcPct val="90000"/>
            </a:lnSpc>
            <a:spcBef>
              <a:spcPct val="0"/>
            </a:spcBef>
            <a:spcAft>
              <a:spcPct val="15000"/>
            </a:spcAft>
            <a:buChar char="•"/>
          </a:pPr>
          <a:r>
            <a:rPr lang="fr-FR" altLang="fr-FR" sz="1300" b="1" kern="1200" dirty="0">
              <a:latin typeface="Georgia" panose="02040502050405020303" pitchFamily="18" charset="0"/>
            </a:rPr>
            <a:t>Recherches n’impliquant pas la personne humaine, étude ou évaluation dans le domaine de la santé</a:t>
          </a:r>
          <a:endParaRPr lang="fr-FR" sz="1300" kern="1200" dirty="0"/>
        </a:p>
      </dsp:txBody>
      <dsp:txXfrm rot="-5400000">
        <a:off x="2407140" y="105415"/>
        <a:ext cx="4241451" cy="700743"/>
      </dsp:txXfrm>
    </dsp:sp>
    <dsp:sp modelId="{2987219F-8FFE-4855-8F17-871A599D1AC8}">
      <dsp:nvSpPr>
        <dsp:cNvPr id="0" name=""/>
        <dsp:cNvSpPr/>
      </dsp:nvSpPr>
      <dsp:spPr>
        <a:xfrm>
          <a:off x="0" y="4095"/>
          <a:ext cx="2407140" cy="970701"/>
        </a:xfrm>
        <a:prstGeom prst="roundRect">
          <a:avLst/>
        </a:prstGeom>
        <a:solidFill>
          <a:schemeClr val="accen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fr-FR" sz="2100" kern="1200" dirty="0"/>
            <a:t>Méthodologie de référence MR-004</a:t>
          </a:r>
        </a:p>
      </dsp:txBody>
      <dsp:txXfrm>
        <a:off x="47386" y="51481"/>
        <a:ext cx="2312368" cy="875929"/>
      </dsp:txXfrm>
    </dsp:sp>
    <dsp:sp modelId="{B92F0C2C-B3E2-4FA5-A25D-493CE84620C1}">
      <dsp:nvSpPr>
        <dsp:cNvPr id="0" name=""/>
        <dsp:cNvSpPr/>
      </dsp:nvSpPr>
      <dsp:spPr>
        <a:xfrm rot="5400000">
          <a:off x="4158539" y="-633074"/>
          <a:ext cx="776561" cy="4279360"/>
        </a:xfrm>
        <a:prstGeom prst="round2SameRect">
          <a:avLst/>
        </a:prstGeom>
        <a:solidFill>
          <a:schemeClr val="accent1">
            <a:alpha val="90000"/>
            <a:tint val="40000"/>
            <a:hueOff val="0"/>
            <a:satOff val="0"/>
            <a:lumOff val="0"/>
            <a:alphaOff val="0"/>
          </a:schemeClr>
        </a:solidFill>
        <a:ln w="25400" cap="flat" cmpd="sng" algn="ctr">
          <a:solidFill>
            <a:srgbClr val="FF0000"/>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77850">
            <a:lnSpc>
              <a:spcPct val="90000"/>
            </a:lnSpc>
            <a:spcBef>
              <a:spcPct val="0"/>
            </a:spcBef>
            <a:spcAft>
              <a:spcPct val="15000"/>
            </a:spcAft>
            <a:buChar char="•"/>
          </a:pPr>
          <a:r>
            <a:rPr lang="fr-FR" altLang="fr-FR" sz="1300" b="1" kern="1200" dirty="0">
              <a:latin typeface="Georgia" panose="02040502050405020303" pitchFamily="18" charset="0"/>
            </a:rPr>
            <a:t>Accès au PMSI national (ATIH) par les établissements de santé et fédérations</a:t>
          </a:r>
          <a:endParaRPr lang="fr-FR" sz="1300" kern="1200" dirty="0"/>
        </a:p>
      </dsp:txBody>
      <dsp:txXfrm rot="-5400000">
        <a:off x="2407140" y="1156234"/>
        <a:ext cx="4241451" cy="700743"/>
      </dsp:txXfrm>
    </dsp:sp>
    <dsp:sp modelId="{E2907004-2D13-4268-ACCC-2E6B5609BE4D}">
      <dsp:nvSpPr>
        <dsp:cNvPr id="0" name=""/>
        <dsp:cNvSpPr/>
      </dsp:nvSpPr>
      <dsp:spPr>
        <a:xfrm>
          <a:off x="0" y="1021254"/>
          <a:ext cx="2407140" cy="970701"/>
        </a:xfrm>
        <a:prstGeom prst="roundRect">
          <a:avLst/>
        </a:prstGeom>
        <a:solidFill>
          <a:schemeClr val="accen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fr-FR" sz="2100" kern="1200" dirty="0"/>
            <a:t>Méthodologie de référence MR-005</a:t>
          </a:r>
        </a:p>
      </dsp:txBody>
      <dsp:txXfrm>
        <a:off x="47386" y="1068640"/>
        <a:ext cx="2312368" cy="875929"/>
      </dsp:txXfrm>
    </dsp:sp>
    <dsp:sp modelId="{6B8E837A-A16D-4F08-9C74-570D9C41318D}">
      <dsp:nvSpPr>
        <dsp:cNvPr id="0" name=""/>
        <dsp:cNvSpPr/>
      </dsp:nvSpPr>
      <dsp:spPr>
        <a:xfrm rot="5400000">
          <a:off x="4119158" y="355814"/>
          <a:ext cx="776561" cy="4279360"/>
        </a:xfrm>
        <a:prstGeom prst="round2SameRect">
          <a:avLst/>
        </a:prstGeom>
        <a:solidFill>
          <a:schemeClr val="accent1">
            <a:alpha val="90000"/>
            <a:tint val="40000"/>
            <a:hueOff val="0"/>
            <a:satOff val="0"/>
            <a:lumOff val="0"/>
            <a:alphaOff val="0"/>
          </a:schemeClr>
        </a:solidFill>
        <a:ln w="25400" cap="flat" cmpd="sng" algn="ctr">
          <a:solidFill>
            <a:srgbClr val="FF0000"/>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fr-FR" altLang="fr-FR" sz="1300" b="1" kern="1200" dirty="0">
              <a:latin typeface="Georgia" panose="02040502050405020303" pitchFamily="18" charset="0"/>
            </a:rPr>
            <a:t>Accès au PMSI national (ATIH) par les industriels de produits de santé (via un bureau d’études)</a:t>
          </a:r>
          <a:endParaRPr lang="fr-FR" sz="1300" kern="1200" dirty="0"/>
        </a:p>
      </dsp:txBody>
      <dsp:txXfrm rot="-5400000">
        <a:off x="2367759" y="2145123"/>
        <a:ext cx="4241451" cy="700743"/>
      </dsp:txXfrm>
    </dsp:sp>
    <dsp:sp modelId="{46EB79D1-8D62-4CD3-822E-6919393D8D04}">
      <dsp:nvSpPr>
        <dsp:cNvPr id="0" name=""/>
        <dsp:cNvSpPr/>
      </dsp:nvSpPr>
      <dsp:spPr>
        <a:xfrm>
          <a:off x="0" y="2040491"/>
          <a:ext cx="2407140" cy="970701"/>
        </a:xfrm>
        <a:prstGeom prst="roundRect">
          <a:avLst/>
        </a:prstGeom>
        <a:solidFill>
          <a:schemeClr val="accen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fr-FR" sz="2100" kern="1200" dirty="0"/>
            <a:t>Méthodologie de référence MR-006</a:t>
          </a:r>
        </a:p>
      </dsp:txBody>
      <dsp:txXfrm>
        <a:off x="47386" y="2087877"/>
        <a:ext cx="2312368" cy="875929"/>
      </dsp:txXfrm>
    </dsp:sp>
    <dsp:sp modelId="{1EE2271A-B439-4039-BAB6-AF13FED5E10E}">
      <dsp:nvSpPr>
        <dsp:cNvPr id="0" name=""/>
        <dsp:cNvSpPr/>
      </dsp:nvSpPr>
      <dsp:spPr>
        <a:xfrm rot="5400000">
          <a:off x="4124863" y="1417738"/>
          <a:ext cx="776561" cy="4279360"/>
        </a:xfrm>
        <a:prstGeom prst="round2SameRect">
          <a:avLst/>
        </a:prstGeom>
        <a:solidFill>
          <a:schemeClr val="accent1">
            <a:alpha val="90000"/>
            <a:tint val="40000"/>
            <a:hueOff val="0"/>
            <a:satOff val="0"/>
            <a:lumOff val="0"/>
            <a:alphaOff val="0"/>
          </a:schemeClr>
        </a:solidFill>
        <a:ln w="25400" cap="flat" cmpd="sng" algn="ctr">
          <a:no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just" defTabSz="488950">
            <a:lnSpc>
              <a:spcPct val="90000"/>
            </a:lnSpc>
            <a:spcBef>
              <a:spcPct val="0"/>
            </a:spcBef>
            <a:spcAft>
              <a:spcPct val="15000"/>
            </a:spcAft>
            <a:buChar char="•"/>
          </a:pPr>
          <a:r>
            <a:rPr lang="fr-FR" sz="1100" kern="1200" dirty="0">
              <a:solidFill>
                <a:schemeClr val="tx1"/>
              </a:solidFill>
              <a:latin typeface="Georgia" panose="02040502050405020303" pitchFamily="18" charset="0"/>
            </a:rPr>
            <a:t>Procédure de simplification pour accéder aux données de </a:t>
          </a:r>
          <a:r>
            <a:rPr lang="fr-FR" sz="1100" b="1" kern="1200" dirty="0">
              <a:solidFill>
                <a:schemeClr val="tx1"/>
              </a:solidFill>
              <a:latin typeface="Georgia" panose="02040502050405020303" pitchFamily="18" charset="0"/>
            </a:rPr>
            <a:t>l’échantillon du Système national des données</a:t>
          </a:r>
          <a:endParaRPr lang="fr-FR" sz="1300" kern="1200" dirty="0">
            <a:solidFill>
              <a:schemeClr val="tx1"/>
            </a:solidFill>
            <a:latin typeface="Georgia" panose="02040502050405020303" pitchFamily="18" charset="0"/>
          </a:endParaRPr>
        </a:p>
      </dsp:txBody>
      <dsp:txXfrm rot="-5400000">
        <a:off x="2373464" y="3207047"/>
        <a:ext cx="4241451" cy="700743"/>
      </dsp:txXfrm>
    </dsp:sp>
    <dsp:sp modelId="{24C41579-3901-4853-B1AF-255F0F83A8B3}">
      <dsp:nvSpPr>
        <dsp:cNvPr id="0" name=""/>
        <dsp:cNvSpPr/>
      </dsp:nvSpPr>
      <dsp:spPr>
        <a:xfrm>
          <a:off x="0" y="3059728"/>
          <a:ext cx="2407140" cy="970701"/>
        </a:xfrm>
        <a:prstGeom prst="round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fr-FR" sz="2100" kern="1200" dirty="0"/>
            <a:t>Référentiel « ESND »</a:t>
          </a:r>
        </a:p>
      </dsp:txBody>
      <dsp:txXfrm>
        <a:off x="47386" y="3107114"/>
        <a:ext cx="2312368" cy="8759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35905-9A09-4CEA-8729-0952C58997A8}">
      <dsp:nvSpPr>
        <dsp:cNvPr id="0" name=""/>
        <dsp:cNvSpPr/>
      </dsp:nvSpPr>
      <dsp:spPr>
        <a:xfrm rot="5400000">
          <a:off x="3760020" y="-1220129"/>
          <a:ext cx="1573599" cy="427936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77850">
            <a:lnSpc>
              <a:spcPct val="90000"/>
            </a:lnSpc>
            <a:spcBef>
              <a:spcPct val="0"/>
            </a:spcBef>
            <a:spcAft>
              <a:spcPct val="15000"/>
            </a:spcAft>
            <a:buChar char="•"/>
          </a:pPr>
          <a:endParaRPr lang="fr-FR" sz="1300" kern="1200" dirty="0"/>
        </a:p>
        <a:p>
          <a:pPr marL="114300" lvl="1" indent="-114300" algn="just" defTabSz="577850">
            <a:lnSpc>
              <a:spcPct val="90000"/>
            </a:lnSpc>
            <a:spcBef>
              <a:spcPct val="0"/>
            </a:spcBef>
            <a:spcAft>
              <a:spcPct val="15000"/>
            </a:spcAft>
            <a:buChar char="•"/>
          </a:pPr>
          <a:r>
            <a:rPr lang="fr-FR" sz="1300" b="1" kern="1200" dirty="0">
              <a:solidFill>
                <a:srgbClr val="333333">
                  <a:hueOff val="0"/>
                  <a:satOff val="0"/>
                  <a:lumOff val="0"/>
                  <a:alphaOff val="0"/>
                </a:srgbClr>
              </a:solidFill>
              <a:latin typeface="Georgia" panose="02040502050405020303" pitchFamily="18" charset="0"/>
              <a:ea typeface="+mn-ea"/>
              <a:cs typeface="+mn-cs"/>
            </a:rPr>
            <a:t>Accès à la base principale du SNDS pour les traitements mis en par les organismes agissant dans le cadre de leur mission d’intérêt public (organismes publics)</a:t>
          </a:r>
        </a:p>
      </dsp:txBody>
      <dsp:txXfrm rot="-5400000">
        <a:off x="2407140" y="209568"/>
        <a:ext cx="4202543" cy="1419965"/>
      </dsp:txXfrm>
    </dsp:sp>
    <dsp:sp modelId="{2987219F-8FFE-4855-8F17-871A599D1AC8}">
      <dsp:nvSpPr>
        <dsp:cNvPr id="0" name=""/>
        <dsp:cNvSpPr/>
      </dsp:nvSpPr>
      <dsp:spPr>
        <a:xfrm>
          <a:off x="0" y="4258"/>
          <a:ext cx="2407140" cy="19669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fr-FR" sz="2400" kern="1200" dirty="0"/>
            <a:t>Méthodologie de référence MR-007</a:t>
          </a:r>
        </a:p>
      </dsp:txBody>
      <dsp:txXfrm>
        <a:off x="96021" y="100279"/>
        <a:ext cx="2215098" cy="1774957"/>
      </dsp:txXfrm>
    </dsp:sp>
    <dsp:sp modelId="{1EE2271A-B439-4039-BAB6-AF13FED5E10E}">
      <dsp:nvSpPr>
        <dsp:cNvPr id="0" name=""/>
        <dsp:cNvSpPr/>
      </dsp:nvSpPr>
      <dsp:spPr>
        <a:xfrm rot="5400000">
          <a:off x="3726344" y="934223"/>
          <a:ext cx="1573599" cy="4279360"/>
        </a:xfrm>
        <a:prstGeom prst="round2SameRect">
          <a:avLst/>
        </a:prstGeom>
        <a:solidFill>
          <a:schemeClr val="accent1">
            <a:alpha val="90000"/>
            <a:tint val="40000"/>
            <a:hueOff val="0"/>
            <a:satOff val="0"/>
            <a:lumOff val="0"/>
            <a:alphaOff val="0"/>
          </a:schemeClr>
        </a:solidFill>
        <a:ln w="25400" cap="flat" cmpd="sng" algn="ctr">
          <a:no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77850">
            <a:lnSpc>
              <a:spcPct val="90000"/>
            </a:lnSpc>
            <a:spcBef>
              <a:spcPct val="0"/>
            </a:spcBef>
            <a:spcAft>
              <a:spcPct val="15000"/>
            </a:spcAft>
            <a:buChar char="•"/>
          </a:pPr>
          <a:endParaRPr lang="fr-FR" sz="1300" kern="1200" dirty="0">
            <a:solidFill>
              <a:schemeClr val="tx1"/>
            </a:solidFill>
            <a:latin typeface="Georgia" panose="02040502050405020303" pitchFamily="18" charset="0"/>
          </a:endParaRPr>
        </a:p>
        <a:p>
          <a:pPr marL="114300" lvl="1" indent="-114300" algn="just" defTabSz="577850">
            <a:lnSpc>
              <a:spcPct val="90000"/>
            </a:lnSpc>
            <a:spcBef>
              <a:spcPct val="0"/>
            </a:spcBef>
            <a:spcAft>
              <a:spcPct val="15000"/>
            </a:spcAft>
            <a:buChar char="•"/>
          </a:pPr>
          <a:r>
            <a:rPr lang="fr-FR" sz="1300" b="1" kern="1200" dirty="0">
              <a:solidFill>
                <a:srgbClr val="333333">
                  <a:hueOff val="0"/>
                  <a:satOff val="0"/>
                  <a:lumOff val="0"/>
                  <a:alphaOff val="0"/>
                </a:srgbClr>
              </a:solidFill>
              <a:latin typeface="Georgia" panose="02040502050405020303" pitchFamily="18" charset="0"/>
              <a:ea typeface="+mn-ea"/>
              <a:cs typeface="+mn-cs"/>
            </a:rPr>
            <a:t>Accès à la base principale du SNDS pour les traitements mis en oeuvre par les organismes agissant dans le cadre de leurs intérêts légitimes (organismes privés, sauf assureurs)</a:t>
          </a:r>
        </a:p>
      </dsp:txBody>
      <dsp:txXfrm rot="-5400000">
        <a:off x="2373464" y="2363921"/>
        <a:ext cx="4202543" cy="1419965"/>
      </dsp:txXfrm>
    </dsp:sp>
    <dsp:sp modelId="{24C41579-3901-4853-B1AF-255F0F83A8B3}">
      <dsp:nvSpPr>
        <dsp:cNvPr id="0" name=""/>
        <dsp:cNvSpPr/>
      </dsp:nvSpPr>
      <dsp:spPr>
        <a:xfrm>
          <a:off x="0" y="2065398"/>
          <a:ext cx="2407140" cy="1966999"/>
        </a:xfrm>
        <a:prstGeom prst="round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fr-FR" sz="2400" kern="1200" dirty="0"/>
            <a:t>Méthodologie de référence MR-008</a:t>
          </a:r>
        </a:p>
      </dsp:txBody>
      <dsp:txXfrm>
        <a:off x="96021" y="2161419"/>
        <a:ext cx="2215098" cy="17749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80D58-41D7-458D-8CFC-B7CAC7FF9619}">
      <dsp:nvSpPr>
        <dsp:cNvPr id="0" name=""/>
        <dsp:cNvSpPr/>
      </dsp:nvSpPr>
      <dsp:spPr>
        <a:xfrm>
          <a:off x="1270" y="0"/>
          <a:ext cx="3302417" cy="480136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solidFill>
                <a:schemeClr val="tx1"/>
              </a:solidFill>
              <a:latin typeface="Georgia" panose="02040502050405020303" pitchFamily="18" charset="0"/>
            </a:rPr>
            <a:t>Phase pilote sur les essais décentralisés et dématérialisés </a:t>
          </a:r>
        </a:p>
      </dsp:txBody>
      <dsp:txXfrm>
        <a:off x="1270" y="0"/>
        <a:ext cx="3302417" cy="1440408"/>
      </dsp:txXfrm>
    </dsp:sp>
    <dsp:sp modelId="{B844C3CC-EB3D-46A0-BE87-416C64DF172B}">
      <dsp:nvSpPr>
        <dsp:cNvPr id="0" name=""/>
        <dsp:cNvSpPr/>
      </dsp:nvSpPr>
      <dsp:spPr>
        <a:xfrm>
          <a:off x="3551369" y="0"/>
          <a:ext cx="3302417" cy="480136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fr-FR" sz="2400" kern="1200" dirty="0">
            <a:latin typeface="Georgia" panose="02040502050405020303" pitchFamily="18" charset="0"/>
          </a:endParaRPr>
        </a:p>
        <a:p>
          <a:pPr marL="0" lvl="0" indent="0" algn="ctr" defTabSz="1066800">
            <a:lnSpc>
              <a:spcPct val="90000"/>
            </a:lnSpc>
            <a:spcBef>
              <a:spcPct val="0"/>
            </a:spcBef>
            <a:spcAft>
              <a:spcPct val="35000"/>
            </a:spcAft>
            <a:buNone/>
          </a:pPr>
          <a:endParaRPr lang="fr-FR" sz="2400" kern="1200" dirty="0">
            <a:latin typeface="Georgia" panose="02040502050405020303" pitchFamily="18" charset="0"/>
          </a:endParaRPr>
        </a:p>
        <a:p>
          <a:pPr marL="0" lvl="0" indent="0" algn="ctr" defTabSz="1066800">
            <a:lnSpc>
              <a:spcPct val="90000"/>
            </a:lnSpc>
            <a:spcBef>
              <a:spcPct val="0"/>
            </a:spcBef>
            <a:spcAft>
              <a:spcPct val="35000"/>
            </a:spcAft>
            <a:buNone/>
          </a:pPr>
          <a:endParaRPr lang="fr-FR" sz="2400" kern="1200" dirty="0">
            <a:latin typeface="Georgia" panose="02040502050405020303" pitchFamily="18" charset="0"/>
          </a:endParaRPr>
        </a:p>
        <a:p>
          <a:pPr marL="0" lvl="0" indent="0" algn="ctr" defTabSz="1066800">
            <a:lnSpc>
              <a:spcPct val="90000"/>
            </a:lnSpc>
            <a:spcBef>
              <a:spcPct val="0"/>
            </a:spcBef>
            <a:spcAft>
              <a:spcPct val="35000"/>
            </a:spcAft>
            <a:buNone/>
          </a:pPr>
          <a:endParaRPr lang="fr-FR" sz="2400" kern="1200" dirty="0">
            <a:latin typeface="Georgia" panose="02040502050405020303" pitchFamily="18" charset="0"/>
          </a:endParaRPr>
        </a:p>
        <a:p>
          <a:pPr marL="0" lvl="0" indent="0" algn="ctr" defTabSz="1066800">
            <a:lnSpc>
              <a:spcPct val="90000"/>
            </a:lnSpc>
            <a:spcBef>
              <a:spcPct val="0"/>
            </a:spcBef>
            <a:spcAft>
              <a:spcPct val="35000"/>
            </a:spcAft>
            <a:buNone/>
          </a:pPr>
          <a:r>
            <a:rPr lang="fr-FR" sz="2400" kern="1200" dirty="0">
              <a:latin typeface="Georgia" panose="02040502050405020303" pitchFamily="18" charset="0"/>
            </a:rPr>
            <a:t>Lancement d’une concertation au sujet de la mise à jour de tous les référentiels : concertation lancée le 16 mai</a:t>
          </a:r>
        </a:p>
        <a:p>
          <a:pPr marL="0" lvl="0" indent="0" algn="ctr" defTabSz="1066800">
            <a:lnSpc>
              <a:spcPct val="90000"/>
            </a:lnSpc>
            <a:spcBef>
              <a:spcPct val="0"/>
            </a:spcBef>
            <a:spcAft>
              <a:spcPct val="35000"/>
            </a:spcAft>
            <a:buNone/>
          </a:pPr>
          <a:endParaRPr lang="fr-FR" sz="2400" kern="1200" dirty="0">
            <a:latin typeface="Georgia" panose="02040502050405020303" pitchFamily="18" charset="0"/>
          </a:endParaRPr>
        </a:p>
        <a:p>
          <a:pPr marL="0" lvl="0" indent="0" algn="ctr" defTabSz="1066800">
            <a:lnSpc>
              <a:spcPct val="90000"/>
            </a:lnSpc>
            <a:spcBef>
              <a:spcPct val="0"/>
            </a:spcBef>
            <a:spcAft>
              <a:spcPct val="35000"/>
            </a:spcAft>
            <a:buNone/>
          </a:pPr>
          <a:r>
            <a:rPr lang="fr-FR" sz="2400" kern="1200" dirty="0">
              <a:latin typeface="Georgia" panose="02040502050405020303" pitchFamily="18" charset="0"/>
            </a:rPr>
            <a:t>Contribuez!!!!</a:t>
          </a:r>
        </a:p>
      </dsp:txBody>
      <dsp:txXfrm>
        <a:off x="3551369" y="0"/>
        <a:ext cx="3302417" cy="1440408"/>
      </dsp:txXfrm>
    </dsp:sp>
    <dsp:sp modelId="{C50F8F72-123B-4018-A4A0-CBDA10222FF9}">
      <dsp:nvSpPr>
        <dsp:cNvPr id="0" name=""/>
        <dsp:cNvSpPr/>
      </dsp:nvSpPr>
      <dsp:spPr>
        <a:xfrm>
          <a:off x="7101468" y="0"/>
          <a:ext cx="3302417" cy="480136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fr-FR" sz="2000" kern="1200" dirty="0">
            <a:latin typeface="Georgia" panose="02040502050405020303" pitchFamily="18" charset="0"/>
          </a:endParaRPr>
        </a:p>
        <a:p>
          <a:pPr marL="0" lvl="0" indent="0" algn="ctr" defTabSz="889000">
            <a:lnSpc>
              <a:spcPct val="90000"/>
            </a:lnSpc>
            <a:spcBef>
              <a:spcPct val="0"/>
            </a:spcBef>
            <a:spcAft>
              <a:spcPct val="35000"/>
            </a:spcAft>
            <a:buNone/>
          </a:pPr>
          <a:endParaRPr lang="fr-FR" sz="2000" kern="1200" dirty="0">
            <a:latin typeface="Georgia" panose="02040502050405020303" pitchFamily="18" charset="0"/>
          </a:endParaRPr>
        </a:p>
        <a:p>
          <a:pPr marL="0" lvl="0" indent="0" algn="ctr" defTabSz="889000">
            <a:lnSpc>
              <a:spcPct val="90000"/>
            </a:lnSpc>
            <a:spcBef>
              <a:spcPct val="0"/>
            </a:spcBef>
            <a:spcAft>
              <a:spcPct val="35000"/>
            </a:spcAft>
            <a:buNone/>
          </a:pPr>
          <a:endParaRPr lang="fr-FR" sz="2000" kern="1200" dirty="0">
            <a:latin typeface="Georgia" panose="02040502050405020303" pitchFamily="18" charset="0"/>
          </a:endParaRPr>
        </a:p>
        <a:p>
          <a:pPr marL="0" lvl="0" indent="0" algn="ctr" defTabSz="889000">
            <a:lnSpc>
              <a:spcPct val="90000"/>
            </a:lnSpc>
            <a:spcBef>
              <a:spcPct val="0"/>
            </a:spcBef>
            <a:spcAft>
              <a:spcPct val="35000"/>
            </a:spcAft>
            <a:buNone/>
          </a:pPr>
          <a:endParaRPr lang="fr-FR" sz="2000" kern="1200" dirty="0">
            <a:latin typeface="Georgia" panose="02040502050405020303" pitchFamily="18" charset="0"/>
          </a:endParaRPr>
        </a:p>
        <a:p>
          <a:pPr marL="0" lvl="0" indent="0" algn="ctr" defTabSz="889000">
            <a:lnSpc>
              <a:spcPct val="90000"/>
            </a:lnSpc>
            <a:spcBef>
              <a:spcPct val="0"/>
            </a:spcBef>
            <a:spcAft>
              <a:spcPct val="35000"/>
            </a:spcAft>
            <a:buNone/>
          </a:pPr>
          <a:endParaRPr lang="fr-FR" sz="2000" kern="1200" dirty="0">
            <a:latin typeface="Georgia" panose="02040502050405020303" pitchFamily="18" charset="0"/>
          </a:endParaRPr>
        </a:p>
        <a:p>
          <a:pPr marL="0" lvl="0" indent="0" algn="ctr" defTabSz="889000">
            <a:lnSpc>
              <a:spcPct val="90000"/>
            </a:lnSpc>
            <a:spcBef>
              <a:spcPct val="0"/>
            </a:spcBef>
            <a:spcAft>
              <a:spcPct val="35000"/>
            </a:spcAft>
            <a:buNone/>
          </a:pPr>
          <a:endParaRPr lang="fr-FR" sz="2000" kern="1200" dirty="0">
            <a:latin typeface="Georgia" panose="02040502050405020303" pitchFamily="18" charset="0"/>
          </a:endParaRPr>
        </a:p>
        <a:p>
          <a:pPr marL="0" lvl="0" indent="0" algn="ctr" defTabSz="889000">
            <a:lnSpc>
              <a:spcPct val="90000"/>
            </a:lnSpc>
            <a:spcBef>
              <a:spcPct val="0"/>
            </a:spcBef>
            <a:spcAft>
              <a:spcPct val="35000"/>
            </a:spcAft>
            <a:buNone/>
          </a:pPr>
          <a:endParaRPr lang="fr-FR" sz="2400" kern="1200" dirty="0">
            <a:latin typeface="Georgia" panose="02040502050405020303" pitchFamily="18" charset="0"/>
          </a:endParaRPr>
        </a:p>
        <a:p>
          <a:pPr marL="0" lvl="0" indent="0" algn="ctr" defTabSz="889000">
            <a:lnSpc>
              <a:spcPct val="90000"/>
            </a:lnSpc>
            <a:spcBef>
              <a:spcPct val="0"/>
            </a:spcBef>
            <a:spcAft>
              <a:spcPct val="35000"/>
            </a:spcAft>
            <a:buNone/>
          </a:pPr>
          <a:endParaRPr lang="fr-FR" sz="2400" kern="1200" dirty="0">
            <a:latin typeface="Georgia" panose="02040502050405020303" pitchFamily="18" charset="0"/>
          </a:endParaRPr>
        </a:p>
        <a:p>
          <a:pPr marL="0" lvl="0" indent="0" algn="ctr" defTabSz="889000">
            <a:lnSpc>
              <a:spcPct val="90000"/>
            </a:lnSpc>
            <a:spcBef>
              <a:spcPct val="0"/>
            </a:spcBef>
            <a:spcAft>
              <a:spcPct val="35000"/>
            </a:spcAft>
            <a:buNone/>
          </a:pPr>
          <a:endParaRPr lang="fr-FR" sz="2400" kern="1200" dirty="0">
            <a:latin typeface="Georgia" panose="02040502050405020303" pitchFamily="18" charset="0"/>
          </a:endParaRPr>
        </a:p>
        <a:p>
          <a:pPr marL="0" lvl="0" indent="0" algn="ctr" defTabSz="889000">
            <a:lnSpc>
              <a:spcPct val="90000"/>
            </a:lnSpc>
            <a:spcBef>
              <a:spcPct val="0"/>
            </a:spcBef>
            <a:spcAft>
              <a:spcPct val="35000"/>
            </a:spcAft>
            <a:buNone/>
          </a:pPr>
          <a:r>
            <a:rPr lang="fr-FR" sz="2400" kern="1200" dirty="0">
              <a:latin typeface="Georgia" panose="02040502050405020303" pitchFamily="18" charset="0"/>
            </a:rPr>
            <a:t>Outils d’accompagnement:</a:t>
          </a:r>
        </a:p>
        <a:p>
          <a:pPr marL="0" lvl="0" indent="0" algn="ctr" defTabSz="889000">
            <a:lnSpc>
              <a:spcPct val="90000"/>
            </a:lnSpc>
            <a:spcBef>
              <a:spcPct val="0"/>
            </a:spcBef>
            <a:spcAft>
              <a:spcPct val="35000"/>
            </a:spcAft>
            <a:buNone/>
          </a:pPr>
          <a:r>
            <a:rPr lang="fr-FR" sz="2400" kern="1200" dirty="0">
              <a:latin typeface="Georgia" panose="02040502050405020303" pitchFamily="18" charset="0"/>
            </a:rPr>
            <a:t>- Mise en ligne d’une cartographie des entrepôts de données de santé</a:t>
          </a:r>
        </a:p>
        <a:p>
          <a:pPr marL="0" lvl="0" indent="0" algn="ctr" defTabSz="889000">
            <a:lnSpc>
              <a:spcPct val="90000"/>
            </a:lnSpc>
            <a:spcBef>
              <a:spcPct val="0"/>
            </a:spcBef>
            <a:spcAft>
              <a:spcPct val="35000"/>
            </a:spcAft>
            <a:buNone/>
          </a:pPr>
          <a:r>
            <a:rPr lang="fr-FR" sz="2400" kern="1200" dirty="0">
              <a:latin typeface="Georgia" panose="02040502050405020303" pitchFamily="18" charset="0"/>
            </a:rPr>
            <a:t>- Publication de deux guides (guide du chercheur, guide sur les entrepôts de données de santé)</a:t>
          </a:r>
        </a:p>
        <a:p>
          <a:pPr marL="0" lvl="0" indent="0" algn="ctr" defTabSz="889000">
            <a:lnSpc>
              <a:spcPct val="90000"/>
            </a:lnSpc>
            <a:spcBef>
              <a:spcPct val="0"/>
            </a:spcBef>
            <a:spcAft>
              <a:spcPct val="35000"/>
            </a:spcAft>
            <a:buNone/>
          </a:pPr>
          <a:r>
            <a:rPr lang="fr-FR" sz="2400" kern="1200" dirty="0">
              <a:latin typeface="Georgia" panose="02040502050405020303" pitchFamily="18" charset="0"/>
            </a:rPr>
            <a:t>- Ajout de nouveaux schémas types de circulation du NIR</a:t>
          </a:r>
        </a:p>
      </dsp:txBody>
      <dsp:txXfrm>
        <a:off x="7101468" y="0"/>
        <a:ext cx="3302417" cy="144040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AEC5FE7-1E72-4CF6-915B-A4CAEF8FE5C7}" type="datetimeFigureOut">
              <a:rPr lang="fr-FR" smtClean="0"/>
              <a:pPr/>
              <a:t>09/10/2024</a:t>
            </a:fld>
            <a:endParaRPr lang="fr-FR" dirty="0"/>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fr-FR" dirty="0"/>
              <a:t>CNIL</a:t>
            </a: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968C581-3804-4D92-82AE-4CEFEA118335}" type="slidenum">
              <a:rPr lang="fr-FR" smtClean="0"/>
              <a:pPr/>
              <a:t>‹N°›</a:t>
            </a:fld>
            <a:endParaRPr lang="fr-FR" dirty="0"/>
          </a:p>
        </p:txBody>
      </p:sp>
    </p:spTree>
    <p:extLst>
      <p:ext uri="{BB962C8B-B14F-4D97-AF65-F5344CB8AC3E}">
        <p14:creationId xmlns:p14="http://schemas.microsoft.com/office/powerpoint/2010/main" val="330945838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90B6ABD-61E0-4312-BA8F-B438AA2302F6}" type="datetimeFigureOut">
              <a:rPr lang="fr-FR" smtClean="0"/>
              <a:pPr/>
              <a:t>09/10/2024</a:t>
            </a:fld>
            <a:endParaRPr lang="fr-FR" dirty="0"/>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r>
              <a:rPr lang="fr-FR" dirty="0"/>
              <a:t>CNIL</a:t>
            </a: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3FB50F8-6DAF-4E44-822A-0FA957FD7D75}" type="slidenum">
              <a:rPr lang="fr-FR" smtClean="0"/>
              <a:pPr/>
              <a:t>‹N°›</a:t>
            </a:fld>
            <a:endParaRPr lang="fr-FR" dirty="0"/>
          </a:p>
        </p:txBody>
      </p:sp>
    </p:spTree>
    <p:extLst>
      <p:ext uri="{BB962C8B-B14F-4D97-AF65-F5344CB8AC3E}">
        <p14:creationId xmlns:p14="http://schemas.microsoft.com/office/powerpoint/2010/main" val="34681342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nil.fr/fr/traitements-de-donnees-de-sante-comment-faire-la-distinction-entre-un-entrepot-et-une-recherche-et"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cnil.fr/sites/default/files/atoms/files/liste-traitements-aipd-non-requise.pdf"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r>
              <a:rPr lang="fr-FR" dirty="0"/>
              <a:t>CNIL</a:t>
            </a:r>
          </a:p>
        </p:txBody>
      </p:sp>
      <p:sp>
        <p:nvSpPr>
          <p:cNvPr id="5" name="Espace réservé du numéro de diapositive 4"/>
          <p:cNvSpPr>
            <a:spLocks noGrp="1"/>
          </p:cNvSpPr>
          <p:nvPr>
            <p:ph type="sldNum" sz="quarter" idx="11"/>
          </p:nvPr>
        </p:nvSpPr>
        <p:spPr/>
        <p:txBody>
          <a:bodyPr/>
          <a:lstStyle/>
          <a:p>
            <a:fld id="{13FB50F8-6DAF-4E44-822A-0FA957FD7D75}" type="slidenum">
              <a:rPr lang="fr-FR" smtClean="0"/>
              <a:pPr/>
              <a:t>1</a:t>
            </a:fld>
            <a:endParaRPr lang="fr-FR" dirty="0"/>
          </a:p>
        </p:txBody>
      </p:sp>
    </p:spTree>
    <p:extLst>
      <p:ext uri="{BB962C8B-B14F-4D97-AF65-F5344CB8AC3E}">
        <p14:creationId xmlns:p14="http://schemas.microsoft.com/office/powerpoint/2010/main" val="46179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r>
              <a:rPr lang="fr-FR">
                <a:solidFill>
                  <a:prstClr val="black"/>
                </a:solidFill>
              </a:rPr>
              <a:t>CNIL</a:t>
            </a:r>
          </a:p>
        </p:txBody>
      </p:sp>
      <p:sp>
        <p:nvSpPr>
          <p:cNvPr id="5" name="Espace réservé du numéro de diapositive 4"/>
          <p:cNvSpPr>
            <a:spLocks noGrp="1"/>
          </p:cNvSpPr>
          <p:nvPr>
            <p:ph type="sldNum" sz="quarter" idx="11"/>
          </p:nvPr>
        </p:nvSpPr>
        <p:spPr/>
        <p:txBody>
          <a:bodyPr/>
          <a:lstStyle/>
          <a:p>
            <a:fld id="{13FB50F8-6DAF-4E44-822A-0FA957FD7D75}" type="slidenum">
              <a:rPr lang="fr-FR" smtClean="0">
                <a:solidFill>
                  <a:prstClr val="black"/>
                </a:solidFill>
              </a:rPr>
              <a:pPr/>
              <a:t>12</a:t>
            </a:fld>
            <a:endParaRPr lang="fr-FR">
              <a:solidFill>
                <a:prstClr val="black"/>
              </a:solidFill>
            </a:endParaRPr>
          </a:p>
        </p:txBody>
      </p:sp>
    </p:spTree>
    <p:extLst>
      <p:ext uri="{BB962C8B-B14F-4D97-AF65-F5344CB8AC3E}">
        <p14:creationId xmlns:p14="http://schemas.microsoft.com/office/powerpoint/2010/main" val="2159102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sz="1600" b="1" dirty="0">
                <a:solidFill>
                  <a:srgbClr val="000000"/>
                </a:solidFill>
              </a:rPr>
              <a:t>Allègement des obligations en matière de formalités préalables</a:t>
            </a:r>
          </a:p>
          <a:p>
            <a:pPr lvl="0"/>
            <a:r>
              <a:rPr lang="fr-FR" sz="1600" b="1" dirty="0">
                <a:solidFill>
                  <a:srgbClr val="000000"/>
                </a:solidFill>
              </a:rPr>
              <a:t>Obligation pour le responsable de traitement de démontrer, à tout moment, sa conformité aux exigences du RGPD en traçant toutes les démarches entreprises (principe d’</a:t>
            </a:r>
            <a:r>
              <a:rPr lang="fr-FR" sz="1600" b="1" i="1" dirty="0" err="1">
                <a:solidFill>
                  <a:srgbClr val="000000"/>
                </a:solidFill>
              </a:rPr>
              <a:t>accountability</a:t>
            </a:r>
            <a:r>
              <a:rPr lang="fr-FR" sz="1600" b="1" dirty="0">
                <a:solidFill>
                  <a:srgbClr val="000000"/>
                </a:solidFill>
              </a:rPr>
              <a:t>)</a:t>
            </a:r>
            <a:endParaRPr lang="fr-FR" sz="1600" b="1" i="0" dirty="0">
              <a:solidFill>
                <a:srgbClr val="000000"/>
              </a:solidFill>
            </a:endParaRPr>
          </a:p>
          <a:p>
            <a:pPr lvl="0">
              <a:lnSpc>
                <a:spcPct val="100000"/>
              </a:lnSpc>
              <a:spcAft>
                <a:spcPts val="0"/>
              </a:spcAft>
            </a:pPr>
            <a:r>
              <a:rPr lang="fr-FR" sz="1600" b="1" i="0" dirty="0">
                <a:solidFill>
                  <a:srgbClr val="000000"/>
                </a:solidFill>
              </a:rPr>
              <a:t>En pratique…</a:t>
            </a:r>
            <a:r>
              <a:rPr lang="fr-FR" sz="1600" b="0" i="0" dirty="0">
                <a:solidFill>
                  <a:srgbClr val="000000"/>
                </a:solidFill>
              </a:rPr>
              <a:t>cette mise en conformité dynamique</a:t>
            </a:r>
            <a:r>
              <a:rPr lang="fr-FR" sz="1600" b="0" i="0" baseline="0" dirty="0">
                <a:solidFill>
                  <a:srgbClr val="000000"/>
                </a:solidFill>
              </a:rPr>
              <a:t> s’appuie sur des outils (registre, etc.), et un acteur : le DPO. </a:t>
            </a:r>
            <a:endParaRPr lang="fr-FR" sz="1600" b="1" i="0" dirty="0">
              <a:solidFill>
                <a:srgbClr val="000000"/>
              </a:solidFill>
            </a:endParaRPr>
          </a:p>
          <a:p>
            <a:endParaRPr lang="fr-FR" dirty="0"/>
          </a:p>
          <a:p>
            <a:endParaRPr lang="fr-FR" dirty="0"/>
          </a:p>
        </p:txBody>
      </p:sp>
      <p:sp>
        <p:nvSpPr>
          <p:cNvPr id="4" name="Espace réservé du pied de page 3"/>
          <p:cNvSpPr>
            <a:spLocks noGrp="1"/>
          </p:cNvSpPr>
          <p:nvPr>
            <p:ph type="ftr" sz="quarter" idx="10"/>
          </p:nvPr>
        </p:nvSpPr>
        <p:spPr/>
        <p:txBody>
          <a:bodyPr/>
          <a:lstStyle/>
          <a:p>
            <a:r>
              <a:rPr lang="fr-FR"/>
              <a:t>CNIL</a:t>
            </a:r>
          </a:p>
        </p:txBody>
      </p:sp>
      <p:sp>
        <p:nvSpPr>
          <p:cNvPr id="5" name="Espace réservé du numéro de diapositive 4"/>
          <p:cNvSpPr>
            <a:spLocks noGrp="1"/>
          </p:cNvSpPr>
          <p:nvPr>
            <p:ph type="sldNum" sz="quarter" idx="11"/>
          </p:nvPr>
        </p:nvSpPr>
        <p:spPr/>
        <p:txBody>
          <a:bodyPr/>
          <a:lstStyle/>
          <a:p>
            <a:fld id="{13FB50F8-6DAF-4E44-822A-0FA957FD7D75}" type="slidenum">
              <a:rPr lang="fr-FR" smtClean="0"/>
              <a:pPr/>
              <a:t>13</a:t>
            </a:fld>
            <a:endParaRPr lang="fr-FR"/>
          </a:p>
        </p:txBody>
      </p:sp>
    </p:spTree>
    <p:extLst>
      <p:ext uri="{BB962C8B-B14F-4D97-AF65-F5344CB8AC3E}">
        <p14:creationId xmlns:p14="http://schemas.microsoft.com/office/powerpoint/2010/main" val="3980134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r>
              <a:rPr lang="fr-FR"/>
              <a:t>CNIL</a:t>
            </a:r>
          </a:p>
        </p:txBody>
      </p:sp>
      <p:sp>
        <p:nvSpPr>
          <p:cNvPr id="5" name="Espace réservé du numéro de diapositive 4"/>
          <p:cNvSpPr>
            <a:spLocks noGrp="1"/>
          </p:cNvSpPr>
          <p:nvPr>
            <p:ph type="sldNum" sz="quarter" idx="11"/>
          </p:nvPr>
        </p:nvSpPr>
        <p:spPr/>
        <p:txBody>
          <a:bodyPr/>
          <a:lstStyle/>
          <a:p>
            <a:fld id="{13FB50F8-6DAF-4E44-822A-0FA957FD7D75}" type="slidenum">
              <a:rPr lang="fr-FR" smtClean="0"/>
              <a:pPr/>
              <a:t>14</a:t>
            </a:fld>
            <a:endParaRPr lang="fr-FR"/>
          </a:p>
        </p:txBody>
      </p:sp>
    </p:spTree>
    <p:extLst>
      <p:ext uri="{BB962C8B-B14F-4D97-AF65-F5344CB8AC3E}">
        <p14:creationId xmlns:p14="http://schemas.microsoft.com/office/powerpoint/2010/main" val="447388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r>
              <a:rPr lang="fr-FR"/>
              <a:t>CNIL</a:t>
            </a:r>
          </a:p>
        </p:txBody>
      </p:sp>
      <p:sp>
        <p:nvSpPr>
          <p:cNvPr id="5" name="Espace réservé du numéro de diapositive 4"/>
          <p:cNvSpPr>
            <a:spLocks noGrp="1"/>
          </p:cNvSpPr>
          <p:nvPr>
            <p:ph type="sldNum" sz="quarter" idx="11"/>
          </p:nvPr>
        </p:nvSpPr>
        <p:spPr/>
        <p:txBody>
          <a:bodyPr/>
          <a:lstStyle/>
          <a:p>
            <a:fld id="{13FB50F8-6DAF-4E44-822A-0FA957FD7D75}" type="slidenum">
              <a:rPr lang="fr-FR" smtClean="0"/>
              <a:pPr/>
              <a:t>15</a:t>
            </a:fld>
            <a:endParaRPr lang="fr-FR"/>
          </a:p>
        </p:txBody>
      </p:sp>
    </p:spTree>
    <p:extLst>
      <p:ext uri="{BB962C8B-B14F-4D97-AF65-F5344CB8AC3E}">
        <p14:creationId xmlns:p14="http://schemas.microsoft.com/office/powerpoint/2010/main" val="1393804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r>
              <a:rPr lang="fr-FR"/>
              <a:t>CNIL</a:t>
            </a:r>
          </a:p>
        </p:txBody>
      </p:sp>
      <p:sp>
        <p:nvSpPr>
          <p:cNvPr id="5" name="Espace réservé du numéro de diapositive 4"/>
          <p:cNvSpPr>
            <a:spLocks noGrp="1"/>
          </p:cNvSpPr>
          <p:nvPr>
            <p:ph type="sldNum" sz="quarter" idx="11"/>
          </p:nvPr>
        </p:nvSpPr>
        <p:spPr/>
        <p:txBody>
          <a:bodyPr/>
          <a:lstStyle/>
          <a:p>
            <a:fld id="{13FB50F8-6DAF-4E44-822A-0FA957FD7D75}" type="slidenum">
              <a:rPr lang="fr-FR" smtClean="0"/>
              <a:pPr/>
              <a:t>16</a:t>
            </a:fld>
            <a:endParaRPr lang="fr-FR"/>
          </a:p>
        </p:txBody>
      </p:sp>
    </p:spTree>
    <p:extLst>
      <p:ext uri="{BB962C8B-B14F-4D97-AF65-F5344CB8AC3E}">
        <p14:creationId xmlns:p14="http://schemas.microsoft.com/office/powerpoint/2010/main" val="512879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baseline="0" dirty="0"/>
          </a:p>
        </p:txBody>
      </p:sp>
      <p:sp>
        <p:nvSpPr>
          <p:cNvPr id="4" name="Espace réservé du pied de page 3"/>
          <p:cNvSpPr>
            <a:spLocks noGrp="1"/>
          </p:cNvSpPr>
          <p:nvPr>
            <p:ph type="ftr" sz="quarter" idx="10"/>
          </p:nvPr>
        </p:nvSpPr>
        <p:spPr/>
        <p:txBody>
          <a:bodyPr/>
          <a:lstStyle/>
          <a:p>
            <a:r>
              <a:rPr lang="fr-FR"/>
              <a:t>CNIL</a:t>
            </a:r>
          </a:p>
        </p:txBody>
      </p:sp>
      <p:sp>
        <p:nvSpPr>
          <p:cNvPr id="5" name="Espace réservé du numéro de diapositive 4"/>
          <p:cNvSpPr>
            <a:spLocks noGrp="1"/>
          </p:cNvSpPr>
          <p:nvPr>
            <p:ph type="sldNum" sz="quarter" idx="11"/>
          </p:nvPr>
        </p:nvSpPr>
        <p:spPr/>
        <p:txBody>
          <a:bodyPr/>
          <a:lstStyle/>
          <a:p>
            <a:fld id="{13FB50F8-6DAF-4E44-822A-0FA957FD7D75}" type="slidenum">
              <a:rPr lang="fr-FR" smtClean="0"/>
              <a:pPr/>
              <a:t>17</a:t>
            </a:fld>
            <a:endParaRPr lang="fr-FR"/>
          </a:p>
        </p:txBody>
      </p:sp>
    </p:spTree>
    <p:extLst>
      <p:ext uri="{BB962C8B-B14F-4D97-AF65-F5344CB8AC3E}">
        <p14:creationId xmlns:p14="http://schemas.microsoft.com/office/powerpoint/2010/main" val="912174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pied de page 3"/>
          <p:cNvSpPr>
            <a:spLocks noGrp="1"/>
          </p:cNvSpPr>
          <p:nvPr>
            <p:ph type="ftr" sz="quarter" idx="10"/>
          </p:nvPr>
        </p:nvSpPr>
        <p:spPr/>
        <p:txBody>
          <a:bodyPr/>
          <a:lstStyle/>
          <a:p>
            <a:r>
              <a:rPr lang="fr-FR"/>
              <a:t>CNIL</a:t>
            </a:r>
          </a:p>
        </p:txBody>
      </p:sp>
      <p:sp>
        <p:nvSpPr>
          <p:cNvPr id="5" name="Espace réservé du numéro de diapositive 4"/>
          <p:cNvSpPr>
            <a:spLocks noGrp="1"/>
          </p:cNvSpPr>
          <p:nvPr>
            <p:ph type="sldNum" sz="quarter" idx="11"/>
          </p:nvPr>
        </p:nvSpPr>
        <p:spPr/>
        <p:txBody>
          <a:bodyPr/>
          <a:lstStyle/>
          <a:p>
            <a:fld id="{13FB50F8-6DAF-4E44-822A-0FA957FD7D75}" type="slidenum">
              <a:rPr lang="fr-FR" smtClean="0"/>
              <a:pPr/>
              <a:t>18</a:t>
            </a:fld>
            <a:endParaRPr lang="fr-FR"/>
          </a:p>
        </p:txBody>
      </p:sp>
    </p:spTree>
    <p:extLst>
      <p:ext uri="{BB962C8B-B14F-4D97-AF65-F5344CB8AC3E}">
        <p14:creationId xmlns:p14="http://schemas.microsoft.com/office/powerpoint/2010/main" val="4172351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a:solidFill>
                <a:schemeClr val="tx1"/>
              </a:solidFill>
              <a:effectLst/>
              <a:latin typeface="+mn-lt"/>
              <a:ea typeface="+mn-ea"/>
              <a:cs typeface="+mn-cs"/>
            </a:endParaRPr>
          </a:p>
        </p:txBody>
      </p:sp>
      <p:sp>
        <p:nvSpPr>
          <p:cNvPr id="4" name="Espace réservé du pied de page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CNIL</a:t>
            </a:r>
          </a:p>
        </p:txBody>
      </p:sp>
      <p:sp>
        <p:nvSpPr>
          <p:cNvPr id="5" name="Espace réservé du numéro de diapositive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FB50F8-6DAF-4E44-822A-0FA957FD7D75}"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6622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 l’oral : mentionner l’évolution du RI &gt; liste</a:t>
            </a:r>
            <a:r>
              <a:rPr lang="fr-FR" baseline="0" dirty="0"/>
              <a:t> de pièces constitutives </a:t>
            </a:r>
          </a:p>
          <a:p>
            <a:r>
              <a:rPr lang="fr-FR" baseline="0" dirty="0"/>
              <a:t>Ne pas hésiter à mentionner le calendrier SP, fonctionnement et discussions de la plénière</a:t>
            </a:r>
          </a:p>
          <a:p>
            <a:endParaRPr lang="fr-FR" dirty="0"/>
          </a:p>
        </p:txBody>
      </p:sp>
      <p:sp>
        <p:nvSpPr>
          <p:cNvPr id="4" name="Espace réservé du pied de page 3"/>
          <p:cNvSpPr>
            <a:spLocks noGrp="1"/>
          </p:cNvSpPr>
          <p:nvPr>
            <p:ph type="ftr" sz="quarter" idx="10"/>
          </p:nvPr>
        </p:nvSpPr>
        <p:spPr/>
        <p:txBody>
          <a:bodyPr/>
          <a:lstStyle/>
          <a:p>
            <a:r>
              <a:rPr lang="fr-FR"/>
              <a:t>CNIL</a:t>
            </a:r>
            <a:endParaRPr lang="fr-FR" dirty="0"/>
          </a:p>
        </p:txBody>
      </p:sp>
      <p:sp>
        <p:nvSpPr>
          <p:cNvPr id="5" name="Espace réservé du numéro de diapositive 4"/>
          <p:cNvSpPr>
            <a:spLocks noGrp="1"/>
          </p:cNvSpPr>
          <p:nvPr>
            <p:ph type="sldNum" sz="quarter" idx="11"/>
          </p:nvPr>
        </p:nvSpPr>
        <p:spPr/>
        <p:txBody>
          <a:bodyPr/>
          <a:lstStyle/>
          <a:p>
            <a:fld id="{13FB50F8-6DAF-4E44-822A-0FA957FD7D75}" type="slidenum">
              <a:rPr lang="fr-FR" smtClean="0"/>
              <a:pPr/>
              <a:t>24</a:t>
            </a:fld>
            <a:endParaRPr lang="fr-FR" dirty="0"/>
          </a:p>
        </p:txBody>
      </p:sp>
    </p:spTree>
    <p:extLst>
      <p:ext uri="{BB962C8B-B14F-4D97-AF65-F5344CB8AC3E}">
        <p14:creationId xmlns:p14="http://schemas.microsoft.com/office/powerpoint/2010/main" val="3394579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endParaRPr lang="fr-FR" dirty="0"/>
          </a:p>
        </p:txBody>
      </p:sp>
      <p:sp>
        <p:nvSpPr>
          <p:cNvPr id="4" name="Espace réservé du pied de page 3"/>
          <p:cNvSpPr>
            <a:spLocks noGrp="1"/>
          </p:cNvSpPr>
          <p:nvPr>
            <p:ph type="ftr" sz="quarter" idx="4"/>
          </p:nvPr>
        </p:nvSpPr>
        <p:spPr/>
        <p:txBody>
          <a:bodyPr/>
          <a:lstStyle/>
          <a:p>
            <a:r>
              <a:rPr lang="fr-FR"/>
              <a:t>CNIL</a:t>
            </a:r>
            <a:endParaRPr lang="fr-FR" dirty="0"/>
          </a:p>
        </p:txBody>
      </p:sp>
      <p:sp>
        <p:nvSpPr>
          <p:cNvPr id="5" name="Espace réservé du numéro de diapositive 4"/>
          <p:cNvSpPr>
            <a:spLocks noGrp="1"/>
          </p:cNvSpPr>
          <p:nvPr>
            <p:ph type="sldNum" sz="quarter" idx="5"/>
          </p:nvPr>
        </p:nvSpPr>
        <p:spPr/>
        <p:txBody>
          <a:bodyPr/>
          <a:lstStyle/>
          <a:p>
            <a:fld id="{13FB50F8-6DAF-4E44-822A-0FA957FD7D75}" type="slidenum">
              <a:rPr lang="fr-FR" smtClean="0"/>
              <a:pPr/>
              <a:t>26</a:t>
            </a:fld>
            <a:endParaRPr lang="fr-FR" dirty="0"/>
          </a:p>
        </p:txBody>
      </p:sp>
    </p:spTree>
    <p:extLst>
      <p:ext uri="{BB962C8B-B14F-4D97-AF65-F5344CB8AC3E}">
        <p14:creationId xmlns:p14="http://schemas.microsoft.com/office/powerpoint/2010/main" val="2982259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pied de page 3"/>
          <p:cNvSpPr>
            <a:spLocks noGrp="1"/>
          </p:cNvSpPr>
          <p:nvPr>
            <p:ph type="ftr" sz="quarter" idx="4"/>
          </p:nvPr>
        </p:nvSpPr>
        <p:spPr/>
        <p:txBody>
          <a:bodyPr/>
          <a:lstStyle/>
          <a:p>
            <a:r>
              <a:rPr lang="fr-FR"/>
              <a:t>CNIL</a:t>
            </a:r>
            <a:endParaRPr lang="fr-FR" dirty="0"/>
          </a:p>
        </p:txBody>
      </p:sp>
      <p:sp>
        <p:nvSpPr>
          <p:cNvPr id="5" name="Espace réservé du numéro de diapositive 4"/>
          <p:cNvSpPr>
            <a:spLocks noGrp="1"/>
          </p:cNvSpPr>
          <p:nvPr>
            <p:ph type="sldNum" sz="quarter" idx="5"/>
          </p:nvPr>
        </p:nvSpPr>
        <p:spPr/>
        <p:txBody>
          <a:bodyPr/>
          <a:lstStyle/>
          <a:p>
            <a:fld id="{13FB50F8-6DAF-4E44-822A-0FA957FD7D75}" type="slidenum">
              <a:rPr lang="fr-FR" smtClean="0"/>
              <a:pPr/>
              <a:t>2</a:t>
            </a:fld>
            <a:endParaRPr lang="fr-FR" dirty="0"/>
          </a:p>
        </p:txBody>
      </p:sp>
    </p:spTree>
    <p:extLst>
      <p:ext uri="{BB962C8B-B14F-4D97-AF65-F5344CB8AC3E}">
        <p14:creationId xmlns:p14="http://schemas.microsoft.com/office/powerpoint/2010/main" val="3314541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dirty="0"/>
              <a:t>Nous avons été saisi de plusieurs demandes de la part d’acteurs privés ou publics sur ces entrepôts de données de santé.</a:t>
            </a:r>
          </a:p>
          <a:p>
            <a:r>
              <a:rPr lang="fr-FR" sz="1000" dirty="0"/>
              <a:t>Exemple : les CHU de Nantes et Grenoble ont été autorisés à créer leur entrepôt de données de santé. </a:t>
            </a:r>
          </a:p>
          <a:p>
            <a:endParaRPr lang="fr-FR" sz="1000" dirty="0"/>
          </a:p>
          <a:p>
            <a:r>
              <a:rPr lang="fr-FR" sz="1000" dirty="0"/>
              <a:t>La finalité principale est de réutiliser les données à des fins de recherches/études ultérieures. </a:t>
            </a:r>
          </a:p>
          <a:p>
            <a:r>
              <a:rPr lang="fr-FR" sz="1000" dirty="0"/>
              <a:t>Il peut y avoir d’autres finalités comme l’exploitation de ces données à des fins de pilotage de l’établissement.</a:t>
            </a:r>
          </a:p>
          <a:p>
            <a:endParaRPr lang="fr-FR" sz="1000" dirty="0"/>
          </a:p>
          <a:p>
            <a:r>
              <a:rPr lang="fr-FR" sz="1000" dirty="0"/>
              <a:t>Pour un entrepôt de données de santé : il faudra faire une demande d’autorisation à la CNIL. Pour les traitements de recherche qui seront issus de cet entrepôt : il s’agit de traitements à part</a:t>
            </a:r>
            <a:r>
              <a:rPr lang="fr-FR" sz="1000" baseline="0" dirty="0"/>
              <a:t> entière. Ils devront donc faire l’objet d’une analyse, et le cas échéant, de formalités</a:t>
            </a:r>
            <a:r>
              <a:rPr lang="fr-FR" sz="1000" dirty="0"/>
              <a:t>. Il y a donc 2 temps : la constitution</a:t>
            </a:r>
            <a:r>
              <a:rPr lang="fr-FR" sz="1000" baseline="0" dirty="0"/>
              <a:t> de l’entrepôt, et la réutilisation à des fins de recherche. </a:t>
            </a:r>
            <a:endParaRPr lang="fr-FR" sz="1000" dirty="0"/>
          </a:p>
          <a:p>
            <a:endParaRPr lang="fr-FR" sz="1000" dirty="0"/>
          </a:p>
          <a:p>
            <a:r>
              <a:rPr lang="fr-FR" sz="1000" dirty="0"/>
              <a:t>L’information aux personnes doit faire l’objet d’une véritable réflexion car il faudra informer les personnes de la constitution de cet entrepôt puis des projets de recherches qui se feront ensuite. Si l’information aux personnes est impossible ou nécessite des efforts disproportionnés il faudra alors demander une dérogation à l’information des personnes (à justifier</a:t>
            </a:r>
            <a:r>
              <a:rPr lang="fr-FR" sz="1000" baseline="0" dirty="0"/>
              <a:t> et à argumenter avec des éléments tangibles)</a:t>
            </a:r>
            <a:r>
              <a:rPr lang="fr-FR" sz="1000" dirty="0"/>
              <a:t>. En cas</a:t>
            </a:r>
            <a:r>
              <a:rPr lang="fr-FR" sz="1000" baseline="0" dirty="0"/>
              <a:t> de dérogation à l’information, i</a:t>
            </a:r>
            <a:r>
              <a:rPr lang="fr-FR" sz="1000" dirty="0"/>
              <a:t>l faudra prévoir des alternatives à cette information</a:t>
            </a:r>
            <a:r>
              <a:rPr lang="fr-FR" sz="1000" baseline="0" dirty="0"/>
              <a:t> pour informer de manière collective. </a:t>
            </a:r>
          </a:p>
          <a:p>
            <a:endParaRPr lang="fr-FR" sz="1000" dirty="0"/>
          </a:p>
          <a:p>
            <a:r>
              <a:rPr lang="fr-FR" sz="1000" dirty="0"/>
              <a:t>Si vous choisissez</a:t>
            </a:r>
            <a:r>
              <a:rPr lang="fr-FR" sz="1000" baseline="0" dirty="0"/>
              <a:t> de constituer votre</a:t>
            </a:r>
            <a:r>
              <a:rPr lang="fr-FR" sz="1000" dirty="0"/>
              <a:t> entrepôt sur la base du consentement explicite=</a:t>
            </a:r>
            <a:r>
              <a:rPr lang="fr-FR" sz="1000" baseline="0" dirty="0"/>
              <a:t> </a:t>
            </a:r>
            <a:r>
              <a:rPr lang="fr-FR" sz="1000" dirty="0"/>
              <a:t>pas de demande d’autorisation a effectuer auprès de la CNIL. Par contre, il y a toujours l’inscription au registre des traitements et une AIPD</a:t>
            </a:r>
            <a:r>
              <a:rPr lang="fr-FR" sz="1000" baseline="0" dirty="0"/>
              <a:t> </a:t>
            </a:r>
            <a:r>
              <a:rPr lang="fr-FR" sz="1000" dirty="0"/>
              <a:t>à réaliser.</a:t>
            </a:r>
          </a:p>
          <a:p>
            <a:endParaRPr lang="fr-FR" sz="1000" dirty="0"/>
          </a:p>
          <a:p>
            <a:r>
              <a:rPr lang="fr-FR" sz="1000" dirty="0"/>
              <a:t>Pour</a:t>
            </a:r>
            <a:r>
              <a:rPr lang="fr-FR" sz="1000" baseline="0" dirty="0"/>
              <a:t> en savoir plus : </a:t>
            </a:r>
            <a:r>
              <a:rPr lang="fr-FR" sz="1000" dirty="0">
                <a:hlinkClick r:id="rId3"/>
              </a:rPr>
              <a:t>https://www.cnil.fr/fr/traitements-de-donnees-de-sante-comment-faire-la-distinction-entre-un-entrepot-et-une-recherche-et</a:t>
            </a:r>
            <a:endParaRPr lang="fr-FR" sz="1000" dirty="0"/>
          </a:p>
        </p:txBody>
      </p:sp>
      <p:sp>
        <p:nvSpPr>
          <p:cNvPr id="4" name="Espace réservé du pied de page 3"/>
          <p:cNvSpPr>
            <a:spLocks noGrp="1"/>
          </p:cNvSpPr>
          <p:nvPr>
            <p:ph type="ftr" sz="quarter" idx="10"/>
          </p:nvPr>
        </p:nvSpPr>
        <p:spPr/>
        <p:txBody>
          <a:bodyPr/>
          <a:lstStyle/>
          <a:p>
            <a:r>
              <a:rPr lang="fr-FR"/>
              <a:t>Merci de n'utiliser/diffuser cette présentation qu'à des fins de formation/sensibilisation internes à votre organisme. Toute marchandisation de cette présentation est proscrite et pourra faire l'objet de poursuites. </a:t>
            </a:r>
            <a:endParaRPr lang="fr-FR" dirty="0"/>
          </a:p>
        </p:txBody>
      </p:sp>
      <p:sp>
        <p:nvSpPr>
          <p:cNvPr id="5" name="Espace réservé du numéro de diapositive 4"/>
          <p:cNvSpPr>
            <a:spLocks noGrp="1"/>
          </p:cNvSpPr>
          <p:nvPr>
            <p:ph type="sldNum" sz="quarter" idx="11"/>
          </p:nvPr>
        </p:nvSpPr>
        <p:spPr/>
        <p:txBody>
          <a:bodyPr/>
          <a:lstStyle/>
          <a:p>
            <a:fld id="{13FB50F8-6DAF-4E44-822A-0FA957FD7D75}" type="slidenum">
              <a:rPr lang="fr-FR" smtClean="0"/>
              <a:pPr/>
              <a:t>27</a:t>
            </a:fld>
            <a:endParaRPr lang="fr-FR" dirty="0"/>
          </a:p>
        </p:txBody>
      </p:sp>
    </p:spTree>
    <p:extLst>
      <p:ext uri="{BB962C8B-B14F-4D97-AF65-F5344CB8AC3E}">
        <p14:creationId xmlns:p14="http://schemas.microsoft.com/office/powerpoint/2010/main" val="2806930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r>
              <a:rPr lang="fr-FR"/>
              <a:t>CNIL</a:t>
            </a:r>
          </a:p>
        </p:txBody>
      </p:sp>
      <p:sp>
        <p:nvSpPr>
          <p:cNvPr id="5" name="Espace réservé du numéro de diapositive 4"/>
          <p:cNvSpPr>
            <a:spLocks noGrp="1"/>
          </p:cNvSpPr>
          <p:nvPr>
            <p:ph type="sldNum" sz="quarter" idx="11"/>
          </p:nvPr>
        </p:nvSpPr>
        <p:spPr/>
        <p:txBody>
          <a:bodyPr/>
          <a:lstStyle/>
          <a:p>
            <a:fld id="{13FB50F8-6DAF-4E44-822A-0FA957FD7D75}" type="slidenum">
              <a:rPr lang="fr-FR" smtClean="0"/>
              <a:pPr/>
              <a:t>30</a:t>
            </a:fld>
            <a:endParaRPr lang="fr-FR"/>
          </a:p>
        </p:txBody>
      </p:sp>
    </p:spTree>
    <p:extLst>
      <p:ext uri="{BB962C8B-B14F-4D97-AF65-F5344CB8AC3E}">
        <p14:creationId xmlns:p14="http://schemas.microsoft.com/office/powerpoint/2010/main" val="7739094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lvl="2" indent="0" defTabSz="914400">
              <a:buSzPct val="100000"/>
              <a:buNone/>
            </a:pPr>
            <a:endParaRPr lang="fr-FR" sz="2400" b="1" dirty="0"/>
          </a:p>
        </p:txBody>
      </p:sp>
      <p:sp>
        <p:nvSpPr>
          <p:cNvPr id="4" name="Espace réservé du pied de page 3"/>
          <p:cNvSpPr>
            <a:spLocks noGrp="1"/>
          </p:cNvSpPr>
          <p:nvPr>
            <p:ph type="ftr" sz="quarter" idx="10"/>
          </p:nvPr>
        </p:nvSpPr>
        <p:spPr/>
        <p:txBody>
          <a:bodyPr/>
          <a:lstStyle/>
          <a:p>
            <a:r>
              <a:rPr lang="fr-FR"/>
              <a:t>CNIL</a:t>
            </a:r>
          </a:p>
        </p:txBody>
      </p:sp>
      <p:sp>
        <p:nvSpPr>
          <p:cNvPr id="5" name="Espace réservé du numéro de diapositive 4"/>
          <p:cNvSpPr>
            <a:spLocks noGrp="1"/>
          </p:cNvSpPr>
          <p:nvPr>
            <p:ph type="sldNum" sz="quarter" idx="11"/>
          </p:nvPr>
        </p:nvSpPr>
        <p:spPr/>
        <p:txBody>
          <a:bodyPr/>
          <a:lstStyle/>
          <a:p>
            <a:fld id="{13FB50F8-6DAF-4E44-822A-0FA957FD7D75}" type="slidenum">
              <a:rPr lang="fr-FR" smtClean="0"/>
              <a:pPr/>
              <a:t>31</a:t>
            </a:fld>
            <a:endParaRPr lang="fr-FR"/>
          </a:p>
        </p:txBody>
      </p:sp>
    </p:spTree>
    <p:extLst>
      <p:ext uri="{BB962C8B-B14F-4D97-AF65-F5344CB8AC3E}">
        <p14:creationId xmlns:p14="http://schemas.microsoft.com/office/powerpoint/2010/main" val="3096748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pied de page 3"/>
          <p:cNvSpPr>
            <a:spLocks noGrp="1"/>
          </p:cNvSpPr>
          <p:nvPr>
            <p:ph type="ftr" sz="quarter" idx="10"/>
          </p:nvPr>
        </p:nvSpPr>
        <p:spPr/>
        <p:txBody>
          <a:bodyPr/>
          <a:lstStyle/>
          <a:p>
            <a:r>
              <a:rPr lang="fr-FR"/>
              <a:t>CNIL</a:t>
            </a:r>
            <a:endParaRPr lang="fr-FR" dirty="0"/>
          </a:p>
        </p:txBody>
      </p:sp>
      <p:sp>
        <p:nvSpPr>
          <p:cNvPr id="5" name="Espace réservé du numéro de diapositive 4"/>
          <p:cNvSpPr>
            <a:spLocks noGrp="1"/>
          </p:cNvSpPr>
          <p:nvPr>
            <p:ph type="sldNum" sz="quarter" idx="11"/>
          </p:nvPr>
        </p:nvSpPr>
        <p:spPr/>
        <p:txBody>
          <a:bodyPr/>
          <a:lstStyle/>
          <a:p>
            <a:fld id="{13FB50F8-6DAF-4E44-822A-0FA957FD7D75}" type="slidenum">
              <a:rPr lang="fr-FR" smtClean="0"/>
              <a:pPr/>
              <a:t>32</a:t>
            </a:fld>
            <a:endParaRPr lang="fr-FR" dirty="0"/>
          </a:p>
        </p:txBody>
      </p:sp>
    </p:spTree>
    <p:extLst>
      <p:ext uri="{BB962C8B-B14F-4D97-AF65-F5344CB8AC3E}">
        <p14:creationId xmlns:p14="http://schemas.microsoft.com/office/powerpoint/2010/main" val="25622369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1" dirty="0"/>
          </a:p>
        </p:txBody>
      </p:sp>
      <p:sp>
        <p:nvSpPr>
          <p:cNvPr id="4" name="Espace réservé du pied de page 3"/>
          <p:cNvSpPr>
            <a:spLocks noGrp="1"/>
          </p:cNvSpPr>
          <p:nvPr>
            <p:ph type="ftr" sz="quarter" idx="10"/>
          </p:nvPr>
        </p:nvSpPr>
        <p:spPr/>
        <p:txBody>
          <a:bodyPr/>
          <a:lstStyle/>
          <a:p>
            <a:r>
              <a:rPr lang="fr-FR"/>
              <a:t>CNIL</a:t>
            </a:r>
          </a:p>
        </p:txBody>
      </p:sp>
      <p:sp>
        <p:nvSpPr>
          <p:cNvPr id="5" name="Espace réservé du numéro de diapositive 4"/>
          <p:cNvSpPr>
            <a:spLocks noGrp="1"/>
          </p:cNvSpPr>
          <p:nvPr>
            <p:ph type="sldNum" sz="quarter" idx="11"/>
          </p:nvPr>
        </p:nvSpPr>
        <p:spPr/>
        <p:txBody>
          <a:bodyPr/>
          <a:lstStyle/>
          <a:p>
            <a:fld id="{13FB50F8-6DAF-4E44-822A-0FA957FD7D75}" type="slidenum">
              <a:rPr lang="fr-FR" smtClean="0"/>
              <a:pPr/>
              <a:t>33</a:t>
            </a:fld>
            <a:endParaRPr lang="fr-FR"/>
          </a:p>
        </p:txBody>
      </p:sp>
    </p:spTree>
    <p:extLst>
      <p:ext uri="{BB962C8B-B14F-4D97-AF65-F5344CB8AC3E}">
        <p14:creationId xmlns:p14="http://schemas.microsoft.com/office/powerpoint/2010/main" val="30990103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r>
              <a:rPr lang="fr-FR"/>
              <a:t>CNIL</a:t>
            </a:r>
            <a:endParaRPr lang="fr-FR" dirty="0"/>
          </a:p>
        </p:txBody>
      </p:sp>
      <p:sp>
        <p:nvSpPr>
          <p:cNvPr id="5" name="Espace réservé du numéro de diapositive 4"/>
          <p:cNvSpPr>
            <a:spLocks noGrp="1"/>
          </p:cNvSpPr>
          <p:nvPr>
            <p:ph type="sldNum" sz="quarter" idx="5"/>
          </p:nvPr>
        </p:nvSpPr>
        <p:spPr/>
        <p:txBody>
          <a:bodyPr/>
          <a:lstStyle/>
          <a:p>
            <a:fld id="{13FB50F8-6DAF-4E44-822A-0FA957FD7D75}" type="slidenum">
              <a:rPr lang="fr-FR" smtClean="0"/>
              <a:pPr/>
              <a:t>35</a:t>
            </a:fld>
            <a:endParaRPr lang="fr-FR" dirty="0"/>
          </a:p>
        </p:txBody>
      </p:sp>
    </p:spTree>
    <p:extLst>
      <p:ext uri="{BB962C8B-B14F-4D97-AF65-F5344CB8AC3E}">
        <p14:creationId xmlns:p14="http://schemas.microsoft.com/office/powerpoint/2010/main" val="41925802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pied de page 3"/>
          <p:cNvSpPr>
            <a:spLocks noGrp="1"/>
          </p:cNvSpPr>
          <p:nvPr>
            <p:ph type="ftr" sz="quarter" idx="4"/>
          </p:nvPr>
        </p:nvSpPr>
        <p:spPr/>
        <p:txBody>
          <a:bodyPr/>
          <a:lstStyle/>
          <a:p>
            <a:r>
              <a:rPr lang="fr-FR"/>
              <a:t>CNIL</a:t>
            </a:r>
            <a:endParaRPr lang="fr-FR" dirty="0"/>
          </a:p>
        </p:txBody>
      </p:sp>
      <p:sp>
        <p:nvSpPr>
          <p:cNvPr id="5" name="Espace réservé du numéro de diapositive 4"/>
          <p:cNvSpPr>
            <a:spLocks noGrp="1"/>
          </p:cNvSpPr>
          <p:nvPr>
            <p:ph type="sldNum" sz="quarter" idx="5"/>
          </p:nvPr>
        </p:nvSpPr>
        <p:spPr/>
        <p:txBody>
          <a:bodyPr/>
          <a:lstStyle/>
          <a:p>
            <a:fld id="{13FB50F8-6DAF-4E44-822A-0FA957FD7D75}" type="slidenum">
              <a:rPr lang="fr-FR" smtClean="0"/>
              <a:pPr/>
              <a:t>40</a:t>
            </a:fld>
            <a:endParaRPr lang="fr-FR" dirty="0"/>
          </a:p>
        </p:txBody>
      </p:sp>
    </p:spTree>
    <p:extLst>
      <p:ext uri="{BB962C8B-B14F-4D97-AF65-F5344CB8AC3E}">
        <p14:creationId xmlns:p14="http://schemas.microsoft.com/office/powerpoint/2010/main" val="3843051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85000" lnSpcReduction="10000"/>
          </a:bodyPr>
          <a:lstStyle/>
          <a:p>
            <a:r>
              <a:rPr lang="fr-FR" b="1" u="sng" baseline="0" dirty="0"/>
              <a:t>MMC</a:t>
            </a:r>
          </a:p>
          <a:p>
            <a:endParaRPr lang="fr-FR" baseline="0" dirty="0"/>
          </a:p>
          <a:p>
            <a:r>
              <a:rPr lang="fr-FR" baseline="0" dirty="0"/>
              <a:t>Dans certains cas, l’AIPD sera obligatoire ou pas. si pas obligatoire ou si doute : recommandé d’en faire une &gt; participation  la documentation du RT. </a:t>
            </a:r>
          </a:p>
          <a:p>
            <a:endParaRPr lang="fr-FR" baseline="0" dirty="0"/>
          </a:p>
          <a:p>
            <a:r>
              <a:rPr lang="fr-FR" b="1" baseline="0" dirty="0"/>
              <a:t>Dans quels cas une AIPD est obligatoire ? </a:t>
            </a:r>
          </a:p>
          <a:p>
            <a:r>
              <a:rPr lang="fr-FR" baseline="0" dirty="0"/>
              <a:t>AIPD est obligatoire lorsque le traitement présente des risques élevés. Pour aider les RT à évaluer ce risque, le CEPD a élaboré une liste de 9 critères à prendre en considération. </a:t>
            </a:r>
          </a:p>
          <a:p>
            <a:r>
              <a:rPr lang="fr-FR" baseline="0" dirty="0"/>
              <a:t>SI 2 critères ou plus : quasi sûr de devoir faire une AIPD. Moins d’1 critère : </a:t>
            </a:r>
          </a:p>
          <a:p>
            <a:r>
              <a:rPr lang="fr-FR" baseline="0" dirty="0"/>
              <a:t>En pratique, en santé, on a souvent avoir 2 critères de réunis : données sensibles et personnes vulnérables (patient, étudiant) + souvent : croisement de données ; large échelle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1" u="sng" baseline="0" dirty="0"/>
              <a:t>Ex: </a:t>
            </a:r>
            <a:r>
              <a:rPr lang="fr-FR" i="0" u="none" baseline="0" dirty="0"/>
              <a:t> dispositif de télémédecine, dossier patient informatisé, </a:t>
            </a:r>
            <a:endParaRPr lang="fr-FR" i="1" u="sng" baseline="0" dirty="0"/>
          </a:p>
          <a:p>
            <a:endParaRPr lang="fr-FR" baseline="0" dirty="0"/>
          </a:p>
          <a:p>
            <a:endParaRPr lang="fr-FR" baseline="0" dirty="0"/>
          </a:p>
          <a:p>
            <a:r>
              <a:rPr lang="fr-FR" sz="1200" b="1" i="0" kern="1200" dirty="0">
                <a:solidFill>
                  <a:schemeClr val="tx1"/>
                </a:solidFill>
                <a:effectLst/>
                <a:latin typeface="+mn-lt"/>
                <a:ea typeface="+mn-ea"/>
                <a:cs typeface="+mn-cs"/>
              </a:rPr>
              <a:t>Une AIPD  n'est pas nécessaire dans les cas suivants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kern="1200" dirty="0">
                <a:solidFill>
                  <a:schemeClr val="tx1"/>
                </a:solidFill>
                <a:effectLst/>
                <a:latin typeface="+mn-lt"/>
                <a:ea typeface="+mn-ea"/>
                <a:cs typeface="+mn-cs"/>
              </a:rPr>
              <a:t>quand le traitement ne présente pas de risque élevé pour les droits et libertés des personnes concernées </a:t>
            </a:r>
            <a:r>
              <a:rPr lang="fr-FR" sz="1200" b="0" i="0" kern="1200" baseline="0" dirty="0">
                <a:solidFill>
                  <a:schemeClr val="tx1"/>
                </a:solidFill>
                <a:effectLst/>
                <a:latin typeface="+mn-lt"/>
                <a:ea typeface="+mn-ea"/>
                <a:cs typeface="+mn-cs"/>
              </a:rPr>
              <a:t> (cf. liste des critères du CEPD)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u="sng" kern="1200" dirty="0">
                <a:solidFill>
                  <a:schemeClr val="tx1"/>
                </a:solidFill>
                <a:effectLst/>
                <a:latin typeface="+mn-lt"/>
                <a:ea typeface="+mn-ea"/>
                <a:cs typeface="+mn-cs"/>
              </a:rPr>
              <a:t>Traitements</a:t>
            </a:r>
            <a:r>
              <a:rPr lang="fr-FR" sz="1200" b="0" i="0" u="sng" kern="1200" baseline="0" dirty="0">
                <a:solidFill>
                  <a:schemeClr val="tx1"/>
                </a:solidFill>
                <a:effectLst/>
                <a:latin typeface="+mn-lt"/>
                <a:ea typeface="+mn-ea"/>
                <a:cs typeface="+mn-cs"/>
              </a:rPr>
              <a:t> </a:t>
            </a:r>
            <a:r>
              <a:rPr lang="fr-FR" sz="1200" b="0" i="0" u="sng" kern="1200" dirty="0">
                <a:solidFill>
                  <a:schemeClr val="tx1"/>
                </a:solidFill>
                <a:effectLst/>
                <a:latin typeface="+mn-lt"/>
                <a:ea typeface="+mn-ea"/>
                <a:cs typeface="+mn-cs"/>
              </a:rPr>
              <a:t>similaires </a:t>
            </a:r>
            <a:r>
              <a:rPr lang="fr-FR" sz="1200" b="0" i="0" kern="1200" dirty="0">
                <a:solidFill>
                  <a:schemeClr val="tx1"/>
                </a:solidFill>
                <a:effectLst/>
                <a:latin typeface="+mn-lt"/>
                <a:ea typeface="+mn-ea"/>
                <a:cs typeface="+mn-cs"/>
              </a:rPr>
              <a:t>: lorsque la nature, la portée, le contexte et les finalités du traitement envisagé sont très similaires à un traitement pour lequel une AIPD a déjà été menée (ex: un</a:t>
            </a:r>
            <a:r>
              <a:rPr lang="fr-FR" sz="1200" b="0" i="0" kern="1200" baseline="0" dirty="0">
                <a:solidFill>
                  <a:schemeClr val="tx1"/>
                </a:solidFill>
                <a:effectLst/>
                <a:latin typeface="+mn-lt"/>
                <a:ea typeface="+mn-ea"/>
                <a:cs typeface="+mn-cs"/>
              </a:rPr>
              <a:t> même dispositif de vidéo déployé dans plusieurs filiales d’un groupe)</a:t>
            </a:r>
            <a:r>
              <a:rPr lang="fr-FR" sz="1200" b="0" i="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u="sng" kern="1200" dirty="0">
                <a:solidFill>
                  <a:schemeClr val="tx1"/>
                </a:solidFill>
                <a:effectLst/>
                <a:latin typeface="+mn-lt"/>
                <a:ea typeface="+mn-ea"/>
                <a:cs typeface="+mn-cs"/>
              </a:rPr>
              <a:t>Tolérance</a:t>
            </a:r>
            <a:r>
              <a:rPr lang="fr-FR" sz="1200" b="0" i="0" kern="1200" baseline="0" dirty="0">
                <a:solidFill>
                  <a:schemeClr val="tx1"/>
                </a:solidFill>
                <a:effectLst/>
                <a:latin typeface="+mn-lt"/>
                <a:ea typeface="+mn-ea"/>
                <a:cs typeface="+mn-cs"/>
              </a:rPr>
              <a:t> : traitements qui a fait l’objet d’une formalité ou d’une inscription dans le registre du CIL avant le 25 mai &gt; dispense pendant 3 ans de mener une AIPD, si aucune modification du traitement. A l’issue de ce délai ; les RT doivent effectuer une AIPD si le traitement est susceptible d’engendrer un risque élevé pour les droits et libertés des personnes. </a:t>
            </a:r>
          </a:p>
          <a:p>
            <a:pPr marL="171450" indent="-171450">
              <a:buFont typeface="Arial" panose="020B0604020202020204" pitchFamily="34" charset="0"/>
              <a:buChar char="•"/>
            </a:pPr>
            <a:r>
              <a:rPr lang="fr-FR" sz="1200" b="0" i="0" kern="1200" dirty="0">
                <a:solidFill>
                  <a:schemeClr val="tx1"/>
                </a:solidFill>
                <a:effectLst/>
                <a:latin typeface="+mn-lt"/>
                <a:ea typeface="+mn-ea"/>
                <a:cs typeface="+mn-cs"/>
              </a:rPr>
              <a:t>quand le traitement répond à une obligation légale ou est nécessaire à l’exercice d’une mission de service public (article 6 du RGPD), sous réserve que les conditions suivantes soient remplies : </a:t>
            </a:r>
          </a:p>
          <a:p>
            <a:r>
              <a:rPr lang="fr-FR" sz="1200" b="0" i="0" kern="1200" dirty="0">
                <a:solidFill>
                  <a:schemeClr val="tx1"/>
                </a:solidFill>
                <a:effectLst/>
                <a:latin typeface="+mn-lt"/>
                <a:ea typeface="+mn-ea"/>
                <a:cs typeface="+mn-cs"/>
              </a:rPr>
              <a:t>qu’il ait une base légale dans le droit de l’UE ou le droit de l’État membre ;</a:t>
            </a:r>
            <a:r>
              <a:rPr lang="fr-FR" sz="1200" b="0" i="0" kern="1200" baseline="0" dirty="0">
                <a:solidFill>
                  <a:schemeClr val="tx1"/>
                </a:solidFill>
                <a:effectLst/>
                <a:latin typeface="+mn-lt"/>
                <a:ea typeface="+mn-ea"/>
                <a:cs typeface="+mn-cs"/>
              </a:rPr>
              <a:t> </a:t>
            </a:r>
            <a:r>
              <a:rPr lang="fr-FR" sz="1200" b="0" i="0" kern="1200" dirty="0">
                <a:solidFill>
                  <a:schemeClr val="tx1"/>
                </a:solidFill>
                <a:effectLst/>
                <a:latin typeface="+mn-lt"/>
                <a:ea typeface="+mn-ea"/>
                <a:cs typeface="+mn-cs"/>
              </a:rPr>
              <a:t>que ce droit règlemente cette opération de traitement ;</a:t>
            </a:r>
            <a:r>
              <a:rPr lang="fr-FR" sz="1200" b="0" i="0" kern="1200" baseline="0" dirty="0">
                <a:solidFill>
                  <a:schemeClr val="tx1"/>
                </a:solidFill>
                <a:effectLst/>
                <a:latin typeface="+mn-lt"/>
                <a:ea typeface="+mn-ea"/>
                <a:cs typeface="+mn-cs"/>
              </a:rPr>
              <a:t> </a:t>
            </a:r>
            <a:r>
              <a:rPr lang="fr-FR" sz="1200" b="0" i="0" kern="1200" dirty="0">
                <a:solidFill>
                  <a:schemeClr val="tx1"/>
                </a:solidFill>
                <a:effectLst/>
                <a:latin typeface="+mn-lt"/>
                <a:ea typeface="+mn-ea"/>
                <a:cs typeface="+mn-cs"/>
              </a:rPr>
              <a:t>et qu’une AIPD ait déjà été menée lors de l’adoption de cette base légale.</a:t>
            </a:r>
          </a:p>
          <a:p>
            <a:pPr marL="171450" indent="-171450">
              <a:buFont typeface="Arial" panose="020B0604020202020204" pitchFamily="34" charset="0"/>
              <a:buChar char="•"/>
            </a:pPr>
            <a:r>
              <a:rPr lang="fr-FR" sz="1200" b="0" i="0" kern="1200" dirty="0">
                <a:solidFill>
                  <a:schemeClr val="tx1"/>
                </a:solidFill>
                <a:effectLst/>
                <a:latin typeface="+mn-lt"/>
                <a:ea typeface="+mn-ea"/>
                <a:cs typeface="+mn-cs"/>
              </a:rPr>
              <a:t>quand le traitement figure sur </a:t>
            </a:r>
            <a:r>
              <a:rPr lang="fr-FR" sz="1200" b="0" i="0" u="none" strike="noStrike" kern="1200" dirty="0">
                <a:solidFill>
                  <a:schemeClr val="tx1"/>
                </a:solidFill>
                <a:effectLst/>
                <a:latin typeface="+mn-lt"/>
                <a:ea typeface="+mn-ea"/>
                <a:cs typeface="+mn-cs"/>
                <a:hlinkClick r:id="rId3" tooltip="Liste des types d’opérations de traitement pour lesquelles une AIPD n'est pas requise - PDF (244 ko) - Nouvelle fenêtre"/>
              </a:rPr>
              <a:t>la liste des exceptions adoptée par la CNIL</a:t>
            </a:r>
            <a:r>
              <a:rPr lang="fr-FR" sz="1200" b="0" i="0" kern="1200" dirty="0">
                <a:solidFill>
                  <a:schemeClr val="tx1"/>
                </a:solidFill>
                <a:effectLst/>
                <a:latin typeface="+mn-lt"/>
                <a:ea typeface="+mn-ea"/>
                <a:cs typeface="+mn-cs"/>
              </a:rPr>
              <a:t> après consultation du CEPD (Comité européen de protection des données) ; liste</a:t>
            </a:r>
            <a:r>
              <a:rPr lang="fr-FR" sz="1200" b="0" i="0" kern="1200" baseline="0" dirty="0">
                <a:solidFill>
                  <a:schemeClr val="tx1"/>
                </a:solidFill>
                <a:effectLst/>
                <a:latin typeface="+mn-lt"/>
                <a:ea typeface="+mn-ea"/>
                <a:cs typeface="+mn-cs"/>
              </a:rPr>
              <a:t> publiée en …..</a:t>
            </a:r>
            <a:endParaRPr lang="fr-FR" sz="1200" b="0" i="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8AC3399D-CEF8-4416-933A-F132445D95D3}" type="slidenum">
              <a:rPr lang="fr-FR" smtClean="0"/>
              <a:pPr/>
              <a:t>41</a:t>
            </a:fld>
            <a:endParaRPr lang="fr-FR"/>
          </a:p>
        </p:txBody>
      </p:sp>
    </p:spTree>
    <p:extLst>
      <p:ext uri="{BB962C8B-B14F-4D97-AF65-F5344CB8AC3E}">
        <p14:creationId xmlns:p14="http://schemas.microsoft.com/office/powerpoint/2010/main" val="25936774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r>
              <a:rPr lang="fr-FR"/>
              <a:t>CNIL</a:t>
            </a:r>
            <a:endParaRPr lang="fr-FR" dirty="0"/>
          </a:p>
        </p:txBody>
      </p:sp>
      <p:sp>
        <p:nvSpPr>
          <p:cNvPr id="5" name="Espace réservé du numéro de diapositive 4"/>
          <p:cNvSpPr>
            <a:spLocks noGrp="1"/>
          </p:cNvSpPr>
          <p:nvPr>
            <p:ph type="sldNum" sz="quarter" idx="5"/>
          </p:nvPr>
        </p:nvSpPr>
        <p:spPr/>
        <p:txBody>
          <a:bodyPr/>
          <a:lstStyle/>
          <a:p>
            <a:fld id="{13FB50F8-6DAF-4E44-822A-0FA957FD7D75}" type="slidenum">
              <a:rPr lang="fr-FR" smtClean="0"/>
              <a:pPr/>
              <a:t>46</a:t>
            </a:fld>
            <a:endParaRPr lang="fr-FR" dirty="0"/>
          </a:p>
        </p:txBody>
      </p:sp>
    </p:spTree>
    <p:extLst>
      <p:ext uri="{BB962C8B-B14F-4D97-AF65-F5344CB8AC3E}">
        <p14:creationId xmlns:p14="http://schemas.microsoft.com/office/powerpoint/2010/main" val="9076658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pied de page 3"/>
          <p:cNvSpPr>
            <a:spLocks noGrp="1"/>
          </p:cNvSpPr>
          <p:nvPr>
            <p:ph type="ftr" sz="quarter" idx="4"/>
          </p:nvPr>
        </p:nvSpPr>
        <p:spPr/>
        <p:txBody>
          <a:bodyPr/>
          <a:lstStyle/>
          <a:p>
            <a:r>
              <a:rPr lang="fr-FR"/>
              <a:t>CNIL</a:t>
            </a:r>
            <a:endParaRPr lang="fr-FR" dirty="0"/>
          </a:p>
        </p:txBody>
      </p:sp>
      <p:sp>
        <p:nvSpPr>
          <p:cNvPr id="5" name="Espace réservé du numéro de diapositive 4"/>
          <p:cNvSpPr>
            <a:spLocks noGrp="1"/>
          </p:cNvSpPr>
          <p:nvPr>
            <p:ph type="sldNum" sz="quarter" idx="5"/>
          </p:nvPr>
        </p:nvSpPr>
        <p:spPr/>
        <p:txBody>
          <a:bodyPr/>
          <a:lstStyle/>
          <a:p>
            <a:fld id="{13FB50F8-6DAF-4E44-822A-0FA957FD7D75}" type="slidenum">
              <a:rPr lang="fr-FR" smtClean="0"/>
              <a:pPr/>
              <a:t>47</a:t>
            </a:fld>
            <a:endParaRPr lang="fr-FR" dirty="0"/>
          </a:p>
        </p:txBody>
      </p:sp>
    </p:spTree>
    <p:extLst>
      <p:ext uri="{BB962C8B-B14F-4D97-AF65-F5344CB8AC3E}">
        <p14:creationId xmlns:p14="http://schemas.microsoft.com/office/powerpoint/2010/main" val="3314541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r>
              <a:rPr lang="fr-FR"/>
              <a:t>CNIL</a:t>
            </a:r>
          </a:p>
        </p:txBody>
      </p:sp>
      <p:sp>
        <p:nvSpPr>
          <p:cNvPr id="5" name="Espace réservé du numéro de diapositive 4"/>
          <p:cNvSpPr>
            <a:spLocks noGrp="1"/>
          </p:cNvSpPr>
          <p:nvPr>
            <p:ph type="sldNum" sz="quarter" idx="11"/>
          </p:nvPr>
        </p:nvSpPr>
        <p:spPr/>
        <p:txBody>
          <a:bodyPr/>
          <a:lstStyle/>
          <a:p>
            <a:fld id="{13FB50F8-6DAF-4E44-822A-0FA957FD7D75}" type="slidenum">
              <a:rPr lang="fr-FR" smtClean="0"/>
              <a:pPr/>
              <a:t>3</a:t>
            </a:fld>
            <a:endParaRPr lang="fr-FR"/>
          </a:p>
        </p:txBody>
      </p:sp>
    </p:spTree>
    <p:extLst>
      <p:ext uri="{BB962C8B-B14F-4D97-AF65-F5344CB8AC3E}">
        <p14:creationId xmlns:p14="http://schemas.microsoft.com/office/powerpoint/2010/main" val="21142512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i="1" dirty="0"/>
              <a:t>Forte </a:t>
            </a:r>
            <a:r>
              <a:rPr lang="fr-FR" b="1" i="1" dirty="0" err="1"/>
              <a:t>reticence</a:t>
            </a:r>
            <a:r>
              <a:rPr lang="fr-FR" b="1" i="1" dirty="0"/>
              <a:t> des acteurs de la santé face aux RGPD, comment les sensibiliser</a:t>
            </a:r>
            <a:endParaRPr lang="fr-FR" dirty="0"/>
          </a:p>
          <a:p>
            <a:endParaRPr lang="fr-FR" dirty="0"/>
          </a:p>
        </p:txBody>
      </p:sp>
      <p:sp>
        <p:nvSpPr>
          <p:cNvPr id="4" name="Espace réservé du pied de page 3"/>
          <p:cNvSpPr>
            <a:spLocks noGrp="1"/>
          </p:cNvSpPr>
          <p:nvPr>
            <p:ph type="ftr" sz="quarter" idx="4"/>
          </p:nvPr>
        </p:nvSpPr>
        <p:spPr/>
        <p:txBody>
          <a:bodyPr/>
          <a:lstStyle/>
          <a:p>
            <a:r>
              <a:rPr lang="fr-FR"/>
              <a:t>CNIL</a:t>
            </a:r>
            <a:endParaRPr lang="fr-FR" dirty="0"/>
          </a:p>
        </p:txBody>
      </p:sp>
      <p:sp>
        <p:nvSpPr>
          <p:cNvPr id="5" name="Espace réservé du numéro de diapositive 4"/>
          <p:cNvSpPr>
            <a:spLocks noGrp="1"/>
          </p:cNvSpPr>
          <p:nvPr>
            <p:ph type="sldNum" sz="quarter" idx="5"/>
          </p:nvPr>
        </p:nvSpPr>
        <p:spPr/>
        <p:txBody>
          <a:bodyPr/>
          <a:lstStyle/>
          <a:p>
            <a:fld id="{13FB50F8-6DAF-4E44-822A-0FA957FD7D75}" type="slidenum">
              <a:rPr lang="fr-FR" smtClean="0"/>
              <a:pPr/>
              <a:t>48</a:t>
            </a:fld>
            <a:endParaRPr lang="fr-FR" dirty="0"/>
          </a:p>
        </p:txBody>
      </p:sp>
    </p:spTree>
    <p:extLst>
      <p:ext uri="{BB962C8B-B14F-4D97-AF65-F5344CB8AC3E}">
        <p14:creationId xmlns:p14="http://schemas.microsoft.com/office/powerpoint/2010/main" val="37423133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L’ensemble du contenu</a:t>
            </a:r>
            <a:r>
              <a:rPr lang="fr-FR" baseline="0" dirty="0"/>
              <a:t> sur la rubrique santé du site internet </a:t>
            </a:r>
          </a:p>
          <a:p>
            <a:endParaRPr lang="fr-FR" baseline="0" dirty="0"/>
          </a:p>
          <a:p>
            <a:r>
              <a:rPr lang="fr-FR" baseline="0" dirty="0"/>
              <a:t>Guide CNOM pour les médecins mais dont certains éléments peuvent être utiles dans le cadre d’un établissement public de santé </a:t>
            </a:r>
          </a:p>
          <a:p>
            <a:endParaRPr lang="fr-FR" baseline="0" dirty="0"/>
          </a:p>
          <a:p>
            <a:r>
              <a:rPr lang="fr-FR" baseline="0" dirty="0"/>
              <a:t>Ne pas hésiter à solliciter ses homologues, ses têtes de réseaux (fédérations, groupe de travail, association professionnelle de DPO, etc.). </a:t>
            </a:r>
            <a:endParaRPr lang="fr-FR" dirty="0"/>
          </a:p>
        </p:txBody>
      </p:sp>
      <p:sp>
        <p:nvSpPr>
          <p:cNvPr id="4" name="Espace réservé du pied de page 3"/>
          <p:cNvSpPr>
            <a:spLocks noGrp="1"/>
          </p:cNvSpPr>
          <p:nvPr>
            <p:ph type="ftr" sz="quarter" idx="10"/>
          </p:nvPr>
        </p:nvSpPr>
        <p:spPr/>
        <p:txBody>
          <a:bodyPr/>
          <a:lstStyle/>
          <a:p>
            <a:r>
              <a:rPr lang="fr-FR"/>
              <a:t>CNIL</a:t>
            </a:r>
            <a:endParaRPr lang="fr-FR" dirty="0"/>
          </a:p>
        </p:txBody>
      </p:sp>
      <p:sp>
        <p:nvSpPr>
          <p:cNvPr id="5" name="Espace réservé du numéro de diapositive 4"/>
          <p:cNvSpPr>
            <a:spLocks noGrp="1"/>
          </p:cNvSpPr>
          <p:nvPr>
            <p:ph type="sldNum" sz="quarter" idx="11"/>
          </p:nvPr>
        </p:nvSpPr>
        <p:spPr/>
        <p:txBody>
          <a:bodyPr/>
          <a:lstStyle/>
          <a:p>
            <a:fld id="{13FB50F8-6DAF-4E44-822A-0FA957FD7D75}" type="slidenum">
              <a:rPr lang="fr-FR" smtClean="0"/>
              <a:pPr/>
              <a:t>49</a:t>
            </a:fld>
            <a:endParaRPr lang="fr-FR" dirty="0"/>
          </a:p>
        </p:txBody>
      </p:sp>
    </p:spTree>
    <p:extLst>
      <p:ext uri="{BB962C8B-B14F-4D97-AF65-F5344CB8AC3E}">
        <p14:creationId xmlns:p14="http://schemas.microsoft.com/office/powerpoint/2010/main" val="15679513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Questions : </a:t>
            </a:r>
          </a:p>
        </p:txBody>
      </p:sp>
      <p:sp>
        <p:nvSpPr>
          <p:cNvPr id="4" name="Espace réservé du pied de page 3"/>
          <p:cNvSpPr>
            <a:spLocks noGrp="1"/>
          </p:cNvSpPr>
          <p:nvPr>
            <p:ph type="ftr" sz="quarter" idx="10"/>
          </p:nvPr>
        </p:nvSpPr>
        <p:spPr/>
        <p:txBody>
          <a:bodyPr/>
          <a:lstStyle/>
          <a:p>
            <a:r>
              <a:rPr lang="fr-FR"/>
              <a:t>CNIL</a:t>
            </a:r>
            <a:endParaRPr lang="fr-FR" dirty="0"/>
          </a:p>
        </p:txBody>
      </p:sp>
      <p:sp>
        <p:nvSpPr>
          <p:cNvPr id="5" name="Espace réservé du numéro de diapositive 4"/>
          <p:cNvSpPr>
            <a:spLocks noGrp="1"/>
          </p:cNvSpPr>
          <p:nvPr>
            <p:ph type="sldNum" sz="quarter" idx="11"/>
          </p:nvPr>
        </p:nvSpPr>
        <p:spPr/>
        <p:txBody>
          <a:bodyPr/>
          <a:lstStyle/>
          <a:p>
            <a:fld id="{13FB50F8-6DAF-4E44-822A-0FA957FD7D75}" type="slidenum">
              <a:rPr lang="fr-FR" smtClean="0"/>
              <a:pPr/>
              <a:t>50</a:t>
            </a:fld>
            <a:endParaRPr lang="fr-FR" dirty="0"/>
          </a:p>
        </p:txBody>
      </p:sp>
    </p:spTree>
    <p:extLst>
      <p:ext uri="{BB962C8B-B14F-4D97-AF65-F5344CB8AC3E}">
        <p14:creationId xmlns:p14="http://schemas.microsoft.com/office/powerpoint/2010/main" val="198209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FR" sz="1200" b="1" i="1" kern="1200" dirty="0">
                <a:solidFill>
                  <a:schemeClr val="tx1"/>
                </a:solidFill>
                <a:effectLst/>
                <a:latin typeface="+mn-lt"/>
                <a:ea typeface="+mn-ea"/>
                <a:cs typeface="+mn-cs"/>
              </a:rPr>
              <a:t>Peut-on se faire auditer par la CNIL dans le cadre d'une conformité du traitement des données santé ?</a:t>
            </a:r>
            <a:endParaRPr lang="fr-FR" sz="1200" kern="1200" dirty="0">
              <a:solidFill>
                <a:schemeClr val="tx1"/>
              </a:solidFill>
              <a:effectLst/>
              <a:latin typeface="+mn-lt"/>
              <a:ea typeface="+mn-ea"/>
              <a:cs typeface="+mn-cs"/>
            </a:endParaRPr>
          </a:p>
          <a:p>
            <a:pPr lvl="0"/>
            <a:r>
              <a:rPr lang="fr-FR" sz="1200" b="1" i="1" kern="1200" dirty="0">
                <a:solidFill>
                  <a:schemeClr val="tx1"/>
                </a:solidFill>
                <a:effectLst/>
                <a:latin typeface="+mn-lt"/>
                <a:ea typeface="+mn-ea"/>
                <a:cs typeface="+mn-cs"/>
              </a:rPr>
              <a:t>Si oui, quelle serait le coût approximatif d'une telle prestation ?</a:t>
            </a:r>
            <a:endParaRPr lang="fr-FR" sz="1200" kern="1200" dirty="0">
              <a:solidFill>
                <a:schemeClr val="tx1"/>
              </a:solidFill>
              <a:effectLst/>
              <a:latin typeface="+mn-lt"/>
              <a:ea typeface="+mn-ea"/>
              <a:cs typeface="+mn-cs"/>
            </a:endParaRPr>
          </a:p>
          <a:p>
            <a:endParaRPr lang="fr-FR" dirty="0"/>
          </a:p>
        </p:txBody>
      </p:sp>
      <p:sp>
        <p:nvSpPr>
          <p:cNvPr id="4" name="Espace réservé du pied de page 3"/>
          <p:cNvSpPr>
            <a:spLocks noGrp="1"/>
          </p:cNvSpPr>
          <p:nvPr>
            <p:ph type="ftr" sz="quarter" idx="4"/>
          </p:nvPr>
        </p:nvSpPr>
        <p:spPr/>
        <p:txBody>
          <a:bodyPr/>
          <a:lstStyle/>
          <a:p>
            <a:r>
              <a:rPr lang="fr-FR"/>
              <a:t>CNIL</a:t>
            </a:r>
            <a:endParaRPr lang="fr-FR" dirty="0"/>
          </a:p>
        </p:txBody>
      </p:sp>
      <p:sp>
        <p:nvSpPr>
          <p:cNvPr id="5" name="Espace réservé du numéro de diapositive 4"/>
          <p:cNvSpPr>
            <a:spLocks noGrp="1"/>
          </p:cNvSpPr>
          <p:nvPr>
            <p:ph type="sldNum" sz="quarter" idx="5"/>
          </p:nvPr>
        </p:nvSpPr>
        <p:spPr/>
        <p:txBody>
          <a:bodyPr/>
          <a:lstStyle/>
          <a:p>
            <a:fld id="{13FB50F8-6DAF-4E44-822A-0FA957FD7D75}" type="slidenum">
              <a:rPr lang="fr-FR" smtClean="0"/>
              <a:pPr/>
              <a:t>4</a:t>
            </a:fld>
            <a:endParaRPr lang="fr-FR" dirty="0"/>
          </a:p>
        </p:txBody>
      </p:sp>
    </p:spTree>
    <p:extLst>
      <p:ext uri="{BB962C8B-B14F-4D97-AF65-F5344CB8AC3E}">
        <p14:creationId xmlns:p14="http://schemas.microsoft.com/office/powerpoint/2010/main" val="3188393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pied de page 3"/>
          <p:cNvSpPr>
            <a:spLocks noGrp="1"/>
          </p:cNvSpPr>
          <p:nvPr>
            <p:ph type="ftr" sz="quarter" idx="4"/>
          </p:nvPr>
        </p:nvSpPr>
        <p:spPr/>
        <p:txBody>
          <a:bodyPr/>
          <a:lstStyle/>
          <a:p>
            <a:r>
              <a:rPr lang="fr-FR"/>
              <a:t>CNIL</a:t>
            </a:r>
            <a:endParaRPr lang="fr-FR" dirty="0"/>
          </a:p>
        </p:txBody>
      </p:sp>
      <p:sp>
        <p:nvSpPr>
          <p:cNvPr id="5" name="Espace réservé du numéro de diapositive 4"/>
          <p:cNvSpPr>
            <a:spLocks noGrp="1"/>
          </p:cNvSpPr>
          <p:nvPr>
            <p:ph type="sldNum" sz="quarter" idx="5"/>
          </p:nvPr>
        </p:nvSpPr>
        <p:spPr/>
        <p:txBody>
          <a:bodyPr/>
          <a:lstStyle/>
          <a:p>
            <a:fld id="{13FB50F8-6DAF-4E44-822A-0FA957FD7D75}" type="slidenum">
              <a:rPr lang="fr-FR" smtClean="0"/>
              <a:pPr/>
              <a:t>7</a:t>
            </a:fld>
            <a:endParaRPr lang="fr-FR" dirty="0"/>
          </a:p>
        </p:txBody>
      </p:sp>
    </p:spTree>
    <p:extLst>
      <p:ext uri="{BB962C8B-B14F-4D97-AF65-F5344CB8AC3E}">
        <p14:creationId xmlns:p14="http://schemas.microsoft.com/office/powerpoint/2010/main" val="3344531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pied de page 3"/>
          <p:cNvSpPr>
            <a:spLocks noGrp="1"/>
          </p:cNvSpPr>
          <p:nvPr>
            <p:ph type="ftr" sz="quarter" idx="10"/>
          </p:nvPr>
        </p:nvSpPr>
        <p:spPr/>
        <p:txBody>
          <a:bodyPr/>
          <a:lstStyle/>
          <a:p>
            <a:r>
              <a:rPr lang="fr-FR"/>
              <a:t>CNIL</a:t>
            </a:r>
          </a:p>
        </p:txBody>
      </p:sp>
      <p:sp>
        <p:nvSpPr>
          <p:cNvPr id="5" name="Espace réservé du numéro de diapositive 4"/>
          <p:cNvSpPr>
            <a:spLocks noGrp="1"/>
          </p:cNvSpPr>
          <p:nvPr>
            <p:ph type="sldNum" sz="quarter" idx="11"/>
          </p:nvPr>
        </p:nvSpPr>
        <p:spPr/>
        <p:txBody>
          <a:bodyPr/>
          <a:lstStyle/>
          <a:p>
            <a:fld id="{13FB50F8-6DAF-4E44-822A-0FA957FD7D75}" type="slidenum">
              <a:rPr lang="fr-FR" smtClean="0"/>
              <a:pPr/>
              <a:t>8</a:t>
            </a:fld>
            <a:endParaRPr lang="fr-FR"/>
          </a:p>
        </p:txBody>
      </p:sp>
    </p:spTree>
    <p:extLst>
      <p:ext uri="{BB962C8B-B14F-4D97-AF65-F5344CB8AC3E}">
        <p14:creationId xmlns:p14="http://schemas.microsoft.com/office/powerpoint/2010/main" val="3352522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r>
              <a:rPr lang="fr-FR"/>
              <a:t>CNIL</a:t>
            </a:r>
          </a:p>
        </p:txBody>
      </p:sp>
      <p:sp>
        <p:nvSpPr>
          <p:cNvPr id="5" name="Espace réservé du numéro de diapositive 4"/>
          <p:cNvSpPr>
            <a:spLocks noGrp="1"/>
          </p:cNvSpPr>
          <p:nvPr>
            <p:ph type="sldNum" sz="quarter" idx="11"/>
          </p:nvPr>
        </p:nvSpPr>
        <p:spPr/>
        <p:txBody>
          <a:bodyPr/>
          <a:lstStyle/>
          <a:p>
            <a:fld id="{13FB50F8-6DAF-4E44-822A-0FA957FD7D75}" type="slidenum">
              <a:rPr lang="fr-FR" smtClean="0"/>
              <a:pPr/>
              <a:t>9</a:t>
            </a:fld>
            <a:endParaRPr lang="fr-FR"/>
          </a:p>
        </p:txBody>
      </p:sp>
    </p:spTree>
    <p:extLst>
      <p:ext uri="{BB962C8B-B14F-4D97-AF65-F5344CB8AC3E}">
        <p14:creationId xmlns:p14="http://schemas.microsoft.com/office/powerpoint/2010/main" val="4238403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r>
              <a:rPr lang="fr-FR"/>
              <a:t>CNIL</a:t>
            </a:r>
          </a:p>
        </p:txBody>
      </p:sp>
      <p:sp>
        <p:nvSpPr>
          <p:cNvPr id="5" name="Espace réservé du numéro de diapositive 4"/>
          <p:cNvSpPr>
            <a:spLocks noGrp="1"/>
          </p:cNvSpPr>
          <p:nvPr>
            <p:ph type="sldNum" sz="quarter" idx="11"/>
          </p:nvPr>
        </p:nvSpPr>
        <p:spPr/>
        <p:txBody>
          <a:bodyPr/>
          <a:lstStyle/>
          <a:p>
            <a:fld id="{13FB50F8-6DAF-4E44-822A-0FA957FD7D75}" type="slidenum">
              <a:rPr lang="fr-FR" smtClean="0"/>
              <a:pPr/>
              <a:t>10</a:t>
            </a:fld>
            <a:endParaRPr lang="fr-FR"/>
          </a:p>
        </p:txBody>
      </p:sp>
    </p:spTree>
    <p:extLst>
      <p:ext uri="{BB962C8B-B14F-4D97-AF65-F5344CB8AC3E}">
        <p14:creationId xmlns:p14="http://schemas.microsoft.com/office/powerpoint/2010/main" val="4238403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r>
              <a:rPr lang="fr-FR"/>
              <a:t>CNIL</a:t>
            </a:r>
          </a:p>
        </p:txBody>
      </p:sp>
      <p:sp>
        <p:nvSpPr>
          <p:cNvPr id="5" name="Espace réservé du numéro de diapositive 4"/>
          <p:cNvSpPr>
            <a:spLocks noGrp="1"/>
          </p:cNvSpPr>
          <p:nvPr>
            <p:ph type="sldNum" sz="quarter" idx="11"/>
          </p:nvPr>
        </p:nvSpPr>
        <p:spPr/>
        <p:txBody>
          <a:bodyPr/>
          <a:lstStyle/>
          <a:p>
            <a:fld id="{13FB50F8-6DAF-4E44-822A-0FA957FD7D75}" type="slidenum">
              <a:rPr lang="fr-FR" smtClean="0"/>
              <a:pPr/>
              <a:t>11</a:t>
            </a:fld>
            <a:endParaRPr lang="fr-FR"/>
          </a:p>
        </p:txBody>
      </p:sp>
    </p:spTree>
    <p:extLst>
      <p:ext uri="{BB962C8B-B14F-4D97-AF65-F5344CB8AC3E}">
        <p14:creationId xmlns:p14="http://schemas.microsoft.com/office/powerpoint/2010/main" val="14894196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5940402"/>
            <a:ext cx="12192000" cy="944982"/>
          </a:xfrm>
          <a:prstGeom prst="rect">
            <a:avLst/>
          </a:prstGeom>
          <a:solidFill>
            <a:srgbClr val="33333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2800" dirty="0">
              <a:latin typeface="Open Sans Light" pitchFamily="34" charset="0"/>
              <a:ea typeface="Open Sans Light" pitchFamily="34" charset="0"/>
              <a:cs typeface="Open Sans Light" pitchFamily="34" charset="0"/>
            </a:endParaRPr>
          </a:p>
        </p:txBody>
      </p:sp>
      <p:sp>
        <p:nvSpPr>
          <p:cNvPr id="8" name="Rectangle 7"/>
          <p:cNvSpPr/>
          <p:nvPr userDrawn="1"/>
        </p:nvSpPr>
        <p:spPr>
          <a:xfrm>
            <a:off x="0" y="1412776"/>
            <a:ext cx="12192000" cy="4536504"/>
          </a:xfrm>
          <a:prstGeom prst="rect">
            <a:avLst/>
          </a:prstGeom>
          <a:solidFill>
            <a:srgbClr val="4596E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4000" dirty="0">
              <a:latin typeface="Open Sans Extrabold" pitchFamily="34" charset="0"/>
              <a:ea typeface="Open Sans Extrabold" pitchFamily="34" charset="0"/>
              <a:cs typeface="Open Sans Extrabold" pitchFamily="34" charset="0"/>
            </a:endParaRPr>
          </a:p>
        </p:txBody>
      </p:sp>
      <p:sp>
        <p:nvSpPr>
          <p:cNvPr id="11" name="Rectangle 10"/>
          <p:cNvSpPr/>
          <p:nvPr userDrawn="1"/>
        </p:nvSpPr>
        <p:spPr>
          <a:xfrm>
            <a:off x="0" y="0"/>
            <a:ext cx="12192000" cy="14127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000" dirty="0">
              <a:solidFill>
                <a:schemeClr val="bg1"/>
              </a:solidFill>
              <a:latin typeface="Neris" pitchFamily="50" charset="0"/>
            </a:endParaRPr>
          </a:p>
        </p:txBody>
      </p:sp>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8541" y="79466"/>
            <a:ext cx="5414921" cy="1265468"/>
          </a:xfrm>
          <a:prstGeom prst="rect">
            <a:avLst/>
          </a:prstGeom>
        </p:spPr>
      </p:pic>
      <p:sp>
        <p:nvSpPr>
          <p:cNvPr id="3" name="Espace réservé de la date 2"/>
          <p:cNvSpPr>
            <a:spLocks noGrp="1"/>
          </p:cNvSpPr>
          <p:nvPr>
            <p:ph type="dt" sz="half" idx="10"/>
          </p:nvPr>
        </p:nvSpPr>
        <p:spPr/>
        <p:txBody>
          <a:bodyPr/>
          <a:lstStyle/>
          <a:p>
            <a:fld id="{361C321B-5F26-4EE7-B521-3A8A07520774}" type="datetime1">
              <a:rPr lang="fr-FR" smtClean="0"/>
              <a:t>09/10/2024</a:t>
            </a:fld>
            <a:endParaRPr lang="fr-FR" dirty="0"/>
          </a:p>
        </p:txBody>
      </p:sp>
      <p:sp>
        <p:nvSpPr>
          <p:cNvPr id="9" name="Espace réservé du pied de page 8"/>
          <p:cNvSpPr>
            <a:spLocks noGrp="1"/>
          </p:cNvSpPr>
          <p:nvPr>
            <p:ph type="ftr" sz="quarter" idx="11"/>
          </p:nvPr>
        </p:nvSpPr>
        <p:spPr/>
        <p:txBody>
          <a:bodyPr/>
          <a:lstStyle/>
          <a:p>
            <a:r>
              <a:rPr lang="fr-FR"/>
              <a:t>Hélène GUIMIOT</a:t>
            </a:r>
            <a:endParaRPr lang="fr-FR" dirty="0"/>
          </a:p>
        </p:txBody>
      </p:sp>
      <p:sp>
        <p:nvSpPr>
          <p:cNvPr id="10" name="Espace réservé du numéro de diapositive 9"/>
          <p:cNvSpPr>
            <a:spLocks noGrp="1"/>
          </p:cNvSpPr>
          <p:nvPr>
            <p:ph type="sldNum" sz="quarter" idx="12"/>
          </p:nvPr>
        </p:nvSpPr>
        <p:spPr/>
        <p:txBody>
          <a:bodyPr/>
          <a:lstStyle/>
          <a:p>
            <a:fld id="{0579DC97-5D12-4D9B-BA49-CCEB784B454D}" type="slidenum">
              <a:rPr lang="fr-FR" smtClean="0"/>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7079346-B83E-4F20-BD7D-3EED4F6EE6DC}" type="datetime1">
              <a:rPr lang="fr-FR" smtClean="0"/>
              <a:t>09/10/2024</a:t>
            </a:fld>
            <a:endParaRPr lang="fr-FR" dirty="0"/>
          </a:p>
        </p:txBody>
      </p:sp>
      <p:sp>
        <p:nvSpPr>
          <p:cNvPr id="5" name="Espace réservé du pied de page 4"/>
          <p:cNvSpPr>
            <a:spLocks noGrp="1"/>
          </p:cNvSpPr>
          <p:nvPr>
            <p:ph type="ftr" sz="quarter" idx="11"/>
          </p:nvPr>
        </p:nvSpPr>
        <p:spPr/>
        <p:txBody>
          <a:bodyPr/>
          <a:lstStyle/>
          <a:p>
            <a:r>
              <a:rPr lang="fr-FR"/>
              <a:t>Hélène GUIMIOT</a:t>
            </a:r>
            <a:endParaRPr lang="fr-FR" dirty="0"/>
          </a:p>
        </p:txBody>
      </p:sp>
      <p:sp>
        <p:nvSpPr>
          <p:cNvPr id="6" name="Espace réservé du numéro de diapositive 5"/>
          <p:cNvSpPr>
            <a:spLocks noGrp="1"/>
          </p:cNvSpPr>
          <p:nvPr>
            <p:ph type="sldNum" sz="quarter" idx="12"/>
          </p:nvPr>
        </p:nvSpPr>
        <p:spPr/>
        <p:txBody>
          <a:bodyPr/>
          <a:lstStyle/>
          <a:p>
            <a:fld id="{0579DC97-5D12-4D9B-BA49-CCEB784B454D}"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2829B3B-C6D9-4108-A5A0-7B469300B529}" type="datetime1">
              <a:rPr lang="fr-FR" smtClean="0"/>
              <a:t>09/10/2024</a:t>
            </a:fld>
            <a:endParaRPr lang="fr-FR" dirty="0"/>
          </a:p>
        </p:txBody>
      </p:sp>
      <p:sp>
        <p:nvSpPr>
          <p:cNvPr id="5" name="Espace réservé du pied de page 4"/>
          <p:cNvSpPr>
            <a:spLocks noGrp="1"/>
          </p:cNvSpPr>
          <p:nvPr>
            <p:ph type="ftr" sz="quarter" idx="11"/>
          </p:nvPr>
        </p:nvSpPr>
        <p:spPr/>
        <p:txBody>
          <a:bodyPr/>
          <a:lstStyle/>
          <a:p>
            <a:r>
              <a:rPr lang="fr-FR"/>
              <a:t>Hélène GUIMIOT</a:t>
            </a:r>
            <a:endParaRPr lang="fr-FR" dirty="0"/>
          </a:p>
        </p:txBody>
      </p:sp>
      <p:sp>
        <p:nvSpPr>
          <p:cNvPr id="6" name="Espace réservé du numéro de diapositive 5"/>
          <p:cNvSpPr>
            <a:spLocks noGrp="1"/>
          </p:cNvSpPr>
          <p:nvPr>
            <p:ph type="sldNum" sz="quarter" idx="12"/>
          </p:nvPr>
        </p:nvSpPr>
        <p:spPr/>
        <p:txBody>
          <a:bodyPr/>
          <a:lstStyle/>
          <a:p>
            <a:fld id="{0579DC97-5D12-4D9B-BA49-CCEB784B454D}" type="slidenum">
              <a:rPr lang="fr-FR" smtClean="0"/>
              <a:pPr/>
              <a:t>‹N°›</a:t>
            </a:fld>
            <a:endParaRPr lang="fr-F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us 1 zone avec puces">
    <p:spTree>
      <p:nvGrpSpPr>
        <p:cNvPr id="1" name=""/>
        <p:cNvGrpSpPr/>
        <p:nvPr/>
      </p:nvGrpSpPr>
      <p:grpSpPr>
        <a:xfrm>
          <a:off x="0" y="0"/>
          <a:ext cx="0" cy="0"/>
          <a:chOff x="0" y="0"/>
          <a:chExt cx="0" cy="0"/>
        </a:xfrm>
      </p:grpSpPr>
      <p:sp>
        <p:nvSpPr>
          <p:cNvPr id="7" name="Titre 1"/>
          <p:cNvSpPr>
            <a:spLocks noGrp="1"/>
          </p:cNvSpPr>
          <p:nvPr>
            <p:ph type="ctrTitle"/>
          </p:nvPr>
        </p:nvSpPr>
        <p:spPr>
          <a:xfrm>
            <a:off x="623392" y="324492"/>
            <a:ext cx="10363200" cy="576064"/>
          </a:xfrm>
          <a:prstGeom prst="rect">
            <a:avLst/>
          </a:prstGeom>
        </p:spPr>
        <p:txBody>
          <a:bodyPr/>
          <a:lstStyle>
            <a:lvl1pPr algn="l">
              <a:defRPr sz="2800" b="1" baseline="0">
                <a:solidFill>
                  <a:srgbClr val="004E9E"/>
                </a:solidFill>
                <a:latin typeface="Arial" pitchFamily="34" charset="0"/>
                <a:cs typeface="Arial" pitchFamily="34" charset="0"/>
              </a:defRPr>
            </a:lvl1pPr>
          </a:lstStyle>
          <a:p>
            <a:r>
              <a:rPr lang="fr-FR" dirty="0"/>
              <a:t>Cliquez pour modifier le style du titre</a:t>
            </a:r>
          </a:p>
        </p:txBody>
      </p:sp>
      <p:sp>
        <p:nvSpPr>
          <p:cNvPr id="8" name="Espace réservé du pied de page 4"/>
          <p:cNvSpPr>
            <a:spLocks noGrp="1"/>
          </p:cNvSpPr>
          <p:nvPr>
            <p:ph type="ftr" sz="quarter" idx="11"/>
          </p:nvPr>
        </p:nvSpPr>
        <p:spPr>
          <a:xfrm>
            <a:off x="1775520" y="6454319"/>
            <a:ext cx="7008779" cy="313010"/>
          </a:xfrm>
          <a:prstGeom prst="rect">
            <a:avLst/>
          </a:prstGeom>
        </p:spPr>
        <p:txBody>
          <a:bodyPr/>
          <a:lstStyle>
            <a:lvl1pPr algn="ctr">
              <a:defRPr sz="1000" b="1" cap="all" baseline="0">
                <a:solidFill>
                  <a:srgbClr val="636363"/>
                </a:solidFill>
                <a:latin typeface="Arial" pitchFamily="34" charset="0"/>
                <a:cs typeface="Arial" pitchFamily="34" charset="0"/>
              </a:defRPr>
            </a:lvl1pPr>
          </a:lstStyle>
          <a:p>
            <a:r>
              <a:rPr lang="fr-FR"/>
              <a:t>Hélène GUIMIOT</a:t>
            </a:r>
            <a:endParaRPr lang="fr-FR" dirty="0"/>
          </a:p>
        </p:txBody>
      </p:sp>
      <p:sp>
        <p:nvSpPr>
          <p:cNvPr id="9" name="Espace réservé du numéro de diapositive 5"/>
          <p:cNvSpPr>
            <a:spLocks noGrp="1"/>
          </p:cNvSpPr>
          <p:nvPr>
            <p:ph type="sldNum" sz="quarter" idx="12"/>
          </p:nvPr>
        </p:nvSpPr>
        <p:spPr>
          <a:xfrm>
            <a:off x="527382" y="6479297"/>
            <a:ext cx="1056117" cy="288032"/>
          </a:xfrm>
          <a:prstGeom prst="rect">
            <a:avLst/>
          </a:prstGeom>
        </p:spPr>
        <p:txBody>
          <a:bodyPr/>
          <a:lstStyle>
            <a:lvl1pPr>
              <a:defRPr sz="1000" b="1">
                <a:solidFill>
                  <a:srgbClr val="004E9E"/>
                </a:solidFill>
                <a:latin typeface="Arial" pitchFamily="34" charset="0"/>
                <a:cs typeface="Arial" pitchFamily="34" charset="0"/>
              </a:defRPr>
            </a:lvl1pPr>
          </a:lstStyle>
          <a:p>
            <a:fld id="{C2950AB3-21AA-46C0-83BB-3060DB5EBE6B}" type="slidenum">
              <a:rPr lang="fr-FR" smtClean="0"/>
              <a:pPr/>
              <a:t>‹N°›</a:t>
            </a:fld>
            <a:endParaRPr lang="fr-FR" dirty="0"/>
          </a:p>
        </p:txBody>
      </p:sp>
      <p:sp>
        <p:nvSpPr>
          <p:cNvPr id="10" name="Espace réservé du contenu 2"/>
          <p:cNvSpPr>
            <a:spLocks noGrp="1"/>
          </p:cNvSpPr>
          <p:nvPr>
            <p:ph idx="1"/>
          </p:nvPr>
        </p:nvSpPr>
        <p:spPr>
          <a:xfrm>
            <a:off x="623392" y="1293252"/>
            <a:ext cx="10972800" cy="4608512"/>
          </a:xfrm>
          <a:prstGeom prst="rect">
            <a:avLst/>
          </a:prstGeom>
        </p:spPr>
        <p:txBody>
          <a:bodyPr/>
          <a:lstStyle>
            <a:lvl1pPr marL="0" indent="0">
              <a:spcAft>
                <a:spcPts val="200"/>
              </a:spcAft>
              <a:buClr>
                <a:srgbClr val="FF8400"/>
              </a:buClr>
              <a:buSzPct val="100000"/>
              <a:buFontTx/>
              <a:buNone/>
              <a:defRPr sz="1500" b="0">
                <a:latin typeface="Arial" pitchFamily="34" charset="0"/>
                <a:cs typeface="Arial" pitchFamily="34" charset="0"/>
              </a:defRPr>
            </a:lvl1pPr>
            <a:lvl2pPr marL="0" indent="216000" defTabSz="216000">
              <a:spcAft>
                <a:spcPts val="200"/>
              </a:spcAft>
              <a:buClr>
                <a:srgbClr val="FF8400"/>
              </a:buClr>
              <a:buFont typeface="Wingdings" pitchFamily="2" charset="2"/>
              <a:buChar char=""/>
              <a:defRPr sz="1550" b="1" baseline="0">
                <a:latin typeface="Arial" pitchFamily="34" charset="0"/>
              </a:defRPr>
            </a:lvl2pPr>
            <a:lvl3pPr marL="216000" indent="180000" defTabSz="396000">
              <a:spcAft>
                <a:spcPts val="200"/>
              </a:spcAft>
              <a:buClr>
                <a:srgbClr val="FF8400"/>
              </a:buClr>
              <a:buSzPct val="80000"/>
              <a:buFont typeface="Wingdings" pitchFamily="2" charset="2"/>
              <a:buChar char=""/>
              <a:defRPr sz="1500">
                <a:latin typeface="Arial" pitchFamily="34" charset="0"/>
                <a:cs typeface="Arial" pitchFamily="34" charset="0"/>
              </a:defRPr>
            </a:lvl3pPr>
            <a:lvl4pPr marL="432000" indent="144000" defTabSz="576000">
              <a:spcAft>
                <a:spcPts val="200"/>
              </a:spcAft>
              <a:defRPr sz="1200">
                <a:latin typeface="Arial" pitchFamily="34" charset="0"/>
                <a:cs typeface="Arial" pitchFamily="34" charset="0"/>
              </a:defRPr>
            </a:lvl4pPr>
            <a:lvl5pPr marL="612000" indent="144000" defTabSz="756000">
              <a:buFont typeface="Symbol" pitchFamily="18" charset="2"/>
              <a:buChar char=""/>
              <a:defRPr sz="1200">
                <a:latin typeface="Arial" pitchFamily="34" charset="0"/>
                <a:cs typeface="Arial"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853447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BB237F2-8C80-4064-9DB0-7F036F24936C}" type="datetime1">
              <a:rPr lang="fr-FR" smtClean="0"/>
              <a:t>09/10/2024</a:t>
            </a:fld>
            <a:endParaRPr lang="fr-FR" dirty="0"/>
          </a:p>
        </p:txBody>
      </p:sp>
      <p:sp>
        <p:nvSpPr>
          <p:cNvPr id="5" name="Espace réservé du pied de page 4"/>
          <p:cNvSpPr>
            <a:spLocks noGrp="1"/>
          </p:cNvSpPr>
          <p:nvPr>
            <p:ph type="ftr" sz="quarter" idx="11"/>
          </p:nvPr>
        </p:nvSpPr>
        <p:spPr/>
        <p:txBody>
          <a:bodyPr/>
          <a:lstStyle/>
          <a:p>
            <a:r>
              <a:rPr lang="fr-FR"/>
              <a:t>Hélène GUIMIOT</a:t>
            </a:r>
            <a:endParaRPr lang="fr-FR" dirty="0"/>
          </a:p>
        </p:txBody>
      </p:sp>
      <p:sp>
        <p:nvSpPr>
          <p:cNvPr id="6" name="Espace réservé du numéro de diapositive 5"/>
          <p:cNvSpPr>
            <a:spLocks noGrp="1"/>
          </p:cNvSpPr>
          <p:nvPr>
            <p:ph type="sldNum" sz="quarter" idx="12"/>
          </p:nvPr>
        </p:nvSpPr>
        <p:spPr/>
        <p:txBody>
          <a:bodyPr/>
          <a:lstStyle/>
          <a:p>
            <a:fld id="{0579DC97-5D12-4D9B-BA49-CCEB784B454D}" type="slidenum">
              <a:rPr lang="fr-FR" smtClean="0"/>
              <a:pPr/>
              <a:t>‹N°›</a:t>
            </a:fld>
            <a:endParaRPr lang="fr-FR" dirty="0"/>
          </a:p>
        </p:txBody>
      </p:sp>
      <p:cxnSp>
        <p:nvCxnSpPr>
          <p:cNvPr id="7" name="Connecteur droit 6"/>
          <p:cNvCxnSpPr/>
          <p:nvPr userDrawn="1"/>
        </p:nvCxnSpPr>
        <p:spPr>
          <a:xfrm>
            <a:off x="3599723" y="1412776"/>
            <a:ext cx="5088565" cy="0"/>
          </a:xfrm>
          <a:prstGeom prst="line">
            <a:avLst/>
          </a:prstGeom>
          <a:ln w="28575">
            <a:solidFill>
              <a:srgbClr val="D1CCB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9" name="Rectangle 8"/>
          <p:cNvSpPr/>
          <p:nvPr userDrawn="1"/>
        </p:nvSpPr>
        <p:spPr>
          <a:xfrm>
            <a:off x="0" y="1412776"/>
            <a:ext cx="12192000" cy="4536504"/>
          </a:xfrm>
          <a:prstGeom prst="rect">
            <a:avLst/>
          </a:prstGeom>
          <a:solidFill>
            <a:srgbClr val="4596E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4000" dirty="0">
              <a:latin typeface="Open Sans Extrabold" pitchFamily="34" charset="0"/>
              <a:ea typeface="Open Sans Extrabold" pitchFamily="34" charset="0"/>
              <a:cs typeface="Open Sans Extrabold" pitchFamily="34" charset="0"/>
            </a:endParaRPr>
          </a:p>
        </p:txBody>
      </p:sp>
      <p:sp>
        <p:nvSpPr>
          <p:cNvPr id="10" name="Rectangle 9"/>
          <p:cNvSpPr/>
          <p:nvPr userDrawn="1"/>
        </p:nvSpPr>
        <p:spPr>
          <a:xfrm>
            <a:off x="0" y="5940402"/>
            <a:ext cx="12192000" cy="944982"/>
          </a:xfrm>
          <a:prstGeom prst="rect">
            <a:avLst/>
          </a:prstGeom>
          <a:solidFill>
            <a:srgbClr val="33333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2800" dirty="0">
              <a:latin typeface="Open Sans Light" pitchFamily="34" charset="0"/>
              <a:ea typeface="Open Sans Light" pitchFamily="34" charset="0"/>
              <a:cs typeface="Open Sans Light" pitchFamily="34" charset="0"/>
            </a:endParaRPr>
          </a:p>
        </p:txBody>
      </p:sp>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dirty="0"/>
              <a:t>Cliquez pour modifier le style du titre</a:t>
            </a:r>
          </a:p>
        </p:txBody>
      </p:sp>
      <p:sp>
        <p:nvSpPr>
          <p:cNvPr id="3" name="Espace réservé du texte 2"/>
          <p:cNvSpPr>
            <a:spLocks noGrp="1"/>
          </p:cNvSpPr>
          <p:nvPr>
            <p:ph type="body" idx="1" hasCustomPrompt="1"/>
          </p:nvPr>
        </p:nvSpPr>
        <p:spPr>
          <a:xfrm>
            <a:off x="963084" y="2906713"/>
            <a:ext cx="10363200" cy="1500187"/>
          </a:xfrm>
        </p:spPr>
        <p:txBody>
          <a:bodyPr anchor="b"/>
          <a:lstStyle>
            <a:lvl1pPr marL="0" indent="0">
              <a:buNone/>
              <a:defRPr sz="2000">
                <a:solidFill>
                  <a:schemeClr val="bg1"/>
                </a:solidFill>
                <a:latin typeface="Open Sans Light" pitchFamily="34" charset="0"/>
                <a:ea typeface="Open Sans Light" pitchFamily="34" charset="0"/>
                <a:cs typeface="Open Sans Light"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
        <p:nvSpPr>
          <p:cNvPr id="4" name="Espace réservé de la date 3"/>
          <p:cNvSpPr>
            <a:spLocks noGrp="1"/>
          </p:cNvSpPr>
          <p:nvPr>
            <p:ph type="dt" sz="half" idx="10"/>
          </p:nvPr>
        </p:nvSpPr>
        <p:spPr/>
        <p:txBody>
          <a:bodyPr/>
          <a:lstStyle/>
          <a:p>
            <a:fld id="{F7B4E191-F76A-4ADD-BD4C-B567AD713CAD}" type="datetime1">
              <a:rPr lang="fr-FR" smtClean="0"/>
              <a:t>09/10/2024</a:t>
            </a:fld>
            <a:endParaRPr lang="fr-FR" dirty="0"/>
          </a:p>
        </p:txBody>
      </p:sp>
      <p:sp>
        <p:nvSpPr>
          <p:cNvPr id="5" name="Espace réservé du pied de page 4"/>
          <p:cNvSpPr>
            <a:spLocks noGrp="1"/>
          </p:cNvSpPr>
          <p:nvPr>
            <p:ph type="ftr" sz="quarter" idx="11"/>
          </p:nvPr>
        </p:nvSpPr>
        <p:spPr/>
        <p:txBody>
          <a:bodyPr/>
          <a:lstStyle/>
          <a:p>
            <a:r>
              <a:rPr lang="fr-FR"/>
              <a:t>Hélène GUIMIOT</a:t>
            </a:r>
            <a:endParaRPr lang="fr-FR" dirty="0"/>
          </a:p>
        </p:txBody>
      </p:sp>
      <p:sp>
        <p:nvSpPr>
          <p:cNvPr id="6" name="Espace réservé du numéro de diapositive 5"/>
          <p:cNvSpPr>
            <a:spLocks noGrp="1"/>
          </p:cNvSpPr>
          <p:nvPr>
            <p:ph type="sldNum" sz="quarter" idx="12"/>
          </p:nvPr>
        </p:nvSpPr>
        <p:spPr/>
        <p:txBody>
          <a:bodyPr/>
          <a:lstStyle/>
          <a:p>
            <a:fld id="{0579DC97-5D12-4D9B-BA49-CCEB784B454D}" type="slidenum">
              <a:rPr lang="fr-FR" smtClean="0"/>
              <a:pPr/>
              <a:t>‹N°›</a:t>
            </a:fld>
            <a:endParaRPr lang="fr-FR" dirty="0"/>
          </a:p>
        </p:txBody>
      </p:sp>
      <p:sp>
        <p:nvSpPr>
          <p:cNvPr id="7" name="Rectangle 6"/>
          <p:cNvSpPr/>
          <p:nvPr userDrawn="1"/>
        </p:nvSpPr>
        <p:spPr>
          <a:xfrm>
            <a:off x="0" y="0"/>
            <a:ext cx="12192000" cy="14127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000" dirty="0">
              <a:solidFill>
                <a:schemeClr val="bg1"/>
              </a:solidFill>
              <a:latin typeface="Neris" pitchFamily="50" charset="0"/>
            </a:endParaRPr>
          </a:p>
        </p:txBody>
      </p:sp>
      <p:pic>
        <p:nvPicPr>
          <p:cNvPr id="8" name="Imag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15089" b="38196"/>
          <a:stretch/>
        </p:blipFill>
        <p:spPr>
          <a:xfrm>
            <a:off x="4537456" y="314644"/>
            <a:ext cx="3117088" cy="73809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22F6F5C-E7E5-4F42-AA1A-0955185C648F}" type="datetime1">
              <a:rPr lang="fr-FR" smtClean="0"/>
              <a:t>09/10/2024</a:t>
            </a:fld>
            <a:endParaRPr lang="fr-FR" dirty="0"/>
          </a:p>
        </p:txBody>
      </p:sp>
      <p:sp>
        <p:nvSpPr>
          <p:cNvPr id="6" name="Espace réservé du pied de page 5"/>
          <p:cNvSpPr>
            <a:spLocks noGrp="1"/>
          </p:cNvSpPr>
          <p:nvPr>
            <p:ph type="ftr" sz="quarter" idx="11"/>
          </p:nvPr>
        </p:nvSpPr>
        <p:spPr/>
        <p:txBody>
          <a:bodyPr/>
          <a:lstStyle/>
          <a:p>
            <a:r>
              <a:rPr lang="fr-FR"/>
              <a:t>Hélène GUIMIOT</a:t>
            </a:r>
            <a:endParaRPr lang="fr-FR" dirty="0"/>
          </a:p>
        </p:txBody>
      </p:sp>
      <p:sp>
        <p:nvSpPr>
          <p:cNvPr id="7" name="Espace réservé du numéro de diapositive 6"/>
          <p:cNvSpPr>
            <a:spLocks noGrp="1"/>
          </p:cNvSpPr>
          <p:nvPr>
            <p:ph type="sldNum" sz="quarter" idx="12"/>
          </p:nvPr>
        </p:nvSpPr>
        <p:spPr/>
        <p:txBody>
          <a:bodyPr/>
          <a:lstStyle/>
          <a:p>
            <a:fld id="{0579DC97-5D12-4D9B-BA49-CCEB784B454D}" type="slidenum">
              <a:rPr lang="fr-FR" smtClean="0"/>
              <a:pPr/>
              <a:t>‹N°›</a:t>
            </a:fld>
            <a:endParaRPr lang="fr-FR" dirty="0"/>
          </a:p>
        </p:txBody>
      </p:sp>
      <p:cxnSp>
        <p:nvCxnSpPr>
          <p:cNvPr id="8" name="Connecteur droit 7"/>
          <p:cNvCxnSpPr/>
          <p:nvPr userDrawn="1"/>
        </p:nvCxnSpPr>
        <p:spPr>
          <a:xfrm>
            <a:off x="3599723" y="1412776"/>
            <a:ext cx="5088565" cy="0"/>
          </a:xfrm>
          <a:prstGeom prst="line">
            <a:avLst/>
          </a:prstGeom>
          <a:ln w="28575">
            <a:solidFill>
              <a:srgbClr val="D1CCB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dirty="0"/>
              <a:t>Cliquez pour modifier le style du titre</a:t>
            </a:r>
          </a:p>
        </p:txBody>
      </p:sp>
      <p:sp>
        <p:nvSpPr>
          <p:cNvPr id="3" name="Espace réservé du texte 2"/>
          <p:cNvSpPr>
            <a:spLocks noGrp="1"/>
          </p:cNvSpPr>
          <p:nvPr>
            <p:ph type="body" idx="1" hasCustomPrompt="1"/>
          </p:nvPr>
        </p:nvSpPr>
        <p:spPr>
          <a:xfrm>
            <a:off x="609600" y="1535113"/>
            <a:ext cx="5386917" cy="639762"/>
          </a:xfrm>
          <a:solidFill>
            <a:srgbClr val="4596EC"/>
          </a:solidFill>
          <a:ln w="9525">
            <a:solidFill>
              <a:srgbClr val="4596EC"/>
            </a:solidFill>
          </a:ln>
        </p:spPr>
        <p:style>
          <a:lnRef idx="2">
            <a:schemeClr val="dk1"/>
          </a:lnRef>
          <a:fillRef idx="1">
            <a:schemeClr val="lt1"/>
          </a:fillRef>
          <a:effectRef idx="0">
            <a:schemeClr val="dk1"/>
          </a:effectRef>
          <a:fontRef idx="none"/>
        </p:style>
        <p:txBody>
          <a:bodyPr anchor="b">
            <a:noAutofit/>
          </a:bodyPr>
          <a:lstStyle>
            <a:lvl1pPr marL="0" indent="0">
              <a:buNone/>
              <a:defRPr sz="2000" b="1">
                <a:solidFill>
                  <a:schemeClr val="bg1"/>
                </a:solidFill>
                <a:latin typeface="Open Sans Light" pitchFamily="34" charset="0"/>
                <a:ea typeface="Open Sans Light" pitchFamily="34" charset="0"/>
                <a:cs typeface="Open Sans Ligh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Espace réservé du contenu 3"/>
          <p:cNvSpPr>
            <a:spLocks noGrp="1"/>
          </p:cNvSpPr>
          <p:nvPr>
            <p:ph sz="half" idx="2"/>
          </p:nvPr>
        </p:nvSpPr>
        <p:spPr>
          <a:xfrm>
            <a:off x="609600" y="2174875"/>
            <a:ext cx="5386917" cy="3951288"/>
          </a:xfrm>
          <a:ln>
            <a:solidFill>
              <a:srgbClr val="4596EC"/>
            </a:solidFill>
          </a:ln>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p:txBody>
          <a:bodyPr/>
          <a:lstStyle/>
          <a:p>
            <a:fld id="{C0B8E53A-4E5F-4CAD-A30A-21990883222F}" type="datetime1">
              <a:rPr lang="fr-FR" smtClean="0"/>
              <a:t>09/10/2024</a:t>
            </a:fld>
            <a:endParaRPr lang="fr-FR" dirty="0"/>
          </a:p>
        </p:txBody>
      </p:sp>
      <p:sp>
        <p:nvSpPr>
          <p:cNvPr id="8" name="Espace réservé du pied de page 7"/>
          <p:cNvSpPr>
            <a:spLocks noGrp="1"/>
          </p:cNvSpPr>
          <p:nvPr>
            <p:ph type="ftr" sz="quarter" idx="11"/>
          </p:nvPr>
        </p:nvSpPr>
        <p:spPr/>
        <p:txBody>
          <a:bodyPr/>
          <a:lstStyle/>
          <a:p>
            <a:r>
              <a:rPr lang="fr-FR"/>
              <a:t>Hélène GUIMIOT</a:t>
            </a:r>
            <a:endParaRPr lang="fr-FR" dirty="0"/>
          </a:p>
        </p:txBody>
      </p:sp>
      <p:sp>
        <p:nvSpPr>
          <p:cNvPr id="9" name="Espace réservé du numéro de diapositive 8"/>
          <p:cNvSpPr>
            <a:spLocks noGrp="1"/>
          </p:cNvSpPr>
          <p:nvPr>
            <p:ph type="sldNum" sz="quarter" idx="12"/>
          </p:nvPr>
        </p:nvSpPr>
        <p:spPr/>
        <p:txBody>
          <a:bodyPr/>
          <a:lstStyle/>
          <a:p>
            <a:fld id="{0579DC97-5D12-4D9B-BA49-CCEB784B454D}" type="slidenum">
              <a:rPr lang="fr-FR" smtClean="0"/>
              <a:pPr/>
              <a:t>‹N°›</a:t>
            </a:fld>
            <a:endParaRPr lang="fr-FR" dirty="0"/>
          </a:p>
        </p:txBody>
      </p:sp>
      <p:cxnSp>
        <p:nvCxnSpPr>
          <p:cNvPr id="10" name="Connecteur droit 9"/>
          <p:cNvCxnSpPr/>
          <p:nvPr userDrawn="1"/>
        </p:nvCxnSpPr>
        <p:spPr>
          <a:xfrm>
            <a:off x="3599723" y="1412776"/>
            <a:ext cx="5088565" cy="0"/>
          </a:xfrm>
          <a:prstGeom prst="line">
            <a:avLst/>
          </a:prstGeom>
          <a:ln w="28575">
            <a:solidFill>
              <a:srgbClr val="D1CCB9"/>
            </a:solidFill>
          </a:ln>
        </p:spPr>
        <p:style>
          <a:lnRef idx="1">
            <a:schemeClr val="accent1"/>
          </a:lnRef>
          <a:fillRef idx="0">
            <a:schemeClr val="accent1"/>
          </a:fillRef>
          <a:effectRef idx="0">
            <a:schemeClr val="accent1"/>
          </a:effectRef>
          <a:fontRef idx="minor">
            <a:schemeClr val="tx1"/>
          </a:fontRef>
        </p:style>
      </p:cxnSp>
      <p:sp>
        <p:nvSpPr>
          <p:cNvPr id="11" name="Espace réservé du texte 2"/>
          <p:cNvSpPr>
            <a:spLocks noGrp="1"/>
          </p:cNvSpPr>
          <p:nvPr>
            <p:ph type="body" idx="13" hasCustomPrompt="1"/>
          </p:nvPr>
        </p:nvSpPr>
        <p:spPr>
          <a:xfrm>
            <a:off x="6192011" y="1536574"/>
            <a:ext cx="5386917" cy="639762"/>
          </a:xfrm>
          <a:solidFill>
            <a:srgbClr val="4596EC"/>
          </a:solidFill>
          <a:ln w="9525">
            <a:solidFill>
              <a:srgbClr val="4596EC"/>
            </a:solidFill>
          </a:ln>
        </p:spPr>
        <p:style>
          <a:lnRef idx="2">
            <a:schemeClr val="dk1"/>
          </a:lnRef>
          <a:fillRef idx="1">
            <a:schemeClr val="lt1"/>
          </a:fillRef>
          <a:effectRef idx="0">
            <a:schemeClr val="dk1"/>
          </a:effectRef>
          <a:fontRef idx="none"/>
        </p:style>
        <p:txBody>
          <a:bodyPr anchor="b">
            <a:noAutofit/>
          </a:bodyPr>
          <a:lstStyle>
            <a:lvl1pPr marL="0" indent="0">
              <a:buNone/>
              <a:defRPr lang="fr-FR" sz="2000" b="1" kern="1200" dirty="0" smtClean="0">
                <a:solidFill>
                  <a:schemeClr val="bg1"/>
                </a:solidFill>
                <a:latin typeface="Open Sans Light" pitchFamily="34" charset="0"/>
                <a:ea typeface="Open Sans Light" pitchFamily="34" charset="0"/>
                <a:cs typeface="Open Sans Ligh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Tx/>
              <a:buNone/>
            </a:pPr>
            <a:r>
              <a:rPr lang="fr-FR" dirty="0"/>
              <a:t>CLIQUEZ POUR MODIFIER LES STYLES DU TEXTE DU MASQUE</a:t>
            </a:r>
          </a:p>
        </p:txBody>
      </p:sp>
      <p:sp>
        <p:nvSpPr>
          <p:cNvPr id="12" name="Espace réservé du contenu 3"/>
          <p:cNvSpPr>
            <a:spLocks noGrp="1"/>
          </p:cNvSpPr>
          <p:nvPr>
            <p:ph sz="half" idx="14"/>
          </p:nvPr>
        </p:nvSpPr>
        <p:spPr>
          <a:xfrm>
            <a:off x="6192011" y="2179925"/>
            <a:ext cx="5386917" cy="3951288"/>
          </a:xfrm>
          <a:ln>
            <a:solidFill>
              <a:srgbClr val="4596EC"/>
            </a:solidFill>
          </a:ln>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p>
        </p:txBody>
      </p:sp>
      <p:sp>
        <p:nvSpPr>
          <p:cNvPr id="3" name="Espace réservé de la date 2"/>
          <p:cNvSpPr>
            <a:spLocks noGrp="1"/>
          </p:cNvSpPr>
          <p:nvPr>
            <p:ph type="dt" sz="half" idx="10"/>
          </p:nvPr>
        </p:nvSpPr>
        <p:spPr/>
        <p:txBody>
          <a:bodyPr/>
          <a:lstStyle/>
          <a:p>
            <a:fld id="{15332EF2-DB4A-4BE3-92EB-FB42CA59B4DA}" type="datetime1">
              <a:rPr lang="fr-FR" smtClean="0"/>
              <a:t>09/10/2024</a:t>
            </a:fld>
            <a:endParaRPr lang="fr-FR" dirty="0"/>
          </a:p>
        </p:txBody>
      </p:sp>
      <p:sp>
        <p:nvSpPr>
          <p:cNvPr id="4" name="Espace réservé du pied de page 3"/>
          <p:cNvSpPr>
            <a:spLocks noGrp="1"/>
          </p:cNvSpPr>
          <p:nvPr>
            <p:ph type="ftr" sz="quarter" idx="11"/>
          </p:nvPr>
        </p:nvSpPr>
        <p:spPr/>
        <p:txBody>
          <a:bodyPr/>
          <a:lstStyle/>
          <a:p>
            <a:r>
              <a:rPr lang="fr-FR"/>
              <a:t>Hélène GUIMIOT</a:t>
            </a:r>
            <a:endParaRPr lang="fr-FR" dirty="0"/>
          </a:p>
        </p:txBody>
      </p:sp>
      <p:sp>
        <p:nvSpPr>
          <p:cNvPr id="5" name="Espace réservé du numéro de diapositive 4"/>
          <p:cNvSpPr>
            <a:spLocks noGrp="1"/>
          </p:cNvSpPr>
          <p:nvPr>
            <p:ph type="sldNum" sz="quarter" idx="12"/>
          </p:nvPr>
        </p:nvSpPr>
        <p:spPr/>
        <p:txBody>
          <a:bodyPr/>
          <a:lstStyle/>
          <a:p>
            <a:fld id="{0579DC97-5D12-4D9B-BA49-CCEB784B454D}" type="slidenum">
              <a:rPr lang="fr-FR" smtClean="0"/>
              <a:pPr/>
              <a:t>‹N°›</a:t>
            </a:fld>
            <a:endParaRPr lang="fr-FR" dirty="0"/>
          </a:p>
        </p:txBody>
      </p:sp>
      <p:cxnSp>
        <p:nvCxnSpPr>
          <p:cNvPr id="6" name="Connecteur droit 5"/>
          <p:cNvCxnSpPr/>
          <p:nvPr userDrawn="1"/>
        </p:nvCxnSpPr>
        <p:spPr>
          <a:xfrm>
            <a:off x="3599723" y="1412776"/>
            <a:ext cx="5088565" cy="0"/>
          </a:xfrm>
          <a:prstGeom prst="line">
            <a:avLst/>
          </a:prstGeom>
          <a:ln w="28575">
            <a:solidFill>
              <a:srgbClr val="D1CCB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B9E608F-3D17-4878-A392-7A5DD0CBCCC0}" type="datetime1">
              <a:rPr lang="fr-FR" smtClean="0"/>
              <a:t>09/10/2024</a:t>
            </a:fld>
            <a:endParaRPr lang="fr-FR" dirty="0"/>
          </a:p>
        </p:txBody>
      </p:sp>
      <p:sp>
        <p:nvSpPr>
          <p:cNvPr id="3" name="Espace réservé du pied de page 2"/>
          <p:cNvSpPr>
            <a:spLocks noGrp="1"/>
          </p:cNvSpPr>
          <p:nvPr>
            <p:ph type="ftr" sz="quarter" idx="11"/>
          </p:nvPr>
        </p:nvSpPr>
        <p:spPr/>
        <p:txBody>
          <a:bodyPr/>
          <a:lstStyle/>
          <a:p>
            <a:r>
              <a:rPr lang="fr-FR"/>
              <a:t>Hélène GUIMIOT</a:t>
            </a:r>
            <a:endParaRPr lang="fr-FR" dirty="0"/>
          </a:p>
        </p:txBody>
      </p:sp>
      <p:sp>
        <p:nvSpPr>
          <p:cNvPr id="4" name="Espace réservé du numéro de diapositive 3"/>
          <p:cNvSpPr>
            <a:spLocks noGrp="1"/>
          </p:cNvSpPr>
          <p:nvPr>
            <p:ph type="sldNum" sz="quarter" idx="12"/>
          </p:nvPr>
        </p:nvSpPr>
        <p:spPr/>
        <p:txBody>
          <a:bodyPr/>
          <a:lstStyle/>
          <a:p>
            <a:fld id="{0579DC97-5D12-4D9B-BA49-CCEB784B454D}"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dirty="0"/>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BF9709C-39DB-4C00-BC30-46C772EE5F29}" type="datetime1">
              <a:rPr lang="fr-FR" smtClean="0"/>
              <a:t>09/10/2024</a:t>
            </a:fld>
            <a:endParaRPr lang="fr-FR" dirty="0"/>
          </a:p>
        </p:txBody>
      </p:sp>
      <p:sp>
        <p:nvSpPr>
          <p:cNvPr id="6" name="Espace réservé du pied de page 5"/>
          <p:cNvSpPr>
            <a:spLocks noGrp="1"/>
          </p:cNvSpPr>
          <p:nvPr>
            <p:ph type="ftr" sz="quarter" idx="11"/>
          </p:nvPr>
        </p:nvSpPr>
        <p:spPr/>
        <p:txBody>
          <a:bodyPr/>
          <a:lstStyle/>
          <a:p>
            <a:r>
              <a:rPr lang="fr-FR"/>
              <a:t>Hélène GUIMIOT</a:t>
            </a:r>
            <a:endParaRPr lang="fr-FR" dirty="0"/>
          </a:p>
        </p:txBody>
      </p:sp>
      <p:sp>
        <p:nvSpPr>
          <p:cNvPr id="7" name="Espace réservé du numéro de diapositive 6"/>
          <p:cNvSpPr>
            <a:spLocks noGrp="1"/>
          </p:cNvSpPr>
          <p:nvPr>
            <p:ph type="sldNum" sz="quarter" idx="12"/>
          </p:nvPr>
        </p:nvSpPr>
        <p:spPr/>
        <p:txBody>
          <a:bodyPr/>
          <a:lstStyle/>
          <a:p>
            <a:fld id="{0579DC97-5D12-4D9B-BA49-CCEB784B454D}"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2C83F2B7-EEF8-4E15-9C88-32E3D4BD6BAE}" type="datetime1">
              <a:rPr lang="fr-FR" smtClean="0"/>
              <a:t>09/10/2024</a:t>
            </a:fld>
            <a:endParaRPr lang="fr-FR" dirty="0"/>
          </a:p>
        </p:txBody>
      </p:sp>
      <p:sp>
        <p:nvSpPr>
          <p:cNvPr id="6" name="Espace réservé du pied de page 5"/>
          <p:cNvSpPr>
            <a:spLocks noGrp="1"/>
          </p:cNvSpPr>
          <p:nvPr>
            <p:ph type="ftr" sz="quarter" idx="11"/>
          </p:nvPr>
        </p:nvSpPr>
        <p:spPr/>
        <p:txBody>
          <a:bodyPr/>
          <a:lstStyle/>
          <a:p>
            <a:r>
              <a:rPr lang="fr-FR"/>
              <a:t>Hélène GUIMIOT</a:t>
            </a:r>
            <a:endParaRPr lang="fr-FR" dirty="0"/>
          </a:p>
        </p:txBody>
      </p:sp>
      <p:sp>
        <p:nvSpPr>
          <p:cNvPr id="7" name="Espace réservé du numéro de diapositive 6"/>
          <p:cNvSpPr>
            <a:spLocks noGrp="1"/>
          </p:cNvSpPr>
          <p:nvPr>
            <p:ph type="sldNum" sz="quarter" idx="12"/>
          </p:nvPr>
        </p:nvSpPr>
        <p:spPr/>
        <p:txBody>
          <a:bodyPr/>
          <a:lstStyle/>
          <a:p>
            <a:fld id="{0579DC97-5D12-4D9B-BA49-CCEB784B454D}"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237312"/>
            <a:ext cx="12192000" cy="620688"/>
          </a:xfrm>
          <a:prstGeom prst="rect">
            <a:avLst/>
          </a:prstGeom>
          <a:solidFill>
            <a:srgbClr val="33333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2800" dirty="0">
              <a:latin typeface="Open Sans Light" pitchFamily="34" charset="0"/>
              <a:ea typeface="Open Sans Light" pitchFamily="34" charset="0"/>
              <a:cs typeface="Open Sans Light" pitchFamily="34" charset="0"/>
            </a:endParaRPr>
          </a:p>
        </p:txBody>
      </p:sp>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fr-FR" dirty="0"/>
              <a:t>Cliquez pour modifier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p:txBody>
      </p:sp>
      <p:sp>
        <p:nvSpPr>
          <p:cNvPr id="4" name="Espace réservé de la date 3"/>
          <p:cNvSpPr>
            <a:spLocks noGrp="1"/>
          </p:cNvSpPr>
          <p:nvPr>
            <p:ph type="dt" sz="half" idx="2"/>
          </p:nvPr>
        </p:nvSpPr>
        <p:spPr>
          <a:xfrm>
            <a:off x="3059179"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6307E6-6CDA-4853-BA11-02D595928755}" type="datetime1">
              <a:rPr lang="fr-FR" smtClean="0"/>
              <a:t>09/10/2024</a:t>
            </a:fld>
            <a:endParaRPr lang="fr-FR" dirty="0"/>
          </a:p>
        </p:txBody>
      </p:sp>
      <p:sp>
        <p:nvSpPr>
          <p:cNvPr id="5" name="Espace réservé du pied de page 4"/>
          <p:cNvSpPr>
            <a:spLocks noGrp="1"/>
          </p:cNvSpPr>
          <p:nvPr>
            <p:ph type="ftr" sz="quarter" idx="3"/>
          </p:nvPr>
        </p:nvSpPr>
        <p:spPr>
          <a:xfrm>
            <a:off x="5403552"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Hélène GUIMIOT</a:t>
            </a:r>
            <a:endParaRPr lang="fr-FR" dirty="0"/>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9DC97-5D12-4D9B-BA49-CCEB784B454D}" type="slidenum">
              <a:rPr lang="fr-FR" smtClean="0"/>
              <a:pPr/>
              <a:t>‹N°›</a:t>
            </a:fld>
            <a:endParaRPr lang="fr-FR" dirty="0"/>
          </a:p>
        </p:txBody>
      </p:sp>
      <p:pic>
        <p:nvPicPr>
          <p:cNvPr id="7" name="Imag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09600" y="6384653"/>
            <a:ext cx="1169917" cy="33682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Blip>
          <a:blip r:embed="rId15"/>
        </a:buBlip>
        <a:defRPr sz="3200" b="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16"/>
        </a:buBlip>
        <a:defRPr sz="2800" kern="1200">
          <a:solidFill>
            <a:srgbClr val="4596EC"/>
          </a:solidFill>
          <a:latin typeface="+mn-lt"/>
          <a:ea typeface="+mn-ea"/>
          <a:cs typeface="+mn-cs"/>
        </a:defRPr>
      </a:lvl2pPr>
      <a:lvl3pPr marL="1143000" indent="-228600" algn="l" defTabSz="914400" rtl="0" eaLnBrk="1" latinLnBrk="0" hangingPunct="1">
        <a:spcBef>
          <a:spcPct val="20000"/>
        </a:spcBef>
        <a:buFontTx/>
        <a:buBlip>
          <a:blip r:embed="rId17"/>
        </a:buBlip>
        <a:defRPr sz="24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hyperlink" Target="https://www.cnil.fr/fr/le-g29-publie-un-avis-sur-les-techniques-danonymisatio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dpb.europa.eu/system/files/2022-02/eppb_guidelines_202007_controllerprocessor_final_fr.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4.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legifrance.gouv.fr/affichCodeArticle.do?cidTexte=LEGITEXT000006072665&amp;idArticle=LEGIARTI000006690711&amp;dateTexte=&amp;categorieLien=cid" TargetMode="External"/><Relationship Id="rId2" Type="http://schemas.openxmlformats.org/officeDocument/2006/relationships/hyperlink" Target="https://www.legifrance.gouv.fr/affichCodeArticle.do?cidTexte=LEGITEXT000006072665&amp;idArticle=LEGIARTI000006690710&amp;dateTexte=&amp;categorieLien=ci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legifrance.gouv.fr/affichCodeArticle.do?cidTexte=LEGITEXT000006074069&amp;idArticle=LEGIARTI000006797382&amp;dateTexte=&amp;categorieLien=cid" TargetMode="External"/><Relationship Id="rId2" Type="http://schemas.openxmlformats.org/officeDocument/2006/relationships/hyperlink" Target="https://www.legifrance.gouv.fr/loda/id/LEGIARTI000043886099/2021-08-04/" TargetMode="External"/><Relationship Id="rId1" Type="http://schemas.openxmlformats.org/officeDocument/2006/relationships/slideLayout" Target="../slideLayouts/slideLayout2.xml"/><Relationship Id="rId5" Type="http://schemas.openxmlformats.org/officeDocument/2006/relationships/hyperlink" Target="https://www.legifrance.gouv.fr/affichCodeArticle.do?cidTexte=LEGITEXT000006072665&amp;idArticle=LEGIARTI000006685772&amp;dateTexte=&amp;categorieLien=cid" TargetMode="External"/><Relationship Id="rId4" Type="http://schemas.openxmlformats.org/officeDocument/2006/relationships/hyperlink" Target="https://www.legifrance.gouv.fr/affichCodeArticle.do?cidTexte=LEGITEXT000006072665&amp;idArticle=LEGIARTI000031919035&amp;dateTexte=&amp;categorieLien=cid"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legifrance.gouv.fr/codes/section_lc/LEGITEXT000006072665/LEGISCTA000033707709?idSecParent=LEGISCTA000033708020#LEGISCTA000033708078"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hyperlink" Target="https://www.cnil.fr/fr/traitements-de-donnees-de-sante-comment-faire-la-distinction-entre-un-entrepot-et-une-recherche-e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www.cnil.fr/fr/traitements-de-donnees-de-sante-comment-faire-la-distinction-entre-un-entrepot-et-une-recherche-et" TargetMode="External"/><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cnil.fr/fr/demande-dautorisation-dune-recherche-en-sante-les-informations-fournir-et-les-criteres-doctroi"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www.cnil.fr/sites/default/files/atoms/files/infographie_aipd.pdf"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8" Type="http://schemas.openxmlformats.org/officeDocument/2006/relationships/hyperlink" Target="https://www.cnil.fr/fr/essais-cliniques-decentralises-lancement-dune-phase-pilote-par-la-dgs-la-dgos-lansm-et-la-cnil"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https://www.cnil.fr/sites/default/files/atoms/files/guide_durees_de_conservation.pdf" TargetMode="External"/><Relationship Id="rId3" Type="http://schemas.openxmlformats.org/officeDocument/2006/relationships/hyperlink" Target="https://www.cnil.fr/sites/default/files/atoms/files/referentiel_-_traitements_dans_le_domaine_de_la_sante_hors_recherches.pdf" TargetMode="External"/><Relationship Id="rId7" Type="http://schemas.openxmlformats.org/officeDocument/2006/relationships/hyperlink" Target="https://www.cnil.fr/sites/default/files/atoms/files/guide_pratique_circuits_nir_recherche_en_sante.pd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www.cnil.fr/fr/la-cnil-adopte-un-referentiel-sur-la-gestion-des-officines-de-pharmacie" TargetMode="External"/><Relationship Id="rId5" Type="http://schemas.openxmlformats.org/officeDocument/2006/relationships/hyperlink" Target="https://www.cnil.fr/sites/default/files/atoms/files/referentiel_-_cabinet.pdf" TargetMode="External"/><Relationship Id="rId10" Type="http://schemas.openxmlformats.org/officeDocument/2006/relationships/hyperlink" Target="https://www.cnil.fr/fr/securite-des-donnees" TargetMode="External"/><Relationship Id="rId4" Type="http://schemas.openxmlformats.org/officeDocument/2006/relationships/hyperlink" Target="https://www.cnil.fr/sites/default/files/atoms/files/referentiel_-_recherches_dans_le_domaine_de_la_sante.pdf" TargetMode="External"/><Relationship Id="rId9" Type="http://schemas.openxmlformats.org/officeDocument/2006/relationships/hyperlink" Target="https://www.cnil.fr/sites/default/files/atoms/files/rgpd-guide_sous-traitant-cnil.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cnil.fr/fr/traitements-declaration-conformite?field_norme_numerotation_type_value%5B0%5D=6"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s://www.cnil.fr/fr/la-cnil-adopte-un-referentiel-sur-les-entrepots-de-donnees-de-sante" TargetMode="External"/><Relationship Id="rId4" Type="http://schemas.openxmlformats.org/officeDocument/2006/relationships/hyperlink" Target="https://www.cnil.fr/fr/declaration/rs-001-gestion-des-vigilances-sanitaire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1524000" y="2636912"/>
            <a:ext cx="9144000" cy="1692771"/>
          </a:xfrm>
          <a:prstGeom prst="rect">
            <a:avLst/>
          </a:prstGeom>
          <a:noFill/>
        </p:spPr>
        <p:txBody>
          <a:bodyPr wrap="square" rtlCol="0">
            <a:spAutoFit/>
          </a:bodyPr>
          <a:lstStyle/>
          <a:p>
            <a:pPr algn="ctr"/>
            <a:r>
              <a:rPr lang="fr-FR" sz="3600" b="1" dirty="0">
                <a:solidFill>
                  <a:schemeClr val="bg1"/>
                </a:solidFill>
              </a:rPr>
              <a:t>Traitements de données de santé</a:t>
            </a:r>
          </a:p>
          <a:p>
            <a:pPr algn="ctr"/>
            <a:r>
              <a:rPr lang="fr-FR" sz="3200" b="1" dirty="0">
                <a:solidFill>
                  <a:schemeClr val="bg1"/>
                </a:solidFill>
              </a:rPr>
              <a:t>Cadre réglementaire</a:t>
            </a:r>
          </a:p>
          <a:p>
            <a:pPr algn="ctr"/>
            <a:endParaRPr lang="fr-FR" sz="3600" b="1" dirty="0">
              <a:solidFill>
                <a:schemeClr val="bg1"/>
              </a:solidFill>
            </a:endParaRPr>
          </a:p>
        </p:txBody>
      </p:sp>
      <p:sp>
        <p:nvSpPr>
          <p:cNvPr id="3" name="ZoneTexte 2"/>
          <p:cNvSpPr txBox="1"/>
          <p:nvPr/>
        </p:nvSpPr>
        <p:spPr>
          <a:xfrm>
            <a:off x="-14496" y="6045251"/>
            <a:ext cx="12192000" cy="338554"/>
          </a:xfrm>
          <a:prstGeom prst="rect">
            <a:avLst/>
          </a:prstGeom>
          <a:noFill/>
        </p:spPr>
        <p:txBody>
          <a:bodyPr wrap="square" rtlCol="0">
            <a:spAutoFit/>
          </a:bodyPr>
          <a:lstStyle/>
          <a:p>
            <a:pPr algn="ctr"/>
            <a:r>
              <a:rPr lang="fr-FR" sz="1600" dirty="0">
                <a:solidFill>
                  <a:schemeClr val="bg1"/>
                </a:solidFill>
              </a:rPr>
              <a:t>Hélène </a:t>
            </a:r>
            <a:r>
              <a:rPr lang="fr-FR" sz="1600" dirty="0" err="1">
                <a:solidFill>
                  <a:schemeClr val="bg1"/>
                </a:solidFill>
              </a:rPr>
              <a:t>Guimiot-Breaud</a:t>
            </a:r>
            <a:endParaRPr lang="fr-FR" sz="1600" dirty="0">
              <a:solidFill>
                <a:schemeClr val="bg1"/>
              </a:solidFill>
            </a:endParaRPr>
          </a:p>
        </p:txBody>
      </p:sp>
      <p:sp>
        <p:nvSpPr>
          <p:cNvPr id="2" name="Espace réservé de la date 1">
            <a:extLst>
              <a:ext uri="{FF2B5EF4-FFF2-40B4-BE49-F238E27FC236}">
                <a16:creationId xmlns:a16="http://schemas.microsoft.com/office/drawing/2014/main" id="{99B1E910-5767-4DD2-B0B4-8AE25C0C57C3}"/>
              </a:ext>
            </a:extLst>
          </p:cNvPr>
          <p:cNvSpPr>
            <a:spLocks noGrp="1"/>
          </p:cNvSpPr>
          <p:nvPr>
            <p:ph type="dt" sz="half" idx="10"/>
          </p:nvPr>
        </p:nvSpPr>
        <p:spPr/>
        <p:txBody>
          <a:bodyPr/>
          <a:lstStyle/>
          <a:p>
            <a:fld id="{FDC92897-94A6-47D7-BAF9-35EC9F45B7BC}" type="datetime1">
              <a:rPr lang="fr-FR" smtClean="0"/>
              <a:t>09/10/2024</a:t>
            </a:fld>
            <a:endParaRPr lang="fr-FR" dirty="0"/>
          </a:p>
        </p:txBody>
      </p:sp>
      <p:sp>
        <p:nvSpPr>
          <p:cNvPr id="4" name="Espace réservé du pied de page 3">
            <a:extLst>
              <a:ext uri="{FF2B5EF4-FFF2-40B4-BE49-F238E27FC236}">
                <a16:creationId xmlns:a16="http://schemas.microsoft.com/office/drawing/2014/main" id="{B7BDA294-7AF4-4E04-9202-B5AA76B40C0E}"/>
              </a:ext>
            </a:extLst>
          </p:cNvPr>
          <p:cNvSpPr>
            <a:spLocks noGrp="1"/>
          </p:cNvSpPr>
          <p:nvPr>
            <p:ph type="ftr" sz="quarter" idx="11"/>
          </p:nvPr>
        </p:nvSpPr>
        <p:spPr/>
        <p:txBody>
          <a:bodyPr/>
          <a:lstStyle/>
          <a:p>
            <a:r>
              <a:rPr lang="fr-FR"/>
              <a:t>Hélène GUIMIOT</a:t>
            </a:r>
            <a:endParaRPr lang="fr-FR" dirty="0"/>
          </a:p>
        </p:txBody>
      </p:sp>
      <p:sp>
        <p:nvSpPr>
          <p:cNvPr id="5" name="Espace réservé du numéro de diapositive 4">
            <a:extLst>
              <a:ext uri="{FF2B5EF4-FFF2-40B4-BE49-F238E27FC236}">
                <a16:creationId xmlns:a16="http://schemas.microsoft.com/office/drawing/2014/main" id="{2F8BB9C3-0EF7-4C97-AABD-C97081920C8F}"/>
              </a:ext>
            </a:extLst>
          </p:cNvPr>
          <p:cNvSpPr>
            <a:spLocks noGrp="1"/>
          </p:cNvSpPr>
          <p:nvPr>
            <p:ph type="sldNum" sz="quarter" idx="12"/>
          </p:nvPr>
        </p:nvSpPr>
        <p:spPr/>
        <p:txBody>
          <a:bodyPr/>
          <a:lstStyle/>
          <a:p>
            <a:fld id="{0579DC97-5D12-4D9B-BA49-CCEB784B454D}" type="slidenum">
              <a:rPr lang="fr-FR" smtClean="0"/>
              <a:pPr/>
              <a:t>1</a:t>
            </a:fld>
            <a:endParaRPr lang="fr-FR" dirty="0"/>
          </a:p>
        </p:txBody>
      </p:sp>
    </p:spTree>
    <p:custDataLst>
      <p:tags r:id="rId1"/>
    </p:custDataLst>
    <p:extLst>
      <p:ext uri="{BB962C8B-B14F-4D97-AF65-F5344CB8AC3E}">
        <p14:creationId xmlns:p14="http://schemas.microsoft.com/office/powerpoint/2010/main" val="2780102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25235" y="257804"/>
            <a:ext cx="12111136" cy="1143000"/>
          </a:xfrm>
        </p:spPr>
        <p:txBody>
          <a:bodyPr/>
          <a:lstStyle/>
          <a:p>
            <a:r>
              <a:rPr lang="fr-FR" sz="2800" dirty="0">
                <a:solidFill>
                  <a:srgbClr val="4596EC"/>
                </a:solidFill>
              </a:rPr>
              <a:t>Données pseudonymisées et données anonymisées: quelle distinction?</a:t>
            </a:r>
          </a:p>
        </p:txBody>
      </p:sp>
      <p:sp>
        <p:nvSpPr>
          <p:cNvPr id="5" name="Espace réservé du pied de page 4">
            <a:extLst>
              <a:ext uri="{FF2B5EF4-FFF2-40B4-BE49-F238E27FC236}">
                <a16:creationId xmlns:a16="http://schemas.microsoft.com/office/drawing/2014/main" id="{90191008-E633-4A9C-B069-B4DEF01423FE}"/>
              </a:ext>
            </a:extLst>
          </p:cNvPr>
          <p:cNvSpPr>
            <a:spLocks noGrp="1"/>
          </p:cNvSpPr>
          <p:nvPr>
            <p:ph type="ftr" sz="quarter" idx="11"/>
          </p:nvPr>
        </p:nvSpPr>
        <p:spPr>
          <a:xfrm>
            <a:off x="1775520" y="6400799"/>
            <a:ext cx="4752528" cy="365125"/>
          </a:xfrm>
        </p:spPr>
        <p:txBody>
          <a:bodyPr/>
          <a:lstStyle/>
          <a:p>
            <a:r>
              <a:rPr lang="fr-FR"/>
              <a:t>Hélène GUIMIOT</a:t>
            </a:r>
            <a:endParaRPr lang="fr-FR" dirty="0"/>
          </a:p>
        </p:txBody>
      </p:sp>
      <p:sp>
        <p:nvSpPr>
          <p:cNvPr id="9" name="ZoneTexte 8">
            <a:extLst>
              <a:ext uri="{FF2B5EF4-FFF2-40B4-BE49-F238E27FC236}">
                <a16:creationId xmlns:a16="http://schemas.microsoft.com/office/drawing/2014/main" id="{295CC93B-45B5-42B2-A6AC-E340F30C6A1B}"/>
              </a:ext>
            </a:extLst>
          </p:cNvPr>
          <p:cNvSpPr txBox="1"/>
          <p:nvPr/>
        </p:nvSpPr>
        <p:spPr>
          <a:xfrm>
            <a:off x="1775520" y="1917428"/>
            <a:ext cx="2173993" cy="300082"/>
          </a:xfrm>
          <a:prstGeom prst="rect">
            <a:avLst/>
          </a:prstGeom>
          <a:solidFill>
            <a:srgbClr val="4596EC"/>
          </a:solidFill>
        </p:spPr>
        <p:txBody>
          <a:bodyPr wrap="none" rtlCol="0">
            <a:spAutoFit/>
          </a:bodyPr>
          <a:lstStyle/>
          <a:p>
            <a:r>
              <a:rPr lang="fr-FR" sz="1350" b="1" dirty="0">
                <a:solidFill>
                  <a:schemeClr val="bg1"/>
                </a:solidFill>
                <a:latin typeface="Georgia" panose="02040502050405020303" pitchFamily="18" charset="0"/>
              </a:rPr>
              <a:t>Données anonymisées</a:t>
            </a:r>
          </a:p>
        </p:txBody>
      </p:sp>
      <p:sp>
        <p:nvSpPr>
          <p:cNvPr id="10" name="ZoneTexte 9">
            <a:extLst>
              <a:ext uri="{FF2B5EF4-FFF2-40B4-BE49-F238E27FC236}">
                <a16:creationId xmlns:a16="http://schemas.microsoft.com/office/drawing/2014/main" id="{3C28BB29-B51B-45AF-8F00-1FF5DDA443E5}"/>
              </a:ext>
            </a:extLst>
          </p:cNvPr>
          <p:cNvSpPr txBox="1"/>
          <p:nvPr/>
        </p:nvSpPr>
        <p:spPr>
          <a:xfrm>
            <a:off x="1631504" y="2260106"/>
            <a:ext cx="8640960" cy="3323987"/>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fr-FR" sz="1400" dirty="0">
                <a:latin typeface="Georgia" panose="02040502050405020303" pitchFamily="18" charset="0"/>
                <a:hlinkClick r:id="rId3"/>
              </a:rPr>
              <a:t>Position du G29 (avis 05/2014 sur les techniques d’anonymisation)</a:t>
            </a:r>
            <a:endParaRPr lang="fr-FR" sz="1400" dirty="0">
              <a:latin typeface="Georgia" panose="02040502050405020303" pitchFamily="18" charset="0"/>
            </a:endParaRPr>
          </a:p>
          <a:p>
            <a:pPr algn="just"/>
            <a:r>
              <a:rPr lang="fr-FR" sz="1400" i="1" dirty="0">
                <a:latin typeface="Georgia" panose="02040502050405020303" pitchFamily="18" charset="0"/>
              </a:rPr>
              <a:t>« Une solution d’anonymisation doit être construite au cas par cas et adaptée aux usages prévus. Pour aider à évaluer une bonne solution d’anonymisation, le G29 propose trois critères :</a:t>
            </a:r>
          </a:p>
          <a:p>
            <a:pPr lvl="1"/>
            <a:r>
              <a:rPr lang="fr-FR" sz="1400" b="1" i="1" dirty="0">
                <a:latin typeface="Georgia" panose="02040502050405020303" pitchFamily="18" charset="0"/>
              </a:rPr>
              <a:t>L’individualisation</a:t>
            </a:r>
            <a:r>
              <a:rPr lang="fr-FR" sz="1400" i="1" dirty="0">
                <a:latin typeface="Georgia" panose="02040502050405020303" pitchFamily="18" charset="0"/>
              </a:rPr>
              <a:t> : est-il toujours possible d’isoler un individu ?</a:t>
            </a:r>
          </a:p>
          <a:p>
            <a:pPr lvl="1"/>
            <a:r>
              <a:rPr lang="fr-FR" sz="1400" b="1" i="1" dirty="0">
                <a:latin typeface="Georgia" panose="02040502050405020303" pitchFamily="18" charset="0"/>
              </a:rPr>
              <a:t>La corrélation</a:t>
            </a:r>
            <a:r>
              <a:rPr lang="fr-FR" sz="1400" i="1" dirty="0">
                <a:latin typeface="Georgia" panose="02040502050405020303" pitchFamily="18" charset="0"/>
              </a:rPr>
              <a:t> : est-il possible de relier entre eux des ensembles de données distincts concernant un même individu ?</a:t>
            </a:r>
          </a:p>
          <a:p>
            <a:pPr lvl="1"/>
            <a:r>
              <a:rPr lang="fr-FR" sz="1400" b="1" i="1" dirty="0">
                <a:latin typeface="Georgia" panose="02040502050405020303" pitchFamily="18" charset="0"/>
              </a:rPr>
              <a:t>L’inférence </a:t>
            </a:r>
            <a:r>
              <a:rPr lang="fr-FR" sz="1400" i="1" dirty="0">
                <a:latin typeface="Georgia" panose="02040502050405020303" pitchFamily="18" charset="0"/>
              </a:rPr>
              <a:t>: peut-on déduire de l’information sur un individu ?</a:t>
            </a:r>
          </a:p>
          <a:p>
            <a:pPr lvl="1"/>
            <a:endParaRPr lang="fr-FR" sz="1400" i="1" dirty="0">
              <a:latin typeface="Georgia" panose="02040502050405020303" pitchFamily="18" charset="0"/>
            </a:endParaRPr>
          </a:p>
          <a:p>
            <a:r>
              <a:rPr lang="fr-FR" sz="1400" i="1" dirty="0">
                <a:latin typeface="Georgia" panose="02040502050405020303" pitchFamily="18" charset="0"/>
              </a:rPr>
              <a:t>Ainsi :</a:t>
            </a:r>
          </a:p>
          <a:p>
            <a:pPr lvl="1"/>
            <a:r>
              <a:rPr lang="fr-FR" sz="1400" i="1" dirty="0">
                <a:latin typeface="Georgia" panose="02040502050405020303" pitchFamily="18" charset="0"/>
              </a:rPr>
              <a:t>un </a:t>
            </a:r>
            <a:r>
              <a:rPr lang="fr-FR" sz="1400" b="1" i="1" dirty="0">
                <a:latin typeface="Georgia" panose="02040502050405020303" pitchFamily="18" charset="0"/>
              </a:rPr>
              <a:t>ensemble de données pour lequel il n’est possible ni d’individualiser ni de corréler ni d’inférer est a priori anonyme ;</a:t>
            </a:r>
          </a:p>
          <a:p>
            <a:pPr lvl="1"/>
            <a:r>
              <a:rPr lang="fr-FR" sz="1400" i="1" dirty="0">
                <a:latin typeface="Georgia" panose="02040502050405020303" pitchFamily="18" charset="0"/>
              </a:rPr>
              <a:t>un ensemble de données pour lequel au moins un des trois critères n’est pas respecté ne pourra être considéré comme anonyme qu’à la suite d’une analyse détaillée des risques de </a:t>
            </a:r>
            <a:r>
              <a:rPr lang="fr-FR" sz="1400" i="1" dirty="0" err="1">
                <a:latin typeface="Georgia" panose="02040502050405020303" pitchFamily="18" charset="0"/>
              </a:rPr>
              <a:t>ré-identification</a:t>
            </a:r>
            <a:r>
              <a:rPr lang="fr-FR" sz="1400" i="1" dirty="0">
                <a:latin typeface="Georgia" panose="02040502050405020303" pitchFamily="18" charset="0"/>
              </a:rPr>
              <a:t>. »</a:t>
            </a:r>
          </a:p>
          <a:p>
            <a:pPr algn="just"/>
            <a:endParaRPr lang="fr-FR" sz="1400" b="1" dirty="0">
              <a:latin typeface="Georgia" panose="02040502050405020303" pitchFamily="18" charset="0"/>
            </a:endParaRPr>
          </a:p>
          <a:p>
            <a:pPr algn="just"/>
            <a:r>
              <a:rPr lang="fr-FR" sz="1400" b="1" dirty="0">
                <a:latin typeface="Georgia" panose="02040502050405020303" pitchFamily="18" charset="0"/>
              </a:rPr>
              <a:t>Une donnée « anonyme » n’est PLUS/PAS une donnée à caractère personnel</a:t>
            </a:r>
          </a:p>
        </p:txBody>
      </p:sp>
      <p:sp>
        <p:nvSpPr>
          <p:cNvPr id="2" name="Espace réservé de la date 1">
            <a:extLst>
              <a:ext uri="{FF2B5EF4-FFF2-40B4-BE49-F238E27FC236}">
                <a16:creationId xmlns:a16="http://schemas.microsoft.com/office/drawing/2014/main" id="{F86007D5-53B1-4A60-AD95-75BE5A4706A6}"/>
              </a:ext>
            </a:extLst>
          </p:cNvPr>
          <p:cNvSpPr>
            <a:spLocks noGrp="1"/>
          </p:cNvSpPr>
          <p:nvPr>
            <p:ph type="dt" sz="half" idx="10"/>
          </p:nvPr>
        </p:nvSpPr>
        <p:spPr/>
        <p:txBody>
          <a:bodyPr/>
          <a:lstStyle/>
          <a:p>
            <a:fld id="{7D4A154F-D6E1-444C-B361-D28D36851AB8}" type="datetime1">
              <a:rPr lang="fr-FR" smtClean="0"/>
              <a:t>09/10/2024</a:t>
            </a:fld>
            <a:endParaRPr lang="fr-FR" dirty="0"/>
          </a:p>
        </p:txBody>
      </p:sp>
      <p:sp>
        <p:nvSpPr>
          <p:cNvPr id="3" name="Espace réservé du numéro de diapositive 2">
            <a:extLst>
              <a:ext uri="{FF2B5EF4-FFF2-40B4-BE49-F238E27FC236}">
                <a16:creationId xmlns:a16="http://schemas.microsoft.com/office/drawing/2014/main" id="{318E8BB0-BF12-4731-807F-0DD47CD02615}"/>
              </a:ext>
            </a:extLst>
          </p:cNvPr>
          <p:cNvSpPr>
            <a:spLocks noGrp="1"/>
          </p:cNvSpPr>
          <p:nvPr>
            <p:ph type="sldNum" sz="quarter" idx="12"/>
          </p:nvPr>
        </p:nvSpPr>
        <p:spPr/>
        <p:txBody>
          <a:bodyPr/>
          <a:lstStyle/>
          <a:p>
            <a:fld id="{0579DC97-5D12-4D9B-BA49-CCEB784B454D}" type="slidenum">
              <a:rPr lang="fr-FR" smtClean="0"/>
              <a:pPr/>
              <a:t>10</a:t>
            </a:fld>
            <a:endParaRPr lang="fr-FR" dirty="0"/>
          </a:p>
        </p:txBody>
      </p:sp>
    </p:spTree>
    <p:extLst>
      <p:ext uri="{BB962C8B-B14F-4D97-AF65-F5344CB8AC3E}">
        <p14:creationId xmlns:p14="http://schemas.microsoft.com/office/powerpoint/2010/main" val="1519704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p:txBody>
          <a:bodyPr/>
          <a:lstStyle/>
          <a:p>
            <a:r>
              <a:rPr lang="fr-FR" sz="2800" dirty="0">
                <a:solidFill>
                  <a:srgbClr val="4596EC"/>
                </a:solidFill>
              </a:rPr>
              <a:t>Responsable de traitement et sous-traitant: quelle distinction?</a:t>
            </a:r>
          </a:p>
        </p:txBody>
      </p:sp>
      <p:sp>
        <p:nvSpPr>
          <p:cNvPr id="2" name="ZoneTexte 1"/>
          <p:cNvSpPr txBox="1"/>
          <p:nvPr/>
        </p:nvSpPr>
        <p:spPr>
          <a:xfrm>
            <a:off x="1343472" y="2066809"/>
            <a:ext cx="3960440" cy="3883114"/>
          </a:xfrm>
          <a:prstGeom prst="rect">
            <a:avLst/>
          </a:prstGeom>
          <a:noFill/>
          <a:ln w="9525">
            <a:solidFill>
              <a:srgbClr val="4596EC"/>
            </a:solidFill>
            <a:prstDash val="solid"/>
          </a:ln>
        </p:spPr>
        <p:txBody>
          <a:bodyPr wrap="square" rtlCol="0">
            <a:spAutoFit/>
          </a:bodyPr>
          <a:lstStyle/>
          <a:p>
            <a:pPr algn="just"/>
            <a:r>
              <a:rPr lang="fr-FR" sz="1400" dirty="0">
                <a:latin typeface="Georgia" panose="02040502050405020303" pitchFamily="18" charset="0"/>
              </a:rPr>
              <a:t>« </a:t>
            </a:r>
            <a:r>
              <a:rPr lang="fr-FR" sz="1400" i="1" dirty="0">
                <a:latin typeface="Georgia" panose="02040502050405020303" pitchFamily="18" charset="0"/>
              </a:rPr>
              <a:t>la </a:t>
            </a:r>
            <a:r>
              <a:rPr lang="fr-FR" sz="1400" b="1" i="1" dirty="0">
                <a:latin typeface="Georgia" panose="02040502050405020303" pitchFamily="18" charset="0"/>
              </a:rPr>
              <a:t>personne physique ou morale</a:t>
            </a:r>
            <a:r>
              <a:rPr lang="fr-FR" sz="1400" i="1" dirty="0">
                <a:latin typeface="Georgia" panose="02040502050405020303" pitchFamily="18" charset="0"/>
              </a:rPr>
              <a:t>, l'autorité publique, le service ou un autre organisme qui, </a:t>
            </a:r>
            <a:r>
              <a:rPr lang="fr-FR" sz="1400" b="1" i="1" dirty="0">
                <a:latin typeface="Georgia" panose="02040502050405020303" pitchFamily="18" charset="0"/>
              </a:rPr>
              <a:t>seul ou conjointement avec d'autres</a:t>
            </a:r>
            <a:r>
              <a:rPr lang="fr-FR" sz="1400" i="1" dirty="0">
                <a:latin typeface="Georgia" panose="02040502050405020303" pitchFamily="18" charset="0"/>
              </a:rPr>
              <a:t>, détermine les finalités et les moyens du traitement » </a:t>
            </a:r>
            <a:r>
              <a:rPr lang="fr-FR" sz="1400" dirty="0">
                <a:latin typeface="Georgia" panose="02040502050405020303" pitchFamily="18" charset="0"/>
              </a:rPr>
              <a:t>(article 4 du RGPD)</a:t>
            </a:r>
          </a:p>
          <a:p>
            <a:pPr algn="just"/>
            <a:endParaRPr lang="fr-FR" sz="1400" i="1" dirty="0">
              <a:latin typeface="Georgia" panose="02040502050405020303" pitchFamily="18" charset="0"/>
            </a:endParaRPr>
          </a:p>
          <a:p>
            <a:pPr algn="just">
              <a:spcBef>
                <a:spcPts val="200"/>
              </a:spcBef>
            </a:pPr>
            <a:r>
              <a:rPr lang="fr-FR" sz="1400" dirty="0">
                <a:solidFill>
                  <a:srgbClr val="4596EC"/>
                </a:solidFill>
                <a:latin typeface="Georgia" panose="02040502050405020303" pitchFamily="18" charset="0"/>
              </a:rPr>
              <a:t>Exemples : </a:t>
            </a:r>
          </a:p>
          <a:p>
            <a:pPr lvl="2" algn="just">
              <a:spcBef>
                <a:spcPts val="200"/>
              </a:spcBef>
              <a:buFont typeface="Wingdings" pitchFamily="2" charset="2"/>
              <a:buChar char="ü"/>
            </a:pPr>
            <a:r>
              <a:rPr lang="fr-FR" sz="1400" dirty="0">
                <a:latin typeface="Georgia" panose="02040502050405020303" pitchFamily="18" charset="0"/>
              </a:rPr>
              <a:t> </a:t>
            </a:r>
            <a:r>
              <a:rPr lang="fr-FR" sz="1400" u="sng" dirty="0">
                <a:latin typeface="Georgia" panose="02040502050405020303" pitchFamily="18" charset="0"/>
              </a:rPr>
              <a:t>Secteur privé</a:t>
            </a:r>
            <a:r>
              <a:rPr lang="fr-FR" sz="1400" dirty="0">
                <a:latin typeface="Georgia" panose="02040502050405020303" pitchFamily="18" charset="0"/>
              </a:rPr>
              <a:t> : la société représentée par son président</a:t>
            </a:r>
          </a:p>
          <a:p>
            <a:pPr lvl="2" algn="just">
              <a:spcBef>
                <a:spcPts val="200"/>
              </a:spcBef>
              <a:buFont typeface="Wingdings" pitchFamily="2" charset="2"/>
              <a:buChar char="ü"/>
            </a:pPr>
            <a:r>
              <a:rPr lang="fr-FR" sz="1400" dirty="0">
                <a:latin typeface="Georgia" panose="02040502050405020303" pitchFamily="18" charset="0"/>
              </a:rPr>
              <a:t> </a:t>
            </a:r>
            <a:r>
              <a:rPr lang="fr-FR" sz="1400" u="sng" dirty="0">
                <a:latin typeface="Georgia" panose="02040502050405020303" pitchFamily="18" charset="0"/>
              </a:rPr>
              <a:t>Secteur public</a:t>
            </a:r>
            <a:r>
              <a:rPr lang="fr-FR" sz="1400" dirty="0">
                <a:latin typeface="Georgia" panose="02040502050405020303" pitchFamily="18" charset="0"/>
              </a:rPr>
              <a:t> :</a:t>
            </a:r>
            <a:r>
              <a:rPr lang="fr-FR" sz="1400" b="1" dirty="0">
                <a:latin typeface="Georgia" panose="02040502050405020303" pitchFamily="18" charset="0"/>
              </a:rPr>
              <a:t> </a:t>
            </a:r>
            <a:r>
              <a:rPr lang="fr-FR" sz="1400" dirty="0">
                <a:latin typeface="Georgia" panose="02040502050405020303" pitchFamily="18" charset="0"/>
              </a:rPr>
              <a:t>l’hôpital représenté par son directeur</a:t>
            </a:r>
          </a:p>
          <a:p>
            <a:pPr lvl="2" algn="just">
              <a:spcBef>
                <a:spcPts val="200"/>
              </a:spcBef>
              <a:buFont typeface="Wingdings" pitchFamily="2" charset="2"/>
              <a:buChar char="ü"/>
            </a:pPr>
            <a:endParaRPr lang="fr-FR" sz="1400" dirty="0">
              <a:latin typeface="Georgia" panose="02040502050405020303" pitchFamily="18" charset="0"/>
            </a:endParaRPr>
          </a:p>
          <a:p>
            <a:pPr marL="0" lvl="2" algn="just">
              <a:spcBef>
                <a:spcPts val="200"/>
              </a:spcBef>
            </a:pPr>
            <a:r>
              <a:rPr lang="fr-FR" sz="1400" dirty="0">
                <a:latin typeface="Georgia" panose="02040502050405020303" pitchFamily="18" charset="0"/>
              </a:rPr>
              <a:t>En cas de </a:t>
            </a:r>
            <a:r>
              <a:rPr lang="fr-FR" sz="1400" b="1" dirty="0">
                <a:latin typeface="Georgia" panose="02040502050405020303" pitchFamily="18" charset="0"/>
              </a:rPr>
              <a:t>responsabilité conjointe de traitement </a:t>
            </a:r>
            <a:r>
              <a:rPr lang="fr-FR" sz="1400" dirty="0">
                <a:latin typeface="Georgia" panose="02040502050405020303" pitchFamily="18" charset="0"/>
              </a:rPr>
              <a:t>: nécessité pour les responsables conjoints de définir de manière transparente leurs obligations respectives (article 26 du RGPD) </a:t>
            </a:r>
          </a:p>
        </p:txBody>
      </p:sp>
      <p:sp>
        <p:nvSpPr>
          <p:cNvPr id="3" name="ZoneTexte 2"/>
          <p:cNvSpPr txBox="1"/>
          <p:nvPr/>
        </p:nvSpPr>
        <p:spPr>
          <a:xfrm>
            <a:off x="1343472" y="1773692"/>
            <a:ext cx="2573140" cy="300082"/>
          </a:xfrm>
          <a:prstGeom prst="rect">
            <a:avLst/>
          </a:prstGeom>
          <a:solidFill>
            <a:srgbClr val="4596EC"/>
          </a:solidFill>
        </p:spPr>
        <p:txBody>
          <a:bodyPr wrap="none" rtlCol="0">
            <a:spAutoFit/>
          </a:bodyPr>
          <a:lstStyle/>
          <a:p>
            <a:r>
              <a:rPr lang="fr-FR" sz="1350" b="1" dirty="0">
                <a:solidFill>
                  <a:schemeClr val="bg1"/>
                </a:solidFill>
                <a:latin typeface="Georgia" panose="02040502050405020303" pitchFamily="18" charset="0"/>
              </a:rPr>
              <a:t>Responsable de traitement</a:t>
            </a:r>
          </a:p>
        </p:txBody>
      </p:sp>
      <p:sp>
        <p:nvSpPr>
          <p:cNvPr id="5" name="Espace réservé du pied de page 4">
            <a:extLst>
              <a:ext uri="{FF2B5EF4-FFF2-40B4-BE49-F238E27FC236}">
                <a16:creationId xmlns:a16="http://schemas.microsoft.com/office/drawing/2014/main" id="{83ACCE71-B6AE-4204-983A-DFC3BC034DA1}"/>
              </a:ext>
            </a:extLst>
          </p:cNvPr>
          <p:cNvSpPr>
            <a:spLocks noGrp="1"/>
          </p:cNvSpPr>
          <p:nvPr>
            <p:ph type="ftr" sz="quarter" idx="11"/>
          </p:nvPr>
        </p:nvSpPr>
        <p:spPr>
          <a:xfrm>
            <a:off x="1703512" y="6400799"/>
            <a:ext cx="4824536" cy="365125"/>
          </a:xfrm>
        </p:spPr>
        <p:txBody>
          <a:bodyPr/>
          <a:lstStyle/>
          <a:p>
            <a:r>
              <a:rPr lang="fr-FR"/>
              <a:t>Hélène GUIMIOT</a:t>
            </a:r>
            <a:endParaRPr lang="fr-FR" dirty="0"/>
          </a:p>
        </p:txBody>
      </p:sp>
      <p:sp>
        <p:nvSpPr>
          <p:cNvPr id="6" name="Rectangle 5">
            <a:extLst>
              <a:ext uri="{FF2B5EF4-FFF2-40B4-BE49-F238E27FC236}">
                <a16:creationId xmlns:a16="http://schemas.microsoft.com/office/drawing/2014/main" id="{AE4181B1-D957-4CAE-9CC5-D110CB25250A}"/>
              </a:ext>
            </a:extLst>
          </p:cNvPr>
          <p:cNvSpPr/>
          <p:nvPr/>
        </p:nvSpPr>
        <p:spPr>
          <a:xfrm>
            <a:off x="6186773" y="2039514"/>
            <a:ext cx="4104456" cy="246221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fr-FR" sz="1400" dirty="0">
                <a:latin typeface="Georgia" panose="02040502050405020303" pitchFamily="18" charset="0"/>
              </a:rPr>
              <a:t>« </a:t>
            </a:r>
            <a:r>
              <a:rPr lang="fr-FR" sz="1400" i="1" dirty="0">
                <a:latin typeface="Georgia" panose="02040502050405020303" pitchFamily="18" charset="0"/>
              </a:rPr>
              <a:t>la personne physique ou morale, l'autorité publique, le service ou un autre organisme qui traite des données à caractère personnel pour le compte du responsable du traitement » </a:t>
            </a:r>
            <a:r>
              <a:rPr lang="fr-FR" sz="1400" dirty="0">
                <a:latin typeface="Georgia" panose="02040502050405020303" pitchFamily="18" charset="0"/>
              </a:rPr>
              <a:t>(article 4 du RGPD)</a:t>
            </a:r>
            <a:endParaRPr lang="fr-FR" sz="1400" i="1" dirty="0">
              <a:latin typeface="Georgia" panose="02040502050405020303" pitchFamily="18" charset="0"/>
            </a:endParaRPr>
          </a:p>
          <a:p>
            <a:pPr algn="just"/>
            <a:endParaRPr lang="fr-FR" sz="1400" i="1" dirty="0">
              <a:latin typeface="Georgia" panose="02040502050405020303" pitchFamily="18" charset="0"/>
            </a:endParaRPr>
          </a:p>
          <a:p>
            <a:pPr algn="just"/>
            <a:r>
              <a:rPr lang="fr-FR" sz="1400" u="sng" dirty="0">
                <a:latin typeface="Georgia" panose="02040502050405020303" pitchFamily="18" charset="0"/>
              </a:rPr>
              <a:t>En résumé</a:t>
            </a:r>
            <a:r>
              <a:rPr lang="fr-FR" sz="1400" dirty="0">
                <a:latin typeface="Georgia" panose="02040502050405020303" pitchFamily="18" charset="0"/>
              </a:rPr>
              <a:t>: le sous-traitant agit sous l’autorité du responsable de traitement et sur ses instructions. </a:t>
            </a:r>
          </a:p>
          <a:p>
            <a:pPr algn="just"/>
            <a:endParaRPr lang="fr-FR" sz="1400" dirty="0">
              <a:latin typeface="Georgia" panose="02040502050405020303" pitchFamily="18" charset="0"/>
            </a:endParaRPr>
          </a:p>
          <a:p>
            <a:pPr algn="just"/>
            <a:r>
              <a:rPr lang="fr-FR" sz="1400" dirty="0">
                <a:latin typeface="Georgia" panose="02040502050405020303" pitchFamily="18" charset="0"/>
              </a:rPr>
              <a:t>Conclusion d’un contrat ou d’un acte juridique avec le sous-traitant (article 28 du RGPD).</a:t>
            </a:r>
          </a:p>
        </p:txBody>
      </p:sp>
      <p:sp>
        <p:nvSpPr>
          <p:cNvPr id="8" name="ZoneTexte 7">
            <a:extLst>
              <a:ext uri="{FF2B5EF4-FFF2-40B4-BE49-F238E27FC236}">
                <a16:creationId xmlns:a16="http://schemas.microsoft.com/office/drawing/2014/main" id="{4963F7EE-7819-457E-9CC2-F267F67B8C7B}"/>
              </a:ext>
            </a:extLst>
          </p:cNvPr>
          <p:cNvSpPr txBox="1"/>
          <p:nvPr/>
        </p:nvSpPr>
        <p:spPr>
          <a:xfrm>
            <a:off x="6181023" y="1777131"/>
            <a:ext cx="1361270" cy="300082"/>
          </a:xfrm>
          <a:prstGeom prst="rect">
            <a:avLst/>
          </a:prstGeom>
          <a:solidFill>
            <a:srgbClr val="4596EC"/>
          </a:solidFill>
        </p:spPr>
        <p:txBody>
          <a:bodyPr wrap="none" rtlCol="0">
            <a:spAutoFit/>
          </a:bodyPr>
          <a:lstStyle/>
          <a:p>
            <a:r>
              <a:rPr lang="fr-FR" sz="1350" b="1" dirty="0">
                <a:solidFill>
                  <a:schemeClr val="bg1"/>
                </a:solidFill>
                <a:latin typeface="Georgia" panose="02040502050405020303" pitchFamily="18" charset="0"/>
              </a:rPr>
              <a:t>Sous-traitant</a:t>
            </a:r>
          </a:p>
        </p:txBody>
      </p:sp>
      <p:sp>
        <p:nvSpPr>
          <p:cNvPr id="9" name="ZoneTexte 8">
            <a:extLst>
              <a:ext uri="{FF2B5EF4-FFF2-40B4-BE49-F238E27FC236}">
                <a16:creationId xmlns:a16="http://schemas.microsoft.com/office/drawing/2014/main" id="{9D92330B-5DE1-40BF-AD2E-347B4B5DBF1C}"/>
              </a:ext>
            </a:extLst>
          </p:cNvPr>
          <p:cNvSpPr txBox="1"/>
          <p:nvPr/>
        </p:nvSpPr>
        <p:spPr>
          <a:xfrm>
            <a:off x="5879976" y="5218777"/>
            <a:ext cx="4896544" cy="738664"/>
          </a:xfrm>
          <a:prstGeom prst="rect">
            <a:avLst/>
          </a:prstGeom>
          <a:solidFill>
            <a:schemeClr val="accent1">
              <a:lumMod val="20000"/>
              <a:lumOff val="80000"/>
            </a:schemeClr>
          </a:solidFill>
          <a:effectLst>
            <a:outerShdw blurRad="50800" dist="38100" dir="8100000" algn="tr" rotWithShape="0">
              <a:prstClr val="black">
                <a:alpha val="40000"/>
              </a:prstClr>
            </a:outerShdw>
          </a:effectLst>
        </p:spPr>
        <p:txBody>
          <a:bodyPr wrap="square" rtlCol="0">
            <a:spAutoFit/>
          </a:bodyPr>
          <a:lstStyle/>
          <a:p>
            <a:r>
              <a:rPr lang="fr-FR" sz="1400" u="sng" dirty="0">
                <a:latin typeface="Georgia" panose="02040502050405020303" pitchFamily="18" charset="0"/>
              </a:rPr>
              <a:t>Pour en savoir plus </a:t>
            </a:r>
            <a:r>
              <a:rPr lang="fr-FR" sz="1400" dirty="0">
                <a:latin typeface="Georgia" panose="02040502050405020303" pitchFamily="18" charset="0"/>
              </a:rPr>
              <a:t>: voir les </a:t>
            </a:r>
            <a:r>
              <a:rPr lang="fr-FR" sz="1400" dirty="0">
                <a:latin typeface="Georgia" panose="02040502050405020303" pitchFamily="18" charset="0"/>
                <a:hlinkClick r:id="rId3"/>
              </a:rPr>
              <a:t>lignes directrices </a:t>
            </a:r>
            <a:r>
              <a:rPr lang="fr-FR" sz="1400" dirty="0">
                <a:latin typeface="Georgia" panose="02040502050405020303" pitchFamily="18" charset="0"/>
              </a:rPr>
              <a:t>européennes concernant les notions de responsable du traitement et de sous-traitant dans le RGPD.</a:t>
            </a:r>
          </a:p>
        </p:txBody>
      </p:sp>
      <p:sp>
        <p:nvSpPr>
          <p:cNvPr id="4" name="Espace réservé de la date 3">
            <a:extLst>
              <a:ext uri="{FF2B5EF4-FFF2-40B4-BE49-F238E27FC236}">
                <a16:creationId xmlns:a16="http://schemas.microsoft.com/office/drawing/2014/main" id="{E3770A95-0388-49D6-A4FF-54391272DC0D}"/>
              </a:ext>
            </a:extLst>
          </p:cNvPr>
          <p:cNvSpPr>
            <a:spLocks noGrp="1"/>
          </p:cNvSpPr>
          <p:nvPr>
            <p:ph type="dt" sz="half" idx="10"/>
          </p:nvPr>
        </p:nvSpPr>
        <p:spPr/>
        <p:txBody>
          <a:bodyPr/>
          <a:lstStyle/>
          <a:p>
            <a:fld id="{3FDD1DF5-CF22-436D-A73F-94A68AE17572}" type="datetime1">
              <a:rPr lang="fr-FR" smtClean="0"/>
              <a:t>09/10/2024</a:t>
            </a:fld>
            <a:endParaRPr lang="fr-FR" dirty="0"/>
          </a:p>
        </p:txBody>
      </p:sp>
      <p:sp>
        <p:nvSpPr>
          <p:cNvPr id="10" name="Espace réservé du numéro de diapositive 9">
            <a:extLst>
              <a:ext uri="{FF2B5EF4-FFF2-40B4-BE49-F238E27FC236}">
                <a16:creationId xmlns:a16="http://schemas.microsoft.com/office/drawing/2014/main" id="{D8CB3806-16EC-4364-8CA4-E44C43638D27}"/>
              </a:ext>
            </a:extLst>
          </p:cNvPr>
          <p:cNvSpPr>
            <a:spLocks noGrp="1"/>
          </p:cNvSpPr>
          <p:nvPr>
            <p:ph type="sldNum" sz="quarter" idx="12"/>
          </p:nvPr>
        </p:nvSpPr>
        <p:spPr/>
        <p:txBody>
          <a:bodyPr/>
          <a:lstStyle/>
          <a:p>
            <a:fld id="{0579DC97-5D12-4D9B-BA49-CCEB784B454D}" type="slidenum">
              <a:rPr lang="fr-FR" smtClean="0"/>
              <a:pPr/>
              <a:t>11</a:t>
            </a:fld>
            <a:endParaRPr lang="fr-FR" dirty="0"/>
          </a:p>
        </p:txBody>
      </p:sp>
    </p:spTree>
    <p:extLst>
      <p:ext uri="{BB962C8B-B14F-4D97-AF65-F5344CB8AC3E}">
        <p14:creationId xmlns:p14="http://schemas.microsoft.com/office/powerpoint/2010/main" val="149119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762213" y="339502"/>
            <a:ext cx="8229600" cy="857250"/>
          </a:xfrm>
        </p:spPr>
        <p:txBody>
          <a:bodyPr/>
          <a:lstStyle/>
          <a:p>
            <a:r>
              <a:rPr lang="fr-FR" sz="2800" dirty="0">
                <a:solidFill>
                  <a:srgbClr val="4596EC"/>
                </a:solidFill>
              </a:rPr>
              <a:t>Rappel des principes clés</a:t>
            </a:r>
          </a:p>
        </p:txBody>
      </p:sp>
      <p:grpSp>
        <p:nvGrpSpPr>
          <p:cNvPr id="50" name="Groupe 49"/>
          <p:cNvGrpSpPr/>
          <p:nvPr/>
        </p:nvGrpSpPr>
        <p:grpSpPr>
          <a:xfrm>
            <a:off x="5312297" y="2140209"/>
            <a:ext cx="1591141" cy="1420575"/>
            <a:chOff x="3523040" y="1291142"/>
            <a:chExt cx="2376264" cy="2160240"/>
          </a:xfrm>
          <a:solidFill>
            <a:schemeClr val="bg1">
              <a:lumMod val="85000"/>
            </a:schemeClr>
          </a:solidFill>
        </p:grpSpPr>
        <p:sp>
          <p:nvSpPr>
            <p:cNvPr id="52" name="Rectangle à coins arrondis 51"/>
            <p:cNvSpPr/>
            <p:nvPr/>
          </p:nvSpPr>
          <p:spPr bwMode="auto">
            <a:xfrm>
              <a:off x="3523040" y="1291142"/>
              <a:ext cx="2376264" cy="2160240"/>
            </a:xfrm>
            <a:prstGeom prst="roundRect">
              <a:avLst/>
            </a:prstGeom>
            <a:grpFill/>
            <a:ln w="12700" cap="flat" cmpd="sng" algn="ctr">
              <a:noFill/>
              <a:prstDash val="solid"/>
              <a:miter lim="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34289" tIns="34289" rIns="34289" bIns="34289" numCol="1" rtlCol="0" anchor="ctr" anchorCtr="0" compatLnSpc="1">
              <a:prstTxWarp prst="textNoShape">
                <a:avLst/>
              </a:prstTxWarp>
            </a:bodyPr>
            <a:lstStyle/>
            <a:p>
              <a:pPr marL="342900" fontAlgn="base" hangingPunct="0">
                <a:spcBef>
                  <a:spcPct val="0"/>
                </a:spcBef>
                <a:spcAft>
                  <a:spcPct val="0"/>
                </a:spcAft>
              </a:pPr>
              <a:endParaRPr lang="fr-FR" sz="1350">
                <a:solidFill>
                  <a:srgbClr val="000000"/>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endParaRPr>
            </a:p>
          </p:txBody>
        </p:sp>
        <p:sp>
          <p:nvSpPr>
            <p:cNvPr id="63" name="ZoneTexte 62"/>
            <p:cNvSpPr txBox="1"/>
            <p:nvPr/>
          </p:nvSpPr>
          <p:spPr>
            <a:xfrm>
              <a:off x="3691360" y="2626939"/>
              <a:ext cx="2085516" cy="772248"/>
            </a:xfrm>
            <a:prstGeom prst="rect">
              <a:avLst/>
            </a:prstGeom>
            <a:grpFill/>
          </p:spPr>
          <p:txBody>
            <a:bodyPr wrap="square" rtlCol="0">
              <a:spAutoFit/>
            </a:bodyPr>
            <a:lstStyle/>
            <a:p>
              <a:pPr algn="ctr" eaLnBrk="0" fontAlgn="base" hangingPunct="0">
                <a:spcBef>
                  <a:spcPct val="0"/>
                </a:spcBef>
                <a:spcAft>
                  <a:spcPct val="0"/>
                </a:spcAft>
              </a:pPr>
              <a:r>
                <a:rPr lang="fr-FR" sz="1350" b="1" dirty="0">
                  <a:solidFill>
                    <a:schemeClr val="accent1">
                      <a:lumMod val="60000"/>
                      <a:lumOff val="40000"/>
                    </a:schemeClr>
                  </a:solidFill>
                  <a:latin typeface="Century Gothic" panose="020B0502020202020204" pitchFamily="34" charset="0"/>
                  <a:sym typeface="Century Gothic" panose="020B0502020202020204" pitchFamily="34" charset="0"/>
                </a:rPr>
                <a:t>LIMITATION </a:t>
              </a:r>
            </a:p>
            <a:p>
              <a:pPr algn="ctr" eaLnBrk="0" fontAlgn="base" hangingPunct="0">
                <a:spcBef>
                  <a:spcPct val="0"/>
                </a:spcBef>
                <a:spcAft>
                  <a:spcPct val="0"/>
                </a:spcAft>
              </a:pPr>
              <a:r>
                <a:rPr lang="fr-FR" sz="1350" b="1" dirty="0">
                  <a:solidFill>
                    <a:schemeClr val="accent1">
                      <a:lumMod val="60000"/>
                      <a:lumOff val="40000"/>
                    </a:schemeClr>
                  </a:solidFill>
                  <a:latin typeface="Century Gothic" panose="020B0502020202020204" pitchFamily="34" charset="0"/>
                  <a:sym typeface="Century Gothic" panose="020B0502020202020204" pitchFamily="34" charset="0"/>
                </a:rPr>
                <a:t>DES </a:t>
              </a:r>
              <a:r>
                <a:rPr lang="fr-FR" sz="1350" b="1" u="sng" dirty="0">
                  <a:solidFill>
                    <a:schemeClr val="accent1">
                      <a:lumMod val="60000"/>
                      <a:lumOff val="40000"/>
                    </a:schemeClr>
                  </a:solidFill>
                  <a:latin typeface="Century Gothic" panose="020B0502020202020204" pitchFamily="34" charset="0"/>
                  <a:sym typeface="Century Gothic" panose="020B0502020202020204" pitchFamily="34" charset="0"/>
                </a:rPr>
                <a:t>FINALITÉS</a:t>
              </a:r>
            </a:p>
          </p:txBody>
        </p:sp>
      </p:grpSp>
      <p:grpSp>
        <p:nvGrpSpPr>
          <p:cNvPr id="64" name="Groupe 63"/>
          <p:cNvGrpSpPr/>
          <p:nvPr/>
        </p:nvGrpSpPr>
        <p:grpSpPr>
          <a:xfrm>
            <a:off x="7824193" y="2153008"/>
            <a:ext cx="1591141" cy="1420575"/>
            <a:chOff x="6770425" y="1278947"/>
            <a:chExt cx="2376264" cy="2160240"/>
          </a:xfrm>
          <a:solidFill>
            <a:schemeClr val="bg1">
              <a:lumMod val="85000"/>
            </a:schemeClr>
          </a:solidFill>
        </p:grpSpPr>
        <p:sp>
          <p:nvSpPr>
            <p:cNvPr id="75" name="Rectangle à coins arrondis 74"/>
            <p:cNvSpPr/>
            <p:nvPr/>
          </p:nvSpPr>
          <p:spPr bwMode="auto">
            <a:xfrm>
              <a:off x="6770425" y="1278947"/>
              <a:ext cx="2376264" cy="2160240"/>
            </a:xfrm>
            <a:prstGeom prst="roundRect">
              <a:avLst/>
            </a:prstGeom>
            <a:grpFill/>
            <a:ln w="12700" cap="flat" cmpd="sng" algn="ctr">
              <a:noFill/>
              <a:prstDash val="solid"/>
              <a:miter lim="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34289" tIns="34289" rIns="34289" bIns="34289" numCol="1" rtlCol="0" anchor="ctr" anchorCtr="0" compatLnSpc="1">
              <a:prstTxWarp prst="textNoShape">
                <a:avLst/>
              </a:prstTxWarp>
            </a:bodyPr>
            <a:lstStyle/>
            <a:p>
              <a:pPr marL="342900" fontAlgn="base" hangingPunct="0">
                <a:spcBef>
                  <a:spcPct val="0"/>
                </a:spcBef>
                <a:spcAft>
                  <a:spcPct val="0"/>
                </a:spcAft>
              </a:pPr>
              <a:endParaRPr lang="fr-FR" sz="1350">
                <a:solidFill>
                  <a:srgbClr val="000000"/>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endParaRPr>
            </a:p>
          </p:txBody>
        </p:sp>
        <p:pic>
          <p:nvPicPr>
            <p:cNvPr id="76" name="Image 75"/>
            <p:cNvPicPr>
              <a:picLocks noChangeAspect="1"/>
            </p:cNvPicPr>
            <p:nvPr/>
          </p:nvPicPr>
          <p:blipFill rotWithShape="1">
            <a:blip r:embed="rId3" cstate="print">
              <a:extLst>
                <a:ext uri="{28A0092B-C50C-407E-A947-70E740481C1C}">
                  <a14:useLocalDpi xmlns:a14="http://schemas.microsoft.com/office/drawing/2010/main" val="0"/>
                </a:ext>
              </a:extLst>
            </a:blip>
            <a:srcRect r="4391" b="17647"/>
            <a:stretch/>
          </p:blipFill>
          <p:spPr>
            <a:xfrm>
              <a:off x="7278431" y="1440239"/>
              <a:ext cx="1367559" cy="1165749"/>
            </a:xfrm>
            <a:prstGeom prst="rect">
              <a:avLst/>
            </a:prstGeom>
            <a:grpFill/>
          </p:spPr>
        </p:pic>
        <p:sp>
          <p:nvSpPr>
            <p:cNvPr id="77" name="ZoneTexte 76"/>
            <p:cNvSpPr txBox="1"/>
            <p:nvPr/>
          </p:nvSpPr>
          <p:spPr>
            <a:xfrm>
              <a:off x="6904519" y="2605990"/>
              <a:ext cx="2126611" cy="772248"/>
            </a:xfrm>
            <a:prstGeom prst="rect">
              <a:avLst/>
            </a:prstGeom>
            <a:grpFill/>
          </p:spPr>
          <p:txBody>
            <a:bodyPr wrap="square" rtlCol="0">
              <a:spAutoFit/>
            </a:bodyPr>
            <a:lstStyle/>
            <a:p>
              <a:pPr algn="ctr" eaLnBrk="0" fontAlgn="base" hangingPunct="0">
                <a:spcBef>
                  <a:spcPct val="0"/>
                </a:spcBef>
                <a:spcAft>
                  <a:spcPct val="0"/>
                </a:spcAft>
              </a:pPr>
              <a:r>
                <a:rPr lang="fr-FR" sz="1350" b="1" u="sng" dirty="0">
                  <a:solidFill>
                    <a:schemeClr val="accent1">
                      <a:lumMod val="60000"/>
                      <a:lumOff val="40000"/>
                    </a:schemeClr>
                  </a:solidFill>
                  <a:latin typeface="Century Gothic" panose="020B0502020202020204" pitchFamily="34" charset="0"/>
                  <a:sym typeface="Century Gothic" panose="020B0502020202020204" pitchFamily="34" charset="0"/>
                </a:rPr>
                <a:t>MINIMISATION</a:t>
              </a:r>
              <a:r>
                <a:rPr lang="fr-FR" sz="1350" b="1" dirty="0">
                  <a:solidFill>
                    <a:schemeClr val="accent1">
                      <a:lumMod val="60000"/>
                      <a:lumOff val="40000"/>
                    </a:schemeClr>
                  </a:solidFill>
                  <a:latin typeface="Century Gothic" panose="020B0502020202020204" pitchFamily="34" charset="0"/>
                  <a:sym typeface="Century Gothic" panose="020B0502020202020204" pitchFamily="34" charset="0"/>
                </a:rPr>
                <a:t> </a:t>
              </a:r>
            </a:p>
            <a:p>
              <a:pPr algn="ctr" eaLnBrk="0" fontAlgn="base" hangingPunct="0">
                <a:spcBef>
                  <a:spcPct val="0"/>
                </a:spcBef>
                <a:spcAft>
                  <a:spcPct val="0"/>
                </a:spcAft>
              </a:pPr>
              <a:r>
                <a:rPr lang="fr-FR" sz="1350" b="1" dirty="0">
                  <a:solidFill>
                    <a:schemeClr val="accent1">
                      <a:lumMod val="60000"/>
                      <a:lumOff val="40000"/>
                    </a:schemeClr>
                  </a:solidFill>
                  <a:latin typeface="Century Gothic" panose="020B0502020202020204" pitchFamily="34" charset="0"/>
                  <a:sym typeface="Century Gothic" panose="020B0502020202020204" pitchFamily="34" charset="0"/>
                </a:rPr>
                <a:t>DES DONNÉES</a:t>
              </a:r>
            </a:p>
          </p:txBody>
        </p:sp>
      </p:grpSp>
      <p:grpSp>
        <p:nvGrpSpPr>
          <p:cNvPr id="78" name="Groupe 77"/>
          <p:cNvGrpSpPr/>
          <p:nvPr/>
        </p:nvGrpSpPr>
        <p:grpSpPr>
          <a:xfrm>
            <a:off x="2564799" y="2153009"/>
            <a:ext cx="1674186" cy="1422926"/>
            <a:chOff x="551384" y="1268760"/>
            <a:chExt cx="2376264" cy="2160240"/>
          </a:xfrm>
          <a:solidFill>
            <a:schemeClr val="bg1">
              <a:lumMod val="85000"/>
            </a:schemeClr>
          </a:solidFill>
        </p:grpSpPr>
        <p:sp>
          <p:nvSpPr>
            <p:cNvPr id="79" name="Rectangle à coins arrondis 78"/>
            <p:cNvSpPr/>
            <p:nvPr/>
          </p:nvSpPr>
          <p:spPr bwMode="auto">
            <a:xfrm>
              <a:off x="551384" y="1268760"/>
              <a:ext cx="2376264" cy="2160240"/>
            </a:xfrm>
            <a:prstGeom prst="roundRect">
              <a:avLst/>
            </a:prstGeom>
            <a:grpFill/>
            <a:ln w="12700" cap="flat" cmpd="sng" algn="ctr">
              <a:noFill/>
              <a:prstDash val="solid"/>
              <a:miter lim="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34289" tIns="34289" rIns="34289" bIns="34289" numCol="1" rtlCol="0" anchor="ctr" anchorCtr="0" compatLnSpc="1">
              <a:prstTxWarp prst="textNoShape">
                <a:avLst/>
              </a:prstTxWarp>
            </a:bodyPr>
            <a:lstStyle/>
            <a:p>
              <a:pPr marL="342900" fontAlgn="base" hangingPunct="0">
                <a:spcBef>
                  <a:spcPct val="0"/>
                </a:spcBef>
                <a:spcAft>
                  <a:spcPct val="0"/>
                </a:spcAft>
              </a:pPr>
              <a:endParaRPr lang="fr-FR" sz="135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endParaRPr>
            </a:p>
          </p:txBody>
        </p:sp>
        <p:sp>
          <p:nvSpPr>
            <p:cNvPr id="81" name="ZoneTexte 80"/>
            <p:cNvSpPr txBox="1"/>
            <p:nvPr/>
          </p:nvSpPr>
          <p:spPr>
            <a:xfrm>
              <a:off x="619688" y="2190663"/>
              <a:ext cx="2252887" cy="1086372"/>
            </a:xfrm>
            <a:prstGeom prst="rect">
              <a:avLst/>
            </a:prstGeom>
            <a:grpFill/>
          </p:spPr>
          <p:txBody>
            <a:bodyPr wrap="square" rtlCol="0">
              <a:spAutoFit/>
            </a:bodyPr>
            <a:lstStyle/>
            <a:p>
              <a:pPr algn="ctr" eaLnBrk="0" fontAlgn="base" hangingPunct="0">
                <a:spcBef>
                  <a:spcPct val="0"/>
                </a:spcBef>
                <a:spcAft>
                  <a:spcPct val="0"/>
                </a:spcAft>
              </a:pPr>
              <a:r>
                <a:rPr lang="fr-FR" sz="1350" b="1" dirty="0">
                  <a:solidFill>
                    <a:srgbClr val="4596EC"/>
                  </a:solidFill>
                  <a:latin typeface="Century Gothic" panose="020B0502020202020204" pitchFamily="34" charset="0"/>
                  <a:sym typeface="Century Gothic" panose="020B0502020202020204" pitchFamily="34" charset="0"/>
                </a:rPr>
                <a:t>LICÉITÉ, LOYAUTÉ, TRANSPARENCE</a:t>
              </a:r>
            </a:p>
          </p:txBody>
        </p:sp>
      </p:grpSp>
      <p:grpSp>
        <p:nvGrpSpPr>
          <p:cNvPr id="82" name="Groupe 81"/>
          <p:cNvGrpSpPr/>
          <p:nvPr/>
        </p:nvGrpSpPr>
        <p:grpSpPr>
          <a:xfrm>
            <a:off x="2576260" y="3748201"/>
            <a:ext cx="1591141" cy="1420575"/>
            <a:chOff x="576487" y="3713318"/>
            <a:chExt cx="2376264" cy="2160240"/>
          </a:xfrm>
          <a:solidFill>
            <a:schemeClr val="bg1">
              <a:lumMod val="85000"/>
            </a:schemeClr>
          </a:solidFill>
        </p:grpSpPr>
        <p:sp>
          <p:nvSpPr>
            <p:cNvPr id="83" name="Rectangle à coins arrondis 82"/>
            <p:cNvSpPr/>
            <p:nvPr/>
          </p:nvSpPr>
          <p:spPr bwMode="auto">
            <a:xfrm>
              <a:off x="576487" y="3713318"/>
              <a:ext cx="2376264" cy="2160240"/>
            </a:xfrm>
            <a:prstGeom prst="roundRect">
              <a:avLst/>
            </a:prstGeom>
            <a:grpFill/>
            <a:ln w="12700" cap="flat" cmpd="sng" algn="ctr">
              <a:noFill/>
              <a:prstDash val="solid"/>
              <a:miter lim="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34289" tIns="34289" rIns="34289" bIns="34289" numCol="1" rtlCol="0" anchor="ctr" anchorCtr="0" compatLnSpc="1">
              <a:prstTxWarp prst="textNoShape">
                <a:avLst/>
              </a:prstTxWarp>
            </a:bodyPr>
            <a:lstStyle/>
            <a:p>
              <a:pPr marL="342900" fontAlgn="base" hangingPunct="0">
                <a:spcBef>
                  <a:spcPct val="0"/>
                </a:spcBef>
                <a:spcAft>
                  <a:spcPct val="0"/>
                </a:spcAft>
              </a:pPr>
              <a:endParaRPr lang="fr-FR" sz="1350">
                <a:solidFill>
                  <a:srgbClr val="000000"/>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endParaRPr>
            </a:p>
          </p:txBody>
        </p:sp>
        <p:sp>
          <p:nvSpPr>
            <p:cNvPr id="85" name="ZoneTexte 84"/>
            <p:cNvSpPr txBox="1"/>
            <p:nvPr/>
          </p:nvSpPr>
          <p:spPr>
            <a:xfrm>
              <a:off x="948149" y="5055461"/>
              <a:ext cx="1745690" cy="456329"/>
            </a:xfrm>
            <a:prstGeom prst="rect">
              <a:avLst/>
            </a:prstGeom>
            <a:grpFill/>
          </p:spPr>
          <p:txBody>
            <a:bodyPr wrap="none" rtlCol="0">
              <a:spAutoFit/>
            </a:bodyPr>
            <a:lstStyle/>
            <a:p>
              <a:pPr eaLnBrk="0" fontAlgn="base" hangingPunct="0">
                <a:spcBef>
                  <a:spcPct val="0"/>
                </a:spcBef>
                <a:spcAft>
                  <a:spcPct val="0"/>
                </a:spcAft>
              </a:pPr>
              <a:r>
                <a:rPr lang="fr-FR" sz="1350" b="1" u="sng" dirty="0">
                  <a:solidFill>
                    <a:srgbClr val="4596EC"/>
                  </a:solidFill>
                  <a:latin typeface="Century Gothic" panose="020B0502020202020204" pitchFamily="34" charset="0"/>
                  <a:sym typeface="Century Gothic" panose="020B0502020202020204" pitchFamily="34" charset="0"/>
                </a:rPr>
                <a:t>EXACTITUDE</a:t>
              </a:r>
            </a:p>
          </p:txBody>
        </p:sp>
      </p:grpSp>
      <p:grpSp>
        <p:nvGrpSpPr>
          <p:cNvPr id="86" name="Groupe 85"/>
          <p:cNvGrpSpPr/>
          <p:nvPr/>
        </p:nvGrpSpPr>
        <p:grpSpPr>
          <a:xfrm>
            <a:off x="5292765" y="3757828"/>
            <a:ext cx="1725623" cy="1469276"/>
            <a:chOff x="3536426" y="3737957"/>
            <a:chExt cx="2411299" cy="2275972"/>
          </a:xfrm>
          <a:solidFill>
            <a:schemeClr val="bg1">
              <a:lumMod val="85000"/>
            </a:schemeClr>
          </a:solidFill>
        </p:grpSpPr>
        <p:sp>
          <p:nvSpPr>
            <p:cNvPr id="87" name="Rectangle à coins arrondis 86"/>
            <p:cNvSpPr/>
            <p:nvPr/>
          </p:nvSpPr>
          <p:spPr bwMode="auto">
            <a:xfrm>
              <a:off x="3536426" y="3737957"/>
              <a:ext cx="2407748" cy="2275972"/>
            </a:xfrm>
            <a:prstGeom prst="roundRect">
              <a:avLst/>
            </a:prstGeom>
            <a:grpFill/>
            <a:ln w="12700" cap="flat" cmpd="sng" algn="ctr">
              <a:noFill/>
              <a:prstDash val="solid"/>
              <a:miter lim="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34289" tIns="34289" rIns="34289" bIns="34289" numCol="1" rtlCol="0" anchor="ctr" anchorCtr="0" compatLnSpc="1">
              <a:prstTxWarp prst="textNoShape">
                <a:avLst/>
              </a:prstTxWarp>
            </a:bodyPr>
            <a:lstStyle/>
            <a:p>
              <a:pPr marL="342900" fontAlgn="base" hangingPunct="0">
                <a:spcBef>
                  <a:spcPct val="0"/>
                </a:spcBef>
                <a:spcAft>
                  <a:spcPct val="0"/>
                </a:spcAft>
              </a:pPr>
              <a:endParaRPr lang="fr-FR" sz="1350">
                <a:solidFill>
                  <a:srgbClr val="000000"/>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endParaRPr>
            </a:p>
          </p:txBody>
        </p:sp>
        <p:sp>
          <p:nvSpPr>
            <p:cNvPr id="89" name="ZoneTexte 88"/>
            <p:cNvSpPr txBox="1"/>
            <p:nvPr/>
          </p:nvSpPr>
          <p:spPr>
            <a:xfrm>
              <a:off x="3547077" y="5024924"/>
              <a:ext cx="2400648" cy="786652"/>
            </a:xfrm>
            <a:prstGeom prst="rect">
              <a:avLst/>
            </a:prstGeom>
            <a:grpFill/>
          </p:spPr>
          <p:txBody>
            <a:bodyPr wrap="square" rtlCol="0">
              <a:spAutoFit/>
            </a:bodyPr>
            <a:lstStyle/>
            <a:p>
              <a:pPr algn="ctr" eaLnBrk="0" fontAlgn="base" hangingPunct="0">
                <a:spcBef>
                  <a:spcPct val="0"/>
                </a:spcBef>
                <a:spcAft>
                  <a:spcPct val="0"/>
                </a:spcAft>
              </a:pPr>
              <a:r>
                <a:rPr lang="fr-FR" sz="1350" b="1" u="sng" dirty="0">
                  <a:solidFill>
                    <a:srgbClr val="4596EC"/>
                  </a:solidFill>
                  <a:latin typeface="Century Gothic" panose="020B0502020202020204" pitchFamily="34" charset="0"/>
                  <a:sym typeface="Century Gothic" panose="020B0502020202020204" pitchFamily="34" charset="0"/>
                </a:rPr>
                <a:t>LIMITATION</a:t>
              </a:r>
              <a:r>
                <a:rPr lang="fr-FR" sz="1350" b="1" dirty="0">
                  <a:solidFill>
                    <a:srgbClr val="4596EC"/>
                  </a:solidFill>
                  <a:latin typeface="Century Gothic" panose="020B0502020202020204" pitchFamily="34" charset="0"/>
                  <a:sym typeface="Century Gothic" panose="020B0502020202020204" pitchFamily="34" charset="0"/>
                </a:rPr>
                <a:t> DE LA CONSERVATION</a:t>
              </a:r>
            </a:p>
          </p:txBody>
        </p:sp>
      </p:grpSp>
      <p:grpSp>
        <p:nvGrpSpPr>
          <p:cNvPr id="90" name="Groupe 89"/>
          <p:cNvGrpSpPr/>
          <p:nvPr/>
        </p:nvGrpSpPr>
        <p:grpSpPr>
          <a:xfrm>
            <a:off x="7824193" y="3820950"/>
            <a:ext cx="1728191" cy="1420575"/>
            <a:chOff x="6698905" y="3908338"/>
            <a:chExt cx="2580939" cy="2160240"/>
          </a:xfrm>
          <a:solidFill>
            <a:schemeClr val="tx2">
              <a:lumMod val="20000"/>
              <a:lumOff val="80000"/>
            </a:schemeClr>
          </a:solidFill>
        </p:grpSpPr>
        <p:sp>
          <p:nvSpPr>
            <p:cNvPr id="91" name="Rectangle à coins arrondis 90"/>
            <p:cNvSpPr/>
            <p:nvPr/>
          </p:nvSpPr>
          <p:spPr bwMode="auto">
            <a:xfrm>
              <a:off x="6698905" y="3908338"/>
              <a:ext cx="2376264" cy="2160240"/>
            </a:xfrm>
            <a:prstGeom prst="roundRect">
              <a:avLst/>
            </a:prstGeom>
            <a:solidFill>
              <a:schemeClr val="bg1">
                <a:lumMod val="85000"/>
              </a:schemeClr>
            </a:solidFill>
            <a:ln w="12700" cap="flat" cmpd="sng" algn="ctr">
              <a:noFill/>
              <a:prstDash val="solid"/>
              <a:miter lim="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34289" tIns="34289" rIns="34289" bIns="34289" numCol="1" rtlCol="0" anchor="ctr" anchorCtr="0" compatLnSpc="1">
              <a:prstTxWarp prst="textNoShape">
                <a:avLst/>
              </a:prstTxWarp>
            </a:bodyPr>
            <a:lstStyle/>
            <a:p>
              <a:pPr marL="342900" fontAlgn="base" hangingPunct="0">
                <a:spcBef>
                  <a:spcPct val="0"/>
                </a:spcBef>
                <a:spcAft>
                  <a:spcPct val="0"/>
                </a:spcAft>
              </a:pPr>
              <a:endParaRPr lang="fr-FR" sz="1350">
                <a:solidFill>
                  <a:srgbClr val="000000"/>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endParaRPr>
            </a:p>
          </p:txBody>
        </p:sp>
        <p:sp>
          <p:nvSpPr>
            <p:cNvPr id="93" name="ZoneTexte 92"/>
            <p:cNvSpPr txBox="1"/>
            <p:nvPr/>
          </p:nvSpPr>
          <p:spPr>
            <a:xfrm>
              <a:off x="6702698" y="5105548"/>
              <a:ext cx="2577146" cy="772249"/>
            </a:xfrm>
            <a:prstGeom prst="rect">
              <a:avLst/>
            </a:prstGeom>
            <a:noFill/>
          </p:spPr>
          <p:txBody>
            <a:bodyPr wrap="square" rtlCol="0">
              <a:spAutoFit/>
            </a:bodyPr>
            <a:lstStyle/>
            <a:p>
              <a:pPr algn="ctr" eaLnBrk="0" fontAlgn="base" hangingPunct="0">
                <a:spcBef>
                  <a:spcPct val="0"/>
                </a:spcBef>
                <a:spcAft>
                  <a:spcPct val="0"/>
                </a:spcAft>
              </a:pPr>
              <a:r>
                <a:rPr lang="fr-FR" sz="1350" b="1" dirty="0">
                  <a:solidFill>
                    <a:srgbClr val="4596EC"/>
                  </a:solidFill>
                  <a:latin typeface="Century Gothic" panose="020B0502020202020204" pitchFamily="34" charset="0"/>
                  <a:sym typeface="Century Gothic" panose="020B0502020202020204" pitchFamily="34" charset="0"/>
                </a:rPr>
                <a:t>INTÉGRITÉ ET </a:t>
              </a:r>
            </a:p>
            <a:p>
              <a:pPr algn="ctr" eaLnBrk="0" fontAlgn="base" hangingPunct="0">
                <a:spcBef>
                  <a:spcPct val="0"/>
                </a:spcBef>
                <a:spcAft>
                  <a:spcPct val="0"/>
                </a:spcAft>
              </a:pPr>
              <a:r>
                <a:rPr lang="fr-FR" sz="1350" b="1" dirty="0">
                  <a:solidFill>
                    <a:srgbClr val="4596EC"/>
                  </a:solidFill>
                  <a:latin typeface="Century Gothic" panose="020B0502020202020204" pitchFamily="34" charset="0"/>
                  <a:sym typeface="Century Gothic" panose="020B0502020202020204" pitchFamily="34" charset="0"/>
                </a:rPr>
                <a:t>CONFIDENTIALITÉ</a:t>
              </a:r>
            </a:p>
          </p:txBody>
        </p:sp>
      </p:grpSp>
      <p:pic>
        <p:nvPicPr>
          <p:cNvPr id="94" name="Image 9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7703" y="4028074"/>
            <a:ext cx="541592" cy="541592"/>
          </a:xfrm>
          <a:prstGeom prst="rect">
            <a:avLst/>
          </a:prstGeom>
        </p:spPr>
      </p:pic>
      <p:pic>
        <p:nvPicPr>
          <p:cNvPr id="95" name="Image 9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43596" y="3966490"/>
            <a:ext cx="564747" cy="564747"/>
          </a:xfrm>
          <a:prstGeom prst="rect">
            <a:avLst/>
          </a:prstGeom>
        </p:spPr>
      </p:pic>
      <p:pic>
        <p:nvPicPr>
          <p:cNvPr id="96" name="Image 9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12233" y="2337253"/>
            <a:ext cx="622432" cy="622432"/>
          </a:xfrm>
          <a:prstGeom prst="rect">
            <a:avLst/>
          </a:prstGeom>
        </p:spPr>
      </p:pic>
      <p:pic>
        <p:nvPicPr>
          <p:cNvPr id="97" name="Image 9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45782" y="2193023"/>
            <a:ext cx="569610" cy="569610"/>
          </a:xfrm>
          <a:prstGeom prst="rect">
            <a:avLst/>
          </a:prstGeom>
        </p:spPr>
      </p:pic>
      <p:pic>
        <p:nvPicPr>
          <p:cNvPr id="37" name="Image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77014" y="3966490"/>
            <a:ext cx="564747" cy="564747"/>
          </a:xfrm>
          <a:prstGeom prst="rect">
            <a:avLst/>
          </a:prstGeom>
        </p:spPr>
      </p:pic>
      <p:sp>
        <p:nvSpPr>
          <p:cNvPr id="2" name="Espace réservé de la date 1"/>
          <p:cNvSpPr>
            <a:spLocks noGrp="1"/>
          </p:cNvSpPr>
          <p:nvPr>
            <p:ph type="dt" sz="half" idx="10"/>
          </p:nvPr>
        </p:nvSpPr>
        <p:spPr/>
        <p:txBody>
          <a:bodyPr/>
          <a:lstStyle/>
          <a:p>
            <a:fld id="{4A8876A4-CDA3-4FA3-9F8D-5133EADAB8C8}" type="datetime1">
              <a:rPr lang="fr-FR" smtClean="0"/>
              <a:t>09/10/2024</a:t>
            </a:fld>
            <a:endParaRPr lang="fr-FR"/>
          </a:p>
        </p:txBody>
      </p:sp>
      <p:sp>
        <p:nvSpPr>
          <p:cNvPr id="3" name="Espace réservé du pied de page 2"/>
          <p:cNvSpPr>
            <a:spLocks noGrp="1"/>
          </p:cNvSpPr>
          <p:nvPr>
            <p:ph type="ftr" sz="quarter" idx="11"/>
          </p:nvPr>
        </p:nvSpPr>
        <p:spPr/>
        <p:txBody>
          <a:bodyPr/>
          <a:lstStyle/>
          <a:p>
            <a:r>
              <a:rPr lang="fr-FR"/>
              <a:t>Hélène GUIMIOT</a:t>
            </a:r>
          </a:p>
        </p:txBody>
      </p:sp>
      <p:sp>
        <p:nvSpPr>
          <p:cNvPr id="4" name="Espace réservé du numéro de diapositive 3">
            <a:extLst>
              <a:ext uri="{FF2B5EF4-FFF2-40B4-BE49-F238E27FC236}">
                <a16:creationId xmlns:a16="http://schemas.microsoft.com/office/drawing/2014/main" id="{06B7BBCA-B9AB-4182-AAC7-28FA4B1AE530}"/>
              </a:ext>
            </a:extLst>
          </p:cNvPr>
          <p:cNvSpPr>
            <a:spLocks noGrp="1"/>
          </p:cNvSpPr>
          <p:nvPr>
            <p:ph type="sldNum" sz="quarter" idx="12"/>
          </p:nvPr>
        </p:nvSpPr>
        <p:spPr/>
        <p:txBody>
          <a:bodyPr/>
          <a:lstStyle/>
          <a:p>
            <a:fld id="{0579DC97-5D12-4D9B-BA49-CCEB784B454D}" type="slidenum">
              <a:rPr lang="fr-FR" smtClean="0"/>
              <a:pPr/>
              <a:t>12</a:t>
            </a:fld>
            <a:endParaRPr lang="fr-FR" dirty="0"/>
          </a:p>
        </p:txBody>
      </p:sp>
    </p:spTree>
    <p:extLst>
      <p:ext uri="{BB962C8B-B14F-4D97-AF65-F5344CB8AC3E}">
        <p14:creationId xmlns:p14="http://schemas.microsoft.com/office/powerpoint/2010/main" val="1109551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a:solidFill>
                  <a:srgbClr val="4596EC"/>
                </a:solidFill>
              </a:rPr>
              <a:t>RGPD : La logique de responsabilisation des acteurs</a:t>
            </a:r>
          </a:p>
        </p:txBody>
      </p:sp>
      <p:sp>
        <p:nvSpPr>
          <p:cNvPr id="16" name="Espace réservé du contenu 15"/>
          <p:cNvSpPr>
            <a:spLocks noGrp="1"/>
          </p:cNvSpPr>
          <p:nvPr>
            <p:ph idx="1"/>
          </p:nvPr>
        </p:nvSpPr>
        <p:spPr>
          <a:xfrm>
            <a:off x="6318230" y="3224339"/>
            <a:ext cx="3869922" cy="2508917"/>
          </a:xfrm>
        </p:spPr>
        <p:txBody>
          <a:bodyPr>
            <a:noAutofit/>
          </a:bodyPr>
          <a:lstStyle/>
          <a:p>
            <a:r>
              <a:rPr lang="fr-FR" sz="1100" dirty="0">
                <a:solidFill>
                  <a:srgbClr val="000000"/>
                </a:solidFill>
                <a:latin typeface="Georgia" panose="02040502050405020303" pitchFamily="18" charset="0"/>
              </a:rPr>
              <a:t>Elaborer un registre des activités de traitement</a:t>
            </a:r>
          </a:p>
          <a:p>
            <a:r>
              <a:rPr lang="fr-FR" sz="1100" dirty="0">
                <a:solidFill>
                  <a:srgbClr val="000000"/>
                </a:solidFill>
                <a:latin typeface="Georgia" panose="02040502050405020303" pitchFamily="18" charset="0"/>
              </a:rPr>
              <a:t>Obligation de mener des </a:t>
            </a:r>
            <a:r>
              <a:rPr lang="fr-FR" sz="1100" b="1" dirty="0">
                <a:solidFill>
                  <a:srgbClr val="000000"/>
                </a:solidFill>
                <a:latin typeface="Georgia" panose="02040502050405020303" pitchFamily="18" charset="0"/>
              </a:rPr>
              <a:t>analyses d’impact pour les traitements présentant un risque élevé </a:t>
            </a:r>
          </a:p>
          <a:p>
            <a:r>
              <a:rPr lang="fr-FR" sz="1100" dirty="0">
                <a:solidFill>
                  <a:srgbClr val="000000"/>
                </a:solidFill>
                <a:latin typeface="Georgia" panose="02040502050405020303" pitchFamily="18" charset="0"/>
              </a:rPr>
              <a:t>Assurer </a:t>
            </a:r>
            <a:r>
              <a:rPr lang="fr-FR" sz="1100" b="1" dirty="0">
                <a:solidFill>
                  <a:srgbClr val="000000"/>
                </a:solidFill>
                <a:latin typeface="Georgia" panose="02040502050405020303" pitchFamily="18" charset="0"/>
              </a:rPr>
              <a:t>l’effectivité de l’information à délivrer aux personnes </a:t>
            </a:r>
            <a:r>
              <a:rPr lang="fr-FR" sz="1100" dirty="0">
                <a:solidFill>
                  <a:srgbClr val="000000"/>
                </a:solidFill>
                <a:latin typeface="Georgia" panose="02040502050405020303" pitchFamily="18" charset="0"/>
              </a:rPr>
              <a:t>et de leurs droits</a:t>
            </a:r>
          </a:p>
          <a:p>
            <a:r>
              <a:rPr lang="fr-FR" sz="1100" dirty="0">
                <a:solidFill>
                  <a:srgbClr val="000000"/>
                </a:solidFill>
                <a:latin typeface="Georgia" panose="02040502050405020303" pitchFamily="18" charset="0"/>
              </a:rPr>
              <a:t>Encadrer les cas de sous-traitance ou de responsabilité conjointe</a:t>
            </a:r>
          </a:p>
          <a:p>
            <a:r>
              <a:rPr lang="fr-FR" sz="1100" dirty="0">
                <a:solidFill>
                  <a:srgbClr val="000000"/>
                </a:solidFill>
                <a:latin typeface="Georgia" panose="02040502050405020303" pitchFamily="18" charset="0"/>
              </a:rPr>
              <a:t> Actions menées pour garantir la sécurité</a:t>
            </a:r>
          </a:p>
          <a:p>
            <a:r>
              <a:rPr lang="fr-FR" sz="1100" dirty="0">
                <a:solidFill>
                  <a:srgbClr val="000000"/>
                </a:solidFill>
                <a:latin typeface="Georgia" panose="02040502050405020303" pitchFamily="18" charset="0"/>
              </a:rPr>
              <a:t>Désignation </a:t>
            </a:r>
            <a:r>
              <a:rPr lang="fr-FR" sz="1100" b="1" dirty="0">
                <a:solidFill>
                  <a:srgbClr val="000000"/>
                </a:solidFill>
                <a:latin typeface="Georgia" panose="02040502050405020303" pitchFamily="18" charset="0"/>
              </a:rPr>
              <a:t>d’un DPO </a:t>
            </a:r>
            <a:r>
              <a:rPr lang="fr-FR" sz="1100" dirty="0">
                <a:solidFill>
                  <a:srgbClr val="000000"/>
                </a:solidFill>
                <a:latin typeface="Georgia" panose="02040502050405020303" pitchFamily="18" charset="0"/>
              </a:rPr>
              <a:t>(lorsque cela est obligatoire)</a:t>
            </a:r>
          </a:p>
          <a:p>
            <a:r>
              <a:rPr lang="fr-FR" sz="1100" dirty="0">
                <a:solidFill>
                  <a:srgbClr val="000000"/>
                </a:solidFill>
                <a:latin typeface="Georgia" panose="02040502050405020303" pitchFamily="18" charset="0"/>
              </a:rPr>
              <a:t>Mettre en place des procédures en cas d’exercice des droits et violations de données</a:t>
            </a:r>
          </a:p>
          <a:p>
            <a:r>
              <a:rPr lang="fr-FR" sz="1100" dirty="0">
                <a:solidFill>
                  <a:srgbClr val="000000"/>
                </a:solidFill>
                <a:latin typeface="Georgia" panose="02040502050405020303" pitchFamily="18" charset="0"/>
              </a:rPr>
              <a:t>Etc.</a:t>
            </a:r>
            <a:endParaRPr lang="fr-FR" sz="1100" dirty="0">
              <a:latin typeface="Georgia" panose="02040502050405020303" pitchFamily="18" charset="0"/>
            </a:endParaRPr>
          </a:p>
        </p:txBody>
      </p:sp>
      <p:pic>
        <p:nvPicPr>
          <p:cNvPr id="5" name="Image 4"/>
          <p:cNvPicPr>
            <a:picLocks noChangeAspect="1"/>
          </p:cNvPicPr>
          <p:nvPr/>
        </p:nvPicPr>
        <p:blipFill>
          <a:blip r:embed="rId3"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2079452" y="2951913"/>
            <a:ext cx="612437" cy="612437"/>
          </a:xfrm>
          <a:prstGeom prst="rect">
            <a:avLst/>
          </a:prstGeom>
        </p:spPr>
      </p:pic>
      <p:sp>
        <p:nvSpPr>
          <p:cNvPr id="7" name="Rectangle à coins arrondis 6"/>
          <p:cNvSpPr/>
          <p:nvPr/>
        </p:nvSpPr>
        <p:spPr>
          <a:xfrm>
            <a:off x="1908526" y="2839012"/>
            <a:ext cx="954290" cy="933256"/>
          </a:xfrm>
          <a:prstGeom prst="roundRect">
            <a:avLst/>
          </a:prstGeom>
          <a:noFill/>
          <a:ln w="57150">
            <a:solidFill>
              <a:srgbClr val="4596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6" name="Rectangle 5"/>
          <p:cNvSpPr/>
          <p:nvPr/>
        </p:nvSpPr>
        <p:spPr>
          <a:xfrm>
            <a:off x="3017658" y="2082468"/>
            <a:ext cx="5904402" cy="646331"/>
          </a:xfrm>
          <a:prstGeom prst="rect">
            <a:avLst/>
          </a:prstGeom>
        </p:spPr>
        <p:txBody>
          <a:bodyPr wrap="square">
            <a:spAutoFit/>
          </a:bodyPr>
          <a:lstStyle/>
          <a:p>
            <a:pPr marL="300038" lvl="1" algn="ctr"/>
            <a:r>
              <a:rPr lang="fr-FR" dirty="0">
                <a:latin typeface="Georgia" panose="02040502050405020303" pitchFamily="18" charset="0"/>
              </a:rPr>
              <a:t>Mise en conformité dynamique = « </a:t>
            </a:r>
            <a:r>
              <a:rPr lang="fr-FR" b="1" i="1" dirty="0" err="1">
                <a:solidFill>
                  <a:srgbClr val="4596EC"/>
                </a:solidFill>
                <a:latin typeface="Georgia" panose="02040502050405020303" pitchFamily="18" charset="0"/>
              </a:rPr>
              <a:t>accountability</a:t>
            </a:r>
            <a:r>
              <a:rPr lang="fr-FR" b="1" i="1" dirty="0">
                <a:solidFill>
                  <a:srgbClr val="4596EC"/>
                </a:solidFill>
                <a:latin typeface="Georgia" panose="02040502050405020303" pitchFamily="18" charset="0"/>
              </a:rPr>
              <a:t> »</a:t>
            </a:r>
            <a:endParaRPr lang="fr-FR" b="1" dirty="0">
              <a:solidFill>
                <a:srgbClr val="4596EC"/>
              </a:solidFill>
              <a:latin typeface="Georgia" panose="02040502050405020303" pitchFamily="18" charset="0"/>
            </a:endParaRPr>
          </a:p>
        </p:txBody>
      </p:sp>
      <p:sp>
        <p:nvSpPr>
          <p:cNvPr id="8" name="Rectangle à coins arrondis 7"/>
          <p:cNvSpPr/>
          <p:nvPr/>
        </p:nvSpPr>
        <p:spPr>
          <a:xfrm>
            <a:off x="2874916" y="2839013"/>
            <a:ext cx="2887511" cy="933256"/>
          </a:xfrm>
          <a:prstGeom prst="roundRect">
            <a:avLst/>
          </a:prstGeom>
          <a:solidFill>
            <a:srgbClr val="459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latin typeface="Georgia" panose="02040502050405020303" pitchFamily="18" charset="0"/>
              </a:rPr>
              <a:t>Allègement des obligations en matière de formalités préalables </a:t>
            </a:r>
          </a:p>
        </p:txBody>
      </p:sp>
      <p:sp>
        <p:nvSpPr>
          <p:cNvPr id="10" name="Rectangle à coins arrondis 9"/>
          <p:cNvSpPr/>
          <p:nvPr/>
        </p:nvSpPr>
        <p:spPr>
          <a:xfrm>
            <a:off x="2887824" y="4185084"/>
            <a:ext cx="2887511" cy="933256"/>
          </a:xfrm>
          <a:prstGeom prst="roundRect">
            <a:avLst/>
          </a:prstGeom>
          <a:solidFill>
            <a:srgbClr val="459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latin typeface="Georgia" panose="02040502050405020303" pitchFamily="18" charset="0"/>
              </a:rPr>
              <a:t>Obligation pour le RT de </a:t>
            </a:r>
            <a:r>
              <a:rPr lang="fr-FR" sz="1350" b="1" dirty="0">
                <a:latin typeface="Georgia" panose="02040502050405020303" pitchFamily="18" charset="0"/>
              </a:rPr>
              <a:t>garantir</a:t>
            </a:r>
            <a:r>
              <a:rPr lang="fr-FR" sz="1350" dirty="0">
                <a:latin typeface="Georgia" panose="02040502050405020303" pitchFamily="18" charset="0"/>
              </a:rPr>
              <a:t> et </a:t>
            </a:r>
            <a:r>
              <a:rPr lang="fr-FR" sz="1350" b="1" dirty="0">
                <a:latin typeface="Georgia" panose="02040502050405020303" pitchFamily="18" charset="0"/>
              </a:rPr>
              <a:t>démontrer</a:t>
            </a:r>
            <a:r>
              <a:rPr lang="fr-FR" sz="1350" dirty="0">
                <a:latin typeface="Georgia" panose="02040502050405020303" pitchFamily="18" charset="0"/>
              </a:rPr>
              <a:t> à tout moment sa </a:t>
            </a:r>
            <a:r>
              <a:rPr lang="fr-FR" sz="1350" b="1" dirty="0">
                <a:latin typeface="Georgia" panose="02040502050405020303" pitchFamily="18" charset="0"/>
              </a:rPr>
              <a:t>conformité</a:t>
            </a:r>
            <a:r>
              <a:rPr lang="fr-FR" sz="1350" dirty="0">
                <a:latin typeface="Georgia" panose="02040502050405020303" pitchFamily="18" charset="0"/>
              </a:rPr>
              <a:t> au RGPD</a:t>
            </a:r>
          </a:p>
        </p:txBody>
      </p:sp>
      <p:sp>
        <p:nvSpPr>
          <p:cNvPr id="11" name="Rectangle à coins arrondis 10"/>
          <p:cNvSpPr/>
          <p:nvPr/>
        </p:nvSpPr>
        <p:spPr>
          <a:xfrm>
            <a:off x="1908526" y="4164499"/>
            <a:ext cx="954290" cy="933256"/>
          </a:xfrm>
          <a:prstGeom prst="roundRect">
            <a:avLst/>
          </a:prstGeom>
          <a:noFill/>
          <a:ln w="57150">
            <a:solidFill>
              <a:srgbClr val="4596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5641" y="4361096"/>
            <a:ext cx="540060" cy="540060"/>
          </a:xfrm>
          <a:prstGeom prst="rect">
            <a:avLst/>
          </a:prstGeom>
        </p:spPr>
      </p:pic>
      <p:sp>
        <p:nvSpPr>
          <p:cNvPr id="13" name="ZoneTexte 12"/>
          <p:cNvSpPr txBox="1"/>
          <p:nvPr/>
        </p:nvSpPr>
        <p:spPr>
          <a:xfrm>
            <a:off x="6506224" y="2743435"/>
            <a:ext cx="1444626" cy="300082"/>
          </a:xfrm>
          <a:prstGeom prst="rect">
            <a:avLst/>
          </a:prstGeom>
          <a:noFill/>
        </p:spPr>
        <p:txBody>
          <a:bodyPr wrap="none" rtlCol="0">
            <a:spAutoFit/>
          </a:bodyPr>
          <a:lstStyle/>
          <a:p>
            <a:r>
              <a:rPr lang="fr-FR" sz="1350" b="1" dirty="0">
                <a:solidFill>
                  <a:srgbClr val="4596EC"/>
                </a:solidFill>
                <a:latin typeface="Georgia" panose="02040502050405020303" pitchFamily="18" charset="0"/>
              </a:rPr>
              <a:t>En pratique… </a:t>
            </a:r>
          </a:p>
        </p:txBody>
      </p:sp>
      <p:sp>
        <p:nvSpPr>
          <p:cNvPr id="14" name="ZoneTexte 13"/>
          <p:cNvSpPr txBox="1"/>
          <p:nvPr/>
        </p:nvSpPr>
        <p:spPr>
          <a:xfrm>
            <a:off x="7603833" y="3772267"/>
            <a:ext cx="184731" cy="300082"/>
          </a:xfrm>
          <a:prstGeom prst="rect">
            <a:avLst/>
          </a:prstGeom>
          <a:noFill/>
        </p:spPr>
        <p:txBody>
          <a:bodyPr wrap="none" rtlCol="0">
            <a:spAutoFit/>
          </a:bodyPr>
          <a:lstStyle/>
          <a:p>
            <a:endParaRPr lang="fr-FR" sz="1350"/>
          </a:p>
        </p:txBody>
      </p:sp>
      <p:sp>
        <p:nvSpPr>
          <p:cNvPr id="3" name="Espace réservé de la date 2"/>
          <p:cNvSpPr>
            <a:spLocks noGrp="1"/>
          </p:cNvSpPr>
          <p:nvPr>
            <p:ph type="dt" sz="half" idx="10"/>
          </p:nvPr>
        </p:nvSpPr>
        <p:spPr/>
        <p:txBody>
          <a:bodyPr/>
          <a:lstStyle/>
          <a:p>
            <a:fld id="{72A46F46-5C5A-444C-B050-DA4D15FEF094}" type="datetime1">
              <a:rPr lang="fr-FR" smtClean="0"/>
              <a:t>09/10/2024</a:t>
            </a:fld>
            <a:endParaRPr lang="fr-FR"/>
          </a:p>
        </p:txBody>
      </p:sp>
      <p:sp>
        <p:nvSpPr>
          <p:cNvPr id="9" name="Espace réservé du pied de page 8"/>
          <p:cNvSpPr>
            <a:spLocks noGrp="1"/>
          </p:cNvSpPr>
          <p:nvPr>
            <p:ph type="ftr" sz="quarter" idx="11"/>
          </p:nvPr>
        </p:nvSpPr>
        <p:spPr/>
        <p:txBody>
          <a:bodyPr/>
          <a:lstStyle/>
          <a:p>
            <a:r>
              <a:rPr lang="fr-FR"/>
              <a:t>Hélène GUIMIOT</a:t>
            </a:r>
          </a:p>
        </p:txBody>
      </p:sp>
      <p:sp>
        <p:nvSpPr>
          <p:cNvPr id="4" name="Espace réservé du numéro de diapositive 3">
            <a:extLst>
              <a:ext uri="{FF2B5EF4-FFF2-40B4-BE49-F238E27FC236}">
                <a16:creationId xmlns:a16="http://schemas.microsoft.com/office/drawing/2014/main" id="{9EA66010-0877-4DCC-B000-800FD01D480A}"/>
              </a:ext>
            </a:extLst>
          </p:cNvPr>
          <p:cNvSpPr>
            <a:spLocks noGrp="1"/>
          </p:cNvSpPr>
          <p:nvPr>
            <p:ph type="sldNum" sz="quarter" idx="12"/>
          </p:nvPr>
        </p:nvSpPr>
        <p:spPr/>
        <p:txBody>
          <a:bodyPr/>
          <a:lstStyle/>
          <a:p>
            <a:fld id="{0579DC97-5D12-4D9B-BA49-CCEB784B454D}" type="slidenum">
              <a:rPr lang="fr-FR" smtClean="0"/>
              <a:pPr/>
              <a:t>13</a:t>
            </a:fld>
            <a:endParaRPr lang="fr-FR" dirty="0"/>
          </a:p>
        </p:txBody>
      </p:sp>
    </p:spTree>
    <p:extLst>
      <p:ext uri="{BB962C8B-B14F-4D97-AF65-F5344CB8AC3E}">
        <p14:creationId xmlns:p14="http://schemas.microsoft.com/office/powerpoint/2010/main" val="3721632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3352" y="260648"/>
            <a:ext cx="11823104" cy="1143000"/>
          </a:xfrm>
        </p:spPr>
        <p:txBody>
          <a:bodyPr/>
          <a:lstStyle/>
          <a:p>
            <a:r>
              <a:rPr lang="fr-FR" sz="3200" dirty="0">
                <a:solidFill>
                  <a:srgbClr val="4596EC"/>
                </a:solidFill>
              </a:rPr>
              <a:t>Le droit applicable à la protection des données</a:t>
            </a:r>
          </a:p>
        </p:txBody>
      </p:sp>
      <p:sp>
        <p:nvSpPr>
          <p:cNvPr id="3" name="Espace réservé du contenu 2"/>
          <p:cNvSpPr>
            <a:spLocks noGrp="1"/>
          </p:cNvSpPr>
          <p:nvPr>
            <p:ph idx="1"/>
          </p:nvPr>
        </p:nvSpPr>
        <p:spPr>
          <a:xfrm>
            <a:off x="609600" y="1819637"/>
            <a:ext cx="10972800" cy="4525963"/>
          </a:xfrm>
        </p:spPr>
        <p:txBody>
          <a:bodyPr>
            <a:normAutofit/>
          </a:bodyPr>
          <a:lstStyle/>
          <a:p>
            <a:pPr algn="just"/>
            <a:r>
              <a:rPr lang="fr-FR" sz="2000" b="1" dirty="0"/>
              <a:t>Règlement général sur la protection des données </a:t>
            </a:r>
            <a:r>
              <a:rPr lang="fr-FR" sz="2000" dirty="0"/>
              <a:t>(entré en vigueur le 25 mai 2018)</a:t>
            </a:r>
          </a:p>
          <a:p>
            <a:pPr algn="just"/>
            <a:r>
              <a:rPr lang="fr-FR" sz="2000" b="1" dirty="0"/>
              <a:t>Loi n°78-17 du 6 janvier 1978 relative à l'informatique, aux fichiers et aux libertés</a:t>
            </a:r>
            <a:r>
              <a:rPr lang="fr-FR" sz="2000" dirty="0"/>
              <a:t> dite « </a:t>
            </a:r>
            <a:r>
              <a:rPr lang="fr-FR" sz="2000" i="1" dirty="0"/>
              <a:t>informatique et libertés</a:t>
            </a:r>
            <a:r>
              <a:rPr lang="fr-FR" sz="2000" dirty="0"/>
              <a:t> » modifiée</a:t>
            </a:r>
          </a:p>
          <a:p>
            <a:pPr algn="just"/>
            <a:r>
              <a:rPr lang="fr-FR" sz="2000" b="1" dirty="0"/>
              <a:t>Décret n°2019-536 du 29 mai 2019 modifié pris pour l'application de la loi n° 78-17 du 6 janvier 1978 relative à l'informatique, aux fichiers et aux libertés</a:t>
            </a:r>
          </a:p>
          <a:p>
            <a:pPr algn="just"/>
            <a:r>
              <a:rPr lang="fr-FR" sz="2000" b="1" dirty="0"/>
              <a:t>En cas de traitement de données du SNDS :</a:t>
            </a:r>
          </a:p>
          <a:p>
            <a:pPr lvl="1" algn="just"/>
            <a:r>
              <a:rPr lang="fr-FR" sz="1600" b="1" dirty="0"/>
              <a:t>Loi n°2016-41 du 26 janvier 2016 de modernisation de notre système de santé </a:t>
            </a:r>
          </a:p>
          <a:p>
            <a:pPr lvl="1" algn="just"/>
            <a:r>
              <a:rPr lang="fr-FR" sz="1600" b="1" dirty="0"/>
              <a:t>Loi n° 2019-774 du 24 juillet 2019 relative à l'organisation et à la transformation du système de santé </a:t>
            </a:r>
          </a:p>
          <a:p>
            <a:pPr lvl="1" algn="just"/>
            <a:r>
              <a:rPr lang="fr-FR" sz="1600" b="1" dirty="0"/>
              <a:t>Décret n° 2021-848 du 29 juin 2021 relatif au traitement de données à caractère personnel dénommé « système national des données de santé »</a:t>
            </a:r>
          </a:p>
          <a:p>
            <a:pPr algn="just"/>
            <a:r>
              <a:rPr lang="fr-FR" sz="2000" b="1" dirty="0"/>
              <a:t>Autres dispositions légales (code pénal, code de la santé publique, code civil…)</a:t>
            </a:r>
          </a:p>
          <a:p>
            <a:pPr marL="0" indent="0" algn="just">
              <a:buNone/>
            </a:pPr>
            <a:endParaRPr lang="fr-FR" sz="2000" b="1" dirty="0"/>
          </a:p>
          <a:p>
            <a:pPr marL="0" indent="0" algn="just">
              <a:buNone/>
            </a:pPr>
            <a:r>
              <a:rPr lang="fr-FR" sz="2000" b="1" dirty="0"/>
              <a:t>+ Règlement européen IA </a:t>
            </a:r>
            <a:r>
              <a:rPr lang="fr-FR" sz="2000" b="1" dirty="0" err="1"/>
              <a:t>act</a:t>
            </a:r>
            <a:r>
              <a:rPr lang="fr-FR" sz="2000" b="1" dirty="0"/>
              <a:t> (adopté le 2 février 2024, entrée en vigueur en 2025)</a:t>
            </a:r>
          </a:p>
          <a:p>
            <a:pPr marL="0" indent="0">
              <a:buNone/>
            </a:pPr>
            <a:endParaRPr lang="fr-FR" dirty="0"/>
          </a:p>
        </p:txBody>
      </p:sp>
      <p:sp>
        <p:nvSpPr>
          <p:cNvPr id="5" name="Espace réservé du pied de page 4">
            <a:extLst>
              <a:ext uri="{FF2B5EF4-FFF2-40B4-BE49-F238E27FC236}">
                <a16:creationId xmlns:a16="http://schemas.microsoft.com/office/drawing/2014/main" id="{AAE4C11F-21D3-4377-8456-263D507FBC2D}"/>
              </a:ext>
            </a:extLst>
          </p:cNvPr>
          <p:cNvSpPr>
            <a:spLocks noGrp="1"/>
          </p:cNvSpPr>
          <p:nvPr>
            <p:ph type="ftr" sz="quarter" idx="11"/>
          </p:nvPr>
        </p:nvSpPr>
        <p:spPr>
          <a:xfrm>
            <a:off x="1847528" y="6400799"/>
            <a:ext cx="4680520" cy="365125"/>
          </a:xfrm>
        </p:spPr>
        <p:txBody>
          <a:bodyPr/>
          <a:lstStyle/>
          <a:p>
            <a:r>
              <a:rPr lang="fr-FR"/>
              <a:t>Hélène GUIMIOT</a:t>
            </a:r>
            <a:endParaRPr lang="fr-FR" dirty="0"/>
          </a:p>
        </p:txBody>
      </p:sp>
      <p:sp>
        <p:nvSpPr>
          <p:cNvPr id="4" name="Espace réservé de la date 3">
            <a:extLst>
              <a:ext uri="{FF2B5EF4-FFF2-40B4-BE49-F238E27FC236}">
                <a16:creationId xmlns:a16="http://schemas.microsoft.com/office/drawing/2014/main" id="{99DBC187-09B6-446C-8FE5-4B7876D3D012}"/>
              </a:ext>
            </a:extLst>
          </p:cNvPr>
          <p:cNvSpPr>
            <a:spLocks noGrp="1"/>
          </p:cNvSpPr>
          <p:nvPr>
            <p:ph type="dt" sz="half" idx="10"/>
          </p:nvPr>
        </p:nvSpPr>
        <p:spPr/>
        <p:txBody>
          <a:bodyPr/>
          <a:lstStyle/>
          <a:p>
            <a:fld id="{59A94094-0F9C-4E2D-8664-BFF0C3F637FF}" type="datetime1">
              <a:rPr lang="fr-FR" smtClean="0"/>
              <a:t>09/10/2024</a:t>
            </a:fld>
            <a:endParaRPr lang="fr-FR" dirty="0"/>
          </a:p>
        </p:txBody>
      </p:sp>
      <p:sp>
        <p:nvSpPr>
          <p:cNvPr id="6" name="Espace réservé du numéro de diapositive 5">
            <a:extLst>
              <a:ext uri="{FF2B5EF4-FFF2-40B4-BE49-F238E27FC236}">
                <a16:creationId xmlns:a16="http://schemas.microsoft.com/office/drawing/2014/main" id="{0C766A7C-F157-4196-8C7E-281C7B7F5E0D}"/>
              </a:ext>
            </a:extLst>
          </p:cNvPr>
          <p:cNvSpPr>
            <a:spLocks noGrp="1"/>
          </p:cNvSpPr>
          <p:nvPr>
            <p:ph type="sldNum" sz="quarter" idx="12"/>
          </p:nvPr>
        </p:nvSpPr>
        <p:spPr/>
        <p:txBody>
          <a:bodyPr/>
          <a:lstStyle/>
          <a:p>
            <a:fld id="{0579DC97-5D12-4D9B-BA49-CCEB784B454D}" type="slidenum">
              <a:rPr lang="fr-FR" smtClean="0"/>
              <a:pPr/>
              <a:t>14</a:t>
            </a:fld>
            <a:endParaRPr lang="fr-FR" dirty="0"/>
          </a:p>
        </p:txBody>
      </p:sp>
    </p:spTree>
    <p:extLst>
      <p:ext uri="{BB962C8B-B14F-4D97-AF65-F5344CB8AC3E}">
        <p14:creationId xmlns:p14="http://schemas.microsoft.com/office/powerpoint/2010/main" val="1893531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a:solidFill>
                  <a:srgbClr val="4596EC"/>
                </a:solidFill>
              </a:rPr>
              <a:t>Qu’est-ce qu’une donnée de santé ? </a:t>
            </a:r>
          </a:p>
        </p:txBody>
      </p:sp>
      <p:sp>
        <p:nvSpPr>
          <p:cNvPr id="8" name="ZoneTexte 7"/>
          <p:cNvSpPr txBox="1"/>
          <p:nvPr/>
        </p:nvSpPr>
        <p:spPr>
          <a:xfrm>
            <a:off x="2432719" y="2030061"/>
            <a:ext cx="7704856" cy="1200329"/>
          </a:xfrm>
          <a:prstGeom prst="rect">
            <a:avLst/>
          </a:prstGeom>
          <a:noFill/>
          <a:ln w="9525">
            <a:solidFill>
              <a:srgbClr val="4596EC"/>
            </a:solidFill>
            <a:prstDash val="solid"/>
          </a:ln>
        </p:spPr>
        <p:txBody>
          <a:bodyPr wrap="square" rtlCol="0">
            <a:spAutoFit/>
          </a:bodyPr>
          <a:lstStyle/>
          <a:p>
            <a:r>
              <a:rPr lang="fr-FR" i="1" dirty="0">
                <a:latin typeface="Georgia" panose="02040502050405020303" pitchFamily="18" charset="0"/>
              </a:rPr>
              <a:t>                      « données relatives à la </a:t>
            </a:r>
            <a:r>
              <a:rPr lang="fr-FR" b="1" i="1" dirty="0">
                <a:latin typeface="Georgia" panose="02040502050405020303" pitchFamily="18" charset="0"/>
              </a:rPr>
              <a:t>santé physique ou mentale</a:t>
            </a:r>
            <a:r>
              <a:rPr lang="fr-FR" i="1" dirty="0">
                <a:latin typeface="Georgia" panose="02040502050405020303" pitchFamily="18" charset="0"/>
              </a:rPr>
              <a:t>, </a:t>
            </a:r>
            <a:r>
              <a:rPr lang="fr-FR" i="1" u="sng" dirty="0">
                <a:latin typeface="Georgia" panose="02040502050405020303" pitchFamily="18" charset="0"/>
              </a:rPr>
              <a:t>passée, présente ou future</a:t>
            </a:r>
            <a:r>
              <a:rPr lang="fr-FR" i="1" dirty="0">
                <a:latin typeface="Georgia" panose="02040502050405020303" pitchFamily="18" charset="0"/>
              </a:rPr>
              <a:t>, d’une personne physique (y compris la prestation de services de soins de santé) qui révèlent des </a:t>
            </a:r>
            <a:r>
              <a:rPr lang="fr-FR" i="1" dirty="0">
                <a:solidFill>
                  <a:srgbClr val="4596EC"/>
                </a:solidFill>
                <a:latin typeface="Georgia" panose="02040502050405020303" pitchFamily="18" charset="0"/>
              </a:rPr>
              <a:t>informations sur l’état de santé de cette personne </a:t>
            </a:r>
            <a:r>
              <a:rPr lang="fr-FR" i="1" dirty="0">
                <a:latin typeface="Georgia" panose="02040502050405020303" pitchFamily="18" charset="0"/>
              </a:rPr>
              <a:t>»</a:t>
            </a:r>
          </a:p>
        </p:txBody>
      </p:sp>
      <p:sp>
        <p:nvSpPr>
          <p:cNvPr id="9" name="ZoneTexte 8"/>
          <p:cNvSpPr txBox="1"/>
          <p:nvPr/>
        </p:nvSpPr>
        <p:spPr>
          <a:xfrm>
            <a:off x="1919536" y="2025798"/>
            <a:ext cx="1762991" cy="323493"/>
          </a:xfrm>
          <a:prstGeom prst="round2DiagRect">
            <a:avLst/>
          </a:prstGeom>
          <a:solidFill>
            <a:srgbClr val="4596EC"/>
          </a:solidFill>
        </p:spPr>
        <p:txBody>
          <a:bodyPr wrap="square" rtlCol="0">
            <a:spAutoFit/>
          </a:bodyPr>
          <a:lstStyle/>
          <a:p>
            <a:pPr algn="ctr"/>
            <a:r>
              <a:rPr lang="fr-FR" sz="1300" b="1" dirty="0">
                <a:solidFill>
                  <a:schemeClr val="bg1"/>
                </a:solidFill>
                <a:latin typeface="Georgia" panose="02040502050405020303" pitchFamily="18" charset="0"/>
              </a:rPr>
              <a:t>Article 4 du RGPD</a:t>
            </a:r>
          </a:p>
        </p:txBody>
      </p:sp>
      <p:sp>
        <p:nvSpPr>
          <p:cNvPr id="13" name="Rectangle à coins arrondis 12"/>
          <p:cNvSpPr/>
          <p:nvPr/>
        </p:nvSpPr>
        <p:spPr>
          <a:xfrm>
            <a:off x="2960761" y="3762817"/>
            <a:ext cx="2068618" cy="2219186"/>
          </a:xfrm>
          <a:prstGeom prst="roundRect">
            <a:avLst/>
          </a:prstGeom>
          <a:solidFill>
            <a:srgbClr val="459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3232601" y="4828537"/>
            <a:ext cx="1584176" cy="338554"/>
          </a:xfrm>
          <a:prstGeom prst="rect">
            <a:avLst/>
          </a:prstGeom>
          <a:noFill/>
        </p:spPr>
        <p:txBody>
          <a:bodyPr wrap="square" rtlCol="0">
            <a:spAutoFit/>
          </a:bodyPr>
          <a:lstStyle/>
          <a:p>
            <a:r>
              <a:rPr lang="fr-FR" sz="1600" b="1" dirty="0">
                <a:solidFill>
                  <a:schemeClr val="bg1"/>
                </a:solidFill>
                <a:latin typeface="Georgia" panose="02040502050405020303" pitchFamily="18" charset="0"/>
              </a:rPr>
              <a:t>Par nature</a:t>
            </a:r>
          </a:p>
        </p:txBody>
      </p:sp>
      <p:sp>
        <p:nvSpPr>
          <p:cNvPr id="18" name="Rectangle à coins arrondis 17"/>
          <p:cNvSpPr/>
          <p:nvPr/>
        </p:nvSpPr>
        <p:spPr>
          <a:xfrm>
            <a:off x="5244048" y="3737918"/>
            <a:ext cx="2068618" cy="2219186"/>
          </a:xfrm>
          <a:prstGeom prst="roundRect">
            <a:avLst/>
          </a:prstGeom>
          <a:solidFill>
            <a:srgbClr val="459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à coins arrondis 18"/>
          <p:cNvSpPr/>
          <p:nvPr/>
        </p:nvSpPr>
        <p:spPr>
          <a:xfrm>
            <a:off x="7486288" y="3737918"/>
            <a:ext cx="2068618" cy="2219186"/>
          </a:xfrm>
          <a:prstGeom prst="roundRect">
            <a:avLst/>
          </a:prstGeom>
          <a:solidFill>
            <a:srgbClr val="459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5352486" y="4808681"/>
            <a:ext cx="1959695" cy="338554"/>
          </a:xfrm>
          <a:prstGeom prst="rect">
            <a:avLst/>
          </a:prstGeom>
          <a:noFill/>
        </p:spPr>
        <p:txBody>
          <a:bodyPr wrap="square" rtlCol="0">
            <a:spAutoFit/>
          </a:bodyPr>
          <a:lstStyle/>
          <a:p>
            <a:pPr algn="ctr"/>
            <a:r>
              <a:rPr lang="fr-FR" sz="1600" b="1" dirty="0">
                <a:solidFill>
                  <a:schemeClr val="bg1"/>
                </a:solidFill>
                <a:latin typeface="Georgia" panose="02040502050405020303" pitchFamily="18" charset="0"/>
              </a:rPr>
              <a:t>Par combinaison</a:t>
            </a:r>
          </a:p>
        </p:txBody>
      </p:sp>
      <p:sp>
        <p:nvSpPr>
          <p:cNvPr id="21" name="ZoneTexte 20"/>
          <p:cNvSpPr txBox="1"/>
          <p:nvPr/>
        </p:nvSpPr>
        <p:spPr>
          <a:xfrm>
            <a:off x="7527336" y="4830600"/>
            <a:ext cx="1959695" cy="338554"/>
          </a:xfrm>
          <a:prstGeom prst="rect">
            <a:avLst/>
          </a:prstGeom>
          <a:noFill/>
        </p:spPr>
        <p:txBody>
          <a:bodyPr wrap="square" rtlCol="0">
            <a:spAutoFit/>
          </a:bodyPr>
          <a:lstStyle/>
          <a:p>
            <a:pPr algn="ctr"/>
            <a:r>
              <a:rPr lang="fr-FR" sz="1600" b="1" dirty="0">
                <a:solidFill>
                  <a:schemeClr val="bg1"/>
                </a:solidFill>
                <a:latin typeface="Georgia" panose="02040502050405020303" pitchFamily="18" charset="0"/>
              </a:rPr>
              <a:t>Par destination</a:t>
            </a:r>
          </a:p>
        </p:txBody>
      </p:sp>
      <p:sp>
        <p:nvSpPr>
          <p:cNvPr id="12" name="ZoneTexte 11"/>
          <p:cNvSpPr txBox="1"/>
          <p:nvPr/>
        </p:nvSpPr>
        <p:spPr>
          <a:xfrm>
            <a:off x="2857109" y="5252310"/>
            <a:ext cx="6842496" cy="369332"/>
          </a:xfrm>
          <a:prstGeom prst="rect">
            <a:avLst/>
          </a:prstGeom>
          <a:solidFill>
            <a:srgbClr val="FFCC00"/>
          </a:solidFill>
        </p:spPr>
        <p:txBody>
          <a:bodyPr wrap="square" rtlCol="0">
            <a:spAutoFit/>
          </a:bodyPr>
          <a:lstStyle/>
          <a:p>
            <a:pPr algn="ctr"/>
            <a:r>
              <a:rPr lang="fr-FR" dirty="0">
                <a:solidFill>
                  <a:schemeClr val="accent1">
                    <a:lumMod val="75000"/>
                  </a:schemeClr>
                </a:solidFill>
                <a:latin typeface="Georgia" panose="02040502050405020303" pitchFamily="18" charset="0"/>
              </a:rPr>
              <a:t>3 catégories de données de santé</a:t>
            </a:r>
          </a:p>
        </p:txBody>
      </p:sp>
      <p:sp>
        <p:nvSpPr>
          <p:cNvPr id="22" name="Ellipse 21"/>
          <p:cNvSpPr/>
          <p:nvPr/>
        </p:nvSpPr>
        <p:spPr>
          <a:xfrm>
            <a:off x="3452445" y="3820881"/>
            <a:ext cx="1144488" cy="96405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p:cNvSpPr/>
          <p:nvPr/>
        </p:nvSpPr>
        <p:spPr>
          <a:xfrm>
            <a:off x="5703269" y="3818176"/>
            <a:ext cx="1144488" cy="96405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p:cNvSpPr/>
          <p:nvPr/>
        </p:nvSpPr>
        <p:spPr>
          <a:xfrm>
            <a:off x="7910802" y="3815841"/>
            <a:ext cx="1144488" cy="96405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7" name="Image 2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25471" y="3965995"/>
            <a:ext cx="715150" cy="715150"/>
          </a:xfrm>
          <a:prstGeom prst="rect">
            <a:avLst/>
          </a:prstGeom>
        </p:spPr>
      </p:pic>
      <p:pic>
        <p:nvPicPr>
          <p:cNvPr id="28" name="Image 2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57379" y="3904899"/>
            <a:ext cx="855539" cy="855539"/>
          </a:xfrm>
          <a:prstGeom prst="rect">
            <a:avLst/>
          </a:prstGeom>
        </p:spPr>
      </p:pic>
      <p:pic>
        <p:nvPicPr>
          <p:cNvPr id="29" name="Image 28"/>
          <p:cNvPicPr>
            <a:picLocks noChangeAspect="1"/>
          </p:cNvPicPr>
          <p:nvPr/>
        </p:nvPicPr>
        <p:blipFill rotWithShape="1">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l="27556" t="8656" r="24013" b="37006"/>
          <a:stretch/>
        </p:blipFill>
        <p:spPr>
          <a:xfrm>
            <a:off x="3682527" y="3884596"/>
            <a:ext cx="744494" cy="835286"/>
          </a:xfrm>
          <a:prstGeom prst="rect">
            <a:avLst/>
          </a:prstGeom>
        </p:spPr>
      </p:pic>
      <p:sp>
        <p:nvSpPr>
          <p:cNvPr id="3" name="Espace réservé du pied de page 2"/>
          <p:cNvSpPr>
            <a:spLocks noGrp="1"/>
          </p:cNvSpPr>
          <p:nvPr>
            <p:ph type="ftr" sz="quarter" idx="11"/>
          </p:nvPr>
        </p:nvSpPr>
        <p:spPr/>
        <p:txBody>
          <a:bodyPr/>
          <a:lstStyle/>
          <a:p>
            <a:r>
              <a:rPr lang="fr-FR"/>
              <a:t>Hélène GUIMIOT</a:t>
            </a:r>
          </a:p>
        </p:txBody>
      </p:sp>
      <p:sp>
        <p:nvSpPr>
          <p:cNvPr id="4" name="Espace réservé de la date 3">
            <a:extLst>
              <a:ext uri="{FF2B5EF4-FFF2-40B4-BE49-F238E27FC236}">
                <a16:creationId xmlns:a16="http://schemas.microsoft.com/office/drawing/2014/main" id="{F84EE6F5-A4B1-4F89-A911-4639E5456592}"/>
              </a:ext>
            </a:extLst>
          </p:cNvPr>
          <p:cNvSpPr>
            <a:spLocks noGrp="1"/>
          </p:cNvSpPr>
          <p:nvPr>
            <p:ph type="dt" sz="half" idx="10"/>
          </p:nvPr>
        </p:nvSpPr>
        <p:spPr/>
        <p:txBody>
          <a:bodyPr/>
          <a:lstStyle/>
          <a:p>
            <a:fld id="{7CF878DA-985D-4B2C-8846-C5605C6D72D8}" type="datetime1">
              <a:rPr lang="fr-FR" smtClean="0"/>
              <a:t>09/10/2024</a:t>
            </a:fld>
            <a:endParaRPr lang="fr-FR" dirty="0"/>
          </a:p>
        </p:txBody>
      </p:sp>
      <p:sp>
        <p:nvSpPr>
          <p:cNvPr id="5" name="Espace réservé du numéro de diapositive 4">
            <a:extLst>
              <a:ext uri="{FF2B5EF4-FFF2-40B4-BE49-F238E27FC236}">
                <a16:creationId xmlns:a16="http://schemas.microsoft.com/office/drawing/2014/main" id="{BCFA94AA-43BB-4018-83AA-50772FE853E9}"/>
              </a:ext>
            </a:extLst>
          </p:cNvPr>
          <p:cNvSpPr>
            <a:spLocks noGrp="1"/>
          </p:cNvSpPr>
          <p:nvPr>
            <p:ph type="sldNum" sz="quarter" idx="12"/>
          </p:nvPr>
        </p:nvSpPr>
        <p:spPr/>
        <p:txBody>
          <a:bodyPr/>
          <a:lstStyle/>
          <a:p>
            <a:fld id="{0579DC97-5D12-4D9B-BA49-CCEB784B454D}" type="slidenum">
              <a:rPr lang="fr-FR" smtClean="0"/>
              <a:pPr/>
              <a:t>15</a:t>
            </a:fld>
            <a:endParaRPr lang="fr-FR" dirty="0"/>
          </a:p>
        </p:txBody>
      </p:sp>
    </p:spTree>
    <p:extLst>
      <p:ext uri="{BB962C8B-B14F-4D97-AF65-F5344CB8AC3E}">
        <p14:creationId xmlns:p14="http://schemas.microsoft.com/office/powerpoint/2010/main" val="53674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8" grpId="0" animBg="1"/>
      <p:bldP spid="19" grpId="0" animBg="1"/>
      <p:bldP spid="20" grpId="0"/>
      <p:bldP spid="21" grpId="0"/>
      <p:bldP spid="12" grpId="0" animBg="1"/>
      <p:bldP spid="22" grpId="0" animBg="1"/>
      <p:bldP spid="24"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2855640" y="3883608"/>
            <a:ext cx="7056784" cy="1328023"/>
          </a:xfrm>
          <a:prstGeom prst="roundRect">
            <a:avLst/>
          </a:prstGeom>
          <a:solidFill>
            <a:srgbClr val="00B050"/>
          </a:solidFill>
          <a:ln>
            <a:solidFill>
              <a:srgbClr val="00B050"/>
            </a:solidFill>
          </a:ln>
          <a:effectLst>
            <a:outerShdw blurRad="50800" dist="38100" dir="2700000" algn="tl" rotWithShape="0">
              <a:prstClr val="black">
                <a:alpha val="40000"/>
              </a:prstClr>
            </a:outerShdw>
          </a:effectLst>
        </p:spPr>
        <p:txBody>
          <a:bodyPr wrap="square" rtlCol="0">
            <a:spAutoFit/>
          </a:bodyPr>
          <a:lstStyle/>
          <a:p>
            <a:pPr lvl="2"/>
            <a:endParaRPr lang="fr-FR" altLang="fr-FR" dirty="0">
              <a:solidFill>
                <a:schemeClr val="bg1"/>
              </a:solidFill>
              <a:latin typeface="Georgia" panose="02040502050405020303" pitchFamily="18" charset="0"/>
              <a:cs typeface="Arial" panose="020B0604020202020204" pitchFamily="34" charset="0"/>
              <a:sym typeface="Wingdings" panose="05000000000000000000" pitchFamily="2" charset="2"/>
            </a:endParaRPr>
          </a:p>
          <a:p>
            <a:pPr lvl="2"/>
            <a:r>
              <a:rPr lang="fr-FR" altLang="fr-FR" dirty="0">
                <a:solidFill>
                  <a:schemeClr val="bg1"/>
                </a:solidFill>
                <a:latin typeface="Georgia" panose="02040502050405020303" pitchFamily="18" charset="0"/>
                <a:cs typeface="Arial" panose="020B0604020202020204" pitchFamily="34" charset="0"/>
                <a:sym typeface="Wingdings" panose="05000000000000000000" pitchFamily="2" charset="2"/>
              </a:rPr>
              <a:t>Pour traiter des données de santé,  il faut justifier de l’une des </a:t>
            </a:r>
            <a:r>
              <a:rPr lang="fr-FR" altLang="fr-FR" b="1" dirty="0">
                <a:solidFill>
                  <a:schemeClr val="bg1"/>
                </a:solidFill>
                <a:latin typeface="Georgia" panose="02040502050405020303" pitchFamily="18" charset="0"/>
                <a:cs typeface="Arial" panose="020B0604020202020204" pitchFamily="34" charset="0"/>
                <a:sym typeface="Wingdings" panose="05000000000000000000" pitchFamily="2" charset="2"/>
              </a:rPr>
              <a:t>exceptions</a:t>
            </a:r>
            <a:r>
              <a:rPr lang="fr-FR" altLang="fr-FR" dirty="0">
                <a:solidFill>
                  <a:schemeClr val="bg1"/>
                </a:solidFill>
                <a:latin typeface="Georgia" panose="02040502050405020303" pitchFamily="18" charset="0"/>
                <a:cs typeface="Arial" panose="020B0604020202020204" pitchFamily="34" charset="0"/>
                <a:sym typeface="Wingdings" panose="05000000000000000000" pitchFamily="2" charset="2"/>
              </a:rPr>
              <a:t> de </a:t>
            </a:r>
            <a:r>
              <a:rPr lang="fr-FR" altLang="fr-FR" b="1" u="sng" dirty="0">
                <a:solidFill>
                  <a:schemeClr val="bg1"/>
                </a:solidFill>
                <a:latin typeface="Georgia" panose="02040502050405020303" pitchFamily="18" charset="0"/>
                <a:cs typeface="Arial" panose="020B0604020202020204" pitchFamily="34" charset="0"/>
                <a:sym typeface="Wingdings" panose="05000000000000000000" pitchFamily="2" charset="2"/>
              </a:rPr>
              <a:t>l’article 9.2 du RGPD</a:t>
            </a:r>
          </a:p>
          <a:p>
            <a:pPr lvl="2"/>
            <a:endParaRPr lang="fr-FR" altLang="fr-FR" b="1" u="sng" dirty="0">
              <a:solidFill>
                <a:schemeClr val="bg1"/>
              </a:solidFill>
              <a:latin typeface="Georgia" panose="02040502050405020303" pitchFamily="18" charset="0"/>
              <a:cs typeface="Arial" panose="020B0604020202020204" pitchFamily="34" charset="0"/>
            </a:endParaRPr>
          </a:p>
        </p:txBody>
      </p:sp>
      <p:sp>
        <p:nvSpPr>
          <p:cNvPr id="11" name="Espace réservé du contenu 2"/>
          <p:cNvSpPr txBox="1">
            <a:spLocks/>
          </p:cNvSpPr>
          <p:nvPr/>
        </p:nvSpPr>
        <p:spPr>
          <a:xfrm>
            <a:off x="2855640" y="1881806"/>
            <a:ext cx="7056784" cy="1137495"/>
          </a:xfrm>
          <a:prstGeom prst="roundRect">
            <a:avLst/>
          </a:prstGeom>
          <a:solidFill>
            <a:srgbClr val="C00000"/>
          </a:solidFill>
          <a:ln w="12700">
            <a:noFill/>
          </a:ln>
          <a:effectLst>
            <a:outerShdw blurRad="50800" dist="38100" dir="2700000" algn="tl" rotWithShape="0">
              <a:prstClr val="black">
                <a:alpha val="40000"/>
              </a:prstClr>
            </a:outerShdw>
          </a:effectLst>
        </p:spPr>
        <p:txBody>
          <a:bodyPr>
            <a:noAutofit/>
          </a:bodyPr>
          <a:lstStyle>
            <a:lvl1pPr marL="342900" indent="-342900" algn="l" defTabSz="914400" rtl="0" eaLnBrk="1" latinLnBrk="0" hangingPunct="1">
              <a:spcBef>
                <a:spcPct val="20000"/>
              </a:spcBef>
              <a:buFontTx/>
              <a:buBlip>
                <a:blip r:embed="rId3"/>
              </a:buBlip>
              <a:defRPr sz="3200" b="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4"/>
              </a:buBlip>
              <a:defRPr sz="2800" kern="1200">
                <a:solidFill>
                  <a:srgbClr val="4596EC"/>
                </a:solidFill>
                <a:latin typeface="+mn-lt"/>
                <a:ea typeface="+mn-ea"/>
                <a:cs typeface="+mn-cs"/>
              </a:defRPr>
            </a:lvl2pPr>
            <a:lvl3pPr marL="1143000" indent="-228600" algn="l" defTabSz="914400" rtl="0" eaLnBrk="1" latinLnBrk="0" hangingPunct="1">
              <a:spcBef>
                <a:spcPct val="20000"/>
              </a:spcBef>
              <a:buFontTx/>
              <a:buBlip>
                <a:blip r:embed="rId5"/>
              </a:buBlip>
              <a:defRPr sz="24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algn="ctr">
              <a:spcBef>
                <a:spcPts val="0"/>
              </a:spcBef>
              <a:buClr>
                <a:srgbClr val="4596EC"/>
              </a:buClr>
              <a:buNone/>
            </a:pPr>
            <a:endParaRPr lang="fr-FR" sz="1600" b="1" u="sng" dirty="0">
              <a:solidFill>
                <a:schemeClr val="bg1"/>
              </a:solidFill>
              <a:latin typeface="Georgia" panose="02040502050405020303" pitchFamily="18" charset="0"/>
            </a:endParaRPr>
          </a:p>
          <a:p>
            <a:pPr marL="400050" lvl="1" indent="0" algn="ctr">
              <a:spcBef>
                <a:spcPts val="0"/>
              </a:spcBef>
              <a:buClr>
                <a:srgbClr val="4596EC"/>
              </a:buClr>
              <a:buNone/>
            </a:pPr>
            <a:r>
              <a:rPr lang="fr-FR" sz="1800" b="1" u="sng" dirty="0">
                <a:solidFill>
                  <a:schemeClr val="bg1"/>
                </a:solidFill>
                <a:latin typeface="Georgia" panose="02040502050405020303" pitchFamily="18" charset="0"/>
              </a:rPr>
              <a:t>Interdiction</a:t>
            </a:r>
            <a:r>
              <a:rPr lang="fr-FR" sz="1800" b="1" dirty="0">
                <a:solidFill>
                  <a:schemeClr val="bg1"/>
                </a:solidFill>
                <a:latin typeface="Georgia" panose="02040502050405020303" pitchFamily="18" charset="0"/>
              </a:rPr>
              <a:t> de traiter des données relatives à la santé  </a:t>
            </a:r>
            <a:endParaRPr lang="fr-FR" sz="1600" b="1" dirty="0">
              <a:solidFill>
                <a:schemeClr val="bg1"/>
              </a:solidFill>
            </a:endParaRPr>
          </a:p>
          <a:p>
            <a:pPr marL="0" indent="0" algn="ctr">
              <a:spcBef>
                <a:spcPts val="0"/>
              </a:spcBef>
              <a:buClr>
                <a:srgbClr val="4596EC"/>
              </a:buClr>
              <a:buNone/>
            </a:pPr>
            <a:r>
              <a:rPr lang="fr-FR" sz="1800" i="1" dirty="0">
                <a:solidFill>
                  <a:schemeClr val="bg1"/>
                </a:solidFill>
                <a:latin typeface="Georgia" panose="02040502050405020303" pitchFamily="18" charset="0"/>
              </a:rPr>
              <a:t>(article 9-I du RGPD et article 6 LIL) </a:t>
            </a:r>
          </a:p>
          <a:p>
            <a:pPr marL="0" indent="0" algn="ctr">
              <a:spcBef>
                <a:spcPts val="0"/>
              </a:spcBef>
              <a:buClr>
                <a:srgbClr val="4596EC"/>
              </a:buClr>
              <a:buNone/>
            </a:pPr>
            <a:endParaRPr lang="fr-FR" sz="1800" i="1" dirty="0">
              <a:solidFill>
                <a:schemeClr val="bg1"/>
              </a:solidFill>
              <a:latin typeface="Georgia" panose="02040502050405020303" pitchFamily="18" charset="0"/>
            </a:endParaRPr>
          </a:p>
        </p:txBody>
      </p:sp>
      <p:sp>
        <p:nvSpPr>
          <p:cNvPr id="2" name="Titre 1"/>
          <p:cNvSpPr>
            <a:spLocks noGrp="1"/>
          </p:cNvSpPr>
          <p:nvPr>
            <p:ph type="title"/>
          </p:nvPr>
        </p:nvSpPr>
        <p:spPr/>
        <p:txBody>
          <a:bodyPr/>
          <a:lstStyle/>
          <a:p>
            <a:r>
              <a:rPr lang="fr-FR" sz="2800" dirty="0">
                <a:solidFill>
                  <a:srgbClr val="4596EC"/>
                </a:solidFill>
              </a:rPr>
              <a:t>Le principe en matière de données de santé</a:t>
            </a:r>
          </a:p>
        </p:txBody>
      </p:sp>
      <p:pic>
        <p:nvPicPr>
          <p:cNvPr id="8" name="Espace réservé du contenu 7"/>
          <p:cNvPicPr>
            <a:picLocks noGrp="1" noChangeAspect="1"/>
          </p:cNvPicPr>
          <p:nvPr>
            <p:ph idx="1"/>
          </p:nvPr>
        </p:nvPicPr>
        <p:blipFill rotWithShape="1">
          <a:blip r:embed="rId6">
            <a:extLst>
              <a:ext uri="{28A0092B-C50C-407E-A947-70E740481C1C}">
                <a14:useLocalDpi xmlns:a14="http://schemas.microsoft.com/office/drawing/2010/main" val="0"/>
              </a:ext>
            </a:extLst>
          </a:blip>
          <a:srcRect l="32553" r="32555" b="22874"/>
          <a:stretch/>
        </p:blipFill>
        <p:spPr>
          <a:xfrm>
            <a:off x="2423592" y="3604219"/>
            <a:ext cx="864096" cy="1836564"/>
          </a:xfrm>
          <a:effectLst>
            <a:outerShdw blurRad="50800" dist="38100" dir="13500000" algn="br" rotWithShape="0">
              <a:prstClr val="black">
                <a:alpha val="40000"/>
              </a:prstClr>
            </a:outerShdw>
          </a:effectLst>
        </p:spPr>
      </p:pic>
      <p:pic>
        <p:nvPicPr>
          <p:cNvPr id="9" name="Espace réservé du contenu 7"/>
          <p:cNvPicPr>
            <a:picLocks noChangeAspect="1"/>
          </p:cNvPicPr>
          <p:nvPr/>
        </p:nvPicPr>
        <p:blipFill rotWithShape="1">
          <a:blip r:embed="rId6">
            <a:extLst>
              <a:ext uri="{28A0092B-C50C-407E-A947-70E740481C1C}">
                <a14:useLocalDpi xmlns:a14="http://schemas.microsoft.com/office/drawing/2010/main" val="0"/>
              </a:ext>
            </a:extLst>
          </a:blip>
          <a:srcRect r="65108" b="24401"/>
          <a:stretch/>
        </p:blipFill>
        <p:spPr>
          <a:xfrm>
            <a:off x="2290664" y="1498488"/>
            <a:ext cx="864096" cy="1800200"/>
          </a:xfrm>
          <a:prstGeom prst="rect">
            <a:avLst/>
          </a:prstGeom>
          <a:effectLst>
            <a:outerShdw blurRad="50800" dist="38100" dir="13500000" algn="br" rotWithShape="0">
              <a:prstClr val="black">
                <a:alpha val="40000"/>
              </a:prstClr>
            </a:outerShdw>
          </a:effectLst>
        </p:spPr>
      </p:pic>
      <p:sp>
        <p:nvSpPr>
          <p:cNvPr id="12" name="Flèche vers le bas 11"/>
          <p:cNvSpPr/>
          <p:nvPr/>
        </p:nvSpPr>
        <p:spPr>
          <a:xfrm>
            <a:off x="5807968" y="3034972"/>
            <a:ext cx="792088" cy="818033"/>
          </a:xfrm>
          <a:prstGeom prst="downArrow">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2722712" y="5641464"/>
            <a:ext cx="7704348" cy="369332"/>
          </a:xfrm>
          <a:prstGeom prst="rect">
            <a:avLst/>
          </a:prstGeom>
          <a:noFill/>
        </p:spPr>
        <p:txBody>
          <a:bodyPr wrap="square" rtlCol="0">
            <a:spAutoFit/>
          </a:bodyPr>
          <a:lstStyle/>
          <a:p>
            <a:r>
              <a:rPr lang="fr-FR" b="1" dirty="0">
                <a:latin typeface="Georgia" panose="02040502050405020303" pitchFamily="18" charset="0"/>
              </a:rPr>
              <a:t>Attention</a:t>
            </a:r>
            <a:r>
              <a:rPr lang="fr-FR" dirty="0">
                <a:latin typeface="Georgia" panose="02040502050405020303" pitchFamily="18" charset="0"/>
              </a:rPr>
              <a:t> : à ne pas confondre avec la </a:t>
            </a:r>
            <a:r>
              <a:rPr lang="fr-FR" u="sng" dirty="0">
                <a:latin typeface="Georgia" panose="02040502050405020303" pitchFamily="18" charset="0"/>
              </a:rPr>
              <a:t>base légale </a:t>
            </a:r>
            <a:r>
              <a:rPr lang="fr-FR" dirty="0">
                <a:latin typeface="Georgia" panose="02040502050405020303" pitchFamily="18" charset="0"/>
              </a:rPr>
              <a:t>(art. 6 du RGPD)</a:t>
            </a:r>
          </a:p>
        </p:txBody>
      </p:sp>
      <p:sp>
        <p:nvSpPr>
          <p:cNvPr id="3" name="Espace réservé du pied de page 2"/>
          <p:cNvSpPr>
            <a:spLocks noGrp="1"/>
          </p:cNvSpPr>
          <p:nvPr>
            <p:ph type="ftr" sz="quarter" idx="11"/>
          </p:nvPr>
        </p:nvSpPr>
        <p:spPr/>
        <p:txBody>
          <a:bodyPr/>
          <a:lstStyle/>
          <a:p>
            <a:r>
              <a:rPr lang="fr-FR"/>
              <a:t>Hélène GUIMIOT</a:t>
            </a:r>
          </a:p>
        </p:txBody>
      </p:sp>
      <p:sp>
        <p:nvSpPr>
          <p:cNvPr id="4" name="Espace réservé de la date 3">
            <a:extLst>
              <a:ext uri="{FF2B5EF4-FFF2-40B4-BE49-F238E27FC236}">
                <a16:creationId xmlns:a16="http://schemas.microsoft.com/office/drawing/2014/main" id="{7AE6EF91-0475-42C8-A3CA-C736C4E1CC21}"/>
              </a:ext>
            </a:extLst>
          </p:cNvPr>
          <p:cNvSpPr>
            <a:spLocks noGrp="1"/>
          </p:cNvSpPr>
          <p:nvPr>
            <p:ph type="dt" sz="half" idx="10"/>
          </p:nvPr>
        </p:nvSpPr>
        <p:spPr/>
        <p:txBody>
          <a:bodyPr/>
          <a:lstStyle/>
          <a:p>
            <a:fld id="{5E8DFE11-8D27-4A41-B5E5-400B4F72B88E}" type="datetime1">
              <a:rPr lang="fr-FR" smtClean="0"/>
              <a:t>09/10/2024</a:t>
            </a:fld>
            <a:endParaRPr lang="fr-FR" dirty="0"/>
          </a:p>
        </p:txBody>
      </p:sp>
      <p:sp>
        <p:nvSpPr>
          <p:cNvPr id="5" name="Espace réservé du numéro de diapositive 4">
            <a:extLst>
              <a:ext uri="{FF2B5EF4-FFF2-40B4-BE49-F238E27FC236}">
                <a16:creationId xmlns:a16="http://schemas.microsoft.com/office/drawing/2014/main" id="{CB31481D-860C-44DF-A954-E9D5B1585B1D}"/>
              </a:ext>
            </a:extLst>
          </p:cNvPr>
          <p:cNvSpPr>
            <a:spLocks noGrp="1"/>
          </p:cNvSpPr>
          <p:nvPr>
            <p:ph type="sldNum" sz="quarter" idx="12"/>
          </p:nvPr>
        </p:nvSpPr>
        <p:spPr/>
        <p:txBody>
          <a:bodyPr/>
          <a:lstStyle/>
          <a:p>
            <a:fld id="{0579DC97-5D12-4D9B-BA49-CCEB784B454D}" type="slidenum">
              <a:rPr lang="fr-FR" smtClean="0"/>
              <a:pPr/>
              <a:t>16</a:t>
            </a:fld>
            <a:endParaRPr lang="fr-FR" dirty="0"/>
          </a:p>
        </p:txBody>
      </p:sp>
    </p:spTree>
    <p:extLst>
      <p:ext uri="{BB962C8B-B14F-4D97-AF65-F5344CB8AC3E}">
        <p14:creationId xmlns:p14="http://schemas.microsoft.com/office/powerpoint/2010/main" val="62227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613501" y="2420888"/>
            <a:ext cx="4253900" cy="42718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6076528" y="4179080"/>
            <a:ext cx="4476564" cy="32446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6071195" y="3601175"/>
            <a:ext cx="4476564" cy="50405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6067147" y="2627911"/>
            <a:ext cx="4476564" cy="79208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1613501" y="1988840"/>
            <a:ext cx="4253900" cy="28803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sz="2800" dirty="0">
                <a:solidFill>
                  <a:schemeClr val="accent2"/>
                </a:solidFill>
              </a:rPr>
              <a:t>Les exceptions à ce principe d’interdiction </a:t>
            </a:r>
            <a:br>
              <a:rPr lang="fr-FR" sz="2800" dirty="0">
                <a:solidFill>
                  <a:schemeClr val="accent2"/>
                </a:solidFill>
              </a:rPr>
            </a:br>
            <a:r>
              <a:rPr lang="fr-FR" sz="2400" b="0" dirty="0">
                <a:solidFill>
                  <a:srgbClr val="4596EC"/>
                </a:solidFill>
              </a:rPr>
              <a:t>(article 9.2 RGPD + articles 6 et 44 de la loi « informatique et libertés »)</a:t>
            </a:r>
            <a:endParaRPr lang="fr-FR" sz="2400" b="0" i="1" dirty="0">
              <a:solidFill>
                <a:srgbClr val="FF0000"/>
              </a:solidFill>
            </a:endParaRPr>
          </a:p>
        </p:txBody>
      </p:sp>
      <p:sp>
        <p:nvSpPr>
          <p:cNvPr id="5" name="Espace réservé du contenu 2"/>
          <p:cNvSpPr txBox="1">
            <a:spLocks/>
          </p:cNvSpPr>
          <p:nvPr/>
        </p:nvSpPr>
        <p:spPr>
          <a:xfrm>
            <a:off x="1613502" y="1988840"/>
            <a:ext cx="4320480" cy="2862318"/>
          </a:xfrm>
          <a:prstGeom prst="rect">
            <a:avLst/>
          </a:prstGeom>
          <a:solidFill>
            <a:schemeClr val="bg2"/>
          </a:solidFill>
        </p:spPr>
        <p:txBody>
          <a:bodyPr>
            <a:noAutofit/>
          </a:bodyPr>
          <a:lstStyle>
            <a:lvl1pPr marL="342900" indent="-342900" algn="l" defTabSz="914400" rtl="0" eaLnBrk="1" latinLnBrk="0" hangingPunct="1">
              <a:spcBef>
                <a:spcPct val="20000"/>
              </a:spcBef>
              <a:buFontTx/>
              <a:buBlip>
                <a:blip r:embed="rId3"/>
              </a:buBlip>
              <a:defRPr sz="3200" b="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4"/>
              </a:buBlip>
              <a:defRPr sz="2800" kern="1200">
                <a:solidFill>
                  <a:srgbClr val="4596EC"/>
                </a:solidFill>
                <a:latin typeface="+mn-lt"/>
                <a:ea typeface="+mn-ea"/>
                <a:cs typeface="+mn-cs"/>
              </a:defRPr>
            </a:lvl2pPr>
            <a:lvl3pPr marL="1143000" indent="-228600" algn="l" defTabSz="914400" rtl="0" eaLnBrk="1" latinLnBrk="0" hangingPunct="1">
              <a:spcBef>
                <a:spcPct val="20000"/>
              </a:spcBef>
              <a:buFontTx/>
              <a:buBlip>
                <a:blip r:embed="rId5"/>
              </a:buBlip>
              <a:defRPr sz="24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Clr>
                <a:srgbClr val="4596EC"/>
              </a:buClr>
              <a:buFont typeface="Wingdings" panose="05000000000000000000" pitchFamily="2" charset="2"/>
              <a:buChar char="§"/>
            </a:pPr>
            <a:r>
              <a:rPr lang="fr-FR" sz="1200" dirty="0">
                <a:latin typeface="Georgia" panose="02040502050405020303" pitchFamily="18" charset="0"/>
              </a:rPr>
              <a:t>Le </a:t>
            </a:r>
            <a:r>
              <a:rPr lang="fr-FR" sz="1200" b="1" dirty="0">
                <a:solidFill>
                  <a:schemeClr val="accent2"/>
                </a:solidFill>
                <a:latin typeface="Georgia" panose="02040502050405020303" pitchFamily="18" charset="0"/>
              </a:rPr>
              <a:t>consentement</a:t>
            </a:r>
            <a:r>
              <a:rPr lang="fr-FR" sz="1200" dirty="0">
                <a:latin typeface="Georgia" panose="02040502050405020303" pitchFamily="18" charset="0"/>
              </a:rPr>
              <a:t> explicite</a:t>
            </a:r>
          </a:p>
          <a:p>
            <a:pPr>
              <a:spcBef>
                <a:spcPts val="0"/>
              </a:spcBef>
              <a:buClr>
                <a:srgbClr val="4596EC"/>
              </a:buClr>
              <a:buFont typeface="Arial" panose="020B0604020202020204" pitchFamily="34" charset="0"/>
              <a:buChar char="•"/>
            </a:pPr>
            <a:endParaRPr lang="fr-FR" sz="1500" dirty="0">
              <a:latin typeface="Georgia" panose="02040502050405020303" pitchFamily="18" charset="0"/>
            </a:endParaRPr>
          </a:p>
          <a:p>
            <a:pPr>
              <a:spcBef>
                <a:spcPts val="0"/>
              </a:spcBef>
              <a:buClr>
                <a:srgbClr val="4596EC"/>
              </a:buClr>
              <a:buFont typeface="Wingdings" panose="05000000000000000000" pitchFamily="2" charset="2"/>
              <a:buChar char="§"/>
            </a:pPr>
            <a:r>
              <a:rPr lang="fr-FR" sz="1200" b="1" dirty="0">
                <a:solidFill>
                  <a:schemeClr val="accent2"/>
                </a:solidFill>
                <a:latin typeface="Georgia" panose="02040502050405020303" pitchFamily="18" charset="0"/>
              </a:rPr>
              <a:t>Obligations</a:t>
            </a:r>
            <a:r>
              <a:rPr lang="fr-FR" sz="1200" dirty="0">
                <a:latin typeface="Georgia" panose="02040502050405020303" pitchFamily="18" charset="0"/>
              </a:rPr>
              <a:t> liées au droit du travail, protection sociale, sécurité sociale</a:t>
            </a:r>
          </a:p>
          <a:p>
            <a:pPr>
              <a:spcBef>
                <a:spcPts val="0"/>
              </a:spcBef>
              <a:buClr>
                <a:srgbClr val="4596EC"/>
              </a:buClr>
              <a:buFont typeface="Arial" panose="020B0604020202020204" pitchFamily="34" charset="0"/>
              <a:buChar char="•"/>
            </a:pPr>
            <a:endParaRPr lang="fr-FR" sz="1500" dirty="0">
              <a:latin typeface="Georgia" panose="02040502050405020303" pitchFamily="18" charset="0"/>
            </a:endParaRPr>
          </a:p>
          <a:p>
            <a:pPr>
              <a:spcBef>
                <a:spcPts val="0"/>
              </a:spcBef>
              <a:buClr>
                <a:srgbClr val="4596EC"/>
              </a:buClr>
              <a:buFont typeface="Wingdings" panose="05000000000000000000" pitchFamily="2" charset="2"/>
              <a:buChar char="§"/>
            </a:pPr>
            <a:r>
              <a:rPr lang="fr-FR" sz="1200" dirty="0">
                <a:latin typeface="Georgia" panose="02040502050405020303" pitchFamily="18" charset="0"/>
              </a:rPr>
              <a:t>Sauvegarde des </a:t>
            </a:r>
            <a:r>
              <a:rPr lang="fr-FR" sz="1200" b="1" dirty="0">
                <a:solidFill>
                  <a:schemeClr val="accent2"/>
                </a:solidFill>
                <a:latin typeface="Georgia" panose="02040502050405020303" pitchFamily="18" charset="0"/>
              </a:rPr>
              <a:t>intérêts vitaux </a:t>
            </a:r>
            <a:r>
              <a:rPr lang="fr-FR" sz="1200" dirty="0">
                <a:latin typeface="Georgia" panose="02040502050405020303" pitchFamily="18" charset="0"/>
              </a:rPr>
              <a:t>de la personne </a:t>
            </a:r>
          </a:p>
          <a:p>
            <a:pPr>
              <a:spcBef>
                <a:spcPts val="0"/>
              </a:spcBef>
              <a:buClr>
                <a:srgbClr val="4596EC"/>
              </a:buClr>
              <a:buFont typeface="Arial" panose="020B0604020202020204" pitchFamily="34" charset="0"/>
              <a:buChar char="•"/>
            </a:pPr>
            <a:endParaRPr lang="fr-FR" sz="1500" dirty="0">
              <a:latin typeface="Georgia" panose="02040502050405020303" pitchFamily="18" charset="0"/>
            </a:endParaRPr>
          </a:p>
          <a:p>
            <a:pPr>
              <a:spcBef>
                <a:spcPts val="0"/>
              </a:spcBef>
              <a:buClr>
                <a:srgbClr val="4596EC"/>
              </a:buClr>
              <a:buFont typeface="Wingdings" panose="05000000000000000000" pitchFamily="2" charset="2"/>
              <a:buChar char="§"/>
            </a:pPr>
            <a:r>
              <a:rPr lang="fr-FR" sz="1200" dirty="0">
                <a:latin typeface="Georgia" panose="02040502050405020303" pitchFamily="18" charset="0"/>
              </a:rPr>
              <a:t>Les traitements mis en œuvre par une association ou autre </a:t>
            </a:r>
            <a:r>
              <a:rPr lang="fr-FR" sz="1200" b="1" dirty="0">
                <a:solidFill>
                  <a:schemeClr val="accent2"/>
                </a:solidFill>
                <a:latin typeface="Georgia" panose="02040502050405020303" pitchFamily="18" charset="0"/>
              </a:rPr>
              <a:t>organisme à but non lucratif </a:t>
            </a:r>
            <a:r>
              <a:rPr lang="fr-FR" sz="1200" dirty="0">
                <a:latin typeface="Georgia" panose="02040502050405020303" pitchFamily="18" charset="0"/>
              </a:rPr>
              <a:t>si : </a:t>
            </a:r>
          </a:p>
          <a:p>
            <a:pPr lvl="1">
              <a:spcBef>
                <a:spcPts val="0"/>
              </a:spcBef>
              <a:buClr>
                <a:srgbClr val="4596EC"/>
              </a:buClr>
              <a:buFont typeface="Arial" panose="020B0604020202020204" pitchFamily="34" charset="0"/>
              <a:buChar char="•"/>
            </a:pPr>
            <a:r>
              <a:rPr lang="fr-FR" sz="825" dirty="0">
                <a:solidFill>
                  <a:schemeClr val="tx1"/>
                </a:solidFill>
                <a:latin typeface="Georgia" panose="02040502050405020303" pitchFamily="18" charset="0"/>
              </a:rPr>
              <a:t>le traitement se rapporte exclusivement aux membres de l’organisme ou personnes entretenant des contacts réguliers </a:t>
            </a:r>
            <a:r>
              <a:rPr lang="fr-FR" sz="825" u="sng" dirty="0">
                <a:solidFill>
                  <a:schemeClr val="tx1"/>
                </a:solidFill>
                <a:latin typeface="Georgia" panose="02040502050405020303" pitchFamily="18" charset="0"/>
              </a:rPr>
              <a:t>et </a:t>
            </a:r>
          </a:p>
          <a:p>
            <a:pPr lvl="1">
              <a:spcBef>
                <a:spcPts val="0"/>
              </a:spcBef>
              <a:buClr>
                <a:srgbClr val="4596EC"/>
              </a:buClr>
              <a:buFont typeface="Arial" panose="020B0604020202020204" pitchFamily="34" charset="0"/>
              <a:buChar char="•"/>
            </a:pPr>
            <a:r>
              <a:rPr lang="fr-FR" sz="825" dirty="0">
                <a:solidFill>
                  <a:schemeClr val="tx1"/>
                </a:solidFill>
                <a:latin typeface="Georgia" panose="02040502050405020303" pitchFamily="18" charset="0"/>
              </a:rPr>
              <a:t>la personne concernée a donné son consentement pour les données transmises hors de l’organisme</a:t>
            </a:r>
          </a:p>
          <a:p>
            <a:pPr marL="0" indent="0">
              <a:spcBef>
                <a:spcPts val="0"/>
              </a:spcBef>
              <a:buClr>
                <a:srgbClr val="4596EC"/>
              </a:buClr>
              <a:buNone/>
            </a:pPr>
            <a:endParaRPr lang="fr-FR" sz="900" dirty="0">
              <a:latin typeface="Georgia" panose="02040502050405020303" pitchFamily="18" charset="0"/>
            </a:endParaRPr>
          </a:p>
          <a:p>
            <a:pPr>
              <a:spcBef>
                <a:spcPts val="0"/>
              </a:spcBef>
              <a:buClr>
                <a:srgbClr val="4596EC"/>
              </a:buClr>
              <a:buFont typeface="Wingdings" panose="05000000000000000000" pitchFamily="2" charset="2"/>
              <a:buChar char="§"/>
            </a:pPr>
            <a:r>
              <a:rPr lang="fr-FR" sz="1200" b="1" dirty="0">
                <a:solidFill>
                  <a:schemeClr val="accent2"/>
                </a:solidFill>
                <a:latin typeface="Georgia" panose="02040502050405020303" pitchFamily="18" charset="0"/>
              </a:rPr>
              <a:t>Données rendues publiques </a:t>
            </a:r>
            <a:r>
              <a:rPr lang="fr-FR" sz="1200" dirty="0">
                <a:latin typeface="Georgia" panose="02040502050405020303" pitchFamily="18" charset="0"/>
              </a:rPr>
              <a:t>par la personne concernée</a:t>
            </a:r>
          </a:p>
          <a:p>
            <a:pPr marL="0" indent="0">
              <a:spcBef>
                <a:spcPts val="0"/>
              </a:spcBef>
              <a:buClr>
                <a:srgbClr val="4596EC"/>
              </a:buClr>
              <a:buNone/>
            </a:pPr>
            <a:endParaRPr lang="fr-FR" sz="1350" dirty="0">
              <a:latin typeface="Georgia" panose="02040502050405020303" pitchFamily="18" charset="0"/>
            </a:endParaRPr>
          </a:p>
          <a:p>
            <a:pPr marL="0" indent="0">
              <a:spcBef>
                <a:spcPts val="0"/>
              </a:spcBef>
              <a:buClr>
                <a:srgbClr val="4596EC"/>
              </a:buClr>
              <a:buNone/>
            </a:pPr>
            <a:endParaRPr lang="fr-FR" sz="2100" dirty="0">
              <a:latin typeface="Georgia" panose="02040502050405020303" pitchFamily="18" charset="0"/>
            </a:endParaRPr>
          </a:p>
        </p:txBody>
      </p:sp>
      <p:sp>
        <p:nvSpPr>
          <p:cNvPr id="3" name="Rectangle 2"/>
          <p:cNvSpPr/>
          <p:nvPr/>
        </p:nvSpPr>
        <p:spPr>
          <a:xfrm>
            <a:off x="6000564" y="1988840"/>
            <a:ext cx="4572000" cy="2492990"/>
          </a:xfrm>
          <a:prstGeom prst="rect">
            <a:avLst/>
          </a:prstGeom>
          <a:solidFill>
            <a:schemeClr val="bg2"/>
          </a:solidFill>
        </p:spPr>
        <p:txBody>
          <a:bodyPr>
            <a:spAutoFit/>
          </a:bodyPr>
          <a:lstStyle/>
          <a:p>
            <a:pPr marL="214313" indent="-214313">
              <a:buClr>
                <a:srgbClr val="4596EC"/>
              </a:buClr>
              <a:buFont typeface="Wingdings" panose="05000000000000000000" pitchFamily="2" charset="2"/>
              <a:buChar char="§"/>
            </a:pPr>
            <a:r>
              <a:rPr lang="fr-FR" sz="1200" dirty="0">
                <a:latin typeface="Georgia" panose="02040502050405020303" pitchFamily="18" charset="0"/>
              </a:rPr>
              <a:t>Constatation, exercice ou défense d’un </a:t>
            </a:r>
            <a:r>
              <a:rPr lang="fr-FR" sz="1200" b="1" dirty="0">
                <a:solidFill>
                  <a:srgbClr val="4596EC"/>
                </a:solidFill>
                <a:latin typeface="Georgia" panose="02040502050405020303" pitchFamily="18" charset="0"/>
              </a:rPr>
              <a:t>droit en justice </a:t>
            </a:r>
          </a:p>
          <a:p>
            <a:pPr marL="214313" indent="-214313">
              <a:buClr>
                <a:srgbClr val="4596EC"/>
              </a:buClr>
              <a:buFont typeface="Wingdings" panose="05000000000000000000" pitchFamily="2" charset="2"/>
              <a:buChar char="§"/>
            </a:pPr>
            <a:endParaRPr lang="fr-FR" sz="1200" b="1" dirty="0">
              <a:solidFill>
                <a:schemeClr val="accent2"/>
              </a:solidFill>
              <a:latin typeface="Georgia" panose="02040502050405020303" pitchFamily="18" charset="0"/>
            </a:endParaRPr>
          </a:p>
          <a:p>
            <a:pPr marL="214313" indent="-214313">
              <a:buClr>
                <a:srgbClr val="4596EC"/>
              </a:buClr>
              <a:buFont typeface="Wingdings" panose="05000000000000000000" pitchFamily="2" charset="2"/>
              <a:buChar char="§"/>
            </a:pPr>
            <a:r>
              <a:rPr lang="fr-FR" sz="1200" b="1" dirty="0">
                <a:solidFill>
                  <a:schemeClr val="accent2"/>
                </a:solidFill>
                <a:latin typeface="Georgia" panose="02040502050405020303" pitchFamily="18" charset="0"/>
              </a:rPr>
              <a:t>Motifs d’intérêt public important </a:t>
            </a:r>
          </a:p>
          <a:p>
            <a:pPr>
              <a:buClr>
                <a:srgbClr val="4596EC"/>
              </a:buClr>
              <a:buFont typeface="Arial" panose="020B0604020202020204" pitchFamily="34" charset="0"/>
              <a:buChar char="•"/>
            </a:pPr>
            <a:endParaRPr lang="fr-FR" sz="1200" dirty="0">
              <a:solidFill>
                <a:srgbClr val="FF0000"/>
              </a:solidFill>
              <a:latin typeface="Georgia" panose="02040502050405020303" pitchFamily="18" charset="0"/>
            </a:endParaRPr>
          </a:p>
          <a:p>
            <a:pPr marL="214313" indent="-214313">
              <a:buClr>
                <a:srgbClr val="4596EC"/>
              </a:buClr>
              <a:buFont typeface="Wingdings" panose="05000000000000000000" pitchFamily="2" charset="2"/>
              <a:buChar char="§"/>
            </a:pPr>
            <a:r>
              <a:rPr lang="fr-FR" sz="1200" b="1" dirty="0">
                <a:solidFill>
                  <a:schemeClr val="accent2"/>
                </a:solidFill>
                <a:latin typeface="Georgia" panose="02040502050405020303" pitchFamily="18" charset="0"/>
              </a:rPr>
              <a:t>Médecine préventive, diagnostics médicaux</a:t>
            </a:r>
            <a:r>
              <a:rPr lang="fr-FR" sz="1200" dirty="0">
                <a:latin typeface="Georgia" panose="02040502050405020303" pitchFamily="18" charset="0"/>
              </a:rPr>
              <a:t>, prise en charge sanitaire ou sociale ou </a:t>
            </a:r>
            <a:r>
              <a:rPr lang="fr-FR" sz="1200" b="1" dirty="0">
                <a:solidFill>
                  <a:schemeClr val="accent2"/>
                </a:solidFill>
                <a:latin typeface="Georgia" panose="02040502050405020303" pitchFamily="18" charset="0"/>
              </a:rPr>
              <a:t>gestion des systèmes et services de soins en santé</a:t>
            </a:r>
          </a:p>
          <a:p>
            <a:pPr>
              <a:buClr>
                <a:srgbClr val="4596EC"/>
              </a:buClr>
              <a:buFont typeface="Arial" panose="020B0604020202020204" pitchFamily="34" charset="0"/>
              <a:buChar char="•"/>
            </a:pPr>
            <a:endParaRPr lang="fr-FR" sz="1200" b="1" dirty="0">
              <a:solidFill>
                <a:schemeClr val="accent2"/>
              </a:solidFill>
              <a:latin typeface="Georgia" panose="02040502050405020303" pitchFamily="18" charset="0"/>
            </a:endParaRPr>
          </a:p>
          <a:p>
            <a:pPr>
              <a:buClr>
                <a:srgbClr val="4596EC"/>
              </a:buClr>
            </a:pPr>
            <a:endParaRPr lang="fr-FR" sz="1200" dirty="0">
              <a:latin typeface="Georgia" panose="02040502050405020303" pitchFamily="18" charset="0"/>
            </a:endParaRPr>
          </a:p>
          <a:p>
            <a:pPr marL="214313" indent="-214313">
              <a:buClr>
                <a:srgbClr val="4596EC"/>
              </a:buClr>
              <a:buFont typeface="Wingdings" panose="05000000000000000000" pitchFamily="2" charset="2"/>
              <a:buChar char="§"/>
            </a:pPr>
            <a:r>
              <a:rPr lang="fr-FR" sz="1200" b="1" dirty="0">
                <a:solidFill>
                  <a:schemeClr val="accent2"/>
                </a:solidFill>
                <a:latin typeface="Georgia" panose="02040502050405020303" pitchFamily="18" charset="0"/>
              </a:rPr>
              <a:t>Motifs d’intérêt public </a:t>
            </a:r>
            <a:r>
              <a:rPr lang="fr-FR" sz="1200" b="1" dirty="0">
                <a:latin typeface="Georgia" panose="02040502050405020303" pitchFamily="18" charset="0"/>
              </a:rPr>
              <a:t>dans le domaine de la </a:t>
            </a:r>
            <a:r>
              <a:rPr lang="fr-FR" sz="1200" b="1" dirty="0">
                <a:solidFill>
                  <a:schemeClr val="accent2"/>
                </a:solidFill>
                <a:latin typeface="Georgia" panose="02040502050405020303" pitchFamily="18" charset="0"/>
              </a:rPr>
              <a:t>santé publique </a:t>
            </a:r>
          </a:p>
          <a:p>
            <a:pPr>
              <a:buClr>
                <a:srgbClr val="4596EC"/>
              </a:buClr>
              <a:buFont typeface="Arial" panose="020B0604020202020204" pitchFamily="34" charset="0"/>
              <a:buChar char="•"/>
            </a:pPr>
            <a:endParaRPr lang="fr-FR" sz="1200" b="1" dirty="0">
              <a:solidFill>
                <a:schemeClr val="accent2"/>
              </a:solidFill>
              <a:latin typeface="Georgia" panose="02040502050405020303" pitchFamily="18" charset="0"/>
            </a:endParaRPr>
          </a:p>
          <a:p>
            <a:pPr marL="214313" indent="-214313">
              <a:buClr>
                <a:srgbClr val="4596EC"/>
              </a:buClr>
              <a:buFont typeface="Wingdings" panose="05000000000000000000" pitchFamily="2" charset="2"/>
              <a:buChar char="§"/>
            </a:pPr>
            <a:r>
              <a:rPr lang="fr-FR" sz="1200" b="1" dirty="0">
                <a:solidFill>
                  <a:srgbClr val="4596EC"/>
                </a:solidFill>
                <a:latin typeface="Georgia" panose="02040502050405020303" pitchFamily="18" charset="0"/>
              </a:rPr>
              <a:t>Recherche scientifique</a:t>
            </a:r>
            <a:r>
              <a:rPr lang="fr-FR" sz="1200" dirty="0">
                <a:latin typeface="Georgia" panose="02040502050405020303" pitchFamily="18" charset="0"/>
              </a:rPr>
              <a:t>, fins archivistiques ou statistiques</a:t>
            </a:r>
            <a:endParaRPr lang="fr-FR" sz="1500" dirty="0">
              <a:latin typeface="Georgia" panose="02040502050405020303" pitchFamily="18" charset="0"/>
            </a:endParaRPr>
          </a:p>
        </p:txBody>
      </p:sp>
      <p:sp>
        <p:nvSpPr>
          <p:cNvPr id="7" name="Espace réservé du pied de page 6"/>
          <p:cNvSpPr>
            <a:spLocks noGrp="1"/>
          </p:cNvSpPr>
          <p:nvPr>
            <p:ph type="ftr" sz="quarter" idx="11"/>
          </p:nvPr>
        </p:nvSpPr>
        <p:spPr/>
        <p:txBody>
          <a:bodyPr/>
          <a:lstStyle/>
          <a:p>
            <a:r>
              <a:rPr lang="fr-FR"/>
              <a:t>Hélène GUIMIOT</a:t>
            </a:r>
          </a:p>
        </p:txBody>
      </p:sp>
      <p:sp>
        <p:nvSpPr>
          <p:cNvPr id="4" name="Espace réservé de la date 3">
            <a:extLst>
              <a:ext uri="{FF2B5EF4-FFF2-40B4-BE49-F238E27FC236}">
                <a16:creationId xmlns:a16="http://schemas.microsoft.com/office/drawing/2014/main" id="{50D56356-4C96-4743-A115-92FA4257C92F}"/>
              </a:ext>
            </a:extLst>
          </p:cNvPr>
          <p:cNvSpPr>
            <a:spLocks noGrp="1"/>
          </p:cNvSpPr>
          <p:nvPr>
            <p:ph type="dt" sz="half" idx="10"/>
          </p:nvPr>
        </p:nvSpPr>
        <p:spPr/>
        <p:txBody>
          <a:bodyPr/>
          <a:lstStyle/>
          <a:p>
            <a:fld id="{A188693C-06C6-4807-A55F-FE3BAA2D79BF}" type="datetime1">
              <a:rPr lang="fr-FR" smtClean="0"/>
              <a:t>09/10/2024</a:t>
            </a:fld>
            <a:endParaRPr lang="fr-FR" dirty="0"/>
          </a:p>
        </p:txBody>
      </p:sp>
      <p:sp>
        <p:nvSpPr>
          <p:cNvPr id="12" name="Espace réservé du numéro de diapositive 11">
            <a:extLst>
              <a:ext uri="{FF2B5EF4-FFF2-40B4-BE49-F238E27FC236}">
                <a16:creationId xmlns:a16="http://schemas.microsoft.com/office/drawing/2014/main" id="{AAC4D62E-1B87-40F9-AAC6-79E0777D16F1}"/>
              </a:ext>
            </a:extLst>
          </p:cNvPr>
          <p:cNvSpPr>
            <a:spLocks noGrp="1"/>
          </p:cNvSpPr>
          <p:nvPr>
            <p:ph type="sldNum" sz="quarter" idx="12"/>
          </p:nvPr>
        </p:nvSpPr>
        <p:spPr/>
        <p:txBody>
          <a:bodyPr/>
          <a:lstStyle/>
          <a:p>
            <a:fld id="{0579DC97-5D12-4D9B-BA49-CCEB784B454D}" type="slidenum">
              <a:rPr lang="fr-FR" smtClean="0"/>
              <a:pPr/>
              <a:t>17</a:t>
            </a:fld>
            <a:endParaRPr lang="fr-FR" dirty="0"/>
          </a:p>
        </p:txBody>
      </p:sp>
    </p:spTree>
    <p:extLst>
      <p:ext uri="{BB962C8B-B14F-4D97-AF65-F5344CB8AC3E}">
        <p14:creationId xmlns:p14="http://schemas.microsoft.com/office/powerpoint/2010/main" val="2944555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sz="2800" dirty="0">
                <a:solidFill>
                  <a:srgbClr val="4596EC"/>
                </a:solidFill>
              </a:rPr>
              <a:t>Les dispositions spécifiques en santé de la loi « informatique et libertés »</a:t>
            </a:r>
            <a:endParaRPr lang="fr-FR" sz="2800" i="1" dirty="0">
              <a:solidFill>
                <a:srgbClr val="FF0000"/>
              </a:solidFill>
            </a:endParaRPr>
          </a:p>
        </p:txBody>
      </p:sp>
      <p:graphicFrame>
        <p:nvGraphicFramePr>
          <p:cNvPr id="10" name="Diagramme 9"/>
          <p:cNvGraphicFramePr/>
          <p:nvPr/>
        </p:nvGraphicFramePr>
        <p:xfrm>
          <a:off x="2207568" y="1700808"/>
          <a:ext cx="7787208"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space réservé du pied de page 1"/>
          <p:cNvSpPr>
            <a:spLocks noGrp="1"/>
          </p:cNvSpPr>
          <p:nvPr>
            <p:ph type="ftr" sz="quarter" idx="11"/>
          </p:nvPr>
        </p:nvSpPr>
        <p:spPr/>
        <p:txBody>
          <a:bodyPr/>
          <a:lstStyle/>
          <a:p>
            <a:r>
              <a:rPr lang="fr-FR"/>
              <a:t>Hélène GUIMIOT</a:t>
            </a:r>
            <a:endParaRPr lang="fr-FR" dirty="0"/>
          </a:p>
        </p:txBody>
      </p:sp>
      <p:sp>
        <p:nvSpPr>
          <p:cNvPr id="3" name="Espace réservé de la date 2">
            <a:extLst>
              <a:ext uri="{FF2B5EF4-FFF2-40B4-BE49-F238E27FC236}">
                <a16:creationId xmlns:a16="http://schemas.microsoft.com/office/drawing/2014/main" id="{9DDA828A-CE29-4B95-BB4D-A8B25428B86C}"/>
              </a:ext>
            </a:extLst>
          </p:cNvPr>
          <p:cNvSpPr>
            <a:spLocks noGrp="1"/>
          </p:cNvSpPr>
          <p:nvPr>
            <p:ph type="dt" sz="half" idx="10"/>
          </p:nvPr>
        </p:nvSpPr>
        <p:spPr/>
        <p:txBody>
          <a:bodyPr/>
          <a:lstStyle/>
          <a:p>
            <a:fld id="{8D590944-17BC-4081-98FD-21780E621A51}" type="datetime1">
              <a:rPr lang="fr-FR" smtClean="0"/>
              <a:t>09/10/2024</a:t>
            </a:fld>
            <a:endParaRPr lang="fr-FR" dirty="0"/>
          </a:p>
        </p:txBody>
      </p:sp>
      <p:sp>
        <p:nvSpPr>
          <p:cNvPr id="4" name="Espace réservé du numéro de diapositive 3">
            <a:extLst>
              <a:ext uri="{FF2B5EF4-FFF2-40B4-BE49-F238E27FC236}">
                <a16:creationId xmlns:a16="http://schemas.microsoft.com/office/drawing/2014/main" id="{A3572868-3FB0-40D2-AB0A-6606B4D4169B}"/>
              </a:ext>
            </a:extLst>
          </p:cNvPr>
          <p:cNvSpPr>
            <a:spLocks noGrp="1"/>
          </p:cNvSpPr>
          <p:nvPr>
            <p:ph type="sldNum" sz="quarter" idx="12"/>
          </p:nvPr>
        </p:nvSpPr>
        <p:spPr/>
        <p:txBody>
          <a:bodyPr/>
          <a:lstStyle/>
          <a:p>
            <a:fld id="{0579DC97-5D12-4D9B-BA49-CCEB784B454D}" type="slidenum">
              <a:rPr lang="fr-FR" smtClean="0"/>
              <a:pPr/>
              <a:t>18</a:t>
            </a:fld>
            <a:endParaRPr lang="fr-FR" dirty="0"/>
          </a:p>
        </p:txBody>
      </p:sp>
    </p:spTree>
    <p:extLst>
      <p:ext uri="{BB962C8B-B14F-4D97-AF65-F5344CB8AC3E}">
        <p14:creationId xmlns:p14="http://schemas.microsoft.com/office/powerpoint/2010/main" val="14797026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graphicEl>
                                              <a:dgm id="{872F4FCB-0C1C-42A4-8010-9C6EE51AF46F}"/>
                                            </p:graphicEl>
                                          </p:spTgt>
                                        </p:tgtEl>
                                        <p:attrNameLst>
                                          <p:attrName>style.visibility</p:attrName>
                                        </p:attrNameLst>
                                      </p:cBhvr>
                                      <p:to>
                                        <p:strVal val="visible"/>
                                      </p:to>
                                    </p:set>
                                    <p:animEffect transition="in" filter="fade">
                                      <p:cBhvr>
                                        <p:cTn id="7" dur="500"/>
                                        <p:tgtEl>
                                          <p:spTgt spid="10">
                                            <p:graphicEl>
                                              <a:dgm id="{872F4FCB-0C1C-42A4-8010-9C6EE51AF46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graphicEl>
                                              <a:dgm id="{590E8FA4-1E58-4B9C-B7BB-702FB7C1EB33}"/>
                                            </p:graphicEl>
                                          </p:spTgt>
                                        </p:tgtEl>
                                        <p:attrNameLst>
                                          <p:attrName>style.visibility</p:attrName>
                                        </p:attrNameLst>
                                      </p:cBhvr>
                                      <p:to>
                                        <p:strVal val="visible"/>
                                      </p:to>
                                    </p:set>
                                    <p:animEffect transition="in" filter="fade">
                                      <p:cBhvr>
                                        <p:cTn id="12" dur="500"/>
                                        <p:tgtEl>
                                          <p:spTgt spid="10">
                                            <p:graphicEl>
                                              <a:dgm id="{590E8FA4-1E58-4B9C-B7BB-702FB7C1EB3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graphicEl>
                                              <a:dgm id="{81946DA4-A3A1-46B3-91E6-9EF4BCD1F517}"/>
                                            </p:graphicEl>
                                          </p:spTgt>
                                        </p:tgtEl>
                                        <p:attrNameLst>
                                          <p:attrName>style.visibility</p:attrName>
                                        </p:attrNameLst>
                                      </p:cBhvr>
                                      <p:to>
                                        <p:strVal val="visible"/>
                                      </p:to>
                                    </p:set>
                                    <p:animEffect transition="in" filter="fade">
                                      <p:cBhvr>
                                        <p:cTn id="17" dur="500"/>
                                        <p:tgtEl>
                                          <p:spTgt spid="10">
                                            <p:graphicEl>
                                              <a:dgm id="{81946DA4-A3A1-46B3-91E6-9EF4BCD1F51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804468-D4BE-4447-9B3A-2FA103F56213}"/>
              </a:ext>
            </a:extLst>
          </p:cNvPr>
          <p:cNvSpPr>
            <a:spLocks noGrp="1"/>
          </p:cNvSpPr>
          <p:nvPr>
            <p:ph type="title"/>
          </p:nvPr>
        </p:nvSpPr>
        <p:spPr/>
        <p:txBody>
          <a:bodyPr/>
          <a:lstStyle/>
          <a:p>
            <a:r>
              <a:rPr lang="fr-FR" sz="2100" dirty="0">
                <a:solidFill>
                  <a:schemeClr val="accent2"/>
                </a:solidFill>
              </a:rPr>
              <a:t>Traitements ne relevant pas de la section 3</a:t>
            </a:r>
          </a:p>
        </p:txBody>
      </p:sp>
      <p:sp>
        <p:nvSpPr>
          <p:cNvPr id="3" name="Espace réservé du contenu 2">
            <a:extLst>
              <a:ext uri="{FF2B5EF4-FFF2-40B4-BE49-F238E27FC236}">
                <a16:creationId xmlns:a16="http://schemas.microsoft.com/office/drawing/2014/main" id="{CB22238B-D7FC-487A-AEF5-D2E7D446A602}"/>
              </a:ext>
            </a:extLst>
          </p:cNvPr>
          <p:cNvSpPr>
            <a:spLocks noGrp="1"/>
          </p:cNvSpPr>
          <p:nvPr>
            <p:ph idx="1"/>
          </p:nvPr>
        </p:nvSpPr>
        <p:spPr/>
        <p:txBody>
          <a:bodyPr>
            <a:normAutofit fontScale="55000" lnSpcReduction="20000"/>
          </a:bodyPr>
          <a:lstStyle/>
          <a:p>
            <a:r>
              <a:rPr lang="fr-FR" dirty="0"/>
              <a:t>Article 65 LIL :</a:t>
            </a:r>
          </a:p>
          <a:p>
            <a:pPr lvl="1"/>
            <a:r>
              <a:rPr lang="fr-FR" dirty="0">
                <a:highlight>
                  <a:srgbClr val="FFFF00"/>
                </a:highlight>
              </a:rPr>
              <a:t>1° Les traitements relevant du 1° de l'article 44 de la présente loi et des a et c à f du 2 de l'article 9 du règlement (UE) 2016/679 du 27 avril 2016 (</a:t>
            </a:r>
            <a:r>
              <a:rPr lang="fr-FR" b="1" dirty="0">
                <a:highlight>
                  <a:srgbClr val="FFFF00"/>
                </a:highlight>
              </a:rPr>
              <a:t>consentement, prise en charge médicale, etc</a:t>
            </a:r>
            <a:r>
              <a:rPr lang="fr-FR" dirty="0">
                <a:highlight>
                  <a:srgbClr val="FFFF00"/>
                </a:highlight>
              </a:rPr>
              <a:t>.) ;</a:t>
            </a:r>
          </a:p>
          <a:p>
            <a:pPr marL="457200" lvl="1" indent="0">
              <a:buNone/>
            </a:pPr>
            <a:endParaRPr lang="fr-FR" dirty="0"/>
          </a:p>
          <a:p>
            <a:pPr lvl="1"/>
            <a:r>
              <a:rPr lang="fr-FR" dirty="0"/>
              <a:t>2° Les traitements permettant d'effectuer des études à partir des données recueillies en application du 1° de l'article 44 de la présente loi lorsque ces études sont réalisées par les personnels assurant ce suivi et destinées à leur usage exclusif (</a:t>
            </a:r>
            <a:r>
              <a:rPr lang="fr-FR" b="1" dirty="0"/>
              <a:t>études internes</a:t>
            </a:r>
            <a:r>
              <a:rPr lang="fr-FR" dirty="0"/>
              <a:t>) ;</a:t>
            </a:r>
          </a:p>
          <a:p>
            <a:pPr marL="457200" lvl="1" indent="0">
              <a:buNone/>
            </a:pPr>
            <a:endParaRPr lang="fr-FR" dirty="0"/>
          </a:p>
          <a:p>
            <a:pPr lvl="1"/>
            <a:r>
              <a:rPr lang="fr-FR" dirty="0"/>
              <a:t>3° Les traitements mis en œuvre pour l'exercice de leurs missions par les organismes chargés de la gestion d'un régime de base </a:t>
            </a:r>
            <a:r>
              <a:rPr lang="fr-FR" b="1" dirty="0"/>
              <a:t>d'assurance maladie ainsi que la prise en charge des prestations </a:t>
            </a:r>
            <a:r>
              <a:rPr lang="fr-FR" dirty="0"/>
              <a:t>par les organismes d'assurance maladie complémentaire ;</a:t>
            </a:r>
          </a:p>
          <a:p>
            <a:pPr marL="457200" lvl="1" indent="0">
              <a:buNone/>
            </a:pPr>
            <a:endParaRPr lang="fr-FR" dirty="0"/>
          </a:p>
          <a:p>
            <a:pPr lvl="1"/>
            <a:r>
              <a:rPr lang="fr-FR" dirty="0"/>
              <a:t>4° Les traitements effectués au sein des établissements de santé par les médecins responsables de l'information médicale, dans les conditions prévues au </a:t>
            </a:r>
            <a:r>
              <a:rPr lang="fr-FR" dirty="0">
                <a:hlinkClick r:id="rId2"/>
              </a:rPr>
              <a:t>deuxième alinéa de l'article L. 6113-7 du code de la santé publique </a:t>
            </a:r>
            <a:r>
              <a:rPr lang="fr-FR" b="1" dirty="0">
                <a:hlinkClick r:id="rId2"/>
              </a:rPr>
              <a:t>(PMSI) </a:t>
            </a:r>
            <a:r>
              <a:rPr lang="fr-FR" dirty="0"/>
              <a:t>;</a:t>
            </a:r>
          </a:p>
          <a:p>
            <a:pPr marL="457200" lvl="1" indent="0">
              <a:buNone/>
            </a:pPr>
            <a:endParaRPr lang="fr-FR" dirty="0"/>
          </a:p>
          <a:p>
            <a:pPr lvl="1"/>
            <a:r>
              <a:rPr lang="fr-FR" dirty="0"/>
              <a:t>5° Les traitements effectués par les agences régionales de santé, par l'Etat et par la personne publique qu'il désigne en application du premier alinéa de l'article </a:t>
            </a:r>
            <a:r>
              <a:rPr lang="fr-FR" dirty="0">
                <a:hlinkClick r:id="rId3"/>
              </a:rPr>
              <a:t>L. 6113-8</a:t>
            </a:r>
            <a:r>
              <a:rPr lang="fr-FR" dirty="0"/>
              <a:t> du même code, dans le cadre défini au même article L. 6113-8 ;</a:t>
            </a:r>
          </a:p>
          <a:p>
            <a:pPr marL="457200" lvl="1" indent="0">
              <a:buNone/>
            </a:pPr>
            <a:endParaRPr lang="fr-FR" dirty="0"/>
          </a:p>
          <a:p>
            <a:pPr lvl="1"/>
            <a:r>
              <a:rPr lang="fr-FR" dirty="0"/>
              <a:t>6° Les traitements </a:t>
            </a:r>
            <a:r>
              <a:rPr lang="fr-FR" b="1" dirty="0"/>
              <a:t>mis en œuvre par l'Etat </a:t>
            </a:r>
            <a:r>
              <a:rPr lang="fr-FR" dirty="0"/>
              <a:t>aux fins de conception, de suivi ou d'évaluation des politiques publiques dans le domaine de la santé ainsi que ceux réalisés aux fins de collecte, d'exploitation et de diffusion des statistiques dans ce domaine.</a:t>
            </a:r>
          </a:p>
          <a:p>
            <a:endParaRPr lang="fr-FR" dirty="0"/>
          </a:p>
        </p:txBody>
      </p:sp>
      <p:sp>
        <p:nvSpPr>
          <p:cNvPr id="4" name="Espace réservé de la date 3">
            <a:extLst>
              <a:ext uri="{FF2B5EF4-FFF2-40B4-BE49-F238E27FC236}">
                <a16:creationId xmlns:a16="http://schemas.microsoft.com/office/drawing/2014/main" id="{ECF6ECEC-C4E2-4C1D-9079-D77DE3DE9D4E}"/>
              </a:ext>
            </a:extLst>
          </p:cNvPr>
          <p:cNvSpPr>
            <a:spLocks noGrp="1"/>
          </p:cNvSpPr>
          <p:nvPr>
            <p:ph type="dt" sz="half" idx="10"/>
          </p:nvPr>
        </p:nvSpPr>
        <p:spPr/>
        <p:txBody>
          <a:bodyPr/>
          <a:lstStyle/>
          <a:p>
            <a:fld id="{97AB79A8-C22F-4100-9316-895DAD3D0DA2}" type="datetime1">
              <a:rPr lang="fr-FR" smtClean="0"/>
              <a:t>09/10/2024</a:t>
            </a:fld>
            <a:endParaRPr lang="fr-FR" dirty="0"/>
          </a:p>
        </p:txBody>
      </p:sp>
      <p:sp>
        <p:nvSpPr>
          <p:cNvPr id="5" name="Espace réservé du pied de page 4">
            <a:extLst>
              <a:ext uri="{FF2B5EF4-FFF2-40B4-BE49-F238E27FC236}">
                <a16:creationId xmlns:a16="http://schemas.microsoft.com/office/drawing/2014/main" id="{0C7C0FAF-197C-4668-AFD3-D56645D46560}"/>
              </a:ext>
            </a:extLst>
          </p:cNvPr>
          <p:cNvSpPr>
            <a:spLocks noGrp="1"/>
          </p:cNvSpPr>
          <p:nvPr>
            <p:ph type="ftr" sz="quarter" idx="11"/>
          </p:nvPr>
        </p:nvSpPr>
        <p:spPr/>
        <p:txBody>
          <a:bodyPr/>
          <a:lstStyle/>
          <a:p>
            <a:r>
              <a:rPr lang="fr-FR"/>
              <a:t>Hélène GUIMIOT</a:t>
            </a:r>
            <a:endParaRPr lang="fr-FR" dirty="0"/>
          </a:p>
        </p:txBody>
      </p:sp>
      <p:sp>
        <p:nvSpPr>
          <p:cNvPr id="6" name="Espace réservé du numéro de diapositive 5">
            <a:extLst>
              <a:ext uri="{FF2B5EF4-FFF2-40B4-BE49-F238E27FC236}">
                <a16:creationId xmlns:a16="http://schemas.microsoft.com/office/drawing/2014/main" id="{D9B5860C-D1C5-4FCB-BEBA-31E8B8AF79D0}"/>
              </a:ext>
            </a:extLst>
          </p:cNvPr>
          <p:cNvSpPr>
            <a:spLocks noGrp="1"/>
          </p:cNvSpPr>
          <p:nvPr>
            <p:ph type="sldNum" sz="quarter" idx="12"/>
          </p:nvPr>
        </p:nvSpPr>
        <p:spPr/>
        <p:txBody>
          <a:bodyPr/>
          <a:lstStyle/>
          <a:p>
            <a:fld id="{0579DC97-5D12-4D9B-BA49-CCEB784B454D}" type="slidenum">
              <a:rPr lang="fr-FR" smtClean="0"/>
              <a:pPr/>
              <a:t>19</a:t>
            </a:fld>
            <a:endParaRPr lang="fr-FR" dirty="0"/>
          </a:p>
        </p:txBody>
      </p:sp>
    </p:spTree>
    <p:extLst>
      <p:ext uri="{BB962C8B-B14F-4D97-AF65-F5344CB8AC3E}">
        <p14:creationId xmlns:p14="http://schemas.microsoft.com/office/powerpoint/2010/main" val="3003628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D7FA938-963F-49A7-80C5-D1E6916A0252}"/>
              </a:ext>
            </a:extLst>
          </p:cNvPr>
          <p:cNvSpPr>
            <a:spLocks noGrp="1"/>
          </p:cNvSpPr>
          <p:nvPr>
            <p:ph type="title"/>
          </p:nvPr>
        </p:nvSpPr>
        <p:spPr>
          <a:xfrm>
            <a:off x="1055440" y="4365104"/>
            <a:ext cx="10363200" cy="1362075"/>
          </a:xfrm>
        </p:spPr>
        <p:txBody>
          <a:bodyPr/>
          <a:lstStyle/>
          <a:p>
            <a:r>
              <a:rPr lang="fr-FR" dirty="0"/>
              <a:t>La </a:t>
            </a:r>
            <a:r>
              <a:rPr lang="fr-FR" dirty="0" err="1"/>
              <a:t>cnil</a:t>
            </a:r>
            <a:endParaRPr lang="fr-FR" dirty="0"/>
          </a:p>
        </p:txBody>
      </p:sp>
      <p:sp>
        <p:nvSpPr>
          <p:cNvPr id="4" name="Espace réservé du numéro de diapositive 3">
            <a:extLst>
              <a:ext uri="{FF2B5EF4-FFF2-40B4-BE49-F238E27FC236}">
                <a16:creationId xmlns:a16="http://schemas.microsoft.com/office/drawing/2014/main" id="{8A7BC20D-D8A2-4F60-8FC5-642B615F320A}"/>
              </a:ext>
            </a:extLst>
          </p:cNvPr>
          <p:cNvSpPr>
            <a:spLocks noGrp="1"/>
          </p:cNvSpPr>
          <p:nvPr>
            <p:ph type="sldNum" sz="quarter" idx="12"/>
          </p:nvPr>
        </p:nvSpPr>
        <p:spPr/>
        <p:txBody>
          <a:bodyPr/>
          <a:lstStyle/>
          <a:p>
            <a:fld id="{0579DC97-5D12-4D9B-BA49-CCEB784B454D}" type="slidenum">
              <a:rPr lang="fr-FR" smtClean="0"/>
              <a:pPr/>
              <a:t>2</a:t>
            </a:fld>
            <a:endParaRPr lang="fr-FR" dirty="0"/>
          </a:p>
        </p:txBody>
      </p:sp>
      <p:sp>
        <p:nvSpPr>
          <p:cNvPr id="2" name="Espace réservé de la date 1">
            <a:extLst>
              <a:ext uri="{FF2B5EF4-FFF2-40B4-BE49-F238E27FC236}">
                <a16:creationId xmlns:a16="http://schemas.microsoft.com/office/drawing/2014/main" id="{9144F5D9-D1E8-4782-AB1B-F1D244353A0D}"/>
              </a:ext>
            </a:extLst>
          </p:cNvPr>
          <p:cNvSpPr>
            <a:spLocks noGrp="1"/>
          </p:cNvSpPr>
          <p:nvPr>
            <p:ph type="dt" sz="half" idx="10"/>
          </p:nvPr>
        </p:nvSpPr>
        <p:spPr/>
        <p:txBody>
          <a:bodyPr/>
          <a:lstStyle/>
          <a:p>
            <a:fld id="{782BFB8D-A359-4C79-A883-94F67D5B899A}" type="datetime1">
              <a:rPr lang="fr-FR" smtClean="0"/>
              <a:t>09/10/2024</a:t>
            </a:fld>
            <a:endParaRPr lang="fr-FR" dirty="0"/>
          </a:p>
        </p:txBody>
      </p:sp>
      <p:sp>
        <p:nvSpPr>
          <p:cNvPr id="3" name="Espace réservé du pied de page 2">
            <a:extLst>
              <a:ext uri="{FF2B5EF4-FFF2-40B4-BE49-F238E27FC236}">
                <a16:creationId xmlns:a16="http://schemas.microsoft.com/office/drawing/2014/main" id="{CBB0A9B2-0B6A-4F37-9E39-B84C523E099A}"/>
              </a:ext>
            </a:extLst>
          </p:cNvPr>
          <p:cNvSpPr>
            <a:spLocks noGrp="1"/>
          </p:cNvSpPr>
          <p:nvPr>
            <p:ph type="ftr" sz="quarter" idx="11"/>
          </p:nvPr>
        </p:nvSpPr>
        <p:spPr/>
        <p:txBody>
          <a:bodyPr/>
          <a:lstStyle/>
          <a:p>
            <a:r>
              <a:rPr lang="fr-FR"/>
              <a:t>Hélène GUIMIOT</a:t>
            </a:r>
            <a:endParaRPr lang="fr-FR" dirty="0"/>
          </a:p>
        </p:txBody>
      </p:sp>
    </p:spTree>
    <p:extLst>
      <p:ext uri="{BB962C8B-B14F-4D97-AF65-F5344CB8AC3E}">
        <p14:creationId xmlns:p14="http://schemas.microsoft.com/office/powerpoint/2010/main" val="2745775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2B67FF-DFA3-4D9A-875F-BD17138AD183}"/>
              </a:ext>
            </a:extLst>
          </p:cNvPr>
          <p:cNvSpPr>
            <a:spLocks noGrp="1"/>
          </p:cNvSpPr>
          <p:nvPr>
            <p:ph type="title"/>
          </p:nvPr>
        </p:nvSpPr>
        <p:spPr/>
        <p:txBody>
          <a:bodyPr/>
          <a:lstStyle/>
          <a:p>
            <a:r>
              <a:rPr lang="fr-FR" dirty="0"/>
              <a:t>Et pour la prise en charge?</a:t>
            </a:r>
          </a:p>
        </p:txBody>
      </p:sp>
      <p:sp>
        <p:nvSpPr>
          <p:cNvPr id="3" name="Espace réservé du contenu 2">
            <a:extLst>
              <a:ext uri="{FF2B5EF4-FFF2-40B4-BE49-F238E27FC236}">
                <a16:creationId xmlns:a16="http://schemas.microsoft.com/office/drawing/2014/main" id="{A06BBCBB-E5DE-46C3-A056-2E73B6536FCE}"/>
              </a:ext>
            </a:extLst>
          </p:cNvPr>
          <p:cNvSpPr>
            <a:spLocks noGrp="1"/>
          </p:cNvSpPr>
          <p:nvPr>
            <p:ph idx="1"/>
          </p:nvPr>
        </p:nvSpPr>
        <p:spPr/>
        <p:txBody>
          <a:bodyPr>
            <a:normAutofit fontScale="77500" lnSpcReduction="20000"/>
          </a:bodyPr>
          <a:lstStyle/>
          <a:p>
            <a:pPr marL="0" indent="0">
              <a:buNone/>
            </a:pPr>
            <a:endParaRPr lang="fr-FR" dirty="0"/>
          </a:p>
          <a:p>
            <a:r>
              <a:rPr lang="fr-FR" dirty="0"/>
              <a:t>Article 44-1° LIL : Les traitements nécessaires aux fins de la médecine préventive, des diagnostics médicaux, de l'administration de soins ou de traitements, ou de la gestion de services de santé et mis en œuvre par un membre d'une profession de santé, ou par une autre personne à laquelle s'impose en raison de ses fonctions l'obligation de secret professionnel dont l'atteinte est réprimée par l'article 226-13 du code pénal</a:t>
            </a:r>
          </a:p>
          <a:p>
            <a:endParaRPr lang="fr-FR" dirty="0"/>
          </a:p>
          <a:p>
            <a:r>
              <a:rPr lang="fr-FR" dirty="0"/>
              <a:t>Pas de formalité préalable, si : </a:t>
            </a:r>
          </a:p>
          <a:p>
            <a:pPr marL="0" indent="0">
              <a:buNone/>
            </a:pPr>
            <a:endParaRPr lang="fr-FR" dirty="0"/>
          </a:p>
          <a:p>
            <a:pPr lvl="1"/>
            <a:r>
              <a:rPr lang="fr-FR" dirty="0"/>
              <a:t>Actes prévus par le RGPD/ la LIL</a:t>
            </a:r>
          </a:p>
          <a:p>
            <a:pPr lvl="1"/>
            <a:r>
              <a:rPr lang="fr-FR" dirty="0"/>
              <a:t>Personnes soumises au secret (secret médical CSP + équipe de soin) = Article L. 1110-4 CSP</a:t>
            </a:r>
          </a:p>
          <a:p>
            <a:pPr marL="457200" lvl="1" indent="0">
              <a:buNone/>
            </a:pPr>
            <a:endParaRPr lang="fr-FR" dirty="0"/>
          </a:p>
        </p:txBody>
      </p:sp>
      <p:sp>
        <p:nvSpPr>
          <p:cNvPr id="4" name="Espace réservé de la date 3">
            <a:extLst>
              <a:ext uri="{FF2B5EF4-FFF2-40B4-BE49-F238E27FC236}">
                <a16:creationId xmlns:a16="http://schemas.microsoft.com/office/drawing/2014/main" id="{CA214BFA-D832-481B-BC8C-03D0A826F378}"/>
              </a:ext>
            </a:extLst>
          </p:cNvPr>
          <p:cNvSpPr>
            <a:spLocks noGrp="1"/>
          </p:cNvSpPr>
          <p:nvPr>
            <p:ph type="dt" sz="half" idx="10"/>
          </p:nvPr>
        </p:nvSpPr>
        <p:spPr/>
        <p:txBody>
          <a:bodyPr/>
          <a:lstStyle/>
          <a:p>
            <a:fld id="{A8BD7594-8759-4143-8E35-AC02B8D80175}" type="datetime1">
              <a:rPr lang="fr-FR" smtClean="0"/>
              <a:t>09/10/2024</a:t>
            </a:fld>
            <a:endParaRPr lang="fr-FR" dirty="0"/>
          </a:p>
        </p:txBody>
      </p:sp>
      <p:sp>
        <p:nvSpPr>
          <p:cNvPr id="5" name="Espace réservé du pied de page 4">
            <a:extLst>
              <a:ext uri="{FF2B5EF4-FFF2-40B4-BE49-F238E27FC236}">
                <a16:creationId xmlns:a16="http://schemas.microsoft.com/office/drawing/2014/main" id="{AAC7A68D-F296-4A44-A282-A377C190146B}"/>
              </a:ext>
            </a:extLst>
          </p:cNvPr>
          <p:cNvSpPr>
            <a:spLocks noGrp="1"/>
          </p:cNvSpPr>
          <p:nvPr>
            <p:ph type="ftr" sz="quarter" idx="11"/>
          </p:nvPr>
        </p:nvSpPr>
        <p:spPr/>
        <p:txBody>
          <a:bodyPr/>
          <a:lstStyle/>
          <a:p>
            <a:r>
              <a:rPr lang="fr-FR" dirty="0"/>
              <a:t>Hélène GUIMIOT</a:t>
            </a:r>
          </a:p>
        </p:txBody>
      </p:sp>
      <p:sp>
        <p:nvSpPr>
          <p:cNvPr id="6" name="Espace réservé du numéro de diapositive 5">
            <a:extLst>
              <a:ext uri="{FF2B5EF4-FFF2-40B4-BE49-F238E27FC236}">
                <a16:creationId xmlns:a16="http://schemas.microsoft.com/office/drawing/2014/main" id="{3061D12B-9204-4579-B5F2-1829206586E8}"/>
              </a:ext>
            </a:extLst>
          </p:cNvPr>
          <p:cNvSpPr>
            <a:spLocks noGrp="1"/>
          </p:cNvSpPr>
          <p:nvPr>
            <p:ph type="sldNum" sz="quarter" idx="12"/>
          </p:nvPr>
        </p:nvSpPr>
        <p:spPr/>
        <p:txBody>
          <a:bodyPr/>
          <a:lstStyle/>
          <a:p>
            <a:fld id="{0579DC97-5D12-4D9B-BA49-CCEB784B454D}" type="slidenum">
              <a:rPr lang="fr-FR" smtClean="0"/>
              <a:pPr/>
              <a:t>20</a:t>
            </a:fld>
            <a:endParaRPr lang="fr-FR" dirty="0"/>
          </a:p>
        </p:txBody>
      </p:sp>
    </p:spTree>
    <p:extLst>
      <p:ext uri="{BB962C8B-B14F-4D97-AF65-F5344CB8AC3E}">
        <p14:creationId xmlns:p14="http://schemas.microsoft.com/office/powerpoint/2010/main" val="550382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6FBE28-D77A-4A7A-89BA-8E3E9C27FA7C}"/>
              </a:ext>
            </a:extLst>
          </p:cNvPr>
          <p:cNvSpPr>
            <a:spLocks noGrp="1"/>
          </p:cNvSpPr>
          <p:nvPr>
            <p:ph type="title"/>
          </p:nvPr>
        </p:nvSpPr>
        <p:spPr/>
        <p:txBody>
          <a:bodyPr/>
          <a:lstStyle/>
          <a:p>
            <a:r>
              <a:rPr lang="fr-FR" dirty="0"/>
              <a:t>Article L. 1110-4 du CSP</a:t>
            </a:r>
          </a:p>
        </p:txBody>
      </p:sp>
      <p:sp>
        <p:nvSpPr>
          <p:cNvPr id="3" name="Espace réservé du contenu 2">
            <a:extLst>
              <a:ext uri="{FF2B5EF4-FFF2-40B4-BE49-F238E27FC236}">
                <a16:creationId xmlns:a16="http://schemas.microsoft.com/office/drawing/2014/main" id="{E15FBB3C-14DF-40EC-B8F8-304B7BB4075F}"/>
              </a:ext>
            </a:extLst>
          </p:cNvPr>
          <p:cNvSpPr>
            <a:spLocks noGrp="1"/>
          </p:cNvSpPr>
          <p:nvPr>
            <p:ph idx="1"/>
          </p:nvPr>
        </p:nvSpPr>
        <p:spPr>
          <a:xfrm>
            <a:off x="605148" y="1564543"/>
            <a:ext cx="10972800" cy="4312729"/>
          </a:xfrm>
        </p:spPr>
        <p:txBody>
          <a:bodyPr>
            <a:normAutofit fontScale="25000" lnSpcReduction="20000"/>
          </a:bodyPr>
          <a:lstStyle/>
          <a:p>
            <a:pPr marL="0" indent="0">
              <a:buNone/>
            </a:pPr>
            <a:br>
              <a:rPr lang="fr-FR" dirty="0">
                <a:hlinkClick r:id="rId2"/>
              </a:rPr>
            </a:br>
            <a:endParaRPr lang="fr-FR" dirty="0"/>
          </a:p>
          <a:p>
            <a:r>
              <a:rPr lang="fr-FR" sz="4800" dirty="0" err="1"/>
              <a:t>I.-Toute</a:t>
            </a:r>
            <a:r>
              <a:rPr lang="fr-FR" sz="4800" dirty="0"/>
              <a:t> personne prise en charge par un professionnel de santé, un établissement ou service, un professionnel ou organisme concourant à la prévention ou aux soins dont les conditions d'exercice ou les activités sont régies par le présent code, le service de santé des armées, un professionnel du secteur médico-social ou social ou un établissement ou service social et médico-social mentionné au I de l'article </a:t>
            </a:r>
            <a:r>
              <a:rPr lang="fr-FR" sz="4800" dirty="0">
                <a:hlinkClick r:id="rId3"/>
              </a:rPr>
              <a:t>L. 312-1</a:t>
            </a:r>
            <a:r>
              <a:rPr lang="fr-FR" sz="4800" dirty="0"/>
              <a:t> du code de l'action sociale et des familles a droit au respect de sa vie privée et du secret des informations la concernant.</a:t>
            </a:r>
          </a:p>
          <a:p>
            <a:r>
              <a:rPr lang="fr-FR" sz="4800" dirty="0"/>
              <a:t>Excepté dans les cas de dérogation expressément prévus par la loi, ce secret couvre l'ensemble des informations concernant la personne venues à la connaissance du professionnel, de tout membre du personnel de ces établissements, services ou organismes et de toute autre personne en relation, de par ses activités, avec ces établissements ou organismes. Il s'impose à tous les professionnels intervenant dans le système de santé.</a:t>
            </a:r>
          </a:p>
          <a:p>
            <a:r>
              <a:rPr lang="fr-FR" sz="4800" dirty="0" err="1"/>
              <a:t>II.-Un</a:t>
            </a:r>
            <a:r>
              <a:rPr lang="fr-FR" sz="4800" dirty="0"/>
              <a:t> professionnel peut échanger avec un ou plusieurs professionnels identifiés des informations relatives à une même personne prise en charge, à condition qu'ils participent tous à sa prise en charge et que ces informations soient strictement nécessaires à la coordination ou à la continuité des soins, à la prévention ou à son suivi médico-social et social.</a:t>
            </a:r>
          </a:p>
          <a:p>
            <a:r>
              <a:rPr lang="fr-FR" sz="4800" dirty="0" err="1"/>
              <a:t>III.-Lorsque</a:t>
            </a:r>
            <a:r>
              <a:rPr lang="fr-FR" sz="4800" dirty="0"/>
              <a:t> ces professionnels appartiennent à la même équipe de soins, au sens de l'article </a:t>
            </a:r>
            <a:r>
              <a:rPr lang="fr-FR" sz="4800" dirty="0">
                <a:hlinkClick r:id="rId4"/>
              </a:rPr>
              <a:t>L. 1110-12</a:t>
            </a:r>
            <a:r>
              <a:rPr lang="fr-FR" sz="4800" dirty="0"/>
              <a:t>, ils peuvent partager les informations concernant une même personne qui sont strictement nécessaires à la coordination ou à la continuité des soins ou à son suivi médico-social et social. Ces informations sont réputées confiées par la personne à l'ensemble de l'équipe.</a:t>
            </a:r>
          </a:p>
          <a:p>
            <a:r>
              <a:rPr lang="fr-FR" sz="4800" dirty="0"/>
              <a:t>Le partage, entre des professionnels ne faisant pas partie de la même équipe de soins, d'informations nécessaires à la prise en charge d'une personne requiert son consentement préalable, recueilli par tout moyen, y compris de façon dématérialisée, dans des conditions définies par décret pris après avis de la Commission nationale de l'informatique et des libertés.</a:t>
            </a:r>
          </a:p>
          <a:p>
            <a:r>
              <a:rPr lang="fr-FR" sz="4800" dirty="0"/>
              <a:t>(…)</a:t>
            </a:r>
          </a:p>
          <a:p>
            <a:r>
              <a:rPr lang="fr-FR" sz="4800" dirty="0" err="1"/>
              <a:t>IV.-La</a:t>
            </a:r>
            <a:r>
              <a:rPr lang="fr-FR" sz="4800" dirty="0"/>
              <a:t> personne est dûment informée de son droit d'exercer une opposition à l'échange et au partage d'informations la concernant. Elle peut exercer ce droit à tout moment.</a:t>
            </a:r>
          </a:p>
          <a:p>
            <a:r>
              <a:rPr lang="fr-FR" sz="4800" dirty="0" err="1"/>
              <a:t>V.-Le</a:t>
            </a:r>
            <a:r>
              <a:rPr lang="fr-FR" sz="4800" dirty="0"/>
              <a:t> fait d'obtenir ou de tenter d'obtenir la communication de ces informations en violation du présent article est puni d'un an d'emprisonnement et de 15 000 euros d'amende.</a:t>
            </a:r>
          </a:p>
          <a:p>
            <a:r>
              <a:rPr lang="fr-FR" sz="4800" dirty="0"/>
              <a:t>En cas de diagnostic ou de pronostic grave, le secret médical ne s'oppose pas à ce que la famille, les proches de la personne malade ou la personne de confiance définie à </a:t>
            </a:r>
            <a:r>
              <a:rPr lang="fr-FR" sz="4800" dirty="0">
                <a:hlinkClick r:id="rId5"/>
              </a:rPr>
              <a:t>l'article L. 1111-6 </a:t>
            </a:r>
            <a:r>
              <a:rPr lang="fr-FR" sz="4800" dirty="0"/>
              <a:t>reçoivent les informations nécessaires destinées à leur permettre d'apporter un soutien direct à celle-ci, sauf opposition de sa part. Seul un médecin est habilité à délivrer, ou à faire délivrer sous sa responsabilité, ces informations.</a:t>
            </a:r>
          </a:p>
          <a:p>
            <a:endParaRPr lang="fr-FR" dirty="0"/>
          </a:p>
        </p:txBody>
      </p:sp>
      <p:sp>
        <p:nvSpPr>
          <p:cNvPr id="4" name="Espace réservé de la date 3">
            <a:extLst>
              <a:ext uri="{FF2B5EF4-FFF2-40B4-BE49-F238E27FC236}">
                <a16:creationId xmlns:a16="http://schemas.microsoft.com/office/drawing/2014/main" id="{4683F3C4-E7D1-40F7-99E6-253CE819EBFD}"/>
              </a:ext>
            </a:extLst>
          </p:cNvPr>
          <p:cNvSpPr>
            <a:spLocks noGrp="1"/>
          </p:cNvSpPr>
          <p:nvPr>
            <p:ph type="dt" sz="half" idx="10"/>
          </p:nvPr>
        </p:nvSpPr>
        <p:spPr/>
        <p:txBody>
          <a:bodyPr/>
          <a:lstStyle/>
          <a:p>
            <a:fld id="{9BB237F2-8C80-4064-9DB0-7F036F24936C}" type="datetime1">
              <a:rPr lang="fr-FR" smtClean="0"/>
              <a:t>09/10/2024</a:t>
            </a:fld>
            <a:endParaRPr lang="fr-FR" dirty="0"/>
          </a:p>
        </p:txBody>
      </p:sp>
      <p:sp>
        <p:nvSpPr>
          <p:cNvPr id="5" name="Espace réservé du pied de page 4">
            <a:extLst>
              <a:ext uri="{FF2B5EF4-FFF2-40B4-BE49-F238E27FC236}">
                <a16:creationId xmlns:a16="http://schemas.microsoft.com/office/drawing/2014/main" id="{888D6BE7-1A70-4D62-BCF4-ABC6EDC35820}"/>
              </a:ext>
            </a:extLst>
          </p:cNvPr>
          <p:cNvSpPr>
            <a:spLocks noGrp="1"/>
          </p:cNvSpPr>
          <p:nvPr>
            <p:ph type="ftr" sz="quarter" idx="11"/>
          </p:nvPr>
        </p:nvSpPr>
        <p:spPr/>
        <p:txBody>
          <a:bodyPr/>
          <a:lstStyle/>
          <a:p>
            <a:r>
              <a:rPr lang="fr-FR"/>
              <a:t>Hélène GUIMIOT</a:t>
            </a:r>
            <a:endParaRPr lang="fr-FR" dirty="0"/>
          </a:p>
        </p:txBody>
      </p:sp>
      <p:sp>
        <p:nvSpPr>
          <p:cNvPr id="6" name="Espace réservé du numéro de diapositive 5">
            <a:extLst>
              <a:ext uri="{FF2B5EF4-FFF2-40B4-BE49-F238E27FC236}">
                <a16:creationId xmlns:a16="http://schemas.microsoft.com/office/drawing/2014/main" id="{93AC7AA1-5026-4B21-B31D-51DB5B45E65F}"/>
              </a:ext>
            </a:extLst>
          </p:cNvPr>
          <p:cNvSpPr>
            <a:spLocks noGrp="1"/>
          </p:cNvSpPr>
          <p:nvPr>
            <p:ph type="sldNum" sz="quarter" idx="12"/>
          </p:nvPr>
        </p:nvSpPr>
        <p:spPr/>
        <p:txBody>
          <a:bodyPr/>
          <a:lstStyle/>
          <a:p>
            <a:fld id="{0579DC97-5D12-4D9B-BA49-CCEB784B454D}" type="slidenum">
              <a:rPr lang="fr-FR" smtClean="0"/>
              <a:pPr/>
              <a:t>21</a:t>
            </a:fld>
            <a:endParaRPr lang="fr-FR" dirty="0"/>
          </a:p>
        </p:txBody>
      </p:sp>
    </p:spTree>
    <p:extLst>
      <p:ext uri="{BB962C8B-B14F-4D97-AF65-F5344CB8AC3E}">
        <p14:creationId xmlns:p14="http://schemas.microsoft.com/office/powerpoint/2010/main" val="2708943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EEC3EB-AAD3-4398-A48F-6EBB1F9C930F}"/>
              </a:ext>
            </a:extLst>
          </p:cNvPr>
          <p:cNvSpPr>
            <a:spLocks noGrp="1"/>
          </p:cNvSpPr>
          <p:nvPr>
            <p:ph type="title"/>
          </p:nvPr>
        </p:nvSpPr>
        <p:spPr/>
        <p:txBody>
          <a:bodyPr/>
          <a:lstStyle/>
          <a:p>
            <a:r>
              <a:rPr lang="fr-FR" sz="2100" dirty="0">
                <a:solidFill>
                  <a:schemeClr val="accent2"/>
                </a:solidFill>
              </a:rPr>
              <a:t>Référentiels et autorisations</a:t>
            </a:r>
          </a:p>
        </p:txBody>
      </p:sp>
      <p:sp>
        <p:nvSpPr>
          <p:cNvPr id="3" name="Espace réservé du contenu 2">
            <a:extLst>
              <a:ext uri="{FF2B5EF4-FFF2-40B4-BE49-F238E27FC236}">
                <a16:creationId xmlns:a16="http://schemas.microsoft.com/office/drawing/2014/main" id="{5338E81D-29B1-4750-8246-734744B1E8E4}"/>
              </a:ext>
            </a:extLst>
          </p:cNvPr>
          <p:cNvSpPr>
            <a:spLocks noGrp="1"/>
          </p:cNvSpPr>
          <p:nvPr>
            <p:ph idx="1"/>
          </p:nvPr>
        </p:nvSpPr>
        <p:spPr/>
        <p:txBody>
          <a:bodyPr>
            <a:normAutofit fontScale="55000" lnSpcReduction="20000"/>
          </a:bodyPr>
          <a:lstStyle/>
          <a:p>
            <a:r>
              <a:rPr lang="fr-FR" dirty="0"/>
              <a:t>Article 66 LIL (extrait) :</a:t>
            </a:r>
          </a:p>
          <a:p>
            <a:pPr lvl="1"/>
            <a:r>
              <a:rPr lang="fr-FR" dirty="0">
                <a:solidFill>
                  <a:srgbClr val="4596EC"/>
                </a:solidFill>
              </a:rPr>
              <a:t>I.- Les traitements relevant de la présente section ne peuvent être mis en œuvre </a:t>
            </a:r>
            <a:r>
              <a:rPr lang="fr-FR" b="1" dirty="0">
                <a:solidFill>
                  <a:srgbClr val="4596EC"/>
                </a:solidFill>
              </a:rPr>
              <a:t>qu'en considération de la finalité d'intérêt public qu'ils présentent</a:t>
            </a:r>
            <a:r>
              <a:rPr lang="fr-FR" dirty="0">
                <a:solidFill>
                  <a:srgbClr val="4596EC"/>
                </a:solidFill>
              </a:rPr>
              <a:t>. La garantie de normes élevées de qualité et de sécurité des soins de santé et des médicaments ou des dispositifs médicaux constitue une finalité d'intérêt public.</a:t>
            </a:r>
            <a:br>
              <a:rPr lang="fr-FR" dirty="0">
                <a:solidFill>
                  <a:srgbClr val="4596EC"/>
                </a:solidFill>
              </a:rPr>
            </a:br>
            <a:br>
              <a:rPr lang="fr-FR" dirty="0">
                <a:solidFill>
                  <a:srgbClr val="4596EC"/>
                </a:solidFill>
              </a:rPr>
            </a:br>
            <a:r>
              <a:rPr lang="fr-FR" dirty="0">
                <a:solidFill>
                  <a:srgbClr val="4596EC"/>
                </a:solidFill>
              </a:rPr>
              <a:t>II.- </a:t>
            </a:r>
            <a:r>
              <a:rPr lang="fr-FR" b="1" dirty="0">
                <a:solidFill>
                  <a:srgbClr val="4596EC"/>
                </a:solidFill>
              </a:rPr>
              <a:t>Des référentiels et règlements types</a:t>
            </a:r>
            <a:r>
              <a:rPr lang="fr-FR" dirty="0">
                <a:solidFill>
                  <a:srgbClr val="4596EC"/>
                </a:solidFill>
              </a:rPr>
              <a:t>, au sens des b et c du 2° du I de l'article 8, s'appliquant aux traitements relevant de la présente section sont établis par la Commission nationale de l'informatique et des libertés, en concertation avec la plateforme des données de santé mentionnée à l'article L. 1462-1 du code de la santé publique et des organismes publics et privés représentatifs des acteurs concernés.</a:t>
            </a:r>
            <a:br>
              <a:rPr lang="fr-FR" dirty="0">
                <a:solidFill>
                  <a:srgbClr val="4596EC"/>
                </a:solidFill>
              </a:rPr>
            </a:br>
            <a:br>
              <a:rPr lang="fr-FR" dirty="0">
                <a:solidFill>
                  <a:srgbClr val="4596EC"/>
                </a:solidFill>
              </a:rPr>
            </a:br>
            <a:r>
              <a:rPr lang="fr-FR" dirty="0">
                <a:solidFill>
                  <a:srgbClr val="4596EC"/>
                </a:solidFill>
              </a:rPr>
              <a:t>Les traitements conformes à ces référentiels peuvent être mis en œuvre à la condition que leurs responsables adressent préalablement à la Commission nationale de l'informatique et des libertés une </a:t>
            </a:r>
            <a:r>
              <a:rPr lang="fr-FR" b="1" dirty="0">
                <a:solidFill>
                  <a:srgbClr val="4596EC"/>
                </a:solidFill>
              </a:rPr>
              <a:t>déclaration attestant de cette conformité.</a:t>
            </a:r>
            <a:br>
              <a:rPr lang="fr-FR" dirty="0">
                <a:solidFill>
                  <a:srgbClr val="4596EC"/>
                </a:solidFill>
              </a:rPr>
            </a:br>
            <a:br>
              <a:rPr lang="fr-FR" dirty="0">
                <a:solidFill>
                  <a:srgbClr val="4596EC"/>
                </a:solidFill>
              </a:rPr>
            </a:br>
            <a:r>
              <a:rPr lang="fr-FR" dirty="0">
                <a:solidFill>
                  <a:srgbClr val="4596EC"/>
                </a:solidFill>
              </a:rPr>
              <a:t>Ces référentiels peuvent également porter sur la description et les garanties de procédure permettant la mise à disposition en vue de leur traitement de jeux de données de santé présentant un faible risque d'impact sur la vie privée.</a:t>
            </a:r>
            <a:br>
              <a:rPr lang="fr-FR" dirty="0">
                <a:solidFill>
                  <a:srgbClr val="4596EC"/>
                </a:solidFill>
              </a:rPr>
            </a:br>
            <a:br>
              <a:rPr lang="fr-FR" dirty="0">
                <a:solidFill>
                  <a:srgbClr val="4596EC"/>
                </a:solidFill>
              </a:rPr>
            </a:br>
            <a:r>
              <a:rPr lang="fr-FR" dirty="0">
                <a:solidFill>
                  <a:srgbClr val="4596EC"/>
                </a:solidFill>
              </a:rPr>
              <a:t>III.- Les traitements mentionnés au I qui ne sont pas conformes à un référentiel mentionné au II ne peuvent être mis en </a:t>
            </a:r>
            <a:r>
              <a:rPr lang="fr-FR" b="1" dirty="0">
                <a:solidFill>
                  <a:srgbClr val="4596EC"/>
                </a:solidFill>
              </a:rPr>
              <a:t>œuvre qu'après autorisation de la Commission nationale de l'informatique et des libertés</a:t>
            </a:r>
            <a:r>
              <a:rPr lang="fr-FR" dirty="0">
                <a:solidFill>
                  <a:srgbClr val="4596EC"/>
                </a:solidFill>
              </a:rPr>
              <a:t>. La demande d'autorisation est présentée dans les formes prévues à l'article 33.</a:t>
            </a:r>
          </a:p>
        </p:txBody>
      </p:sp>
      <p:sp>
        <p:nvSpPr>
          <p:cNvPr id="4" name="Espace réservé de la date 3">
            <a:extLst>
              <a:ext uri="{FF2B5EF4-FFF2-40B4-BE49-F238E27FC236}">
                <a16:creationId xmlns:a16="http://schemas.microsoft.com/office/drawing/2014/main" id="{55C65B7A-FDE6-4B2E-B759-80286BF3134C}"/>
              </a:ext>
            </a:extLst>
          </p:cNvPr>
          <p:cNvSpPr>
            <a:spLocks noGrp="1"/>
          </p:cNvSpPr>
          <p:nvPr>
            <p:ph type="dt" sz="half" idx="10"/>
          </p:nvPr>
        </p:nvSpPr>
        <p:spPr/>
        <p:txBody>
          <a:bodyPr/>
          <a:lstStyle/>
          <a:p>
            <a:fld id="{B703A361-FBAA-4C98-899F-51D8DBD783E6}" type="datetime1">
              <a:rPr lang="fr-FR" smtClean="0"/>
              <a:t>09/10/2024</a:t>
            </a:fld>
            <a:endParaRPr lang="fr-FR" dirty="0"/>
          </a:p>
        </p:txBody>
      </p:sp>
      <p:sp>
        <p:nvSpPr>
          <p:cNvPr id="5" name="Espace réservé du pied de page 4">
            <a:extLst>
              <a:ext uri="{FF2B5EF4-FFF2-40B4-BE49-F238E27FC236}">
                <a16:creationId xmlns:a16="http://schemas.microsoft.com/office/drawing/2014/main" id="{1854D45A-FA80-4E48-B853-DB494810DD6E}"/>
              </a:ext>
            </a:extLst>
          </p:cNvPr>
          <p:cNvSpPr>
            <a:spLocks noGrp="1"/>
          </p:cNvSpPr>
          <p:nvPr>
            <p:ph type="ftr" sz="quarter" idx="11"/>
          </p:nvPr>
        </p:nvSpPr>
        <p:spPr/>
        <p:txBody>
          <a:bodyPr/>
          <a:lstStyle/>
          <a:p>
            <a:r>
              <a:rPr lang="fr-FR"/>
              <a:t>Hélène GUIMIOT</a:t>
            </a:r>
            <a:endParaRPr lang="fr-FR" dirty="0"/>
          </a:p>
        </p:txBody>
      </p:sp>
      <p:sp>
        <p:nvSpPr>
          <p:cNvPr id="6" name="Espace réservé du numéro de diapositive 5">
            <a:extLst>
              <a:ext uri="{FF2B5EF4-FFF2-40B4-BE49-F238E27FC236}">
                <a16:creationId xmlns:a16="http://schemas.microsoft.com/office/drawing/2014/main" id="{9A27D4D1-97BA-49E2-B8B1-4FFF8D321AE9}"/>
              </a:ext>
            </a:extLst>
          </p:cNvPr>
          <p:cNvSpPr>
            <a:spLocks noGrp="1"/>
          </p:cNvSpPr>
          <p:nvPr>
            <p:ph type="sldNum" sz="quarter" idx="12"/>
          </p:nvPr>
        </p:nvSpPr>
        <p:spPr/>
        <p:txBody>
          <a:bodyPr/>
          <a:lstStyle/>
          <a:p>
            <a:fld id="{0579DC97-5D12-4D9B-BA49-CCEB784B454D}" type="slidenum">
              <a:rPr lang="fr-FR" smtClean="0"/>
              <a:pPr/>
              <a:t>22</a:t>
            </a:fld>
            <a:endParaRPr lang="fr-FR" dirty="0"/>
          </a:p>
        </p:txBody>
      </p:sp>
    </p:spTree>
    <p:extLst>
      <p:ext uri="{BB962C8B-B14F-4D97-AF65-F5344CB8AC3E}">
        <p14:creationId xmlns:p14="http://schemas.microsoft.com/office/powerpoint/2010/main" val="205237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36524"/>
            <a:ext cx="12072664" cy="1143000"/>
          </a:xfrm>
        </p:spPr>
        <p:txBody>
          <a:bodyPr/>
          <a:lstStyle/>
          <a:p>
            <a:r>
              <a:rPr lang="fr-FR" sz="2800" dirty="0">
                <a:solidFill>
                  <a:srgbClr val="4596EC"/>
                </a:solidFill>
                <a:latin typeface="Georgia" panose="02040502050405020303" pitchFamily="18" charset="0"/>
              </a:rPr>
              <a:t>Dans quels cas faut-il réaliser une formalité auprès de la CNIL?</a:t>
            </a:r>
          </a:p>
        </p:txBody>
      </p:sp>
      <p:sp>
        <p:nvSpPr>
          <p:cNvPr id="5" name="Espace réservé du numéro de diapositive 4">
            <a:extLst>
              <a:ext uri="{FF2B5EF4-FFF2-40B4-BE49-F238E27FC236}">
                <a16:creationId xmlns:a16="http://schemas.microsoft.com/office/drawing/2014/main" id="{CB31481D-860C-44DF-A954-E9D5B1585B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79DC97-5D12-4D9B-BA49-CCEB784B454D}" type="slidenum">
              <a:rPr kumimoji="0" lang="fr-FR" sz="1200" b="0" i="0" u="none" strike="noStrike" kern="1200" cap="none" spc="0" normalizeH="0" baseline="0" noProof="0" smtClean="0">
                <a:ln>
                  <a:noFill/>
                </a:ln>
                <a:solidFill>
                  <a:srgbClr val="333333">
                    <a:tint val="75000"/>
                  </a:srgbClr>
                </a:solidFill>
                <a:effectLst/>
                <a:uLnTx/>
                <a:uFillTx/>
                <a:latin typeface="open sans "/>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dirty="0">
              <a:ln>
                <a:noFill/>
              </a:ln>
              <a:solidFill>
                <a:srgbClr val="333333">
                  <a:tint val="75000"/>
                </a:srgbClr>
              </a:solidFill>
              <a:effectLst/>
              <a:uLnTx/>
              <a:uFillTx/>
              <a:latin typeface="open sans "/>
              <a:ea typeface="+mn-ea"/>
              <a:cs typeface="+mn-cs"/>
            </a:endParaRPr>
          </a:p>
        </p:txBody>
      </p:sp>
      <p:sp>
        <p:nvSpPr>
          <p:cNvPr id="7" name="Rectangle : coins arrondis 6">
            <a:extLst>
              <a:ext uri="{FF2B5EF4-FFF2-40B4-BE49-F238E27FC236}">
                <a16:creationId xmlns:a16="http://schemas.microsoft.com/office/drawing/2014/main" id="{1099062D-179B-4F4B-BB9F-DF8BBEC5BB1A}"/>
              </a:ext>
            </a:extLst>
          </p:cNvPr>
          <p:cNvSpPr/>
          <p:nvPr/>
        </p:nvSpPr>
        <p:spPr>
          <a:xfrm>
            <a:off x="2096088" y="1603716"/>
            <a:ext cx="4671460" cy="958830"/>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latin typeface="Georgia" panose="02040502050405020303" pitchFamily="18" charset="0"/>
              </a:rPr>
              <a:t>Le traitement sort-il du champ des formalités ?</a:t>
            </a:r>
          </a:p>
        </p:txBody>
      </p:sp>
      <p:sp>
        <p:nvSpPr>
          <p:cNvPr id="8" name="Rectangle : coins arrondis 7">
            <a:extLst>
              <a:ext uri="{FF2B5EF4-FFF2-40B4-BE49-F238E27FC236}">
                <a16:creationId xmlns:a16="http://schemas.microsoft.com/office/drawing/2014/main" id="{5CAB18C9-05BB-4177-B90D-F85FDC3FFECB}"/>
              </a:ext>
            </a:extLst>
          </p:cNvPr>
          <p:cNvSpPr/>
          <p:nvPr/>
        </p:nvSpPr>
        <p:spPr>
          <a:xfrm>
            <a:off x="334823" y="5188751"/>
            <a:ext cx="3110329" cy="958830"/>
          </a:xfrm>
          <a:prstGeom prst="roundRect">
            <a:avLst/>
          </a:prstGeom>
          <a:solidFill>
            <a:srgbClr val="B5D5F7"/>
          </a:solidFill>
          <a:ln>
            <a:solidFill>
              <a:srgbClr val="B5D5F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latin typeface="Georgia" panose="02040502050405020303" pitchFamily="18" charset="0"/>
              </a:rPr>
              <a:t>Je réalise une déclaration de conformité au référentiel concerné avant de mettre en œuvre le traitement</a:t>
            </a:r>
          </a:p>
        </p:txBody>
      </p:sp>
      <p:sp>
        <p:nvSpPr>
          <p:cNvPr id="9" name="Rectangle : coins arrondis 8">
            <a:extLst>
              <a:ext uri="{FF2B5EF4-FFF2-40B4-BE49-F238E27FC236}">
                <a16:creationId xmlns:a16="http://schemas.microsoft.com/office/drawing/2014/main" id="{849A6A82-D703-46A0-8411-FD3DB64EF528}"/>
              </a:ext>
            </a:extLst>
          </p:cNvPr>
          <p:cNvSpPr/>
          <p:nvPr/>
        </p:nvSpPr>
        <p:spPr>
          <a:xfrm>
            <a:off x="5000316" y="5175117"/>
            <a:ext cx="3110329" cy="958830"/>
          </a:xfrm>
          <a:prstGeom prst="roundRect">
            <a:avLst/>
          </a:prstGeom>
          <a:solidFill>
            <a:srgbClr val="B5D5F7"/>
          </a:solidFill>
          <a:ln>
            <a:solidFill>
              <a:srgbClr val="B5D5F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latin typeface="Georgia" panose="02040502050405020303" pitchFamily="18" charset="0"/>
              </a:rPr>
              <a:t>Je dois recevoir une autorisation de la CNIL avant de mettre en œuvre le traitement des données</a:t>
            </a:r>
          </a:p>
        </p:txBody>
      </p:sp>
      <p:cxnSp>
        <p:nvCxnSpPr>
          <p:cNvPr id="10" name="Connecteur droit avec flèche 9">
            <a:extLst>
              <a:ext uri="{FF2B5EF4-FFF2-40B4-BE49-F238E27FC236}">
                <a16:creationId xmlns:a16="http://schemas.microsoft.com/office/drawing/2014/main" id="{CE1D16BE-E1D8-409D-A823-CBF765E29BC2}"/>
              </a:ext>
            </a:extLst>
          </p:cNvPr>
          <p:cNvCxnSpPr>
            <a:cxnSpLocks/>
          </p:cNvCxnSpPr>
          <p:nvPr/>
        </p:nvCxnSpPr>
        <p:spPr>
          <a:xfrm>
            <a:off x="4583832" y="2617597"/>
            <a:ext cx="0" cy="1376726"/>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819514B4-35FF-42A0-A3F8-611D99FC18C7}"/>
              </a:ext>
            </a:extLst>
          </p:cNvPr>
          <p:cNvCxnSpPr>
            <a:cxnSpLocks/>
          </p:cNvCxnSpPr>
          <p:nvPr/>
        </p:nvCxnSpPr>
        <p:spPr>
          <a:xfrm>
            <a:off x="2897259" y="4817821"/>
            <a:ext cx="0" cy="370930"/>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C866221A-84D5-4A4E-8DFB-FBDF52EEDFA2}"/>
              </a:ext>
            </a:extLst>
          </p:cNvPr>
          <p:cNvCxnSpPr>
            <a:cxnSpLocks/>
          </p:cNvCxnSpPr>
          <p:nvPr/>
        </p:nvCxnSpPr>
        <p:spPr>
          <a:xfrm>
            <a:off x="6555480" y="4797244"/>
            <a:ext cx="0" cy="370930"/>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 coins arrondis 12">
            <a:extLst>
              <a:ext uri="{FF2B5EF4-FFF2-40B4-BE49-F238E27FC236}">
                <a16:creationId xmlns:a16="http://schemas.microsoft.com/office/drawing/2014/main" id="{6232853C-5A74-4698-9BD4-DE34600A827F}"/>
              </a:ext>
            </a:extLst>
          </p:cNvPr>
          <p:cNvSpPr/>
          <p:nvPr/>
        </p:nvSpPr>
        <p:spPr>
          <a:xfrm>
            <a:off x="2096087" y="3994323"/>
            <a:ext cx="4575963" cy="823498"/>
          </a:xfrm>
          <a:prstGeom prst="roundRect">
            <a:avLst/>
          </a:prstGeom>
          <a:solidFill>
            <a:srgbClr val="4596EC"/>
          </a:solidFill>
          <a:ln>
            <a:solidFill>
              <a:srgbClr val="4596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latin typeface="Georgia" panose="02040502050405020303" pitchFamily="18" charset="0"/>
              </a:rPr>
              <a:t>Le traitement est-il conforme à un référentiel ?</a:t>
            </a:r>
          </a:p>
        </p:txBody>
      </p:sp>
      <p:grpSp>
        <p:nvGrpSpPr>
          <p:cNvPr id="14" name="Groupe 13">
            <a:extLst>
              <a:ext uri="{FF2B5EF4-FFF2-40B4-BE49-F238E27FC236}">
                <a16:creationId xmlns:a16="http://schemas.microsoft.com/office/drawing/2014/main" id="{8033C117-A57B-4E5D-BF04-52B6E2F3B518}"/>
              </a:ext>
            </a:extLst>
          </p:cNvPr>
          <p:cNvGrpSpPr/>
          <p:nvPr/>
        </p:nvGrpSpPr>
        <p:grpSpPr>
          <a:xfrm>
            <a:off x="1575571" y="2923609"/>
            <a:ext cx="4719934" cy="1015663"/>
            <a:chOff x="5558149" y="2010267"/>
            <a:chExt cx="4807984" cy="1296695"/>
          </a:xfrm>
        </p:grpSpPr>
        <p:sp>
          <p:nvSpPr>
            <p:cNvPr id="20" name="ZoneTexte 19">
              <a:extLst>
                <a:ext uri="{FF2B5EF4-FFF2-40B4-BE49-F238E27FC236}">
                  <a16:creationId xmlns:a16="http://schemas.microsoft.com/office/drawing/2014/main" id="{4DE1C028-EA18-44F5-BB3F-5BB40471EBBA}"/>
                </a:ext>
              </a:extLst>
            </p:cNvPr>
            <p:cNvSpPr txBox="1"/>
            <p:nvPr/>
          </p:nvSpPr>
          <p:spPr>
            <a:xfrm>
              <a:off x="5558149" y="2010267"/>
              <a:ext cx="2842094" cy="1296695"/>
            </a:xfrm>
            <a:prstGeom prst="rect">
              <a:avLst/>
            </a:prstGeom>
            <a:noFill/>
            <a:ln>
              <a:noFill/>
            </a:ln>
          </p:spPr>
          <p:txBody>
            <a:bodyPr wrap="square" rtlCol="0">
              <a:spAutoFit/>
            </a:bodyPr>
            <a:lstStyle/>
            <a:p>
              <a:r>
                <a:rPr lang="fr-FR" sz="1200" u="sng" dirty="0">
                  <a:latin typeface="Georgia" panose="02040502050405020303" pitchFamily="18" charset="0"/>
                </a:rPr>
                <a:t>Exemples :</a:t>
              </a:r>
            </a:p>
            <a:p>
              <a:pPr marL="180000" indent="-180000" algn="just">
                <a:buFontTx/>
                <a:buChar char="-"/>
              </a:pPr>
              <a:r>
                <a:rPr lang="fr-FR" sz="1200" dirty="0">
                  <a:latin typeface="Georgia" panose="02040502050405020303" pitchFamily="18" charset="0"/>
                </a:rPr>
                <a:t>Entrepôts de données de santé</a:t>
              </a:r>
            </a:p>
            <a:p>
              <a:pPr marL="180000" indent="-180000" algn="just">
                <a:buFontTx/>
                <a:buChar char="-"/>
              </a:pPr>
              <a:r>
                <a:rPr lang="fr-FR" sz="1200" dirty="0">
                  <a:latin typeface="Georgia" panose="02040502050405020303" pitchFamily="18" charset="0"/>
                </a:rPr>
                <a:t>Pharmacovigilance</a:t>
              </a:r>
            </a:p>
            <a:p>
              <a:pPr marL="180000" indent="-180000" algn="just">
                <a:buFontTx/>
                <a:buChar char="-"/>
              </a:pPr>
              <a:r>
                <a:rPr lang="fr-FR" sz="1200" dirty="0">
                  <a:latin typeface="Georgia" panose="02040502050405020303" pitchFamily="18" charset="0"/>
                </a:rPr>
                <a:t>Recherche (hors recherche interne)</a:t>
              </a:r>
            </a:p>
            <a:p>
              <a:pPr marL="180000" indent="-180000" algn="just">
                <a:buFontTx/>
                <a:buChar char="-"/>
              </a:pPr>
              <a:r>
                <a:rPr lang="fr-FR" sz="1200" dirty="0">
                  <a:latin typeface="Georgia" panose="02040502050405020303" pitchFamily="18" charset="0"/>
                </a:rPr>
                <a:t>Accès précoce, accès compassionnel</a:t>
              </a:r>
            </a:p>
          </p:txBody>
        </p:sp>
        <p:sp>
          <p:nvSpPr>
            <p:cNvPr id="21" name="Rectangle 20">
              <a:extLst>
                <a:ext uri="{FF2B5EF4-FFF2-40B4-BE49-F238E27FC236}">
                  <a16:creationId xmlns:a16="http://schemas.microsoft.com/office/drawing/2014/main" id="{AF38B2D3-5F92-4BD0-9374-8BF2E989A340}"/>
                </a:ext>
              </a:extLst>
            </p:cNvPr>
            <p:cNvSpPr/>
            <p:nvPr/>
          </p:nvSpPr>
          <p:spPr>
            <a:xfrm>
              <a:off x="8658803" y="2155168"/>
              <a:ext cx="1707330" cy="343245"/>
            </a:xfrm>
            <a:prstGeom prst="rect">
              <a:avLst/>
            </a:prstGeom>
            <a:solidFill>
              <a:srgbClr val="ACAB81"/>
            </a:solidFill>
            <a:ln>
              <a:solidFill>
                <a:srgbClr val="ACAB8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latin typeface="Georgia" panose="02040502050405020303" pitchFamily="18" charset="0"/>
                </a:rPr>
                <a:t>Non</a:t>
              </a:r>
            </a:p>
          </p:txBody>
        </p:sp>
      </p:grpSp>
      <p:sp>
        <p:nvSpPr>
          <p:cNvPr id="15" name="Rectangle : coins arrondis 14">
            <a:extLst>
              <a:ext uri="{FF2B5EF4-FFF2-40B4-BE49-F238E27FC236}">
                <a16:creationId xmlns:a16="http://schemas.microsoft.com/office/drawing/2014/main" id="{E3BEFB65-4736-43B6-81E3-E58B437B9826}"/>
              </a:ext>
            </a:extLst>
          </p:cNvPr>
          <p:cNvSpPr/>
          <p:nvPr/>
        </p:nvSpPr>
        <p:spPr>
          <a:xfrm>
            <a:off x="8746848" y="1610594"/>
            <a:ext cx="3110329" cy="1169551"/>
          </a:xfrm>
          <a:prstGeom prst="roundRect">
            <a:avLst/>
          </a:prstGeom>
          <a:solidFill>
            <a:srgbClr val="B5D5F7"/>
          </a:solidFill>
          <a:ln>
            <a:solidFill>
              <a:srgbClr val="B5D5F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Georgia" panose="02040502050405020303" pitchFamily="18" charset="0"/>
              </a:rPr>
              <a:t>Inscription au registre de traitement</a:t>
            </a:r>
          </a:p>
          <a:p>
            <a:pPr algn="ctr"/>
            <a:r>
              <a:rPr lang="fr-FR" dirty="0">
                <a:solidFill>
                  <a:schemeClr val="tx1"/>
                </a:solidFill>
                <a:latin typeface="Georgia" panose="02040502050405020303" pitchFamily="18" charset="0"/>
              </a:rPr>
              <a:t>+ </a:t>
            </a:r>
          </a:p>
          <a:p>
            <a:pPr algn="ctr"/>
            <a:r>
              <a:rPr lang="fr-FR" dirty="0">
                <a:solidFill>
                  <a:schemeClr val="tx1"/>
                </a:solidFill>
                <a:latin typeface="Georgia" panose="02040502050405020303" pitchFamily="18" charset="0"/>
              </a:rPr>
              <a:t>AIPD (si obligatoire)</a:t>
            </a:r>
          </a:p>
        </p:txBody>
      </p:sp>
      <p:cxnSp>
        <p:nvCxnSpPr>
          <p:cNvPr id="16" name="Connecteur droit avec flèche 15">
            <a:extLst>
              <a:ext uri="{FF2B5EF4-FFF2-40B4-BE49-F238E27FC236}">
                <a16:creationId xmlns:a16="http://schemas.microsoft.com/office/drawing/2014/main" id="{B274C44C-271A-475E-80B0-F4512CEE5447}"/>
              </a:ext>
            </a:extLst>
          </p:cNvPr>
          <p:cNvCxnSpPr>
            <a:cxnSpLocks/>
            <a:stCxn id="7" idx="3"/>
          </p:cNvCxnSpPr>
          <p:nvPr/>
        </p:nvCxnSpPr>
        <p:spPr>
          <a:xfrm>
            <a:off x="6767548" y="2083131"/>
            <a:ext cx="1970052" cy="0"/>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7" name="Groupe 16">
            <a:extLst>
              <a:ext uri="{FF2B5EF4-FFF2-40B4-BE49-F238E27FC236}">
                <a16:creationId xmlns:a16="http://schemas.microsoft.com/office/drawing/2014/main" id="{43BC3D2C-5A9B-4340-A126-603002EAE7A0}"/>
              </a:ext>
            </a:extLst>
          </p:cNvPr>
          <p:cNvGrpSpPr/>
          <p:nvPr/>
        </p:nvGrpSpPr>
        <p:grpSpPr>
          <a:xfrm>
            <a:off x="6767547" y="2125435"/>
            <a:ext cx="1979300" cy="2307891"/>
            <a:chOff x="5912286" y="1512882"/>
            <a:chExt cx="2774100" cy="2089648"/>
          </a:xfrm>
        </p:grpSpPr>
        <p:sp>
          <p:nvSpPr>
            <p:cNvPr id="18" name="ZoneTexte 17">
              <a:extLst>
                <a:ext uri="{FF2B5EF4-FFF2-40B4-BE49-F238E27FC236}">
                  <a16:creationId xmlns:a16="http://schemas.microsoft.com/office/drawing/2014/main" id="{6F337437-30FB-45AA-9641-1F9A11A565D1}"/>
                </a:ext>
              </a:extLst>
            </p:cNvPr>
            <p:cNvSpPr txBox="1"/>
            <p:nvPr/>
          </p:nvSpPr>
          <p:spPr>
            <a:xfrm>
              <a:off x="5912286" y="2014100"/>
              <a:ext cx="2774100" cy="1588430"/>
            </a:xfrm>
            <a:prstGeom prst="rect">
              <a:avLst/>
            </a:prstGeom>
            <a:noFill/>
            <a:ln>
              <a:noFill/>
            </a:ln>
          </p:spPr>
          <p:txBody>
            <a:bodyPr wrap="square" rtlCol="0">
              <a:spAutoFit/>
            </a:bodyPr>
            <a:lstStyle/>
            <a:p>
              <a:pPr algn="just"/>
              <a:r>
                <a:rPr lang="fr-FR" sz="1200" u="sng" dirty="0">
                  <a:latin typeface="Georgia" panose="02040502050405020303" pitchFamily="18" charset="0"/>
                </a:rPr>
                <a:t>Exemples issus de l’article 65 de la loi « informatique et libertés »  :</a:t>
              </a:r>
            </a:p>
            <a:p>
              <a:pPr marL="180000" indent="-180000" algn="just">
                <a:buFontTx/>
                <a:buChar char="-"/>
              </a:pPr>
              <a:r>
                <a:rPr lang="fr-FR" sz="1200" dirty="0">
                  <a:latin typeface="Georgia" panose="02040502050405020303" pitchFamily="18" charset="0"/>
                </a:rPr>
                <a:t>Etudes internes</a:t>
              </a:r>
            </a:p>
            <a:p>
              <a:pPr marL="180000" indent="-180000" algn="just">
                <a:buFontTx/>
                <a:buChar char="-"/>
              </a:pPr>
              <a:r>
                <a:rPr lang="fr-FR" sz="1200" dirty="0">
                  <a:latin typeface="Georgia" panose="02040502050405020303" pitchFamily="18" charset="0"/>
                </a:rPr>
                <a:t>Prise en charge médicale</a:t>
              </a:r>
            </a:p>
            <a:p>
              <a:pPr algn="just"/>
              <a:r>
                <a:rPr lang="fr-FR" sz="1200" dirty="0">
                  <a:latin typeface="Georgia" panose="02040502050405020303" pitchFamily="18" charset="0"/>
                </a:rPr>
                <a:t>+ Organismes disposant d’un </a:t>
              </a:r>
              <a:r>
                <a:rPr lang="fr-FR" sz="1200" dirty="0">
                  <a:latin typeface="Georgia" panose="02040502050405020303" pitchFamily="18" charset="0"/>
                  <a:hlinkClick r:id="rId3"/>
                </a:rPr>
                <a:t>accès permanent </a:t>
              </a:r>
              <a:r>
                <a:rPr lang="fr-FR" sz="1200" dirty="0">
                  <a:latin typeface="Georgia" panose="02040502050405020303" pitchFamily="18" charset="0"/>
                </a:rPr>
                <a:t>aux données du SNDS</a:t>
              </a:r>
            </a:p>
          </p:txBody>
        </p:sp>
        <p:sp>
          <p:nvSpPr>
            <p:cNvPr id="19" name="Rectangle 18">
              <a:extLst>
                <a:ext uri="{FF2B5EF4-FFF2-40B4-BE49-F238E27FC236}">
                  <a16:creationId xmlns:a16="http://schemas.microsoft.com/office/drawing/2014/main" id="{7B7FCA9A-C42E-4891-A296-0D9D49ABC851}"/>
                </a:ext>
              </a:extLst>
            </p:cNvPr>
            <p:cNvSpPr/>
            <p:nvPr/>
          </p:nvSpPr>
          <p:spPr>
            <a:xfrm>
              <a:off x="6082024" y="1512882"/>
              <a:ext cx="2188820" cy="377012"/>
            </a:xfrm>
            <a:prstGeom prst="rect">
              <a:avLst/>
            </a:prstGeom>
            <a:solidFill>
              <a:srgbClr val="ACAB81"/>
            </a:solidFill>
            <a:ln>
              <a:solidFill>
                <a:srgbClr val="ACAB8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latin typeface="Georgia" panose="02040502050405020303" pitchFamily="18" charset="0"/>
                </a:rPr>
                <a:t>Oui</a:t>
              </a:r>
            </a:p>
          </p:txBody>
        </p:sp>
      </p:grpSp>
      <p:sp>
        <p:nvSpPr>
          <p:cNvPr id="22" name="Rectangle 21">
            <a:extLst>
              <a:ext uri="{FF2B5EF4-FFF2-40B4-BE49-F238E27FC236}">
                <a16:creationId xmlns:a16="http://schemas.microsoft.com/office/drawing/2014/main" id="{BCBFF3B7-80F8-4629-9B2A-3630AE0B8DC7}"/>
              </a:ext>
            </a:extLst>
          </p:cNvPr>
          <p:cNvSpPr/>
          <p:nvPr/>
        </p:nvSpPr>
        <p:spPr>
          <a:xfrm>
            <a:off x="1017332" y="4832330"/>
            <a:ext cx="1554412" cy="295302"/>
          </a:xfrm>
          <a:prstGeom prst="rect">
            <a:avLst/>
          </a:prstGeom>
          <a:solidFill>
            <a:srgbClr val="ACAB81"/>
          </a:solidFill>
          <a:ln>
            <a:solidFill>
              <a:srgbClr val="ACAB8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latin typeface="Georgia" panose="02040502050405020303" pitchFamily="18" charset="0"/>
              </a:rPr>
              <a:t>Oui</a:t>
            </a:r>
          </a:p>
        </p:txBody>
      </p:sp>
      <p:sp>
        <p:nvSpPr>
          <p:cNvPr id="23" name="Rectangle 22">
            <a:extLst>
              <a:ext uri="{FF2B5EF4-FFF2-40B4-BE49-F238E27FC236}">
                <a16:creationId xmlns:a16="http://schemas.microsoft.com/office/drawing/2014/main" id="{36A5C354-ADDF-452B-98A9-D11C309CD43E}"/>
              </a:ext>
            </a:extLst>
          </p:cNvPr>
          <p:cNvSpPr/>
          <p:nvPr/>
        </p:nvSpPr>
        <p:spPr>
          <a:xfrm>
            <a:off x="4741093" y="4856848"/>
            <a:ext cx="1554412" cy="295302"/>
          </a:xfrm>
          <a:prstGeom prst="rect">
            <a:avLst/>
          </a:prstGeom>
          <a:solidFill>
            <a:srgbClr val="ACAB81"/>
          </a:solidFill>
          <a:ln>
            <a:solidFill>
              <a:srgbClr val="ACAB8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latin typeface="Georgia" panose="02040502050405020303" pitchFamily="18" charset="0"/>
              </a:rPr>
              <a:t>Non</a:t>
            </a:r>
          </a:p>
        </p:txBody>
      </p:sp>
      <p:sp>
        <p:nvSpPr>
          <p:cNvPr id="3" name="Espace réservé de la date 2">
            <a:extLst>
              <a:ext uri="{FF2B5EF4-FFF2-40B4-BE49-F238E27FC236}">
                <a16:creationId xmlns:a16="http://schemas.microsoft.com/office/drawing/2014/main" id="{1C166B30-B95D-47CA-A02E-1C0B27EA33BA}"/>
              </a:ext>
            </a:extLst>
          </p:cNvPr>
          <p:cNvSpPr>
            <a:spLocks noGrp="1"/>
          </p:cNvSpPr>
          <p:nvPr>
            <p:ph type="dt" sz="half" idx="10"/>
          </p:nvPr>
        </p:nvSpPr>
        <p:spPr/>
        <p:txBody>
          <a:bodyPr/>
          <a:lstStyle/>
          <a:p>
            <a:fld id="{A0782184-60A7-4028-8A7E-B56269DC3A3E}" type="datetime1">
              <a:rPr lang="fr-FR" smtClean="0"/>
              <a:t>09/10/2024</a:t>
            </a:fld>
            <a:endParaRPr lang="fr-FR" dirty="0"/>
          </a:p>
        </p:txBody>
      </p:sp>
      <p:sp>
        <p:nvSpPr>
          <p:cNvPr id="4" name="Espace réservé du pied de page 3">
            <a:extLst>
              <a:ext uri="{FF2B5EF4-FFF2-40B4-BE49-F238E27FC236}">
                <a16:creationId xmlns:a16="http://schemas.microsoft.com/office/drawing/2014/main" id="{10984788-9E7A-49D6-B26F-D92A19E00EE0}"/>
              </a:ext>
            </a:extLst>
          </p:cNvPr>
          <p:cNvSpPr>
            <a:spLocks noGrp="1"/>
          </p:cNvSpPr>
          <p:nvPr>
            <p:ph type="ftr" sz="quarter" idx="11"/>
          </p:nvPr>
        </p:nvSpPr>
        <p:spPr/>
        <p:txBody>
          <a:bodyPr/>
          <a:lstStyle/>
          <a:p>
            <a:r>
              <a:rPr lang="fr-FR"/>
              <a:t>Hélène GUIMIOT</a:t>
            </a:r>
            <a:endParaRPr lang="fr-FR" dirty="0"/>
          </a:p>
        </p:txBody>
      </p:sp>
    </p:spTree>
    <p:extLst>
      <p:ext uri="{BB962C8B-B14F-4D97-AF65-F5344CB8AC3E}">
        <p14:creationId xmlns:p14="http://schemas.microsoft.com/office/powerpoint/2010/main" val="28455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3" grpId="0" animBg="1"/>
      <p:bldP spid="15" grpId="0" animBg="1"/>
      <p:bldP spid="22" grpId="0" animBg="1"/>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0579DC97-5D12-4D9B-BA49-CCEB784B454D}" type="slidenum">
              <a:rPr lang="fr-FR" smtClean="0"/>
              <a:pPr/>
              <a:t>24</a:t>
            </a:fld>
            <a:endParaRPr lang="fr-FR"/>
          </a:p>
        </p:txBody>
      </p:sp>
      <p:sp>
        <p:nvSpPr>
          <p:cNvPr id="24" name="Titre 1"/>
          <p:cNvSpPr>
            <a:spLocks noGrp="1"/>
          </p:cNvSpPr>
          <p:nvPr>
            <p:ph type="title"/>
          </p:nvPr>
        </p:nvSpPr>
        <p:spPr>
          <a:xfrm>
            <a:off x="609600" y="234833"/>
            <a:ext cx="10972800" cy="1143000"/>
          </a:xfrm>
        </p:spPr>
        <p:txBody>
          <a:bodyPr/>
          <a:lstStyle/>
          <a:p>
            <a:r>
              <a:rPr lang="fr-FR" sz="2800" dirty="0">
                <a:solidFill>
                  <a:schemeClr val="accent2"/>
                </a:solidFill>
              </a:rPr>
              <a:t>Les demandes d’autorisation : l’exception!</a:t>
            </a:r>
          </a:p>
        </p:txBody>
      </p:sp>
      <p:sp>
        <p:nvSpPr>
          <p:cNvPr id="7" name="Espace réservé du contenu 15"/>
          <p:cNvSpPr txBox="1">
            <a:spLocks/>
          </p:cNvSpPr>
          <p:nvPr/>
        </p:nvSpPr>
        <p:spPr>
          <a:xfrm>
            <a:off x="379334" y="1625229"/>
            <a:ext cx="4157278" cy="2865038"/>
          </a:xfrm>
          <a:prstGeom prst="flowChartAlternateProcess">
            <a:avLst/>
          </a:prstGeom>
          <a:solidFill>
            <a:srgbClr val="D1CCB9"/>
          </a:solidFill>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Tx/>
              <a:buBlip>
                <a:blip r:embed="rId3"/>
              </a:buBlip>
              <a:defRPr sz="3200" b="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4"/>
              </a:buBlip>
              <a:defRPr sz="2800" kern="1200">
                <a:solidFill>
                  <a:srgbClr val="4596EC"/>
                </a:solidFill>
                <a:latin typeface="+mn-lt"/>
                <a:ea typeface="+mn-ea"/>
                <a:cs typeface="+mn-cs"/>
              </a:defRPr>
            </a:lvl2pPr>
            <a:lvl3pPr marL="1143000" indent="-228600" algn="l" defTabSz="914400" rtl="0" eaLnBrk="1" latinLnBrk="0" hangingPunct="1">
              <a:spcBef>
                <a:spcPct val="20000"/>
              </a:spcBef>
              <a:buFontTx/>
              <a:buBlip>
                <a:blip r:embed="rId5"/>
              </a:buBlip>
              <a:defRPr sz="24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1200" b="1" dirty="0">
                <a:solidFill>
                  <a:srgbClr val="000000"/>
                </a:solidFill>
                <a:latin typeface="Georgia" panose="02040502050405020303" pitchFamily="18" charset="0"/>
              </a:rPr>
              <a:t>PRINCIPES REGISSANT L’EXAMEN DES </a:t>
            </a:r>
          </a:p>
          <a:p>
            <a:pPr marL="0" indent="0" algn="ctr">
              <a:buNone/>
            </a:pPr>
            <a:r>
              <a:rPr lang="fr-FR" sz="1200" b="1" dirty="0">
                <a:solidFill>
                  <a:srgbClr val="000000"/>
                </a:solidFill>
                <a:latin typeface="Georgia" panose="02040502050405020303" pitchFamily="18" charset="0"/>
              </a:rPr>
              <a:t>DEMANDES D’AUTORISATION </a:t>
            </a:r>
          </a:p>
          <a:p>
            <a:pPr marL="0" indent="0" algn="ctr">
              <a:buNone/>
            </a:pPr>
            <a:r>
              <a:rPr lang="fr-FR" sz="1200" i="1" dirty="0">
                <a:solidFill>
                  <a:srgbClr val="000000"/>
                </a:solidFill>
                <a:latin typeface="Georgia" panose="02040502050405020303" pitchFamily="18" charset="0"/>
              </a:rPr>
              <a:t>(depuis la loi du 20 juin 2018)</a:t>
            </a:r>
          </a:p>
          <a:p>
            <a:r>
              <a:rPr lang="fr-FR" sz="1400" dirty="0">
                <a:solidFill>
                  <a:srgbClr val="000000"/>
                </a:solidFill>
                <a:latin typeface="Georgia" panose="02040502050405020303" pitchFamily="18" charset="0"/>
              </a:rPr>
              <a:t>La Commission se prononce dans un </a:t>
            </a:r>
            <a:r>
              <a:rPr lang="fr-FR" sz="1400" b="1" dirty="0">
                <a:solidFill>
                  <a:srgbClr val="000000"/>
                </a:solidFill>
                <a:latin typeface="Georgia" panose="02040502050405020303" pitchFamily="18" charset="0"/>
              </a:rPr>
              <a:t>délai de 2 mois, prolongeable une fois, à </a:t>
            </a:r>
            <a:r>
              <a:rPr lang="fr-FR" sz="1400" dirty="0">
                <a:solidFill>
                  <a:srgbClr val="000000"/>
                </a:solidFill>
                <a:latin typeface="Georgia" panose="02040502050405020303" pitchFamily="18" charset="0"/>
              </a:rPr>
              <a:t>compter de la réception de la demande</a:t>
            </a:r>
          </a:p>
          <a:p>
            <a:r>
              <a:rPr lang="fr-FR" sz="1400" b="1" dirty="0">
                <a:solidFill>
                  <a:srgbClr val="000000"/>
                </a:solidFill>
                <a:latin typeface="Georgia" panose="02040502050405020303" pitchFamily="18" charset="0"/>
              </a:rPr>
              <a:t>Le silence de la Commission vaut acceptation </a:t>
            </a:r>
            <a:r>
              <a:rPr lang="fr-FR" sz="1400" dirty="0">
                <a:solidFill>
                  <a:srgbClr val="000000"/>
                </a:solidFill>
                <a:latin typeface="Georgia" panose="02040502050405020303" pitchFamily="18" charset="0"/>
              </a:rPr>
              <a:t>si elle ne s’est pas prononcée dans les délais (attention en recherche : uniquement si avis expressément favorable du comité)</a:t>
            </a:r>
          </a:p>
          <a:p>
            <a:pPr marL="0" indent="0">
              <a:buNone/>
            </a:pPr>
            <a:endParaRPr lang="fr-FR" sz="1400" dirty="0">
              <a:latin typeface="Georgia" panose="02040502050405020303" pitchFamily="18" charset="0"/>
            </a:endParaRPr>
          </a:p>
        </p:txBody>
      </p:sp>
      <p:sp>
        <p:nvSpPr>
          <p:cNvPr id="8" name="Rectangle à coins arrondis 7"/>
          <p:cNvSpPr/>
          <p:nvPr/>
        </p:nvSpPr>
        <p:spPr>
          <a:xfrm>
            <a:off x="6098177" y="1910340"/>
            <a:ext cx="5619958" cy="943538"/>
          </a:xfrm>
          <a:prstGeom prst="roundRect">
            <a:avLst/>
          </a:prstGeom>
          <a:solidFill>
            <a:srgbClr val="4BA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1400" dirty="0">
                <a:latin typeface="Georgia" panose="02040502050405020303" pitchFamily="18" charset="0"/>
              </a:rPr>
              <a:t>Le délai de traitement des demandes court à compter de la réception du dossier complet (liste des pièces fixées par le décret LIL)</a:t>
            </a:r>
          </a:p>
        </p:txBody>
      </p:sp>
      <p:sp>
        <p:nvSpPr>
          <p:cNvPr id="9" name="Rectangle à coins arrondis 8"/>
          <p:cNvSpPr/>
          <p:nvPr/>
        </p:nvSpPr>
        <p:spPr>
          <a:xfrm>
            <a:off x="4994430" y="3424278"/>
            <a:ext cx="6322454" cy="908749"/>
          </a:xfrm>
          <a:prstGeom prst="roundRect">
            <a:avLst/>
          </a:prstGeom>
          <a:solidFill>
            <a:srgbClr val="31859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latin typeface="Georgia" panose="02040502050405020303" pitchFamily="18" charset="0"/>
              </a:rPr>
              <a:t> </a:t>
            </a:r>
          </a:p>
          <a:p>
            <a:r>
              <a:rPr lang="fr-FR" sz="1400" dirty="0">
                <a:latin typeface="Georgia" panose="02040502050405020303" pitchFamily="18" charset="0"/>
              </a:rPr>
              <a:t>Le délai normal de traitement des demandes est de deux mois ; la prolongation de délai (= délai de quatre mois) est réservée aux dossiers complexes</a:t>
            </a:r>
          </a:p>
          <a:p>
            <a:pPr lvl="0"/>
            <a:endParaRPr lang="fr-FR" b="1" dirty="0">
              <a:latin typeface="Georgia" panose="02040502050405020303" pitchFamily="18" charset="0"/>
            </a:endParaRPr>
          </a:p>
        </p:txBody>
      </p:sp>
      <p:sp>
        <p:nvSpPr>
          <p:cNvPr id="10" name="Rectangle à coins arrondis 9"/>
          <p:cNvSpPr/>
          <p:nvPr/>
        </p:nvSpPr>
        <p:spPr>
          <a:xfrm>
            <a:off x="3719736" y="4846769"/>
            <a:ext cx="7334280" cy="1153079"/>
          </a:xfrm>
          <a:prstGeom prst="roundRect">
            <a:avLst/>
          </a:prstGeom>
          <a:solidFill>
            <a:srgbClr val="27697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latin typeface="Georgia" panose="02040502050405020303" pitchFamily="18" charset="0"/>
            </a:endParaRPr>
          </a:p>
          <a:p>
            <a:r>
              <a:rPr lang="fr-FR" sz="1400" dirty="0">
                <a:latin typeface="Georgia" panose="02040502050405020303" pitchFamily="18" charset="0"/>
              </a:rPr>
              <a:t>Si le dossier nécessite des échanges, une demande de compléments est adressée au RT pour obtenir toutes les informations et pièces nécessaires. A défaut de réponse en principe dans un délai de 15 jours ou si les réponses apportées ne sont pas satisfaisantes, la Commission n’est pas en mesure d’autoriser le traitement</a:t>
            </a:r>
          </a:p>
          <a:p>
            <a:pPr lvl="0"/>
            <a:endParaRPr lang="fr-FR" sz="1400" dirty="0">
              <a:latin typeface="Georgia" panose="02040502050405020303" pitchFamily="18" charset="0"/>
            </a:endParaRPr>
          </a:p>
        </p:txBody>
      </p:sp>
      <p:sp>
        <p:nvSpPr>
          <p:cNvPr id="13" name="Ellipse 12"/>
          <p:cNvSpPr/>
          <p:nvPr/>
        </p:nvSpPr>
        <p:spPr>
          <a:xfrm>
            <a:off x="6312024" y="1525953"/>
            <a:ext cx="363669" cy="311944"/>
          </a:xfrm>
          <a:prstGeom prst="ellipse">
            <a:avLst/>
          </a:prstGeom>
          <a:solidFill>
            <a:srgbClr val="4BA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Georgia" panose="02040502050405020303" pitchFamily="18" charset="0"/>
              </a:rPr>
              <a:t>1</a:t>
            </a:r>
          </a:p>
        </p:txBody>
      </p:sp>
      <p:sp>
        <p:nvSpPr>
          <p:cNvPr id="14" name="Espace réservé du contenu 15"/>
          <p:cNvSpPr txBox="1">
            <a:spLocks/>
          </p:cNvSpPr>
          <p:nvPr/>
        </p:nvSpPr>
        <p:spPr>
          <a:xfrm>
            <a:off x="5995417" y="1606248"/>
            <a:ext cx="4320480" cy="6333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3"/>
              </a:buBlip>
              <a:defRPr sz="3200" b="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4"/>
              </a:buBlip>
              <a:defRPr sz="2800" kern="1200">
                <a:solidFill>
                  <a:srgbClr val="4596EC"/>
                </a:solidFill>
                <a:latin typeface="+mn-lt"/>
                <a:ea typeface="+mn-ea"/>
                <a:cs typeface="+mn-cs"/>
              </a:defRPr>
            </a:lvl2pPr>
            <a:lvl3pPr marL="1143000" indent="-228600" algn="l" defTabSz="914400" rtl="0" eaLnBrk="1" latinLnBrk="0" hangingPunct="1">
              <a:spcBef>
                <a:spcPct val="20000"/>
              </a:spcBef>
              <a:buFontTx/>
              <a:buBlip>
                <a:blip r:embed="rId5"/>
              </a:buBlip>
              <a:defRPr sz="24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1200" b="1" dirty="0">
                <a:solidFill>
                  <a:srgbClr val="4BACC6"/>
                </a:solidFill>
                <a:latin typeface="Georgia" panose="02040502050405020303" pitchFamily="18" charset="0"/>
              </a:rPr>
              <a:t>RECEPTION DES DEMANDES</a:t>
            </a:r>
          </a:p>
        </p:txBody>
      </p:sp>
      <p:sp>
        <p:nvSpPr>
          <p:cNvPr id="15" name="Ellipse 14"/>
          <p:cNvSpPr/>
          <p:nvPr/>
        </p:nvSpPr>
        <p:spPr>
          <a:xfrm>
            <a:off x="5284012" y="3014127"/>
            <a:ext cx="409507" cy="342060"/>
          </a:xfrm>
          <a:prstGeom prst="ellipse">
            <a:avLst/>
          </a:prstGeom>
          <a:solidFill>
            <a:srgbClr val="31859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Georgia" panose="02040502050405020303" pitchFamily="18" charset="0"/>
              </a:rPr>
              <a:t>2</a:t>
            </a:r>
          </a:p>
        </p:txBody>
      </p:sp>
      <p:sp>
        <p:nvSpPr>
          <p:cNvPr id="16" name="Espace réservé du contenu 15"/>
          <p:cNvSpPr txBox="1">
            <a:spLocks/>
          </p:cNvSpPr>
          <p:nvPr/>
        </p:nvSpPr>
        <p:spPr>
          <a:xfrm>
            <a:off x="5284012" y="3107591"/>
            <a:ext cx="4320480" cy="6333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3"/>
              </a:buBlip>
              <a:defRPr sz="3200" b="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4"/>
              </a:buBlip>
              <a:defRPr sz="2800" kern="1200">
                <a:solidFill>
                  <a:srgbClr val="4596EC"/>
                </a:solidFill>
                <a:latin typeface="+mn-lt"/>
                <a:ea typeface="+mn-ea"/>
                <a:cs typeface="+mn-cs"/>
              </a:defRPr>
            </a:lvl2pPr>
            <a:lvl3pPr marL="1143000" indent="-228600" algn="l" defTabSz="914400" rtl="0" eaLnBrk="1" latinLnBrk="0" hangingPunct="1">
              <a:spcBef>
                <a:spcPct val="20000"/>
              </a:spcBef>
              <a:buFontTx/>
              <a:buBlip>
                <a:blip r:embed="rId5"/>
              </a:buBlip>
              <a:defRPr sz="24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1200" b="1" dirty="0">
                <a:solidFill>
                  <a:srgbClr val="31859C"/>
                </a:solidFill>
                <a:latin typeface="Georgia" panose="02040502050405020303" pitchFamily="18" charset="0"/>
              </a:rPr>
              <a:t>DELAI DE TRAITEMENT DES DEMANDES </a:t>
            </a:r>
          </a:p>
        </p:txBody>
      </p:sp>
      <p:sp>
        <p:nvSpPr>
          <p:cNvPr id="19" name="Ellipse 18"/>
          <p:cNvSpPr/>
          <p:nvPr/>
        </p:nvSpPr>
        <p:spPr>
          <a:xfrm>
            <a:off x="3935760" y="4463978"/>
            <a:ext cx="391934" cy="329774"/>
          </a:xfrm>
          <a:prstGeom prst="ellipse">
            <a:avLst/>
          </a:prstGeom>
          <a:solidFill>
            <a:srgbClr val="27697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Georgia" panose="02040502050405020303" pitchFamily="18" charset="0"/>
              </a:rPr>
              <a:t>3</a:t>
            </a:r>
          </a:p>
        </p:txBody>
      </p:sp>
      <p:sp>
        <p:nvSpPr>
          <p:cNvPr id="20" name="Espace réservé du contenu 15"/>
          <p:cNvSpPr txBox="1">
            <a:spLocks/>
          </p:cNvSpPr>
          <p:nvPr/>
        </p:nvSpPr>
        <p:spPr>
          <a:xfrm>
            <a:off x="3503712" y="4600160"/>
            <a:ext cx="4320480" cy="6333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3"/>
              </a:buBlip>
              <a:defRPr sz="3200" b="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4"/>
              </a:buBlip>
              <a:defRPr sz="2800" kern="1200">
                <a:solidFill>
                  <a:srgbClr val="4596EC"/>
                </a:solidFill>
                <a:latin typeface="+mn-lt"/>
                <a:ea typeface="+mn-ea"/>
                <a:cs typeface="+mn-cs"/>
              </a:defRPr>
            </a:lvl2pPr>
            <a:lvl3pPr marL="1143000" indent="-228600" algn="l" defTabSz="914400" rtl="0" eaLnBrk="1" latinLnBrk="0" hangingPunct="1">
              <a:spcBef>
                <a:spcPct val="20000"/>
              </a:spcBef>
              <a:buFontTx/>
              <a:buBlip>
                <a:blip r:embed="rId5"/>
              </a:buBlip>
              <a:defRPr sz="24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1200" b="1" dirty="0">
                <a:solidFill>
                  <a:srgbClr val="27697B"/>
                </a:solidFill>
                <a:latin typeface="Georgia" panose="02040502050405020303" pitchFamily="18" charset="0"/>
              </a:rPr>
              <a:t>DEMANDE DE COMPLEMENTS</a:t>
            </a:r>
          </a:p>
        </p:txBody>
      </p:sp>
      <p:sp>
        <p:nvSpPr>
          <p:cNvPr id="2" name="Espace réservé de la date 1">
            <a:extLst>
              <a:ext uri="{FF2B5EF4-FFF2-40B4-BE49-F238E27FC236}">
                <a16:creationId xmlns:a16="http://schemas.microsoft.com/office/drawing/2014/main" id="{C51C45AA-61E6-444A-81F1-852E8BB63382}"/>
              </a:ext>
            </a:extLst>
          </p:cNvPr>
          <p:cNvSpPr>
            <a:spLocks noGrp="1"/>
          </p:cNvSpPr>
          <p:nvPr>
            <p:ph type="dt" sz="half" idx="10"/>
          </p:nvPr>
        </p:nvSpPr>
        <p:spPr/>
        <p:txBody>
          <a:bodyPr/>
          <a:lstStyle/>
          <a:p>
            <a:fld id="{F0B35145-E436-4955-A964-3DBD15DAE438}" type="datetime1">
              <a:rPr lang="fr-FR" smtClean="0"/>
              <a:t>09/10/2024</a:t>
            </a:fld>
            <a:endParaRPr lang="fr-FR" dirty="0"/>
          </a:p>
        </p:txBody>
      </p:sp>
      <p:sp>
        <p:nvSpPr>
          <p:cNvPr id="3" name="Espace réservé du pied de page 2">
            <a:extLst>
              <a:ext uri="{FF2B5EF4-FFF2-40B4-BE49-F238E27FC236}">
                <a16:creationId xmlns:a16="http://schemas.microsoft.com/office/drawing/2014/main" id="{94C4490D-E951-446F-A2A2-384B0B84C2CA}"/>
              </a:ext>
            </a:extLst>
          </p:cNvPr>
          <p:cNvSpPr>
            <a:spLocks noGrp="1"/>
          </p:cNvSpPr>
          <p:nvPr>
            <p:ph type="ftr" sz="quarter" idx="11"/>
          </p:nvPr>
        </p:nvSpPr>
        <p:spPr/>
        <p:txBody>
          <a:bodyPr/>
          <a:lstStyle/>
          <a:p>
            <a:r>
              <a:rPr lang="fr-FR"/>
              <a:t>Hélène GUIMIOT</a:t>
            </a:r>
            <a:endParaRPr lang="fr-FR" dirty="0"/>
          </a:p>
        </p:txBody>
      </p:sp>
    </p:spTree>
    <p:extLst>
      <p:ext uri="{BB962C8B-B14F-4D97-AF65-F5344CB8AC3E}">
        <p14:creationId xmlns:p14="http://schemas.microsoft.com/office/powerpoint/2010/main" val="313906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1+#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1+#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1+#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1+#ppt_w/2"/>
                                          </p:val>
                                        </p:tav>
                                        <p:tav tm="100000">
                                          <p:val>
                                            <p:strVal val="#ppt_x"/>
                                          </p:val>
                                        </p:tav>
                                      </p:tavLst>
                                    </p:anim>
                                    <p:anim calcmode="lin" valueType="num">
                                      <p:cBhvr additive="base">
                                        <p:cTn id="35"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1+#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1+#ppt_w/2"/>
                                          </p:val>
                                        </p:tav>
                                        <p:tav tm="100000">
                                          <p:val>
                                            <p:strVal val="#ppt_x"/>
                                          </p:val>
                                        </p:tav>
                                      </p:tavLst>
                                    </p:anim>
                                    <p:anim calcmode="lin" valueType="num">
                                      <p:cBhvr additive="base">
                                        <p:cTn id="45" dur="500" fill="hold"/>
                                        <p:tgtEl>
                                          <p:spTgt spid="19"/>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1+#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3" grpId="0" animBg="1"/>
      <p:bldP spid="14" grpId="0"/>
      <p:bldP spid="15" grpId="0" animBg="1"/>
      <p:bldP spid="16" grpId="0"/>
      <p:bldP spid="19" grpId="0" animBg="1"/>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47528" y="404665"/>
            <a:ext cx="8229600" cy="736907"/>
          </a:xfrm>
        </p:spPr>
        <p:txBody>
          <a:bodyPr/>
          <a:lstStyle/>
          <a:p>
            <a:r>
              <a:rPr lang="fr-FR" sz="2100" dirty="0">
                <a:solidFill>
                  <a:schemeClr val="accent2"/>
                </a:solidFill>
              </a:rPr>
              <a:t>Le cadre de la section 3 de la LIL</a:t>
            </a:r>
            <a:endParaRPr lang="fr-FR" sz="1500" dirty="0">
              <a:solidFill>
                <a:schemeClr val="accent2"/>
              </a:solidFill>
            </a:endParaRPr>
          </a:p>
        </p:txBody>
      </p:sp>
      <p:sp>
        <p:nvSpPr>
          <p:cNvPr id="4" name="Espace réservé du numéro de diapositive 3"/>
          <p:cNvSpPr>
            <a:spLocks noGrp="1"/>
          </p:cNvSpPr>
          <p:nvPr>
            <p:ph type="sldNum" sz="quarter" idx="12"/>
          </p:nvPr>
        </p:nvSpPr>
        <p:spPr/>
        <p:txBody>
          <a:bodyPr/>
          <a:lstStyle/>
          <a:p>
            <a:fld id="{0579DC97-5D12-4D9B-BA49-CCEB784B454D}" type="slidenum">
              <a:rPr lang="fr-FR" smtClean="0"/>
              <a:pPr/>
              <a:t>25</a:t>
            </a:fld>
            <a:endParaRPr lang="fr-FR"/>
          </a:p>
        </p:txBody>
      </p:sp>
      <p:sp>
        <p:nvSpPr>
          <p:cNvPr id="5" name="Espace réservé du contenu 2"/>
          <p:cNvSpPr txBox="1">
            <a:spLocks/>
          </p:cNvSpPr>
          <p:nvPr/>
        </p:nvSpPr>
        <p:spPr>
          <a:xfrm>
            <a:off x="2288577" y="2089027"/>
            <a:ext cx="7614846" cy="3672408"/>
          </a:xfrm>
          <a:prstGeom prst="rect">
            <a:avLst/>
          </a:prstGeom>
        </p:spPr>
        <p:txBody>
          <a:bodyPr>
            <a:noAutofit/>
          </a:bodyPr>
          <a:lstStyle>
            <a:lvl1pPr marL="342900" indent="-342900" algn="l" defTabSz="914400" rtl="0" eaLnBrk="1" latinLnBrk="0" hangingPunct="1">
              <a:spcBef>
                <a:spcPct val="20000"/>
              </a:spcBef>
              <a:buFontTx/>
              <a:buBlip>
                <a:blip r:embed="rId2"/>
              </a:buBlip>
              <a:defRPr sz="3200" b="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3"/>
              </a:buBlip>
              <a:defRPr sz="2800" kern="1200">
                <a:solidFill>
                  <a:srgbClr val="4596EC"/>
                </a:solidFill>
                <a:latin typeface="+mn-lt"/>
                <a:ea typeface="+mn-ea"/>
                <a:cs typeface="+mn-cs"/>
              </a:defRPr>
            </a:lvl2pPr>
            <a:lvl3pPr marL="1143000" indent="-228600" algn="l" defTabSz="914400" rtl="0" eaLnBrk="1" latinLnBrk="0" hangingPunct="1">
              <a:spcBef>
                <a:spcPct val="20000"/>
              </a:spcBef>
              <a:buFontTx/>
              <a:buBlip>
                <a:blip r:embed="rId4"/>
              </a:buBlip>
              <a:defRPr sz="24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Clr>
                <a:srgbClr val="4596EC"/>
              </a:buClr>
              <a:buNone/>
            </a:pPr>
            <a:endParaRPr lang="fr-FR" sz="2100" dirty="0">
              <a:latin typeface="Georgia" panose="02040502050405020303" pitchFamily="18" charset="0"/>
            </a:endParaRPr>
          </a:p>
        </p:txBody>
      </p:sp>
      <p:graphicFrame>
        <p:nvGraphicFramePr>
          <p:cNvPr id="6" name="Tableau 5"/>
          <p:cNvGraphicFramePr>
            <a:graphicFrameLocks noGrp="1"/>
          </p:cNvGraphicFramePr>
          <p:nvPr>
            <p:extLst>
              <p:ext uri="{D42A27DB-BD31-4B8C-83A1-F6EECF244321}">
                <p14:modId xmlns:p14="http://schemas.microsoft.com/office/powerpoint/2010/main" val="2404338662"/>
              </p:ext>
            </p:extLst>
          </p:nvPr>
        </p:nvGraphicFramePr>
        <p:xfrm>
          <a:off x="2146395" y="1844825"/>
          <a:ext cx="8270084" cy="3916611"/>
        </p:xfrm>
        <a:graphic>
          <a:graphicData uri="http://schemas.openxmlformats.org/drawingml/2006/table">
            <a:tbl>
              <a:tblPr firstRow="1" bandRow="1">
                <a:tableStyleId>{5C22544A-7EE6-4342-B048-85BDC9FD1C3A}</a:tableStyleId>
              </a:tblPr>
              <a:tblGrid>
                <a:gridCol w="4135042">
                  <a:extLst>
                    <a:ext uri="{9D8B030D-6E8A-4147-A177-3AD203B41FA5}">
                      <a16:colId xmlns:a16="http://schemas.microsoft.com/office/drawing/2014/main" val="20000"/>
                    </a:ext>
                  </a:extLst>
                </a:gridCol>
                <a:gridCol w="4135042">
                  <a:extLst>
                    <a:ext uri="{9D8B030D-6E8A-4147-A177-3AD203B41FA5}">
                      <a16:colId xmlns:a16="http://schemas.microsoft.com/office/drawing/2014/main" val="20001"/>
                    </a:ext>
                  </a:extLst>
                </a:gridCol>
              </a:tblGrid>
              <a:tr h="820142">
                <a:tc>
                  <a:txBody>
                    <a:bodyPr/>
                    <a:lstStyle/>
                    <a:p>
                      <a:pPr algn="ctr"/>
                      <a:endParaRPr lang="fr-FR" sz="1400" dirty="0">
                        <a:latin typeface="Georgia" panose="02040502050405020303" pitchFamily="18" charset="0"/>
                      </a:endParaRPr>
                    </a:p>
                    <a:p>
                      <a:pPr algn="ctr"/>
                      <a:r>
                        <a:rPr lang="fr-FR" sz="1400" dirty="0">
                          <a:latin typeface="Georgia" panose="02040502050405020303" pitchFamily="18" charset="0"/>
                        </a:rPr>
                        <a:t>Sous-section 1</a:t>
                      </a:r>
                      <a:r>
                        <a:rPr lang="fr-FR" sz="1400" baseline="0" dirty="0">
                          <a:latin typeface="Georgia" panose="02040502050405020303" pitchFamily="18" charset="0"/>
                        </a:rPr>
                        <a:t> (« principes généraux »)</a:t>
                      </a:r>
                    </a:p>
                    <a:p>
                      <a:pPr algn="ctr"/>
                      <a:endParaRPr lang="fr-FR" sz="1400" dirty="0">
                        <a:latin typeface="Georgia" panose="02040502050405020303" pitchFamily="18" charset="0"/>
                      </a:endParaRPr>
                    </a:p>
                  </a:txBody>
                  <a:tcPr marL="68580" marR="68580" marT="34290" marB="34290"/>
                </a:tc>
                <a:tc>
                  <a:txBody>
                    <a:bodyPr/>
                    <a:lstStyle/>
                    <a:p>
                      <a:pPr algn="ctr"/>
                      <a:endParaRPr lang="fr-FR" sz="1400" dirty="0">
                        <a:latin typeface="Georgia" panose="02040502050405020303" pitchFamily="18" charset="0"/>
                      </a:endParaRPr>
                    </a:p>
                    <a:p>
                      <a:pPr algn="ctr"/>
                      <a:r>
                        <a:rPr lang="fr-FR" sz="1400" dirty="0">
                          <a:latin typeface="Georgia" panose="02040502050405020303" pitchFamily="18" charset="0"/>
                        </a:rPr>
                        <a:t>Sous-section 2 (« recherche »)</a:t>
                      </a:r>
                    </a:p>
                  </a:txBody>
                  <a:tcPr marL="68580" marR="68580" marT="34290" marB="34290"/>
                </a:tc>
                <a:extLst>
                  <a:ext uri="{0D108BD9-81ED-4DB2-BD59-A6C34878D82A}">
                    <a16:rowId xmlns:a16="http://schemas.microsoft.com/office/drawing/2014/main" val="10000"/>
                  </a:ext>
                </a:extLst>
              </a:tr>
              <a:tr h="506333">
                <a:tc>
                  <a:txBody>
                    <a:bodyPr/>
                    <a:lstStyle/>
                    <a:p>
                      <a:pPr lvl="1" algn="ctr"/>
                      <a:r>
                        <a:rPr lang="fr-FR" sz="1200" b="1" i="0" dirty="0">
                          <a:latin typeface="Georgia" panose="02040502050405020303" pitchFamily="18" charset="0"/>
                        </a:rPr>
                        <a:t>Finalité d’intérêt public</a:t>
                      </a:r>
                    </a:p>
                  </a:txBody>
                  <a:tcPr marL="68580" marR="68580" marT="34290" marB="34290"/>
                </a:tc>
                <a:tc>
                  <a:txBody>
                    <a:bodyPr/>
                    <a:lstStyle/>
                    <a:p>
                      <a:pPr lvl="1" algn="ctr"/>
                      <a:r>
                        <a:rPr lang="fr-FR" sz="1200" b="1" i="0" dirty="0">
                          <a:latin typeface="Georgia" panose="02040502050405020303" pitchFamily="18" charset="0"/>
                        </a:rPr>
                        <a:t>Finalité d’intérêt public</a:t>
                      </a:r>
                    </a:p>
                  </a:txBody>
                  <a:tcPr marL="68580" marR="68580" marT="34290" marB="34290"/>
                </a:tc>
                <a:extLst>
                  <a:ext uri="{0D108BD9-81ED-4DB2-BD59-A6C34878D82A}">
                    <a16:rowId xmlns:a16="http://schemas.microsoft.com/office/drawing/2014/main" val="10001"/>
                  </a:ext>
                </a:extLst>
              </a:tr>
              <a:tr h="7143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dirty="0">
                          <a:latin typeface="Georgia" panose="02040502050405020303" pitchFamily="18" charset="0"/>
                        </a:rPr>
                        <a:t>Autorisation CNIL ou engagement de conformité à un référentiel (entrepôts, vigilances, AAP/AAC)</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a:latin typeface="Georgia" panose="02040502050405020303" pitchFamily="18" charset="0"/>
                        </a:rPr>
                        <a:t>Autorisation CNIL</a:t>
                      </a:r>
                      <a:r>
                        <a:rPr lang="fr-FR" sz="1200" baseline="0" dirty="0">
                          <a:latin typeface="Georgia" panose="02040502050405020303" pitchFamily="18" charset="0"/>
                        </a:rPr>
                        <a:t> OU engagement de conformité à un référentiel (Méthodologie de référence)</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i="1" baseline="0" dirty="0">
                          <a:solidFill>
                            <a:schemeClr val="tx1"/>
                          </a:solidFill>
                          <a:latin typeface="Georgia" panose="02040502050405020303" pitchFamily="18" charset="0"/>
                        </a:rPr>
                        <a:t>+ Circuit CPP ou PDS/CESREES</a:t>
                      </a:r>
                      <a:endParaRPr lang="fr-FR" sz="1200" i="1" dirty="0">
                        <a:solidFill>
                          <a:schemeClr val="tx1"/>
                        </a:solidFill>
                        <a:latin typeface="Georgia" panose="02040502050405020303" pitchFamily="18" charset="0"/>
                      </a:endParaRPr>
                    </a:p>
                  </a:txBody>
                  <a:tcPr marL="68580" marR="68580" marT="34290" marB="34290"/>
                </a:tc>
                <a:extLst>
                  <a:ext uri="{0D108BD9-81ED-4DB2-BD59-A6C34878D82A}">
                    <a16:rowId xmlns:a16="http://schemas.microsoft.com/office/drawing/2014/main" val="10002"/>
                  </a:ext>
                </a:extLst>
              </a:tr>
              <a:tr h="8975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i="0" dirty="0">
                          <a:latin typeface="Georgia" panose="02040502050405020303" pitchFamily="18" charset="0"/>
                        </a:rPr>
                        <a:t>Autorisation tacite de la CNIL après 2 mois (renouvelable une fois)</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i="0" dirty="0">
                          <a:latin typeface="Georgia" panose="02040502050405020303" pitchFamily="18" charset="0"/>
                        </a:rPr>
                        <a:t>Autorisation tacite de la CNIL après 2 mois (renouvelable une fois) </a:t>
                      </a:r>
                      <a:r>
                        <a:rPr lang="fr-FR" sz="1200" i="1" dirty="0">
                          <a:solidFill>
                            <a:schemeClr val="tx1"/>
                          </a:solidFill>
                          <a:latin typeface="Georgia" panose="02040502050405020303" pitchFamily="18" charset="0"/>
                        </a:rPr>
                        <a:t>si les avis des comités sont expressément favorables</a:t>
                      </a:r>
                    </a:p>
                  </a:txBody>
                  <a:tcPr marL="68580" marR="68580" marT="34290" marB="34290"/>
                </a:tc>
                <a:extLst>
                  <a:ext uri="{0D108BD9-81ED-4DB2-BD59-A6C34878D82A}">
                    <a16:rowId xmlns:a16="http://schemas.microsoft.com/office/drawing/2014/main" val="10003"/>
                  </a:ext>
                </a:extLst>
              </a:tr>
              <a:tr h="4833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i="0" dirty="0">
                          <a:latin typeface="Georgia" panose="02040502050405020303" pitchFamily="18" charset="0"/>
                        </a:rPr>
                        <a:t>Information individuelle </a:t>
                      </a:r>
                      <a:r>
                        <a:rPr lang="fr-FR" sz="1200" b="0" i="0" dirty="0">
                          <a:latin typeface="Georgia" panose="02040502050405020303" pitchFamily="18" charset="0"/>
                        </a:rPr>
                        <a:t>des personnes concernées</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i="0" dirty="0">
                          <a:latin typeface="Georgia" panose="02040502050405020303" pitchFamily="18" charset="0"/>
                        </a:rPr>
                        <a:t>Information individuelle </a:t>
                      </a:r>
                      <a:r>
                        <a:rPr lang="fr-FR" sz="1200" b="0" i="0" dirty="0">
                          <a:latin typeface="Georgia" panose="02040502050405020303" pitchFamily="18" charset="0"/>
                        </a:rPr>
                        <a:t>des personnes concernées</a:t>
                      </a:r>
                    </a:p>
                  </a:txBody>
                  <a:tcPr marL="68580" marR="68580" marT="34290" marB="34290"/>
                </a:tc>
                <a:extLst>
                  <a:ext uri="{0D108BD9-81ED-4DB2-BD59-A6C34878D82A}">
                    <a16:rowId xmlns:a16="http://schemas.microsoft.com/office/drawing/2014/main" val="10004"/>
                  </a:ext>
                </a:extLst>
              </a:tr>
              <a:tr h="4949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latin typeface="Georgia" panose="02040502050405020303" pitchFamily="18" charset="0"/>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a:latin typeface="Georgia" panose="02040502050405020303" pitchFamily="18" charset="0"/>
                        </a:rPr>
                        <a:t>Consentement spécifique génétique</a:t>
                      </a:r>
                    </a:p>
                  </a:txBody>
                  <a:tcPr marL="68580" marR="68580" marT="34290" marB="34290"/>
                </a:tc>
                <a:extLst>
                  <a:ext uri="{0D108BD9-81ED-4DB2-BD59-A6C34878D82A}">
                    <a16:rowId xmlns:a16="http://schemas.microsoft.com/office/drawing/2014/main" val="10005"/>
                  </a:ext>
                </a:extLst>
              </a:tr>
            </a:tbl>
          </a:graphicData>
        </a:graphic>
      </p:graphicFrame>
      <p:sp>
        <p:nvSpPr>
          <p:cNvPr id="3" name="Ellipse 2"/>
          <p:cNvSpPr/>
          <p:nvPr/>
        </p:nvSpPr>
        <p:spPr>
          <a:xfrm>
            <a:off x="2176112" y="1412234"/>
            <a:ext cx="4095455" cy="4781791"/>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7" name="Espace réservé de la date 6"/>
          <p:cNvSpPr>
            <a:spLocks noGrp="1"/>
          </p:cNvSpPr>
          <p:nvPr>
            <p:ph type="dt" sz="half" idx="10"/>
          </p:nvPr>
        </p:nvSpPr>
        <p:spPr/>
        <p:txBody>
          <a:bodyPr/>
          <a:lstStyle/>
          <a:p>
            <a:fld id="{25BE13F5-4CBE-4D98-81B2-8B9BF1762B9C}" type="datetime1">
              <a:rPr lang="fr-FR" smtClean="0"/>
              <a:t>09/10/2024</a:t>
            </a:fld>
            <a:endParaRPr lang="fr-FR"/>
          </a:p>
        </p:txBody>
      </p:sp>
      <p:sp>
        <p:nvSpPr>
          <p:cNvPr id="8" name="Espace réservé du pied de page 7"/>
          <p:cNvSpPr>
            <a:spLocks noGrp="1"/>
          </p:cNvSpPr>
          <p:nvPr>
            <p:ph type="ftr" sz="quarter" idx="11"/>
          </p:nvPr>
        </p:nvSpPr>
        <p:spPr/>
        <p:txBody>
          <a:bodyPr/>
          <a:lstStyle/>
          <a:p>
            <a:r>
              <a:rPr lang="fr-FR"/>
              <a:t>Hélène GUIMIOT</a:t>
            </a:r>
          </a:p>
        </p:txBody>
      </p:sp>
    </p:spTree>
    <p:extLst>
      <p:ext uri="{BB962C8B-B14F-4D97-AF65-F5344CB8AC3E}">
        <p14:creationId xmlns:p14="http://schemas.microsoft.com/office/powerpoint/2010/main" val="803005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F42092-B4A7-43C2-9A30-FCB7635376B3}"/>
              </a:ext>
            </a:extLst>
          </p:cNvPr>
          <p:cNvSpPr>
            <a:spLocks noGrp="1"/>
          </p:cNvSpPr>
          <p:nvPr>
            <p:ph type="title"/>
          </p:nvPr>
        </p:nvSpPr>
        <p:spPr>
          <a:xfrm>
            <a:off x="479376" y="436919"/>
            <a:ext cx="11161240" cy="857250"/>
          </a:xfrm>
        </p:spPr>
        <p:txBody>
          <a:bodyPr/>
          <a:lstStyle/>
          <a:p>
            <a:r>
              <a:rPr lang="fr-FR" sz="2800" dirty="0">
                <a:solidFill>
                  <a:srgbClr val="4596EC"/>
                </a:solidFill>
              </a:rPr>
              <a:t>Qu’est-ce qu’un entrepôt de données de santé et comment le distinguer d’une recherche?</a:t>
            </a:r>
          </a:p>
        </p:txBody>
      </p:sp>
      <p:grpSp>
        <p:nvGrpSpPr>
          <p:cNvPr id="3" name="Groupe 2">
            <a:extLst>
              <a:ext uri="{FF2B5EF4-FFF2-40B4-BE49-F238E27FC236}">
                <a16:creationId xmlns:a16="http://schemas.microsoft.com/office/drawing/2014/main" id="{EE02EFEB-A0C2-44A2-8145-FF0073D3A7FD}"/>
              </a:ext>
            </a:extLst>
          </p:cNvPr>
          <p:cNvGrpSpPr/>
          <p:nvPr/>
        </p:nvGrpSpPr>
        <p:grpSpPr>
          <a:xfrm>
            <a:off x="2279576" y="1506084"/>
            <a:ext cx="6594649" cy="1713995"/>
            <a:chOff x="-1170871" y="1872106"/>
            <a:chExt cx="8792865" cy="2285327"/>
          </a:xfrm>
        </p:grpSpPr>
        <p:sp>
          <p:nvSpPr>
            <p:cNvPr id="10" name="ZoneTexte 9">
              <a:extLst>
                <a:ext uri="{FF2B5EF4-FFF2-40B4-BE49-F238E27FC236}">
                  <a16:creationId xmlns:a16="http://schemas.microsoft.com/office/drawing/2014/main" id="{FACF4FFA-FBD3-4A90-80FF-50673FA603E7}"/>
                </a:ext>
              </a:extLst>
            </p:cNvPr>
            <p:cNvSpPr txBox="1"/>
            <p:nvPr/>
          </p:nvSpPr>
          <p:spPr>
            <a:xfrm>
              <a:off x="-402786" y="2241438"/>
              <a:ext cx="8024780" cy="1915995"/>
            </a:xfrm>
            <a:prstGeom prst="rect">
              <a:avLst/>
            </a:prstGeom>
            <a:noFill/>
            <a:ln>
              <a:solidFill>
                <a:srgbClr val="4596EC"/>
              </a:solidFill>
            </a:ln>
          </p:spPr>
          <p:txBody>
            <a:bodyPr wrap="square" rtlCol="0">
              <a:spAutoFit/>
            </a:bodyPr>
            <a:lstStyle/>
            <a:p>
              <a:pPr lvl="0" algn="just"/>
              <a:endParaRPr lang="fr-FR" sz="788" dirty="0">
                <a:latin typeface="Georgia" panose="02040502050405020303" pitchFamily="18" charset="0"/>
              </a:endParaRPr>
            </a:p>
            <a:p>
              <a:pPr lvl="0" algn="just"/>
              <a:r>
                <a:rPr lang="fr-FR" sz="1050" dirty="0">
                  <a:latin typeface="Georgia" panose="02040502050405020303" pitchFamily="18" charset="0"/>
                </a:rPr>
                <a:t>Les entrepôts de données de santé sont créés principalement </a:t>
              </a:r>
              <a:r>
                <a:rPr lang="fr-FR" sz="1050" b="1" dirty="0">
                  <a:latin typeface="Georgia" panose="02040502050405020303" pitchFamily="18" charset="0"/>
                </a:rPr>
                <a:t>pour collecter et disposer de données massives</a:t>
              </a:r>
            </a:p>
            <a:p>
              <a:pPr lvl="0" algn="just"/>
              <a:endParaRPr lang="fr-FR" sz="600" b="1" dirty="0">
                <a:latin typeface="Georgia" panose="02040502050405020303" pitchFamily="18" charset="0"/>
              </a:endParaRPr>
            </a:p>
            <a:p>
              <a:pPr marL="128588" indent="-128588" algn="just">
                <a:buFont typeface="Arial" panose="020B0604020202020204" pitchFamily="34" charset="0"/>
                <a:buChar char="•"/>
              </a:pPr>
              <a:r>
                <a:rPr lang="fr-FR" sz="1050" b="1" dirty="0">
                  <a:latin typeface="Georgia" panose="02040502050405020303" pitchFamily="18" charset="0"/>
                </a:rPr>
                <a:t>Origine variée des données </a:t>
              </a:r>
              <a:r>
                <a:rPr lang="fr-FR" sz="1050" dirty="0">
                  <a:latin typeface="Georgia" panose="02040502050405020303" pitchFamily="18" charset="0"/>
                </a:rPr>
                <a:t>(données relatives à la prise en charge médicale du patient, données socio-démographiques, données issues de précédentes recherches etc.)</a:t>
              </a:r>
            </a:p>
            <a:p>
              <a:pPr marL="128588" indent="-128588" algn="just">
                <a:buFont typeface="Arial" panose="020B0604020202020204" pitchFamily="34" charset="0"/>
                <a:buChar char="•"/>
              </a:pPr>
              <a:r>
                <a:rPr lang="fr-FR" sz="1050" b="1" dirty="0">
                  <a:latin typeface="Georgia" panose="02040502050405020303" pitchFamily="18" charset="0"/>
                </a:rPr>
                <a:t>Longue prolongée </a:t>
              </a:r>
              <a:r>
                <a:rPr lang="fr-FR" sz="1050" dirty="0">
                  <a:latin typeface="Georgia" panose="02040502050405020303" pitchFamily="18" charset="0"/>
                </a:rPr>
                <a:t>de l’entrepôt</a:t>
              </a:r>
              <a:endParaRPr lang="fr-FR" sz="1050" b="1" dirty="0">
                <a:latin typeface="Georgia" panose="02040502050405020303" pitchFamily="18" charset="0"/>
              </a:endParaRPr>
            </a:p>
            <a:p>
              <a:pPr marL="128588" indent="-128588" algn="just">
                <a:buFont typeface="Arial" panose="020B0604020202020204" pitchFamily="34" charset="0"/>
                <a:buChar char="•"/>
              </a:pPr>
              <a:r>
                <a:rPr lang="fr-FR" sz="1050" b="1" dirty="0">
                  <a:latin typeface="Georgia" panose="02040502050405020303" pitchFamily="18" charset="0"/>
                </a:rPr>
                <a:t>Base de données alimentée au fil de l’eau</a:t>
              </a:r>
            </a:p>
            <a:p>
              <a:pPr marL="128588" indent="-128588" algn="just">
                <a:buFont typeface="Arial" panose="020B0604020202020204" pitchFamily="34" charset="0"/>
                <a:buChar char="•"/>
              </a:pPr>
              <a:r>
                <a:rPr lang="fr-FR" sz="1050" dirty="0">
                  <a:latin typeface="Georgia" panose="02040502050405020303" pitchFamily="18" charset="0"/>
                </a:rPr>
                <a:t>Données réutilisées à la réalisation de </a:t>
              </a:r>
              <a:r>
                <a:rPr lang="fr-FR" sz="1050" b="1" dirty="0">
                  <a:latin typeface="Georgia" panose="02040502050405020303" pitchFamily="18" charset="0"/>
                </a:rPr>
                <a:t>traitements ultérieurs</a:t>
              </a:r>
            </a:p>
          </p:txBody>
        </p:sp>
        <p:sp>
          <p:nvSpPr>
            <p:cNvPr id="11" name="ZoneTexte 10">
              <a:extLst>
                <a:ext uri="{FF2B5EF4-FFF2-40B4-BE49-F238E27FC236}">
                  <a16:creationId xmlns:a16="http://schemas.microsoft.com/office/drawing/2014/main" id="{D34CEC8B-FC89-4245-8CBD-F39085D42D3A}"/>
                </a:ext>
              </a:extLst>
            </p:cNvPr>
            <p:cNvSpPr txBox="1"/>
            <p:nvPr/>
          </p:nvSpPr>
          <p:spPr>
            <a:xfrm>
              <a:off x="-1170871" y="1872106"/>
              <a:ext cx="3013708" cy="369332"/>
            </a:xfrm>
            <a:prstGeom prst="rect">
              <a:avLst/>
            </a:prstGeom>
            <a:solidFill>
              <a:srgbClr val="4596EC"/>
            </a:solidFill>
            <a:effectLst>
              <a:outerShdw blurRad="50800" dist="38100" dir="2700000" algn="tl" rotWithShape="0">
                <a:prstClr val="black">
                  <a:alpha val="40000"/>
                </a:prstClr>
              </a:outerShdw>
            </a:effectLst>
          </p:spPr>
          <p:txBody>
            <a:bodyPr wrap="square" rtlCol="0">
              <a:spAutoFit/>
            </a:bodyPr>
            <a:lstStyle/>
            <a:p>
              <a:r>
                <a:rPr lang="fr-FR" sz="1200" b="1" dirty="0">
                  <a:solidFill>
                    <a:schemeClr val="bg1"/>
                  </a:solidFill>
                  <a:latin typeface="Georgia" panose="02040502050405020303" pitchFamily="18" charset="0"/>
                </a:rPr>
                <a:t>La notion « d’entrepôt »</a:t>
              </a:r>
            </a:p>
          </p:txBody>
        </p:sp>
      </p:grpSp>
      <p:graphicFrame>
        <p:nvGraphicFramePr>
          <p:cNvPr id="14" name="Espace réservé du contenu 6">
            <a:extLst>
              <a:ext uri="{FF2B5EF4-FFF2-40B4-BE49-F238E27FC236}">
                <a16:creationId xmlns:a16="http://schemas.microsoft.com/office/drawing/2014/main" id="{BC5C9BD8-7041-4DF9-8275-0C6E4A5B2A38}"/>
              </a:ext>
            </a:extLst>
          </p:cNvPr>
          <p:cNvGraphicFramePr>
            <a:graphicFrameLocks/>
          </p:cNvGraphicFramePr>
          <p:nvPr>
            <p:extLst/>
          </p:nvPr>
        </p:nvGraphicFramePr>
        <p:xfrm>
          <a:off x="2855640" y="3429000"/>
          <a:ext cx="6530178" cy="193434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265089">
                  <a:extLst>
                    <a:ext uri="{9D8B030D-6E8A-4147-A177-3AD203B41FA5}">
                      <a16:colId xmlns:a16="http://schemas.microsoft.com/office/drawing/2014/main" val="1073295142"/>
                    </a:ext>
                  </a:extLst>
                </a:gridCol>
                <a:gridCol w="3265089">
                  <a:extLst>
                    <a:ext uri="{9D8B030D-6E8A-4147-A177-3AD203B41FA5}">
                      <a16:colId xmlns:a16="http://schemas.microsoft.com/office/drawing/2014/main" val="3571633425"/>
                    </a:ext>
                  </a:extLst>
                </a:gridCol>
              </a:tblGrid>
              <a:tr h="289719">
                <a:tc>
                  <a:txBody>
                    <a:bodyPr/>
                    <a:lstStyle/>
                    <a:p>
                      <a:pPr algn="ctr"/>
                      <a:r>
                        <a:rPr lang="fr-FR" sz="1050" dirty="0">
                          <a:latin typeface="Georgia" panose="02040502050405020303" pitchFamily="18" charset="0"/>
                        </a:rPr>
                        <a:t>Entrepôt</a:t>
                      </a:r>
                    </a:p>
                  </a:txBody>
                  <a:tcPr marL="68580" marR="68580" marT="34290" marB="34290" anchor="ctr"/>
                </a:tc>
                <a:tc>
                  <a:txBody>
                    <a:bodyPr/>
                    <a:lstStyle/>
                    <a:p>
                      <a:pPr algn="ctr"/>
                      <a:r>
                        <a:rPr lang="fr-FR" sz="1050" dirty="0">
                          <a:latin typeface="Georgia" panose="02040502050405020303" pitchFamily="18" charset="0"/>
                        </a:rPr>
                        <a:t>Recherche</a:t>
                      </a:r>
                    </a:p>
                  </a:txBody>
                  <a:tcPr marL="68580" marR="68580" marT="34290" marB="34290" anchor="ctr"/>
                </a:tc>
                <a:extLst>
                  <a:ext uri="{0D108BD9-81ED-4DB2-BD59-A6C34878D82A}">
                    <a16:rowId xmlns:a16="http://schemas.microsoft.com/office/drawing/2014/main" val="2816052045"/>
                  </a:ext>
                </a:extLst>
              </a:tr>
              <a:tr h="594687">
                <a:tc>
                  <a:txBody>
                    <a:bodyPr/>
                    <a:lstStyle/>
                    <a:p>
                      <a:pPr algn="just"/>
                      <a:r>
                        <a:rPr lang="fr-FR" sz="1050" dirty="0">
                          <a:latin typeface="Georgia" panose="02040502050405020303" pitchFamily="18" charset="0"/>
                        </a:rPr>
                        <a:t>Permet la réalisation ultérieure d’un nombre important de projets (dont les finalités sont diverses)</a:t>
                      </a:r>
                    </a:p>
                  </a:txBody>
                  <a:tcPr marL="68580" marR="68580" marT="34290" marB="34290" anchor="ctr"/>
                </a:tc>
                <a:tc>
                  <a:txBody>
                    <a:bodyPr/>
                    <a:lstStyle/>
                    <a:p>
                      <a:pPr algn="just"/>
                      <a:r>
                        <a:rPr lang="fr-FR" sz="1050" dirty="0">
                          <a:latin typeface="Georgia" panose="02040502050405020303" pitchFamily="18" charset="0"/>
                        </a:rPr>
                        <a:t>Finalité précise et répond à une question de recherche scientifique spécifique et ponctuelle</a:t>
                      </a:r>
                    </a:p>
                  </a:txBody>
                  <a:tcPr marL="68580" marR="68580" marT="34290" marB="34290" anchor="ctr"/>
                </a:tc>
                <a:extLst>
                  <a:ext uri="{0D108BD9-81ED-4DB2-BD59-A6C34878D82A}">
                    <a16:rowId xmlns:a16="http://schemas.microsoft.com/office/drawing/2014/main" val="1939105738"/>
                  </a:ext>
                </a:extLst>
              </a:tr>
              <a:tr h="524969">
                <a:tc>
                  <a:txBody>
                    <a:bodyPr/>
                    <a:lstStyle/>
                    <a:p>
                      <a:pPr algn="just"/>
                      <a:r>
                        <a:rPr lang="fr-FR" sz="1050" dirty="0">
                          <a:latin typeface="Georgia" panose="02040502050405020303" pitchFamily="18" charset="0"/>
                        </a:rPr>
                        <a:t>Constitué afin d’obtenir un volume de données important.</a:t>
                      </a:r>
                    </a:p>
                  </a:txBody>
                  <a:tcPr marL="68580" marR="68580" marT="34290" marB="34290" anchor="ctr"/>
                </a:tc>
                <a:tc>
                  <a:txBody>
                    <a:bodyPr/>
                    <a:lstStyle/>
                    <a:p>
                      <a:pPr algn="just"/>
                      <a:r>
                        <a:rPr lang="fr-FR" sz="1050" dirty="0">
                          <a:latin typeface="Georgia" panose="02040502050405020303" pitchFamily="18" charset="0"/>
                        </a:rPr>
                        <a:t>Les données sont collectées spécifiquement pour les besoins du projet.</a:t>
                      </a:r>
                    </a:p>
                  </a:txBody>
                  <a:tcPr marL="68580" marR="68580" marT="34290" marB="34290" anchor="ctr"/>
                </a:tc>
                <a:extLst>
                  <a:ext uri="{0D108BD9-81ED-4DB2-BD59-A6C34878D82A}">
                    <a16:rowId xmlns:a16="http://schemas.microsoft.com/office/drawing/2014/main" val="3895264638"/>
                  </a:ext>
                </a:extLst>
              </a:tr>
              <a:tr h="524969">
                <a:tc>
                  <a:txBody>
                    <a:bodyPr/>
                    <a:lstStyle/>
                    <a:p>
                      <a:pPr algn="just"/>
                      <a:r>
                        <a:rPr lang="fr-FR" sz="1050" dirty="0">
                          <a:latin typeface="Georgia" panose="02040502050405020303" pitchFamily="18" charset="0"/>
                        </a:rPr>
                        <a:t>Constitué pour une durée assez longue (10 ans en général)</a:t>
                      </a:r>
                    </a:p>
                  </a:txBody>
                  <a:tcPr marL="68580" marR="68580" marT="34290" marB="3429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050" dirty="0">
                          <a:latin typeface="Georgia" panose="02040502050405020303" pitchFamily="18" charset="0"/>
                        </a:rPr>
                        <a:t>La durée de la recherche est limitée et connue</a:t>
                      </a:r>
                    </a:p>
                    <a:p>
                      <a:pPr algn="just"/>
                      <a:endParaRPr lang="fr-FR" sz="1050" dirty="0">
                        <a:latin typeface="Georgia" panose="02040502050405020303" pitchFamily="18" charset="0"/>
                      </a:endParaRPr>
                    </a:p>
                  </a:txBody>
                  <a:tcPr marL="68580" marR="68580" marT="34290" marB="34290" anchor="ctr"/>
                </a:tc>
                <a:extLst>
                  <a:ext uri="{0D108BD9-81ED-4DB2-BD59-A6C34878D82A}">
                    <a16:rowId xmlns:a16="http://schemas.microsoft.com/office/drawing/2014/main" val="1347645282"/>
                  </a:ext>
                </a:extLst>
              </a:tr>
            </a:tbl>
          </a:graphicData>
        </a:graphic>
      </p:graphicFrame>
      <p:sp>
        <p:nvSpPr>
          <p:cNvPr id="9" name="ZoneTexte 8">
            <a:extLst>
              <a:ext uri="{FF2B5EF4-FFF2-40B4-BE49-F238E27FC236}">
                <a16:creationId xmlns:a16="http://schemas.microsoft.com/office/drawing/2014/main" id="{0718E619-F3A7-4DAF-BC0E-B312CDC7BA6E}"/>
              </a:ext>
            </a:extLst>
          </p:cNvPr>
          <p:cNvSpPr txBox="1"/>
          <p:nvPr/>
        </p:nvSpPr>
        <p:spPr>
          <a:xfrm>
            <a:off x="59807" y="5476972"/>
            <a:ext cx="3287688" cy="738664"/>
          </a:xfrm>
          <a:prstGeom prst="rect">
            <a:avLst/>
          </a:prstGeom>
          <a:solidFill>
            <a:schemeClr val="accent1">
              <a:lumMod val="20000"/>
              <a:lumOff val="80000"/>
            </a:schemeClr>
          </a:solidFill>
          <a:effectLst>
            <a:outerShdw blurRad="50800" dist="38100" dir="8100000" algn="tr" rotWithShape="0">
              <a:prstClr val="black">
                <a:alpha val="40000"/>
              </a:prstClr>
            </a:outerShdw>
          </a:effectLst>
        </p:spPr>
        <p:txBody>
          <a:bodyPr wrap="square" rtlCol="0">
            <a:spAutoFit/>
          </a:bodyPr>
          <a:lstStyle/>
          <a:p>
            <a:r>
              <a:rPr lang="fr-FR" sz="1050" u="sng" dirty="0">
                <a:latin typeface="Georgia" panose="02040502050405020303" pitchFamily="18" charset="0"/>
              </a:rPr>
              <a:t>Pour en savoir plus </a:t>
            </a:r>
            <a:r>
              <a:rPr lang="fr-FR" sz="1050" dirty="0">
                <a:latin typeface="Georgia" panose="02040502050405020303" pitchFamily="18" charset="0"/>
              </a:rPr>
              <a:t>: </a:t>
            </a:r>
            <a:r>
              <a:rPr lang="fr-FR" sz="1050" dirty="0">
                <a:latin typeface="Georgia" panose="02040502050405020303" pitchFamily="18" charset="0"/>
                <a:hlinkClick r:id="rId3"/>
              </a:rPr>
              <a:t>fiche pratique </a:t>
            </a:r>
            <a:r>
              <a:rPr lang="fr-FR" sz="1050" b="1" i="1" dirty="0">
                <a:latin typeface="Georgia" panose="02040502050405020303" pitchFamily="18" charset="0"/>
              </a:rPr>
              <a:t>« Traitements de données de santé : comment faire la distinction entre un entrepôt et une recherche et quelles conséquences ? »</a:t>
            </a:r>
            <a:endParaRPr lang="fr-FR" sz="1600" u="sng" dirty="0">
              <a:solidFill>
                <a:srgbClr val="4596EC"/>
              </a:solidFill>
              <a:latin typeface="Georgia" panose="02040502050405020303" pitchFamily="18" charset="0"/>
            </a:endParaRPr>
          </a:p>
        </p:txBody>
      </p:sp>
      <p:sp>
        <p:nvSpPr>
          <p:cNvPr id="6" name="Rectangle : coins arrondis 5">
            <a:extLst>
              <a:ext uri="{FF2B5EF4-FFF2-40B4-BE49-F238E27FC236}">
                <a16:creationId xmlns:a16="http://schemas.microsoft.com/office/drawing/2014/main" id="{C51FAE93-1C54-4C13-95F5-9558EF1807ED}"/>
              </a:ext>
            </a:extLst>
          </p:cNvPr>
          <p:cNvSpPr/>
          <p:nvPr/>
        </p:nvSpPr>
        <p:spPr>
          <a:xfrm>
            <a:off x="3827748" y="5486823"/>
            <a:ext cx="4536504" cy="445344"/>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400" dirty="0">
                <a:latin typeface="Georgia" panose="02040502050405020303" pitchFamily="18" charset="0"/>
              </a:rPr>
              <a:t>Existence de travaux en cours au sujet du statut des cohortes et sur la mise en conformité des registres</a:t>
            </a:r>
          </a:p>
        </p:txBody>
      </p:sp>
      <p:sp>
        <p:nvSpPr>
          <p:cNvPr id="4" name="Espace réservé de la date 3">
            <a:extLst>
              <a:ext uri="{FF2B5EF4-FFF2-40B4-BE49-F238E27FC236}">
                <a16:creationId xmlns:a16="http://schemas.microsoft.com/office/drawing/2014/main" id="{0FF00F0E-DEF9-4AE4-AFFF-8C5415CB4895}"/>
              </a:ext>
            </a:extLst>
          </p:cNvPr>
          <p:cNvSpPr>
            <a:spLocks noGrp="1"/>
          </p:cNvSpPr>
          <p:nvPr>
            <p:ph type="dt" sz="half" idx="10"/>
          </p:nvPr>
        </p:nvSpPr>
        <p:spPr/>
        <p:txBody>
          <a:bodyPr/>
          <a:lstStyle/>
          <a:p>
            <a:fld id="{35FE0C30-3E5B-4885-9E3C-9056001F4B63}" type="datetime1">
              <a:rPr lang="fr-FR" smtClean="0"/>
              <a:t>09/10/2024</a:t>
            </a:fld>
            <a:endParaRPr lang="fr-FR" dirty="0"/>
          </a:p>
        </p:txBody>
      </p:sp>
      <p:sp>
        <p:nvSpPr>
          <p:cNvPr id="5" name="Espace réservé du pied de page 4">
            <a:extLst>
              <a:ext uri="{FF2B5EF4-FFF2-40B4-BE49-F238E27FC236}">
                <a16:creationId xmlns:a16="http://schemas.microsoft.com/office/drawing/2014/main" id="{28A066CA-2022-489B-A850-818114BAF693}"/>
              </a:ext>
            </a:extLst>
          </p:cNvPr>
          <p:cNvSpPr>
            <a:spLocks noGrp="1"/>
          </p:cNvSpPr>
          <p:nvPr>
            <p:ph type="ftr" sz="quarter" idx="11"/>
          </p:nvPr>
        </p:nvSpPr>
        <p:spPr/>
        <p:txBody>
          <a:bodyPr/>
          <a:lstStyle/>
          <a:p>
            <a:r>
              <a:rPr lang="fr-FR"/>
              <a:t>Hélène GUIMIOT</a:t>
            </a:r>
            <a:endParaRPr lang="fr-FR" dirty="0"/>
          </a:p>
        </p:txBody>
      </p:sp>
      <p:sp>
        <p:nvSpPr>
          <p:cNvPr id="7" name="Espace réservé du numéro de diapositive 6">
            <a:extLst>
              <a:ext uri="{FF2B5EF4-FFF2-40B4-BE49-F238E27FC236}">
                <a16:creationId xmlns:a16="http://schemas.microsoft.com/office/drawing/2014/main" id="{0B762538-B2D8-4194-AECC-4462A2AA9C99}"/>
              </a:ext>
            </a:extLst>
          </p:cNvPr>
          <p:cNvSpPr>
            <a:spLocks noGrp="1"/>
          </p:cNvSpPr>
          <p:nvPr>
            <p:ph type="sldNum" sz="quarter" idx="12"/>
          </p:nvPr>
        </p:nvSpPr>
        <p:spPr/>
        <p:txBody>
          <a:bodyPr/>
          <a:lstStyle/>
          <a:p>
            <a:fld id="{0579DC97-5D12-4D9B-BA49-CCEB784B454D}" type="slidenum">
              <a:rPr lang="fr-FR" smtClean="0"/>
              <a:pPr/>
              <a:t>26</a:t>
            </a:fld>
            <a:endParaRPr lang="fr-FR" dirty="0"/>
          </a:p>
        </p:txBody>
      </p:sp>
    </p:spTree>
    <p:extLst>
      <p:ext uri="{BB962C8B-B14F-4D97-AF65-F5344CB8AC3E}">
        <p14:creationId xmlns:p14="http://schemas.microsoft.com/office/powerpoint/2010/main" val="311778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487197" y="1612370"/>
            <a:ext cx="1229683" cy="45265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itre 1"/>
          <p:cNvSpPr>
            <a:spLocks noGrp="1"/>
          </p:cNvSpPr>
          <p:nvPr>
            <p:ph type="title"/>
          </p:nvPr>
        </p:nvSpPr>
        <p:spPr>
          <a:xfrm>
            <a:off x="1919536" y="404664"/>
            <a:ext cx="8229600" cy="857250"/>
          </a:xfrm>
        </p:spPr>
        <p:txBody>
          <a:bodyPr/>
          <a:lstStyle/>
          <a:p>
            <a:r>
              <a:rPr lang="fr-FR" sz="2800" dirty="0">
                <a:solidFill>
                  <a:srgbClr val="4596EC"/>
                </a:solidFill>
              </a:rPr>
              <a:t>Les entrepôts de données de santé </a:t>
            </a:r>
          </a:p>
        </p:txBody>
      </p:sp>
      <p:sp>
        <p:nvSpPr>
          <p:cNvPr id="3" name="ZoneTexte 2"/>
          <p:cNvSpPr txBox="1"/>
          <p:nvPr/>
        </p:nvSpPr>
        <p:spPr>
          <a:xfrm>
            <a:off x="2833328" y="3506313"/>
            <a:ext cx="6691197" cy="369332"/>
          </a:xfrm>
          <a:prstGeom prst="rect">
            <a:avLst/>
          </a:prstGeom>
          <a:noFill/>
        </p:spPr>
        <p:txBody>
          <a:bodyPr wrap="square" rtlCol="0">
            <a:spAutoFit/>
          </a:bodyPr>
          <a:lstStyle/>
          <a:p>
            <a:r>
              <a:rPr lang="fr-FR" b="1" dirty="0">
                <a:latin typeface="Georgia" panose="02040502050405020303" pitchFamily="18" charset="0"/>
              </a:rPr>
              <a:t>Information </a:t>
            </a:r>
            <a:r>
              <a:rPr lang="fr-FR" b="1" dirty="0">
                <a:solidFill>
                  <a:srgbClr val="4596EC"/>
                </a:solidFill>
                <a:latin typeface="Georgia" panose="02040502050405020303" pitchFamily="18" charset="0"/>
              </a:rPr>
              <a:t>individuelle</a:t>
            </a:r>
            <a:r>
              <a:rPr lang="fr-FR" dirty="0">
                <a:solidFill>
                  <a:srgbClr val="4596EC"/>
                </a:solidFill>
                <a:latin typeface="Georgia" panose="02040502050405020303" pitchFamily="18" charset="0"/>
              </a:rPr>
              <a:t> </a:t>
            </a:r>
            <a:r>
              <a:rPr lang="fr-FR" dirty="0">
                <a:latin typeface="Georgia" panose="02040502050405020303" pitchFamily="18" charset="0"/>
              </a:rPr>
              <a:t>complète, claire et lisible </a:t>
            </a:r>
          </a:p>
        </p:txBody>
      </p:sp>
      <p:sp>
        <p:nvSpPr>
          <p:cNvPr id="4" name="ZoneTexte 3"/>
          <p:cNvSpPr txBox="1"/>
          <p:nvPr/>
        </p:nvSpPr>
        <p:spPr>
          <a:xfrm>
            <a:off x="2877766" y="1716574"/>
            <a:ext cx="7581528" cy="646331"/>
          </a:xfrm>
          <a:prstGeom prst="rect">
            <a:avLst/>
          </a:prstGeom>
          <a:noFill/>
        </p:spPr>
        <p:txBody>
          <a:bodyPr wrap="square" rtlCol="0">
            <a:spAutoFit/>
          </a:bodyPr>
          <a:lstStyle/>
          <a:p>
            <a:r>
              <a:rPr lang="fr-FR" dirty="0">
                <a:latin typeface="Georgia" panose="02040502050405020303" pitchFamily="18" charset="0"/>
              </a:rPr>
              <a:t>Entrepôts de données créés principalement pour collecter et disposer de </a:t>
            </a:r>
            <a:r>
              <a:rPr lang="fr-FR" b="1" dirty="0">
                <a:solidFill>
                  <a:srgbClr val="4596EC"/>
                </a:solidFill>
                <a:latin typeface="Georgia" panose="02040502050405020303" pitchFamily="18" charset="0"/>
              </a:rPr>
              <a:t>données massives</a:t>
            </a:r>
            <a:r>
              <a:rPr lang="fr-FR" dirty="0">
                <a:latin typeface="Georgia" panose="02040502050405020303" pitchFamily="18" charset="0"/>
              </a:rPr>
              <a:t>  par des entités publiques ou privées</a:t>
            </a:r>
          </a:p>
        </p:txBody>
      </p:sp>
      <p:sp>
        <p:nvSpPr>
          <p:cNvPr id="9" name="ZoneTexte 8"/>
          <p:cNvSpPr txBox="1"/>
          <p:nvPr/>
        </p:nvSpPr>
        <p:spPr>
          <a:xfrm>
            <a:off x="2864178" y="2534774"/>
            <a:ext cx="7731718" cy="923330"/>
          </a:xfrm>
          <a:prstGeom prst="rect">
            <a:avLst/>
          </a:prstGeom>
          <a:noFill/>
        </p:spPr>
        <p:txBody>
          <a:bodyPr wrap="square" rtlCol="0">
            <a:spAutoFit/>
          </a:bodyPr>
          <a:lstStyle/>
          <a:p>
            <a:r>
              <a:rPr lang="fr-FR" dirty="0">
                <a:latin typeface="Georgia" panose="02040502050405020303" pitchFamily="18" charset="0"/>
              </a:rPr>
              <a:t>Les données sont ensuite </a:t>
            </a:r>
            <a:r>
              <a:rPr lang="fr-FR" b="1" dirty="0">
                <a:solidFill>
                  <a:srgbClr val="4596EC"/>
                </a:solidFill>
                <a:latin typeface="Georgia" panose="02040502050405020303" pitchFamily="18" charset="0"/>
              </a:rPr>
              <a:t>réutilisées</a:t>
            </a:r>
            <a:r>
              <a:rPr lang="fr-FR" dirty="0">
                <a:latin typeface="Georgia" panose="02040502050405020303" pitchFamily="18" charset="0"/>
              </a:rPr>
              <a:t>, principalement à des fins </a:t>
            </a:r>
            <a:r>
              <a:rPr lang="fr-FR" b="1" dirty="0">
                <a:latin typeface="Georgia" panose="02040502050405020303" pitchFamily="18" charset="0"/>
              </a:rPr>
              <a:t>d’études, de recherches et d’évaluations </a:t>
            </a:r>
            <a:r>
              <a:rPr lang="fr-FR" dirty="0">
                <a:latin typeface="Georgia" panose="02040502050405020303" pitchFamily="18" charset="0"/>
              </a:rPr>
              <a:t>dans le domaine de la santé – </a:t>
            </a:r>
            <a:r>
              <a:rPr lang="fr-FR" b="1" dirty="0">
                <a:solidFill>
                  <a:srgbClr val="4596EC"/>
                </a:solidFill>
                <a:latin typeface="Georgia" panose="02040502050405020303" pitchFamily="18" charset="0"/>
              </a:rPr>
              <a:t>finalité d’intérêt public </a:t>
            </a:r>
          </a:p>
        </p:txBody>
      </p:sp>
      <p:pic>
        <p:nvPicPr>
          <p:cNvPr id="8" name="Image 7"/>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934042" y="2652758"/>
            <a:ext cx="504056" cy="616229"/>
          </a:xfrm>
          <a:prstGeom prst="rect">
            <a:avLst/>
          </a:prstGeom>
        </p:spPr>
      </p:pic>
      <p:pic>
        <p:nvPicPr>
          <p:cNvPr id="11" name="Image 10"/>
          <p:cNvPicPr>
            <a:picLocks noChangeAspect="1"/>
          </p:cNvPicPr>
          <p:nvPr/>
        </p:nvPicPr>
        <p:blipFill>
          <a:blip r:embed="rId4">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816149" y="1794929"/>
            <a:ext cx="739845" cy="739845"/>
          </a:xfrm>
          <a:prstGeom prst="rect">
            <a:avLst/>
          </a:prstGeom>
        </p:spPr>
      </p:pic>
      <p:sp>
        <p:nvSpPr>
          <p:cNvPr id="15" name="ZoneTexte 14"/>
          <p:cNvSpPr txBox="1"/>
          <p:nvPr/>
        </p:nvSpPr>
        <p:spPr>
          <a:xfrm>
            <a:off x="2869711" y="4107170"/>
            <a:ext cx="7571574" cy="923330"/>
          </a:xfrm>
          <a:prstGeom prst="rect">
            <a:avLst/>
          </a:prstGeom>
          <a:noFill/>
        </p:spPr>
        <p:txBody>
          <a:bodyPr wrap="square" rtlCol="0">
            <a:spAutoFit/>
          </a:bodyPr>
          <a:lstStyle/>
          <a:p>
            <a:r>
              <a:rPr lang="fr-FR" b="1" dirty="0">
                <a:latin typeface="Georgia" panose="02040502050405020303" pitchFamily="18" charset="0"/>
              </a:rPr>
              <a:t>Consentement </a:t>
            </a:r>
            <a:r>
              <a:rPr lang="fr-FR" b="1" dirty="0">
                <a:solidFill>
                  <a:srgbClr val="4596EC"/>
                </a:solidFill>
                <a:latin typeface="Georgia" panose="02040502050405020303" pitchFamily="18" charset="0"/>
              </a:rPr>
              <a:t>explicite</a:t>
            </a:r>
            <a:r>
              <a:rPr lang="fr-FR" dirty="0">
                <a:solidFill>
                  <a:srgbClr val="4596EC"/>
                </a:solidFill>
                <a:latin typeface="Georgia" panose="02040502050405020303" pitchFamily="18" charset="0"/>
              </a:rPr>
              <a:t> </a:t>
            </a:r>
            <a:r>
              <a:rPr lang="fr-FR" dirty="0">
                <a:latin typeface="Georgia" panose="02040502050405020303" pitchFamily="18" charset="0"/>
              </a:rPr>
              <a:t>des personnes concernées pour la </a:t>
            </a:r>
            <a:r>
              <a:rPr lang="fr-FR" b="1" dirty="0">
                <a:latin typeface="Georgia" panose="02040502050405020303" pitchFamily="18" charset="0"/>
              </a:rPr>
              <a:t>constitution de l’entrepôt </a:t>
            </a:r>
            <a:r>
              <a:rPr lang="fr-FR" dirty="0">
                <a:latin typeface="Georgia" panose="02040502050405020303" pitchFamily="18" charset="0"/>
              </a:rPr>
              <a:t>de données ? </a:t>
            </a:r>
          </a:p>
          <a:p>
            <a:r>
              <a:rPr lang="fr-FR" i="1" dirty="0">
                <a:latin typeface="Georgia" panose="02040502050405020303" pitchFamily="18" charset="0"/>
              </a:rPr>
              <a:t>Oui</a:t>
            </a:r>
            <a:r>
              <a:rPr lang="fr-FR" dirty="0">
                <a:latin typeface="Georgia" panose="02040502050405020303" pitchFamily="18" charset="0"/>
              </a:rPr>
              <a:t> : aucune formalité;  </a:t>
            </a:r>
            <a:r>
              <a:rPr lang="fr-FR" i="1" dirty="0">
                <a:latin typeface="Georgia" panose="02040502050405020303" pitchFamily="18" charset="0"/>
              </a:rPr>
              <a:t>Non</a:t>
            </a:r>
            <a:r>
              <a:rPr lang="fr-FR" dirty="0">
                <a:latin typeface="Georgia" panose="02040502050405020303" pitchFamily="18" charset="0"/>
              </a:rPr>
              <a:t>: demande d’autorisation auprès de la CNIL.</a:t>
            </a:r>
          </a:p>
        </p:txBody>
      </p:sp>
      <p:sp>
        <p:nvSpPr>
          <p:cNvPr id="16" name="ZoneTexte 15"/>
          <p:cNvSpPr txBox="1"/>
          <p:nvPr/>
        </p:nvSpPr>
        <p:spPr>
          <a:xfrm>
            <a:off x="2869711" y="5255249"/>
            <a:ext cx="5256584" cy="369332"/>
          </a:xfrm>
          <a:prstGeom prst="rect">
            <a:avLst/>
          </a:prstGeom>
          <a:noFill/>
        </p:spPr>
        <p:txBody>
          <a:bodyPr wrap="square" rtlCol="0">
            <a:spAutoFit/>
          </a:bodyPr>
          <a:lstStyle/>
          <a:p>
            <a:r>
              <a:rPr lang="fr-FR" b="1" dirty="0">
                <a:latin typeface="Georgia" panose="02040502050405020303" pitchFamily="18" charset="0"/>
              </a:rPr>
              <a:t>Réalisation d’une </a:t>
            </a:r>
            <a:r>
              <a:rPr lang="fr-FR" b="1" dirty="0">
                <a:solidFill>
                  <a:srgbClr val="4596EC"/>
                </a:solidFill>
                <a:latin typeface="Georgia" panose="02040502050405020303" pitchFamily="18" charset="0"/>
              </a:rPr>
              <a:t>AIPD </a:t>
            </a:r>
          </a:p>
        </p:txBody>
      </p:sp>
      <p:pic>
        <p:nvPicPr>
          <p:cNvPr id="13" name="Image 12"/>
          <p:cNvPicPr>
            <a:picLocks noChangeAspect="1"/>
          </p:cNvPicPr>
          <p:nvPr/>
        </p:nvPicPr>
        <p:blipFill>
          <a:blip r:embed="rId5"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719711" y="4245933"/>
            <a:ext cx="932718" cy="489677"/>
          </a:xfrm>
          <a:prstGeom prst="rect">
            <a:avLst/>
          </a:prstGeom>
        </p:spPr>
      </p:pic>
      <p:pic>
        <p:nvPicPr>
          <p:cNvPr id="17" name="Image 16"/>
          <p:cNvPicPr>
            <a:picLocks noChangeAspect="1"/>
          </p:cNvPicPr>
          <p:nvPr/>
        </p:nvPicPr>
        <p:blipFill>
          <a:blip r:embed="rId6"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919536" y="3505985"/>
            <a:ext cx="497214" cy="497214"/>
          </a:xfrm>
          <a:prstGeom prst="rect">
            <a:avLst/>
          </a:prstGeom>
        </p:spPr>
      </p:pic>
      <p:pic>
        <p:nvPicPr>
          <p:cNvPr id="21" name="Image 20"/>
          <p:cNvPicPr>
            <a:picLocks noChangeAspect="1"/>
          </p:cNvPicPr>
          <p:nvPr/>
        </p:nvPicPr>
        <p:blipFill>
          <a:blip r:embed="rId7"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756056" y="5156350"/>
            <a:ext cx="860028" cy="515555"/>
          </a:xfrm>
          <a:prstGeom prst="rect">
            <a:avLst/>
          </a:prstGeom>
        </p:spPr>
      </p:pic>
      <p:sp>
        <p:nvSpPr>
          <p:cNvPr id="18" name="ZoneTexte 17"/>
          <p:cNvSpPr txBox="1"/>
          <p:nvPr/>
        </p:nvSpPr>
        <p:spPr>
          <a:xfrm>
            <a:off x="3935761" y="5832723"/>
            <a:ext cx="4985211" cy="415498"/>
          </a:xfrm>
          <a:prstGeom prst="rect">
            <a:avLst/>
          </a:prstGeom>
          <a:solidFill>
            <a:srgbClr val="FFCC00"/>
          </a:solidFill>
        </p:spPr>
        <p:txBody>
          <a:bodyPr wrap="square" rtlCol="0">
            <a:spAutoFit/>
          </a:bodyPr>
          <a:lstStyle/>
          <a:p>
            <a:r>
              <a:rPr lang="fr-FR" sz="1050" u="sng" dirty="0">
                <a:latin typeface="Georgia" panose="02040502050405020303" pitchFamily="18" charset="0"/>
              </a:rPr>
              <a:t>Pour en savoir plus </a:t>
            </a:r>
            <a:r>
              <a:rPr lang="fr-FR" sz="1050" dirty="0">
                <a:latin typeface="Georgia" panose="02040502050405020303" pitchFamily="18" charset="0"/>
              </a:rPr>
              <a:t>: fiche pratique </a:t>
            </a:r>
            <a:r>
              <a:rPr lang="fr-FR" sz="1050" b="1" i="1" dirty="0">
                <a:latin typeface="Georgia" panose="02040502050405020303" pitchFamily="18" charset="0"/>
              </a:rPr>
              <a:t>« Comment faire la distinction entre un entrepôt et une recherche et quelles conséquences ? » </a:t>
            </a:r>
            <a:r>
              <a:rPr lang="fr-FR" sz="1050" dirty="0">
                <a:latin typeface="Georgia" panose="02040502050405020303" pitchFamily="18" charset="0"/>
              </a:rPr>
              <a:t>sur </a:t>
            </a:r>
            <a:r>
              <a:rPr lang="fr-FR" sz="1050" u="sng" dirty="0">
                <a:solidFill>
                  <a:srgbClr val="4596EC"/>
                </a:solidFill>
                <a:latin typeface="Georgia" panose="02040502050405020303" pitchFamily="18" charset="0"/>
                <a:hlinkClick r:id="rId8"/>
              </a:rPr>
              <a:t>cnil.fr</a:t>
            </a:r>
            <a:endParaRPr lang="fr-FR" sz="1600" u="sng" dirty="0">
              <a:solidFill>
                <a:srgbClr val="4596EC"/>
              </a:solidFill>
              <a:latin typeface="Georgia" panose="02040502050405020303" pitchFamily="18" charset="0"/>
            </a:endParaRPr>
          </a:p>
        </p:txBody>
      </p:sp>
      <p:sp>
        <p:nvSpPr>
          <p:cNvPr id="2" name="Espace réservé de la date 1">
            <a:extLst>
              <a:ext uri="{FF2B5EF4-FFF2-40B4-BE49-F238E27FC236}">
                <a16:creationId xmlns:a16="http://schemas.microsoft.com/office/drawing/2014/main" id="{F49AA66B-E70B-4BC1-AB1A-00142B0FF708}"/>
              </a:ext>
            </a:extLst>
          </p:cNvPr>
          <p:cNvSpPr>
            <a:spLocks noGrp="1"/>
          </p:cNvSpPr>
          <p:nvPr>
            <p:ph type="dt" sz="half" idx="10"/>
          </p:nvPr>
        </p:nvSpPr>
        <p:spPr/>
        <p:txBody>
          <a:bodyPr/>
          <a:lstStyle/>
          <a:p>
            <a:fld id="{0CB31153-A693-473A-9E6E-2D7565CD0348}" type="datetime1">
              <a:rPr lang="fr-FR" smtClean="0"/>
              <a:t>09/10/2024</a:t>
            </a:fld>
            <a:endParaRPr lang="fr-FR" dirty="0"/>
          </a:p>
        </p:txBody>
      </p:sp>
      <p:sp>
        <p:nvSpPr>
          <p:cNvPr id="5" name="Espace réservé du pied de page 4">
            <a:extLst>
              <a:ext uri="{FF2B5EF4-FFF2-40B4-BE49-F238E27FC236}">
                <a16:creationId xmlns:a16="http://schemas.microsoft.com/office/drawing/2014/main" id="{4FC52CAE-6490-4D4E-B152-C35327451DE3}"/>
              </a:ext>
            </a:extLst>
          </p:cNvPr>
          <p:cNvSpPr>
            <a:spLocks noGrp="1"/>
          </p:cNvSpPr>
          <p:nvPr>
            <p:ph type="ftr" sz="quarter" idx="11"/>
          </p:nvPr>
        </p:nvSpPr>
        <p:spPr/>
        <p:txBody>
          <a:bodyPr/>
          <a:lstStyle/>
          <a:p>
            <a:r>
              <a:rPr lang="fr-FR"/>
              <a:t>Hélène GUIMIOT</a:t>
            </a:r>
            <a:endParaRPr lang="fr-FR" dirty="0"/>
          </a:p>
        </p:txBody>
      </p:sp>
      <p:sp>
        <p:nvSpPr>
          <p:cNvPr id="6" name="Espace réservé du numéro de diapositive 5">
            <a:extLst>
              <a:ext uri="{FF2B5EF4-FFF2-40B4-BE49-F238E27FC236}">
                <a16:creationId xmlns:a16="http://schemas.microsoft.com/office/drawing/2014/main" id="{6E32DB04-60CB-48BD-89A1-65A3F29C3AC5}"/>
              </a:ext>
            </a:extLst>
          </p:cNvPr>
          <p:cNvSpPr>
            <a:spLocks noGrp="1"/>
          </p:cNvSpPr>
          <p:nvPr>
            <p:ph type="sldNum" sz="quarter" idx="12"/>
          </p:nvPr>
        </p:nvSpPr>
        <p:spPr/>
        <p:txBody>
          <a:bodyPr/>
          <a:lstStyle/>
          <a:p>
            <a:fld id="{0579DC97-5D12-4D9B-BA49-CCEB784B454D}" type="slidenum">
              <a:rPr lang="fr-FR" smtClean="0"/>
              <a:pPr/>
              <a:t>27</a:t>
            </a:fld>
            <a:endParaRPr lang="fr-FR" dirty="0"/>
          </a:p>
        </p:txBody>
      </p:sp>
    </p:spTree>
    <p:extLst>
      <p:ext uri="{BB962C8B-B14F-4D97-AF65-F5344CB8AC3E}">
        <p14:creationId xmlns:p14="http://schemas.microsoft.com/office/powerpoint/2010/main" val="268525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4" grpId="0"/>
      <p:bldP spid="9" grpId="0"/>
      <p:bldP spid="15" grpId="0"/>
      <p:bldP spid="16" grpId="0"/>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7244AC-9CBE-4EC5-806F-D430ED0AEA83}"/>
              </a:ext>
            </a:extLst>
          </p:cNvPr>
          <p:cNvSpPr>
            <a:spLocks noGrp="1"/>
          </p:cNvSpPr>
          <p:nvPr>
            <p:ph type="title"/>
          </p:nvPr>
        </p:nvSpPr>
        <p:spPr/>
        <p:txBody>
          <a:bodyPr/>
          <a:lstStyle/>
          <a:p>
            <a:r>
              <a:rPr lang="fr-FR" sz="3000" dirty="0">
                <a:solidFill>
                  <a:srgbClr val="4596EC"/>
                </a:solidFill>
              </a:rPr>
              <a:t>Autres exemples</a:t>
            </a:r>
            <a:endParaRPr lang="fr-FR" sz="3000" dirty="0"/>
          </a:p>
        </p:txBody>
      </p:sp>
      <p:sp>
        <p:nvSpPr>
          <p:cNvPr id="3" name="Espace réservé du contenu 2">
            <a:extLst>
              <a:ext uri="{FF2B5EF4-FFF2-40B4-BE49-F238E27FC236}">
                <a16:creationId xmlns:a16="http://schemas.microsoft.com/office/drawing/2014/main" id="{6A73E431-45D7-4721-8D80-134D566D7DCE}"/>
              </a:ext>
            </a:extLst>
          </p:cNvPr>
          <p:cNvSpPr>
            <a:spLocks noGrp="1"/>
          </p:cNvSpPr>
          <p:nvPr>
            <p:ph idx="1"/>
          </p:nvPr>
        </p:nvSpPr>
        <p:spPr/>
        <p:txBody>
          <a:bodyPr/>
          <a:lstStyle/>
          <a:p>
            <a:r>
              <a:rPr lang="fr-FR" dirty="0"/>
              <a:t>AAP/AAC</a:t>
            </a:r>
          </a:p>
          <a:p>
            <a:pPr marL="0" indent="0">
              <a:buNone/>
            </a:pPr>
            <a:endParaRPr lang="fr-FR" dirty="0"/>
          </a:p>
          <a:p>
            <a:r>
              <a:rPr lang="fr-FR" dirty="0"/>
              <a:t>Vigilances sanitaires</a:t>
            </a:r>
          </a:p>
          <a:p>
            <a:pPr marL="0" indent="0">
              <a:buNone/>
            </a:pPr>
            <a:endParaRPr lang="fr-FR" dirty="0"/>
          </a:p>
          <a:p>
            <a:r>
              <a:rPr lang="fr-FR" dirty="0"/>
              <a:t>Observatoires, registres</a:t>
            </a:r>
          </a:p>
          <a:p>
            <a:pPr marL="0" indent="0">
              <a:buNone/>
            </a:pPr>
            <a:endParaRPr lang="fr-FR" dirty="0"/>
          </a:p>
          <a:p>
            <a:r>
              <a:rPr lang="fr-FR" dirty="0"/>
              <a:t>Etc. </a:t>
            </a:r>
          </a:p>
        </p:txBody>
      </p:sp>
      <p:sp>
        <p:nvSpPr>
          <p:cNvPr id="4" name="Espace réservé de la date 3">
            <a:extLst>
              <a:ext uri="{FF2B5EF4-FFF2-40B4-BE49-F238E27FC236}">
                <a16:creationId xmlns:a16="http://schemas.microsoft.com/office/drawing/2014/main" id="{F5454F81-79C8-41DE-9DDA-40D58BE54EE1}"/>
              </a:ext>
            </a:extLst>
          </p:cNvPr>
          <p:cNvSpPr>
            <a:spLocks noGrp="1"/>
          </p:cNvSpPr>
          <p:nvPr>
            <p:ph type="dt" sz="half" idx="10"/>
          </p:nvPr>
        </p:nvSpPr>
        <p:spPr/>
        <p:txBody>
          <a:bodyPr/>
          <a:lstStyle/>
          <a:p>
            <a:fld id="{76827950-A372-4879-8B73-0E09038D0902}" type="datetime1">
              <a:rPr lang="fr-FR" smtClean="0"/>
              <a:t>09/10/2024</a:t>
            </a:fld>
            <a:endParaRPr lang="fr-FR" dirty="0"/>
          </a:p>
        </p:txBody>
      </p:sp>
      <p:sp>
        <p:nvSpPr>
          <p:cNvPr id="5" name="Espace réservé du pied de page 4">
            <a:extLst>
              <a:ext uri="{FF2B5EF4-FFF2-40B4-BE49-F238E27FC236}">
                <a16:creationId xmlns:a16="http://schemas.microsoft.com/office/drawing/2014/main" id="{AB30112A-45BD-4E36-A72C-99AD8373D9E6}"/>
              </a:ext>
            </a:extLst>
          </p:cNvPr>
          <p:cNvSpPr>
            <a:spLocks noGrp="1"/>
          </p:cNvSpPr>
          <p:nvPr>
            <p:ph type="ftr" sz="quarter" idx="11"/>
          </p:nvPr>
        </p:nvSpPr>
        <p:spPr/>
        <p:txBody>
          <a:bodyPr/>
          <a:lstStyle/>
          <a:p>
            <a:r>
              <a:rPr lang="fr-FR"/>
              <a:t>Hélène GUIMIOT</a:t>
            </a:r>
            <a:endParaRPr lang="fr-FR" dirty="0"/>
          </a:p>
        </p:txBody>
      </p:sp>
      <p:sp>
        <p:nvSpPr>
          <p:cNvPr id="6" name="Espace réservé du numéro de diapositive 5">
            <a:extLst>
              <a:ext uri="{FF2B5EF4-FFF2-40B4-BE49-F238E27FC236}">
                <a16:creationId xmlns:a16="http://schemas.microsoft.com/office/drawing/2014/main" id="{51788D61-4749-401E-B5A7-44E74CF7E111}"/>
              </a:ext>
            </a:extLst>
          </p:cNvPr>
          <p:cNvSpPr>
            <a:spLocks noGrp="1"/>
          </p:cNvSpPr>
          <p:nvPr>
            <p:ph type="sldNum" sz="quarter" idx="12"/>
          </p:nvPr>
        </p:nvSpPr>
        <p:spPr/>
        <p:txBody>
          <a:bodyPr/>
          <a:lstStyle/>
          <a:p>
            <a:fld id="{0579DC97-5D12-4D9B-BA49-CCEB784B454D}" type="slidenum">
              <a:rPr lang="fr-FR" smtClean="0"/>
              <a:pPr/>
              <a:t>28</a:t>
            </a:fld>
            <a:endParaRPr lang="fr-FR" dirty="0"/>
          </a:p>
        </p:txBody>
      </p:sp>
    </p:spTree>
    <p:extLst>
      <p:ext uri="{BB962C8B-B14F-4D97-AF65-F5344CB8AC3E}">
        <p14:creationId xmlns:p14="http://schemas.microsoft.com/office/powerpoint/2010/main" val="1605237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65884" y="496514"/>
            <a:ext cx="6172200" cy="552680"/>
          </a:xfrm>
        </p:spPr>
        <p:txBody>
          <a:bodyPr/>
          <a:lstStyle/>
          <a:p>
            <a:r>
              <a:rPr lang="fr-FR" sz="1800" dirty="0">
                <a:solidFill>
                  <a:schemeClr val="accent2"/>
                </a:solidFill>
              </a:rPr>
              <a:t>Le cadre de la section 3 de la LIL</a:t>
            </a:r>
            <a:endParaRPr lang="fr-FR" sz="1400" dirty="0">
              <a:solidFill>
                <a:schemeClr val="accent2"/>
              </a:solidFill>
            </a:endParaRPr>
          </a:p>
        </p:txBody>
      </p:sp>
      <p:sp>
        <p:nvSpPr>
          <p:cNvPr id="5" name="Espace réservé du contenu 2"/>
          <p:cNvSpPr txBox="1">
            <a:spLocks/>
          </p:cNvSpPr>
          <p:nvPr/>
        </p:nvSpPr>
        <p:spPr>
          <a:xfrm>
            <a:off x="3240434" y="2424020"/>
            <a:ext cx="5711135" cy="2754306"/>
          </a:xfrm>
          <a:prstGeom prst="rect">
            <a:avLst/>
          </a:prstGeom>
        </p:spPr>
        <p:txBody>
          <a:bodyPr>
            <a:noAutofit/>
          </a:bodyPr>
          <a:lstStyle>
            <a:lvl1pPr marL="342900" indent="-342900" algn="l" defTabSz="914400" rtl="0" eaLnBrk="1" latinLnBrk="0" hangingPunct="1">
              <a:spcBef>
                <a:spcPct val="20000"/>
              </a:spcBef>
              <a:buFontTx/>
              <a:buBlip>
                <a:blip r:embed="rId2"/>
              </a:buBlip>
              <a:defRPr sz="3200" b="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3"/>
              </a:buBlip>
              <a:defRPr sz="2800" kern="1200">
                <a:solidFill>
                  <a:srgbClr val="4596EC"/>
                </a:solidFill>
                <a:latin typeface="+mn-lt"/>
                <a:ea typeface="+mn-ea"/>
                <a:cs typeface="+mn-cs"/>
              </a:defRPr>
            </a:lvl2pPr>
            <a:lvl3pPr marL="1143000" indent="-228600" algn="l" defTabSz="914400" rtl="0" eaLnBrk="1" latinLnBrk="0" hangingPunct="1">
              <a:spcBef>
                <a:spcPct val="20000"/>
              </a:spcBef>
              <a:buFontTx/>
              <a:buBlip>
                <a:blip r:embed="rId4"/>
              </a:buBlip>
              <a:defRPr sz="24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Clr>
                <a:srgbClr val="4596EC"/>
              </a:buClr>
              <a:buNone/>
            </a:pPr>
            <a:endParaRPr lang="fr-FR" sz="1575" dirty="0">
              <a:latin typeface="Georgia" panose="02040502050405020303" pitchFamily="18" charset="0"/>
            </a:endParaRPr>
          </a:p>
        </p:txBody>
      </p:sp>
      <p:graphicFrame>
        <p:nvGraphicFramePr>
          <p:cNvPr id="6" name="Tableau 5"/>
          <p:cNvGraphicFramePr>
            <a:graphicFrameLocks noGrp="1"/>
          </p:cNvGraphicFramePr>
          <p:nvPr>
            <p:extLst>
              <p:ext uri="{D42A27DB-BD31-4B8C-83A1-F6EECF244321}">
                <p14:modId xmlns:p14="http://schemas.microsoft.com/office/powerpoint/2010/main" val="119867697"/>
              </p:ext>
            </p:extLst>
          </p:nvPr>
        </p:nvGraphicFramePr>
        <p:xfrm>
          <a:off x="2171564" y="1679670"/>
          <a:ext cx="7848872" cy="3498656"/>
        </p:xfrm>
        <a:graphic>
          <a:graphicData uri="http://schemas.openxmlformats.org/drawingml/2006/table">
            <a:tbl>
              <a:tblPr firstRow="1" bandRow="1">
                <a:tableStyleId>{5C22544A-7EE6-4342-B048-85BDC9FD1C3A}</a:tableStyleId>
              </a:tblPr>
              <a:tblGrid>
                <a:gridCol w="3924436">
                  <a:extLst>
                    <a:ext uri="{9D8B030D-6E8A-4147-A177-3AD203B41FA5}">
                      <a16:colId xmlns:a16="http://schemas.microsoft.com/office/drawing/2014/main" val="20000"/>
                    </a:ext>
                  </a:extLst>
                </a:gridCol>
                <a:gridCol w="3924436">
                  <a:extLst>
                    <a:ext uri="{9D8B030D-6E8A-4147-A177-3AD203B41FA5}">
                      <a16:colId xmlns:a16="http://schemas.microsoft.com/office/drawing/2014/main" val="20001"/>
                    </a:ext>
                  </a:extLst>
                </a:gridCol>
              </a:tblGrid>
              <a:tr h="732622">
                <a:tc>
                  <a:txBody>
                    <a:bodyPr/>
                    <a:lstStyle/>
                    <a:p>
                      <a:pPr algn="ctr"/>
                      <a:endParaRPr lang="fr-FR" sz="1400" dirty="0">
                        <a:latin typeface="Georgia" panose="02040502050405020303" pitchFamily="18" charset="0"/>
                      </a:endParaRPr>
                    </a:p>
                    <a:p>
                      <a:pPr algn="ctr"/>
                      <a:r>
                        <a:rPr lang="fr-FR" sz="1400" dirty="0">
                          <a:latin typeface="Georgia" panose="02040502050405020303" pitchFamily="18" charset="0"/>
                        </a:rPr>
                        <a:t>Sous-section 1</a:t>
                      </a:r>
                      <a:r>
                        <a:rPr lang="fr-FR" sz="1400" baseline="0" dirty="0">
                          <a:latin typeface="Georgia" panose="02040502050405020303" pitchFamily="18" charset="0"/>
                        </a:rPr>
                        <a:t> (« principes généraux »)</a:t>
                      </a:r>
                    </a:p>
                    <a:p>
                      <a:pPr algn="ctr"/>
                      <a:endParaRPr lang="fr-FR" sz="1400" dirty="0">
                        <a:latin typeface="Georgia" panose="02040502050405020303" pitchFamily="18" charset="0"/>
                      </a:endParaRPr>
                    </a:p>
                  </a:txBody>
                  <a:tcPr marL="51435" marR="51435" marT="25718" marB="25718"/>
                </a:tc>
                <a:tc>
                  <a:txBody>
                    <a:bodyPr/>
                    <a:lstStyle/>
                    <a:p>
                      <a:pPr algn="ctr"/>
                      <a:endParaRPr lang="fr-FR" sz="1400" dirty="0">
                        <a:latin typeface="Georgia" panose="02040502050405020303" pitchFamily="18" charset="0"/>
                      </a:endParaRPr>
                    </a:p>
                    <a:p>
                      <a:pPr algn="ctr"/>
                      <a:r>
                        <a:rPr lang="fr-FR" sz="1400" dirty="0">
                          <a:latin typeface="Georgia" panose="02040502050405020303" pitchFamily="18" charset="0"/>
                        </a:rPr>
                        <a:t>Sous-section 2 (« recherche »)</a:t>
                      </a:r>
                    </a:p>
                  </a:txBody>
                  <a:tcPr marL="51435" marR="51435" marT="25718" marB="25718"/>
                </a:tc>
                <a:extLst>
                  <a:ext uri="{0D108BD9-81ED-4DB2-BD59-A6C34878D82A}">
                    <a16:rowId xmlns:a16="http://schemas.microsoft.com/office/drawing/2014/main" val="10000"/>
                  </a:ext>
                </a:extLst>
              </a:tr>
              <a:tr h="452300">
                <a:tc>
                  <a:txBody>
                    <a:bodyPr/>
                    <a:lstStyle/>
                    <a:p>
                      <a:pPr lvl="1" algn="ctr"/>
                      <a:r>
                        <a:rPr lang="fr-FR" sz="1050" b="1" i="0" dirty="0">
                          <a:latin typeface="Georgia" panose="02040502050405020303" pitchFamily="18" charset="0"/>
                        </a:rPr>
                        <a:t>Finalité d’intérêt public</a:t>
                      </a:r>
                    </a:p>
                  </a:txBody>
                  <a:tcPr marL="51435" marR="51435" marT="25718" marB="25718"/>
                </a:tc>
                <a:tc>
                  <a:txBody>
                    <a:bodyPr/>
                    <a:lstStyle/>
                    <a:p>
                      <a:pPr lvl="1" algn="ctr"/>
                      <a:r>
                        <a:rPr lang="fr-FR" sz="1050" b="1" i="0" dirty="0">
                          <a:latin typeface="Georgia" panose="02040502050405020303" pitchFamily="18" charset="0"/>
                        </a:rPr>
                        <a:t>Finalité d’intérêt public</a:t>
                      </a:r>
                    </a:p>
                  </a:txBody>
                  <a:tcPr marL="51435" marR="51435" marT="25718" marB="25718"/>
                </a:tc>
                <a:extLst>
                  <a:ext uri="{0D108BD9-81ED-4DB2-BD59-A6C34878D82A}">
                    <a16:rowId xmlns:a16="http://schemas.microsoft.com/office/drawing/2014/main" val="10001"/>
                  </a:ext>
                </a:extLst>
              </a:tr>
              <a:tr h="638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50" b="1" dirty="0">
                          <a:latin typeface="Georgia" panose="02040502050405020303" pitchFamily="18" charset="0"/>
                        </a:rPr>
                        <a:t>Autorisation CNIL ou engagement de conformité à un référentiel (entrepôts, vigilances, AAP/AAC)</a:t>
                      </a:r>
                    </a:p>
                  </a:txBody>
                  <a:tcPr marL="51435" marR="51435" marT="25718" marB="25718"/>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50" b="1" dirty="0">
                          <a:latin typeface="Georgia" panose="02040502050405020303" pitchFamily="18" charset="0"/>
                        </a:rPr>
                        <a:t>Autorisation CNIL</a:t>
                      </a:r>
                      <a:r>
                        <a:rPr lang="fr-FR" sz="1050" b="1" baseline="0" dirty="0">
                          <a:latin typeface="Georgia" panose="02040502050405020303" pitchFamily="18" charset="0"/>
                        </a:rPr>
                        <a:t> </a:t>
                      </a:r>
                      <a:r>
                        <a:rPr lang="fr-FR" sz="1050" baseline="0" dirty="0">
                          <a:latin typeface="Georgia" panose="02040502050405020303" pitchFamily="18" charset="0"/>
                        </a:rPr>
                        <a:t>OU </a:t>
                      </a:r>
                      <a:r>
                        <a:rPr lang="fr-FR" sz="1050" b="1" baseline="0" dirty="0">
                          <a:latin typeface="Georgia" panose="02040502050405020303" pitchFamily="18" charset="0"/>
                        </a:rPr>
                        <a:t>engagement de conformité à un référentiel (Méthodologie de référence - MR)</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050" i="1" baseline="0" dirty="0">
                          <a:solidFill>
                            <a:schemeClr val="tx1"/>
                          </a:solidFill>
                          <a:latin typeface="Georgia" panose="02040502050405020303" pitchFamily="18" charset="0"/>
                        </a:rPr>
                        <a:t>+ Circuit CPP ou PDS/CESREES</a:t>
                      </a:r>
                      <a:endParaRPr lang="fr-FR" sz="1050" i="1" dirty="0">
                        <a:solidFill>
                          <a:schemeClr val="tx1"/>
                        </a:solidFill>
                        <a:latin typeface="Georgia" panose="02040502050405020303" pitchFamily="18" charset="0"/>
                      </a:endParaRPr>
                    </a:p>
                  </a:txBody>
                  <a:tcPr marL="51435" marR="51435" marT="25718" marB="25718"/>
                </a:tc>
                <a:extLst>
                  <a:ext uri="{0D108BD9-81ED-4DB2-BD59-A6C34878D82A}">
                    <a16:rowId xmlns:a16="http://schemas.microsoft.com/office/drawing/2014/main" val="10002"/>
                  </a:ext>
                </a:extLst>
              </a:tr>
              <a:tr h="8018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50" i="0" dirty="0">
                          <a:latin typeface="Georgia" panose="02040502050405020303" pitchFamily="18" charset="0"/>
                        </a:rPr>
                        <a:t>Autorisation tacite de la CNIL après 2 mois (renouvelable une fois)</a:t>
                      </a:r>
                    </a:p>
                  </a:txBody>
                  <a:tcPr marL="51435" marR="51435" marT="25718" marB="25718"/>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50" i="0" dirty="0">
                          <a:latin typeface="Georgia" panose="02040502050405020303" pitchFamily="18" charset="0"/>
                        </a:rPr>
                        <a:t>Autorisation tacite de la CNIL après 2 mois (renouvelable une fois) </a:t>
                      </a:r>
                      <a:r>
                        <a:rPr lang="fr-FR" sz="1050" i="1" dirty="0">
                          <a:solidFill>
                            <a:schemeClr val="tx1"/>
                          </a:solidFill>
                          <a:latin typeface="Georgia" panose="02040502050405020303" pitchFamily="18" charset="0"/>
                        </a:rPr>
                        <a:t>si les avis des comités sont expressément favorables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050" i="1" dirty="0">
                        <a:solidFill>
                          <a:schemeClr val="tx1"/>
                        </a:solidFill>
                        <a:latin typeface="Georgia" panose="02040502050405020303" pitchFamily="18" charset="0"/>
                      </a:endParaRPr>
                    </a:p>
                  </a:txBody>
                  <a:tcPr marL="51435" marR="51435" marT="25718" marB="25718"/>
                </a:tc>
                <a:extLst>
                  <a:ext uri="{0D108BD9-81ED-4DB2-BD59-A6C34878D82A}">
                    <a16:rowId xmlns:a16="http://schemas.microsoft.com/office/drawing/2014/main" val="10003"/>
                  </a:ext>
                </a:extLst>
              </a:tr>
              <a:tr h="4317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50" b="1" i="0" dirty="0">
                          <a:latin typeface="Georgia" panose="02040502050405020303" pitchFamily="18" charset="0"/>
                        </a:rPr>
                        <a:t>Information individuelle </a:t>
                      </a:r>
                      <a:r>
                        <a:rPr lang="fr-FR" sz="1050" b="0" i="0" dirty="0">
                          <a:latin typeface="Georgia" panose="02040502050405020303" pitchFamily="18" charset="0"/>
                        </a:rPr>
                        <a:t>des personnes concernées</a:t>
                      </a:r>
                    </a:p>
                  </a:txBody>
                  <a:tcPr marL="51435" marR="51435" marT="25718" marB="25718"/>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50" b="1" i="0" dirty="0">
                          <a:latin typeface="Georgia" panose="02040502050405020303" pitchFamily="18" charset="0"/>
                        </a:rPr>
                        <a:t>Information individuelle </a:t>
                      </a:r>
                      <a:r>
                        <a:rPr lang="fr-FR" sz="1050" b="0" i="0" dirty="0">
                          <a:latin typeface="Georgia" panose="02040502050405020303" pitchFamily="18" charset="0"/>
                        </a:rPr>
                        <a:t>des personnes concernées</a:t>
                      </a:r>
                    </a:p>
                  </a:txBody>
                  <a:tcPr marL="51435" marR="51435" marT="25718" marB="25718"/>
                </a:tc>
                <a:extLst>
                  <a:ext uri="{0D108BD9-81ED-4DB2-BD59-A6C34878D82A}">
                    <a16:rowId xmlns:a16="http://schemas.microsoft.com/office/drawing/2014/main" val="10004"/>
                  </a:ext>
                </a:extLst>
              </a:tr>
              <a:tr h="4420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050" dirty="0">
                        <a:latin typeface="Georgia" panose="02040502050405020303" pitchFamily="18" charset="0"/>
                      </a:endParaRPr>
                    </a:p>
                  </a:txBody>
                  <a:tcPr marL="51435" marR="51435" marT="25718" marB="25718"/>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50" dirty="0">
                          <a:latin typeface="Georgia" panose="02040502050405020303" pitchFamily="18" charset="0"/>
                        </a:rPr>
                        <a:t>Consentement spécifique génétique</a:t>
                      </a:r>
                    </a:p>
                  </a:txBody>
                  <a:tcPr marL="51435" marR="51435" marT="25718" marB="25718"/>
                </a:tc>
                <a:extLst>
                  <a:ext uri="{0D108BD9-81ED-4DB2-BD59-A6C34878D82A}">
                    <a16:rowId xmlns:a16="http://schemas.microsoft.com/office/drawing/2014/main" val="10005"/>
                  </a:ext>
                </a:extLst>
              </a:tr>
            </a:tbl>
          </a:graphicData>
        </a:graphic>
      </p:graphicFrame>
      <p:sp>
        <p:nvSpPr>
          <p:cNvPr id="3" name="Ellipse 2"/>
          <p:cNvSpPr/>
          <p:nvPr/>
        </p:nvSpPr>
        <p:spPr>
          <a:xfrm>
            <a:off x="6168008" y="1412777"/>
            <a:ext cx="3860799" cy="3960440"/>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fr-FR" sz="1350"/>
          </a:p>
        </p:txBody>
      </p:sp>
      <p:sp>
        <p:nvSpPr>
          <p:cNvPr id="9" name="Espace réservé de la date 8"/>
          <p:cNvSpPr>
            <a:spLocks noGrp="1"/>
          </p:cNvSpPr>
          <p:nvPr>
            <p:ph type="dt" sz="half" idx="10"/>
          </p:nvPr>
        </p:nvSpPr>
        <p:spPr/>
        <p:txBody>
          <a:bodyPr/>
          <a:lstStyle/>
          <a:p>
            <a:fld id="{B84F1B24-FD52-4924-826D-B0CD61DCBAA9}" type="datetime1">
              <a:rPr lang="fr-FR" smtClean="0"/>
              <a:t>09/10/2024</a:t>
            </a:fld>
            <a:endParaRPr lang="fr-FR"/>
          </a:p>
        </p:txBody>
      </p:sp>
      <p:sp>
        <p:nvSpPr>
          <p:cNvPr id="10" name="Espace réservé du pied de page 9"/>
          <p:cNvSpPr>
            <a:spLocks noGrp="1"/>
          </p:cNvSpPr>
          <p:nvPr>
            <p:ph type="ftr" sz="quarter" idx="11"/>
          </p:nvPr>
        </p:nvSpPr>
        <p:spPr/>
        <p:txBody>
          <a:bodyPr/>
          <a:lstStyle/>
          <a:p>
            <a:r>
              <a:rPr lang="fr-FR"/>
              <a:t>Hélène GUIMIOT</a:t>
            </a:r>
          </a:p>
        </p:txBody>
      </p:sp>
      <p:sp>
        <p:nvSpPr>
          <p:cNvPr id="4" name="Espace réservé du numéro de diapositive 3">
            <a:extLst>
              <a:ext uri="{FF2B5EF4-FFF2-40B4-BE49-F238E27FC236}">
                <a16:creationId xmlns:a16="http://schemas.microsoft.com/office/drawing/2014/main" id="{7DB85BA3-58BC-4310-879E-8F15FC81CD27}"/>
              </a:ext>
            </a:extLst>
          </p:cNvPr>
          <p:cNvSpPr>
            <a:spLocks noGrp="1"/>
          </p:cNvSpPr>
          <p:nvPr>
            <p:ph type="sldNum" sz="quarter" idx="12"/>
          </p:nvPr>
        </p:nvSpPr>
        <p:spPr/>
        <p:txBody>
          <a:bodyPr/>
          <a:lstStyle/>
          <a:p>
            <a:fld id="{0579DC97-5D12-4D9B-BA49-CCEB784B454D}" type="slidenum">
              <a:rPr lang="fr-FR" smtClean="0"/>
              <a:pPr/>
              <a:t>29</a:t>
            </a:fld>
            <a:endParaRPr lang="fr-FR" dirty="0"/>
          </a:p>
        </p:txBody>
      </p:sp>
    </p:spTree>
    <p:extLst>
      <p:ext uri="{BB962C8B-B14F-4D97-AF65-F5344CB8AC3E}">
        <p14:creationId xmlns:p14="http://schemas.microsoft.com/office/powerpoint/2010/main" val="3063561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a:t>La CNIL</a:t>
            </a:r>
          </a:p>
        </p:txBody>
      </p:sp>
      <p:sp>
        <p:nvSpPr>
          <p:cNvPr id="3" name="Espace réservé du contenu 2"/>
          <p:cNvSpPr>
            <a:spLocks noGrp="1"/>
          </p:cNvSpPr>
          <p:nvPr>
            <p:ph idx="1"/>
          </p:nvPr>
        </p:nvSpPr>
        <p:spPr/>
        <p:txBody>
          <a:bodyPr>
            <a:noAutofit/>
          </a:bodyPr>
          <a:lstStyle/>
          <a:p>
            <a:pPr>
              <a:spcAft>
                <a:spcPts val="600"/>
              </a:spcAft>
            </a:pPr>
            <a:r>
              <a:rPr lang="fr-FR" b="1" dirty="0"/>
              <a:t>Régulateur des données personnelles depuis 1978</a:t>
            </a:r>
          </a:p>
          <a:p>
            <a:pPr>
              <a:spcAft>
                <a:spcPts val="600"/>
              </a:spcAft>
            </a:pPr>
            <a:r>
              <a:rPr lang="fr-FR" sz="2200" b="1" dirty="0"/>
              <a:t>Autorité administrative indépendante</a:t>
            </a:r>
          </a:p>
          <a:p>
            <a:pPr>
              <a:spcAft>
                <a:spcPts val="600"/>
              </a:spcAft>
            </a:pPr>
            <a:r>
              <a:rPr lang="fr-FR" altLang="fr-FR" sz="2200" b="1" dirty="0"/>
              <a:t>Membre de l’EDPB (CEPD)</a:t>
            </a:r>
            <a:endParaRPr lang="fr-FR" altLang="fr-FR" sz="2200" dirty="0"/>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417" y="3640242"/>
            <a:ext cx="7776863" cy="2453054"/>
          </a:xfrm>
          <a:prstGeom prst="rect">
            <a:avLst/>
          </a:prstGeom>
        </p:spPr>
      </p:pic>
      <p:sp>
        <p:nvSpPr>
          <p:cNvPr id="11" name="Espace réservé du pied de page 1"/>
          <p:cNvSpPr>
            <a:spLocks noGrp="1"/>
          </p:cNvSpPr>
          <p:nvPr>
            <p:ph type="ftr" sz="quarter" idx="11"/>
          </p:nvPr>
        </p:nvSpPr>
        <p:spPr>
          <a:xfrm>
            <a:off x="5576664" y="6356351"/>
            <a:ext cx="2895600" cy="365125"/>
          </a:xfrm>
        </p:spPr>
        <p:txBody>
          <a:bodyPr/>
          <a:lstStyle/>
          <a:p>
            <a:pPr>
              <a:defRPr/>
            </a:pPr>
            <a:r>
              <a:rPr lang="fr-FR"/>
              <a:t>Hélène GUIMIOT</a:t>
            </a:r>
            <a:endParaRPr lang="fr-FR" dirty="0"/>
          </a:p>
        </p:txBody>
      </p:sp>
      <p:sp>
        <p:nvSpPr>
          <p:cNvPr id="13" name="Espace réservé de la date 3"/>
          <p:cNvSpPr>
            <a:spLocks noGrp="1"/>
          </p:cNvSpPr>
          <p:nvPr>
            <p:ph type="dt" sz="half" idx="10"/>
          </p:nvPr>
        </p:nvSpPr>
        <p:spPr>
          <a:xfrm>
            <a:off x="3818384" y="6356351"/>
            <a:ext cx="2133600" cy="365125"/>
          </a:xfrm>
        </p:spPr>
        <p:txBody>
          <a:bodyPr/>
          <a:lstStyle/>
          <a:p>
            <a:fld id="{9D1CBE86-9E6B-47CC-9CD9-7E0155DE1423}" type="datetime1">
              <a:rPr lang="fr-FR" smtClean="0"/>
              <a:t>09/10/2024</a:t>
            </a:fld>
            <a:endParaRPr lang="fr-FR" dirty="0"/>
          </a:p>
        </p:txBody>
      </p:sp>
      <p:sp>
        <p:nvSpPr>
          <p:cNvPr id="2" name="Espace réservé du numéro de diapositive 1">
            <a:extLst>
              <a:ext uri="{FF2B5EF4-FFF2-40B4-BE49-F238E27FC236}">
                <a16:creationId xmlns:a16="http://schemas.microsoft.com/office/drawing/2014/main" id="{4DBE5F7D-9474-480B-B983-45BAC6A69482}"/>
              </a:ext>
            </a:extLst>
          </p:cNvPr>
          <p:cNvSpPr>
            <a:spLocks noGrp="1"/>
          </p:cNvSpPr>
          <p:nvPr>
            <p:ph type="sldNum" sz="quarter" idx="12"/>
          </p:nvPr>
        </p:nvSpPr>
        <p:spPr/>
        <p:txBody>
          <a:bodyPr/>
          <a:lstStyle/>
          <a:p>
            <a:fld id="{0579DC97-5D12-4D9B-BA49-CCEB784B454D}" type="slidenum">
              <a:rPr lang="fr-FR" smtClean="0"/>
              <a:pPr/>
              <a:t>3</a:t>
            </a:fld>
            <a:endParaRPr lang="fr-FR" dirty="0"/>
          </a:p>
        </p:txBody>
      </p:sp>
    </p:spTree>
    <p:extLst>
      <p:ext uri="{BB962C8B-B14F-4D97-AF65-F5344CB8AC3E}">
        <p14:creationId xmlns:p14="http://schemas.microsoft.com/office/powerpoint/2010/main" val="406157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2887144" y="450489"/>
            <a:ext cx="6417713" cy="745592"/>
          </a:xfrm>
        </p:spPr>
        <p:txBody>
          <a:bodyPr/>
          <a:lstStyle/>
          <a:p>
            <a:r>
              <a:rPr lang="fr-FR" sz="2800" dirty="0">
                <a:solidFill>
                  <a:srgbClr val="4596EC"/>
                </a:solidFill>
              </a:rPr>
              <a:t>La qualification de la recherche</a:t>
            </a:r>
          </a:p>
        </p:txBody>
      </p:sp>
      <p:sp>
        <p:nvSpPr>
          <p:cNvPr id="3" name="ZoneTexte 2"/>
          <p:cNvSpPr txBox="1"/>
          <p:nvPr/>
        </p:nvSpPr>
        <p:spPr>
          <a:xfrm>
            <a:off x="2748784" y="1985583"/>
            <a:ext cx="7235648" cy="1962076"/>
          </a:xfrm>
          <a:prstGeom prst="rect">
            <a:avLst/>
          </a:prstGeom>
          <a:noFill/>
          <a:ln>
            <a:solidFill>
              <a:srgbClr val="4596EC"/>
            </a:solidFill>
          </a:ln>
        </p:spPr>
        <p:txBody>
          <a:bodyPr wrap="square" rtlCol="0">
            <a:spAutoFit/>
          </a:bodyPr>
          <a:lstStyle/>
          <a:p>
            <a:pPr lvl="0" algn="just"/>
            <a:r>
              <a:rPr lang="fr-FR" sz="1050" dirty="0">
                <a:latin typeface="Georgia" panose="02040502050405020303" pitchFamily="18" charset="0"/>
              </a:rPr>
              <a:t>«</a:t>
            </a:r>
            <a:r>
              <a:rPr lang="fr-FR" sz="1350" dirty="0">
                <a:latin typeface="Georgia" panose="02040502050405020303" pitchFamily="18" charset="0"/>
              </a:rPr>
              <a:t> </a:t>
            </a:r>
            <a:r>
              <a:rPr lang="fr-FR" sz="1350" i="1" dirty="0">
                <a:latin typeface="Georgia" panose="02040502050405020303" pitchFamily="18" charset="0"/>
              </a:rPr>
              <a:t>Recherches organisées et pratiquées sur des </a:t>
            </a:r>
            <a:r>
              <a:rPr lang="fr-FR" sz="1350" b="1" i="1" dirty="0">
                <a:latin typeface="Georgia" panose="02040502050405020303" pitchFamily="18" charset="0"/>
              </a:rPr>
              <a:t>personnes volontaires saines ou malades</a:t>
            </a:r>
            <a:r>
              <a:rPr lang="fr-FR" sz="1350" i="1" dirty="0">
                <a:latin typeface="Georgia" panose="02040502050405020303" pitchFamily="18" charset="0"/>
              </a:rPr>
              <a:t>, en vue du </a:t>
            </a:r>
            <a:r>
              <a:rPr lang="fr-FR" sz="1350" b="1" i="1" dirty="0">
                <a:latin typeface="Georgia" panose="02040502050405020303" pitchFamily="18" charset="0"/>
              </a:rPr>
              <a:t>développement des connaissances biologiques ou médicales </a:t>
            </a:r>
            <a:r>
              <a:rPr lang="fr-FR" sz="1350" i="1" dirty="0">
                <a:latin typeface="Georgia" panose="02040502050405020303" pitchFamily="18" charset="0"/>
              </a:rPr>
              <a:t>qui visent à évaluer :</a:t>
            </a:r>
          </a:p>
          <a:p>
            <a:pPr lvl="0" algn="just"/>
            <a:endParaRPr lang="fr-FR" sz="1350" i="1" dirty="0">
              <a:latin typeface="Georgia" panose="02040502050405020303" pitchFamily="18" charset="0"/>
            </a:endParaRPr>
          </a:p>
          <a:p>
            <a:pPr lvl="1" algn="just"/>
            <a:r>
              <a:rPr lang="fr-FR" sz="1350" i="1" dirty="0">
                <a:latin typeface="Georgia" panose="02040502050405020303" pitchFamily="18" charset="0"/>
              </a:rPr>
              <a:t>1° Les mécanismes de fonctionnement de l'organisme humain, normal ou pathologique ; </a:t>
            </a:r>
          </a:p>
          <a:p>
            <a:pPr lvl="1" algn="just"/>
            <a:r>
              <a:rPr lang="fr-FR" sz="1350" i="1" dirty="0">
                <a:latin typeface="Georgia" panose="02040502050405020303" pitchFamily="18" charset="0"/>
              </a:rPr>
              <a:t>2° L'efficacité et la sécurité de la réalisation d'actes ou de l'utilisation ou de l'administration de produits dans un but de diagnostic, de traitement ou de prévention d'états pathologiques. (CSP, art. R.1121-1)</a:t>
            </a:r>
            <a:r>
              <a:rPr lang="fr-FR" sz="1350" dirty="0">
                <a:latin typeface="Georgia" panose="02040502050405020303" pitchFamily="18" charset="0"/>
              </a:rPr>
              <a:t> »</a:t>
            </a:r>
          </a:p>
        </p:txBody>
      </p:sp>
      <p:sp>
        <p:nvSpPr>
          <p:cNvPr id="4" name="ZoneTexte 3"/>
          <p:cNvSpPr txBox="1"/>
          <p:nvPr/>
        </p:nvSpPr>
        <p:spPr>
          <a:xfrm>
            <a:off x="2750853" y="1685501"/>
            <a:ext cx="4782078" cy="300082"/>
          </a:xfrm>
          <a:prstGeom prst="rect">
            <a:avLst/>
          </a:prstGeom>
          <a:solidFill>
            <a:srgbClr val="4596EC"/>
          </a:solidFill>
        </p:spPr>
        <p:txBody>
          <a:bodyPr wrap="none" rtlCol="0">
            <a:spAutoFit/>
          </a:bodyPr>
          <a:lstStyle/>
          <a:p>
            <a:r>
              <a:rPr lang="fr-FR" sz="1350" b="1" dirty="0">
                <a:solidFill>
                  <a:schemeClr val="bg1"/>
                </a:solidFill>
                <a:latin typeface="Georgia" panose="02040502050405020303" pitchFamily="18" charset="0"/>
              </a:rPr>
              <a:t>Recherche impliquant la personne humaine (RIPH)</a:t>
            </a:r>
          </a:p>
        </p:txBody>
      </p:sp>
      <p:sp>
        <p:nvSpPr>
          <p:cNvPr id="8" name="ZoneTexte 7"/>
          <p:cNvSpPr txBox="1"/>
          <p:nvPr/>
        </p:nvSpPr>
        <p:spPr>
          <a:xfrm>
            <a:off x="2783632" y="4468808"/>
            <a:ext cx="7235648" cy="1546577"/>
          </a:xfrm>
          <a:prstGeom prst="rect">
            <a:avLst/>
          </a:prstGeom>
          <a:noFill/>
          <a:ln>
            <a:solidFill>
              <a:srgbClr val="D1CCB9"/>
            </a:solidFill>
          </a:ln>
        </p:spPr>
        <p:txBody>
          <a:bodyPr wrap="square" rtlCol="0">
            <a:spAutoFit/>
          </a:bodyPr>
          <a:lstStyle/>
          <a:p>
            <a:pPr lvl="0" algn="just"/>
            <a:r>
              <a:rPr lang="fr-FR" sz="1350" b="1" dirty="0">
                <a:latin typeface="Georgia" panose="02040502050405020303" pitchFamily="18" charset="0"/>
              </a:rPr>
              <a:t>Collecte de données supplémentaires </a:t>
            </a:r>
            <a:r>
              <a:rPr lang="fr-FR" sz="1350" dirty="0">
                <a:latin typeface="Georgia" panose="02040502050405020303" pitchFamily="18" charset="0"/>
              </a:rPr>
              <a:t>pour les besoins de la  recherche sans répondre à la définition de RIPH (notamment la finalité).</a:t>
            </a:r>
          </a:p>
          <a:p>
            <a:pPr lvl="0" algn="just"/>
            <a:endParaRPr lang="fr-FR" sz="1350" b="1" dirty="0">
              <a:latin typeface="Georgia" panose="02040502050405020303" pitchFamily="18" charset="0"/>
            </a:endParaRPr>
          </a:p>
          <a:p>
            <a:pPr lvl="0" algn="just"/>
            <a:r>
              <a:rPr lang="fr-FR" sz="1350" b="1" dirty="0">
                <a:solidFill>
                  <a:schemeClr val="accent2"/>
                </a:solidFill>
                <a:latin typeface="Georgia" panose="02040502050405020303" pitchFamily="18" charset="0"/>
              </a:rPr>
              <a:t>Réutilisation </a:t>
            </a:r>
            <a:r>
              <a:rPr lang="fr-FR" sz="1350" dirty="0">
                <a:solidFill>
                  <a:schemeClr val="accent2"/>
                </a:solidFill>
                <a:latin typeface="Georgia" panose="02040502050405020303" pitchFamily="18" charset="0"/>
              </a:rPr>
              <a:t>(changement de finalité) de données déjà acquises [par exemple, les données issues de bases médico-administratives (ex: SNDS) ou d’un registre agréé, d’entrepôt de données ou de dossiers médicaux sans que de nouvelles informations soient collectées auprès des personnes concernées pour les besoins de la recherche].</a:t>
            </a:r>
          </a:p>
        </p:txBody>
      </p:sp>
      <p:sp>
        <p:nvSpPr>
          <p:cNvPr id="9" name="ZoneTexte 8"/>
          <p:cNvSpPr txBox="1"/>
          <p:nvPr/>
        </p:nvSpPr>
        <p:spPr>
          <a:xfrm>
            <a:off x="2783632" y="4167171"/>
            <a:ext cx="5442516" cy="300082"/>
          </a:xfrm>
          <a:prstGeom prst="rect">
            <a:avLst/>
          </a:prstGeom>
          <a:solidFill>
            <a:srgbClr val="D1CCB9"/>
          </a:solidFill>
        </p:spPr>
        <p:txBody>
          <a:bodyPr wrap="none" rtlCol="0">
            <a:spAutoFit/>
          </a:bodyPr>
          <a:lstStyle/>
          <a:p>
            <a:r>
              <a:rPr lang="fr-FR" sz="1350" b="1" dirty="0">
                <a:solidFill>
                  <a:schemeClr val="bg1"/>
                </a:solidFill>
                <a:latin typeface="Georgia" panose="02040502050405020303" pitchFamily="18" charset="0"/>
              </a:rPr>
              <a:t>Recherche n’impliquant pas la personne humaine (RNIPH)</a:t>
            </a:r>
          </a:p>
        </p:txBody>
      </p:sp>
      <p:sp>
        <p:nvSpPr>
          <p:cNvPr id="2" name="Espace réservé de la date 1">
            <a:extLst>
              <a:ext uri="{FF2B5EF4-FFF2-40B4-BE49-F238E27FC236}">
                <a16:creationId xmlns:a16="http://schemas.microsoft.com/office/drawing/2014/main" id="{65DE4499-0FAE-4138-B957-062BC7A763B2}"/>
              </a:ext>
            </a:extLst>
          </p:cNvPr>
          <p:cNvSpPr>
            <a:spLocks noGrp="1"/>
          </p:cNvSpPr>
          <p:nvPr>
            <p:ph type="dt" sz="half" idx="10"/>
          </p:nvPr>
        </p:nvSpPr>
        <p:spPr/>
        <p:txBody>
          <a:bodyPr/>
          <a:lstStyle/>
          <a:p>
            <a:fld id="{DAC7FB34-AAA2-44CD-8515-448F6199D8C6}" type="datetime1">
              <a:rPr lang="fr-FR" smtClean="0"/>
              <a:t>09/10/2024</a:t>
            </a:fld>
            <a:endParaRPr lang="fr-FR" dirty="0"/>
          </a:p>
        </p:txBody>
      </p:sp>
      <p:sp>
        <p:nvSpPr>
          <p:cNvPr id="5" name="Espace réservé du pied de page 4">
            <a:extLst>
              <a:ext uri="{FF2B5EF4-FFF2-40B4-BE49-F238E27FC236}">
                <a16:creationId xmlns:a16="http://schemas.microsoft.com/office/drawing/2014/main" id="{94CE9AB1-4710-4F35-80EC-A03DA5900214}"/>
              </a:ext>
            </a:extLst>
          </p:cNvPr>
          <p:cNvSpPr>
            <a:spLocks noGrp="1"/>
          </p:cNvSpPr>
          <p:nvPr>
            <p:ph type="ftr" sz="quarter" idx="11"/>
          </p:nvPr>
        </p:nvSpPr>
        <p:spPr/>
        <p:txBody>
          <a:bodyPr/>
          <a:lstStyle/>
          <a:p>
            <a:r>
              <a:rPr lang="fr-FR"/>
              <a:t>Hélène GUIMIOT</a:t>
            </a:r>
            <a:endParaRPr lang="fr-FR" dirty="0"/>
          </a:p>
        </p:txBody>
      </p:sp>
      <p:sp>
        <p:nvSpPr>
          <p:cNvPr id="6" name="Espace réservé du numéro de diapositive 5">
            <a:extLst>
              <a:ext uri="{FF2B5EF4-FFF2-40B4-BE49-F238E27FC236}">
                <a16:creationId xmlns:a16="http://schemas.microsoft.com/office/drawing/2014/main" id="{9E8D6C33-2EFA-4DE7-BB24-F8A5E372E995}"/>
              </a:ext>
            </a:extLst>
          </p:cNvPr>
          <p:cNvSpPr>
            <a:spLocks noGrp="1"/>
          </p:cNvSpPr>
          <p:nvPr>
            <p:ph type="sldNum" sz="quarter" idx="12"/>
          </p:nvPr>
        </p:nvSpPr>
        <p:spPr/>
        <p:txBody>
          <a:bodyPr/>
          <a:lstStyle/>
          <a:p>
            <a:fld id="{0579DC97-5D12-4D9B-BA49-CCEB784B454D}" type="slidenum">
              <a:rPr lang="fr-FR" smtClean="0"/>
              <a:pPr/>
              <a:t>30</a:t>
            </a:fld>
            <a:endParaRPr lang="fr-FR" dirty="0"/>
          </a:p>
        </p:txBody>
      </p:sp>
    </p:spTree>
    <p:extLst>
      <p:ext uri="{BB962C8B-B14F-4D97-AF65-F5344CB8AC3E}">
        <p14:creationId xmlns:p14="http://schemas.microsoft.com/office/powerpoint/2010/main" val="386121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a:xfrm>
            <a:off x="-96688" y="483594"/>
            <a:ext cx="11953328" cy="857250"/>
          </a:xfrm>
        </p:spPr>
        <p:txBody>
          <a:bodyPr/>
          <a:lstStyle/>
          <a:p>
            <a:r>
              <a:rPr lang="fr-FR" sz="2800" dirty="0">
                <a:solidFill>
                  <a:srgbClr val="4596EC"/>
                </a:solidFill>
              </a:rPr>
              <a:t>Recherche en santé réalisées en France : les démarches en synthèse</a:t>
            </a:r>
          </a:p>
        </p:txBody>
      </p:sp>
      <p:sp>
        <p:nvSpPr>
          <p:cNvPr id="72" name="Ellipse 71"/>
          <p:cNvSpPr/>
          <p:nvPr/>
        </p:nvSpPr>
        <p:spPr>
          <a:xfrm>
            <a:off x="5164368" y="2271716"/>
            <a:ext cx="606859" cy="382807"/>
          </a:xfrm>
          <a:prstGeom prst="ellipse">
            <a:avLst/>
          </a:prstGeom>
          <a:solidFill>
            <a:schemeClr val="accent2">
              <a:lumMod val="60000"/>
              <a:lumOff val="40000"/>
            </a:schemeClr>
          </a:solidFill>
          <a:ln w="1270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fr-FR" sz="900" b="1" dirty="0">
                <a:solidFill>
                  <a:schemeClr val="bg1"/>
                </a:solidFill>
                <a:latin typeface="Georgia" panose="02040502050405020303" pitchFamily="18" charset="0"/>
              </a:rPr>
              <a:t>CPP</a:t>
            </a:r>
            <a:endParaRPr lang="fr-FR" sz="825" b="1" dirty="0">
              <a:solidFill>
                <a:schemeClr val="bg1"/>
              </a:solidFill>
              <a:latin typeface="Georgia" panose="02040502050405020303" pitchFamily="18" charset="0"/>
            </a:endParaRPr>
          </a:p>
        </p:txBody>
      </p:sp>
      <p:sp>
        <p:nvSpPr>
          <p:cNvPr id="138" name="Arrondir un rectangle avec un coin du même côté 137"/>
          <p:cNvSpPr/>
          <p:nvPr/>
        </p:nvSpPr>
        <p:spPr>
          <a:xfrm>
            <a:off x="3446846" y="4766404"/>
            <a:ext cx="679943" cy="378042"/>
          </a:xfrm>
          <a:prstGeom prst="round2SameRect">
            <a:avLst/>
          </a:prstGeom>
          <a:solidFill>
            <a:srgbClr val="D1CCB9"/>
          </a:solidFill>
          <a:ln w="1270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fr-FR" sz="1050" b="1" dirty="0">
                <a:solidFill>
                  <a:schemeClr val="bg1"/>
                </a:solidFill>
              </a:rPr>
              <a:t>RNIPH</a:t>
            </a:r>
            <a:endParaRPr lang="fr-FR" sz="1050" dirty="0">
              <a:solidFill>
                <a:schemeClr val="bg1"/>
              </a:solidFill>
            </a:endParaRPr>
          </a:p>
        </p:txBody>
      </p:sp>
      <p:sp>
        <p:nvSpPr>
          <p:cNvPr id="135" name="Rectangle 134"/>
          <p:cNvSpPr/>
          <p:nvPr/>
        </p:nvSpPr>
        <p:spPr>
          <a:xfrm>
            <a:off x="8354064" y="1779620"/>
            <a:ext cx="2474664" cy="721922"/>
          </a:xfrm>
          <a:prstGeom prst="rect">
            <a:avLst/>
          </a:prstGeom>
          <a:noFill/>
          <a:ln w="28575">
            <a:solidFill>
              <a:srgbClr val="4596EC"/>
            </a:solidFill>
            <a:prstDash val="dash"/>
          </a:ln>
        </p:spPr>
        <p:style>
          <a:lnRef idx="2">
            <a:schemeClr val="dk1"/>
          </a:lnRef>
          <a:fillRef idx="1">
            <a:schemeClr val="lt1"/>
          </a:fillRef>
          <a:effectRef idx="0">
            <a:schemeClr val="dk1"/>
          </a:effectRef>
          <a:fontRef idx="minor">
            <a:schemeClr val="dk1"/>
          </a:fontRef>
        </p:style>
        <p:txBody>
          <a:bodyPr rtlCol="0" anchor="ctr"/>
          <a:lstStyle/>
          <a:p>
            <a:pPr algn="just"/>
            <a:r>
              <a:rPr lang="fr-FR" sz="1000" b="1" dirty="0">
                <a:solidFill>
                  <a:schemeClr val="tx1"/>
                </a:solidFill>
                <a:latin typeface="Georgia" panose="02040502050405020303" pitchFamily="18" charset="0"/>
              </a:rPr>
              <a:t>Déclaration de conformité à la MR </a:t>
            </a:r>
            <a:r>
              <a:rPr lang="fr-FR" sz="1000" dirty="0">
                <a:solidFill>
                  <a:schemeClr val="tx1"/>
                </a:solidFill>
                <a:latin typeface="Georgia" panose="02040502050405020303" pitchFamily="18" charset="0"/>
              </a:rPr>
              <a:t>avant la mise en œuvre du traitement </a:t>
            </a:r>
          </a:p>
        </p:txBody>
      </p:sp>
      <p:sp>
        <p:nvSpPr>
          <p:cNvPr id="155" name="ZoneTexte 154"/>
          <p:cNvSpPr txBox="1"/>
          <p:nvPr/>
        </p:nvSpPr>
        <p:spPr>
          <a:xfrm>
            <a:off x="5717773" y="2140582"/>
            <a:ext cx="795859" cy="334835"/>
          </a:xfrm>
          <a:prstGeom prst="rect">
            <a:avLst/>
          </a:prstGeom>
          <a:noFill/>
        </p:spPr>
        <p:txBody>
          <a:bodyPr wrap="square" rtlCol="0">
            <a:spAutoFit/>
          </a:bodyPr>
          <a:lstStyle/>
          <a:p>
            <a:pPr algn="ctr"/>
            <a:r>
              <a:rPr lang="fr-FR" sz="788" dirty="0">
                <a:solidFill>
                  <a:schemeClr val="tx2"/>
                </a:solidFill>
                <a:latin typeface="Georgia" panose="02040502050405020303" pitchFamily="18" charset="0"/>
              </a:rPr>
              <a:t>Si avis </a:t>
            </a:r>
            <a:r>
              <a:rPr lang="fr-FR" sz="788" u="sng" dirty="0">
                <a:solidFill>
                  <a:schemeClr val="tx2"/>
                </a:solidFill>
                <a:latin typeface="Georgia" panose="02040502050405020303" pitchFamily="18" charset="0"/>
              </a:rPr>
              <a:t>favorable</a:t>
            </a:r>
          </a:p>
        </p:txBody>
      </p:sp>
      <p:sp>
        <p:nvSpPr>
          <p:cNvPr id="156" name="ZoneTexte 155"/>
          <p:cNvSpPr txBox="1"/>
          <p:nvPr/>
        </p:nvSpPr>
        <p:spPr>
          <a:xfrm>
            <a:off x="7538287" y="4876240"/>
            <a:ext cx="447558" cy="231089"/>
          </a:xfrm>
          <a:prstGeom prst="rect">
            <a:avLst/>
          </a:prstGeom>
          <a:noFill/>
        </p:spPr>
        <p:txBody>
          <a:bodyPr wrap="none" rtlCol="0">
            <a:spAutoFit/>
          </a:bodyPr>
          <a:lstStyle/>
          <a:p>
            <a:pPr algn="ctr">
              <a:lnSpc>
                <a:spcPct val="120000"/>
              </a:lnSpc>
            </a:pPr>
            <a:r>
              <a:rPr lang="fr-FR" sz="825" b="1" dirty="0">
                <a:latin typeface="Georgia" panose="02040502050405020303" pitchFamily="18" charset="0"/>
              </a:rPr>
              <a:t>NON</a:t>
            </a:r>
          </a:p>
        </p:txBody>
      </p:sp>
      <p:sp>
        <p:nvSpPr>
          <p:cNvPr id="8" name="ZoneTexte 7"/>
          <p:cNvSpPr txBox="1"/>
          <p:nvPr/>
        </p:nvSpPr>
        <p:spPr>
          <a:xfrm>
            <a:off x="4067430" y="2038149"/>
            <a:ext cx="1317032" cy="369332"/>
          </a:xfrm>
          <a:prstGeom prst="rect">
            <a:avLst/>
          </a:prstGeom>
          <a:noFill/>
        </p:spPr>
        <p:txBody>
          <a:bodyPr wrap="square" rtlCol="0">
            <a:spAutoFit/>
          </a:bodyPr>
          <a:lstStyle/>
          <a:p>
            <a:r>
              <a:rPr lang="fr-FR" sz="900" dirty="0">
                <a:solidFill>
                  <a:schemeClr val="tx2"/>
                </a:solidFill>
                <a:latin typeface="Georgia" panose="02040502050405020303" pitchFamily="18" charset="0"/>
              </a:rPr>
              <a:t>Tirage au sort d’un CPP via la CNRIPH</a:t>
            </a:r>
          </a:p>
        </p:txBody>
      </p:sp>
      <p:cxnSp>
        <p:nvCxnSpPr>
          <p:cNvPr id="77" name="Connecteur droit avec flèche 76"/>
          <p:cNvCxnSpPr>
            <a:cxnSpLocks/>
          </p:cNvCxnSpPr>
          <p:nvPr/>
        </p:nvCxnSpPr>
        <p:spPr>
          <a:xfrm flipV="1">
            <a:off x="4067430" y="2470952"/>
            <a:ext cx="1122465" cy="101"/>
          </a:xfrm>
          <a:prstGeom prst="straightConnector1">
            <a:avLst/>
          </a:prstGeom>
          <a:ln w="9525">
            <a:solidFill>
              <a:schemeClr val="bg1">
                <a:lumMod val="50000"/>
              </a:schemeClr>
            </a:solidFill>
            <a:prstDash val="sysDash"/>
            <a:tailEnd type="triangle"/>
          </a:ln>
        </p:spPr>
        <p:style>
          <a:lnRef idx="1">
            <a:schemeClr val="accent2"/>
          </a:lnRef>
          <a:fillRef idx="0">
            <a:schemeClr val="accent2"/>
          </a:fillRef>
          <a:effectRef idx="0">
            <a:schemeClr val="accent2"/>
          </a:effectRef>
          <a:fontRef idx="minor">
            <a:schemeClr val="tx1"/>
          </a:fontRef>
        </p:style>
      </p:cxnSp>
      <p:sp>
        <p:nvSpPr>
          <p:cNvPr id="26" name="ZoneTexte 25"/>
          <p:cNvSpPr txBox="1"/>
          <p:nvPr/>
        </p:nvSpPr>
        <p:spPr>
          <a:xfrm>
            <a:off x="6520758" y="2165434"/>
            <a:ext cx="1141416" cy="861774"/>
          </a:xfrm>
          <a:prstGeom prst="rect">
            <a:avLst/>
          </a:prstGeom>
          <a:noFill/>
          <a:ln>
            <a:solidFill>
              <a:srgbClr val="4596EC"/>
            </a:solidFill>
          </a:ln>
        </p:spPr>
        <p:txBody>
          <a:bodyPr wrap="square" rtlCol="0">
            <a:spAutoFit/>
          </a:bodyPr>
          <a:lstStyle/>
          <a:p>
            <a:pPr algn="ctr"/>
            <a:r>
              <a:rPr lang="fr-FR" sz="1000" b="1" dirty="0">
                <a:solidFill>
                  <a:srgbClr val="00B0F0"/>
                </a:solidFill>
                <a:latin typeface="Georgia" panose="02040502050405020303" pitchFamily="18" charset="0"/>
              </a:rPr>
              <a:t>Recherche conforme à la MR-001, MR-002 et MR-003 ?</a:t>
            </a:r>
          </a:p>
        </p:txBody>
      </p:sp>
      <p:sp>
        <p:nvSpPr>
          <p:cNvPr id="106" name="ZoneTexte 105"/>
          <p:cNvSpPr txBox="1"/>
          <p:nvPr/>
        </p:nvSpPr>
        <p:spPr>
          <a:xfrm>
            <a:off x="4821999" y="4084014"/>
            <a:ext cx="1553379" cy="553998"/>
          </a:xfrm>
          <a:prstGeom prst="rect">
            <a:avLst/>
          </a:prstGeom>
          <a:noFill/>
          <a:ln>
            <a:solidFill>
              <a:srgbClr val="D1CCB9"/>
            </a:solidFill>
          </a:ln>
        </p:spPr>
        <p:txBody>
          <a:bodyPr wrap="square" rtlCol="0">
            <a:spAutoFit/>
          </a:bodyPr>
          <a:lstStyle/>
          <a:p>
            <a:pPr algn="ctr"/>
            <a:r>
              <a:rPr lang="fr-FR" sz="1000" b="1" dirty="0">
                <a:solidFill>
                  <a:srgbClr val="00B0F0"/>
                </a:solidFill>
                <a:latin typeface="Georgia" panose="02040502050405020303" pitchFamily="18" charset="0"/>
              </a:rPr>
              <a:t>Recherche conforme à la MR-004, MR-005 ou MR-006 ?</a:t>
            </a:r>
            <a:endParaRPr lang="fr-FR" sz="1000" dirty="0">
              <a:solidFill>
                <a:srgbClr val="00B0F0"/>
              </a:solidFill>
              <a:latin typeface="Georgia" panose="02040502050405020303" pitchFamily="18" charset="0"/>
            </a:endParaRPr>
          </a:p>
        </p:txBody>
      </p:sp>
      <p:cxnSp>
        <p:nvCxnSpPr>
          <p:cNvPr id="16" name="Connecteur en angle 15"/>
          <p:cNvCxnSpPr/>
          <p:nvPr/>
        </p:nvCxnSpPr>
        <p:spPr>
          <a:xfrm flipV="1">
            <a:off x="7653576" y="2043614"/>
            <a:ext cx="691889" cy="398819"/>
          </a:xfrm>
          <a:prstGeom prst="bentConnector3">
            <a:avLst>
              <a:gd name="adj1" fmla="val 26253"/>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8341061" y="2861150"/>
            <a:ext cx="2474664" cy="555546"/>
          </a:xfrm>
          <a:prstGeom prst="rect">
            <a:avLst/>
          </a:prstGeom>
          <a:noFill/>
          <a:ln w="28575">
            <a:solidFill>
              <a:srgbClr val="4596EC"/>
            </a:solidFill>
          </a:ln>
        </p:spPr>
        <p:style>
          <a:lnRef idx="2">
            <a:schemeClr val="dk1"/>
          </a:lnRef>
          <a:fillRef idx="1">
            <a:schemeClr val="lt1"/>
          </a:fillRef>
          <a:effectRef idx="0">
            <a:schemeClr val="dk1"/>
          </a:effectRef>
          <a:fontRef idx="minor">
            <a:schemeClr val="dk1"/>
          </a:fontRef>
        </p:style>
        <p:txBody>
          <a:bodyPr rtlCol="0" anchor="ctr"/>
          <a:lstStyle/>
          <a:p>
            <a:pPr algn="just"/>
            <a:r>
              <a:rPr lang="fr-FR" sz="1000" b="1" dirty="0">
                <a:solidFill>
                  <a:schemeClr val="tx1"/>
                </a:solidFill>
                <a:latin typeface="Georgia" panose="02040502050405020303" pitchFamily="18" charset="0"/>
              </a:rPr>
              <a:t>Dépôt à la CNIL d’une demande d’autorisation « recherche »</a:t>
            </a:r>
            <a:endParaRPr lang="fr-FR" sz="1000" dirty="0">
              <a:solidFill>
                <a:schemeClr val="tx1"/>
              </a:solidFill>
              <a:latin typeface="Georgia" panose="02040502050405020303" pitchFamily="18" charset="0"/>
            </a:endParaRPr>
          </a:p>
        </p:txBody>
      </p:sp>
      <p:sp>
        <p:nvSpPr>
          <p:cNvPr id="34" name="Rectangle 33"/>
          <p:cNvSpPr/>
          <p:nvPr/>
        </p:nvSpPr>
        <p:spPr>
          <a:xfrm>
            <a:off x="8345172" y="3861054"/>
            <a:ext cx="2474664" cy="400110"/>
          </a:xfrm>
          <a:prstGeom prst="rect">
            <a:avLst/>
          </a:prstGeom>
          <a:ln w="28575">
            <a:solidFill>
              <a:srgbClr val="D1CCB9"/>
            </a:solidFill>
            <a:prstDash val="dash"/>
          </a:ln>
        </p:spPr>
        <p:txBody>
          <a:bodyPr wrap="square">
            <a:spAutoFit/>
          </a:bodyPr>
          <a:lstStyle/>
          <a:p>
            <a:pPr algn="just"/>
            <a:r>
              <a:rPr lang="fr-FR" sz="1000" b="1" dirty="0">
                <a:latin typeface="Georgia" panose="02040502050405020303" pitchFamily="18" charset="0"/>
              </a:rPr>
              <a:t>Déclaration de conformité à la MR </a:t>
            </a:r>
            <a:r>
              <a:rPr lang="fr-FR" sz="1000" dirty="0">
                <a:latin typeface="Georgia" panose="02040502050405020303" pitchFamily="18" charset="0"/>
              </a:rPr>
              <a:t>avant la mise en œuvre du traitement </a:t>
            </a:r>
          </a:p>
        </p:txBody>
      </p:sp>
      <p:sp>
        <p:nvSpPr>
          <p:cNvPr id="36" name="Rectangle 35"/>
          <p:cNvSpPr/>
          <p:nvPr/>
        </p:nvSpPr>
        <p:spPr>
          <a:xfrm>
            <a:off x="8360306" y="4361162"/>
            <a:ext cx="2468422" cy="861774"/>
          </a:xfrm>
          <a:prstGeom prst="rect">
            <a:avLst/>
          </a:prstGeom>
          <a:ln w="28575">
            <a:solidFill>
              <a:srgbClr val="D1CCB9"/>
            </a:solidFill>
          </a:ln>
        </p:spPr>
        <p:txBody>
          <a:bodyPr wrap="square">
            <a:spAutoFit/>
          </a:bodyPr>
          <a:lstStyle/>
          <a:p>
            <a:pPr algn="just"/>
            <a:r>
              <a:rPr lang="fr-FR" sz="1000" b="1" dirty="0">
                <a:latin typeface="Georgia" panose="02040502050405020303" pitchFamily="18" charset="0"/>
              </a:rPr>
              <a:t>Dépôt à la Plateforme des données de santé d’une demande d’autorisation « recherche »</a:t>
            </a:r>
            <a:r>
              <a:rPr lang="fr-FR" sz="1000" dirty="0">
                <a:latin typeface="Georgia" panose="02040502050405020303" pitchFamily="18" charset="0"/>
              </a:rPr>
              <a:t> qui soumettra le dossier au CESREES pour avis avant sa transmission à la CNIL</a:t>
            </a:r>
          </a:p>
        </p:txBody>
      </p:sp>
      <p:sp>
        <p:nvSpPr>
          <p:cNvPr id="5" name="ZoneTexte 4"/>
          <p:cNvSpPr txBox="1"/>
          <p:nvPr/>
        </p:nvSpPr>
        <p:spPr>
          <a:xfrm>
            <a:off x="2664165" y="3343067"/>
            <a:ext cx="942975" cy="507831"/>
          </a:xfrm>
          <a:prstGeom prst="rect">
            <a:avLst/>
          </a:prstGeom>
          <a:solidFill>
            <a:schemeClr val="tx1"/>
          </a:solidFill>
          <a:effectLst>
            <a:outerShdw blurRad="50800" dist="38100" dir="2700000" algn="tl" rotWithShape="0">
              <a:prstClr val="black">
                <a:alpha val="40000"/>
              </a:prstClr>
            </a:outerShdw>
          </a:effectLst>
        </p:spPr>
        <p:txBody>
          <a:bodyPr wrap="square" rtlCol="0">
            <a:spAutoFit/>
          </a:bodyPr>
          <a:lstStyle/>
          <a:p>
            <a:pPr algn="ctr"/>
            <a:r>
              <a:rPr lang="fr-FR" sz="900" dirty="0">
                <a:solidFill>
                  <a:schemeClr val="bg1"/>
                </a:solidFill>
                <a:latin typeface="Georgia" panose="02040502050405020303" pitchFamily="18" charset="0"/>
              </a:rPr>
              <a:t>Quelle est la typologie de la recherche ? </a:t>
            </a:r>
          </a:p>
        </p:txBody>
      </p:sp>
      <p:sp>
        <p:nvSpPr>
          <p:cNvPr id="47" name="ZoneTexte 46"/>
          <p:cNvSpPr txBox="1"/>
          <p:nvPr/>
        </p:nvSpPr>
        <p:spPr>
          <a:xfrm>
            <a:off x="7482241" y="3752461"/>
            <a:ext cx="405881" cy="231089"/>
          </a:xfrm>
          <a:prstGeom prst="rect">
            <a:avLst/>
          </a:prstGeom>
          <a:noFill/>
        </p:spPr>
        <p:txBody>
          <a:bodyPr wrap="none" rtlCol="0">
            <a:spAutoFit/>
          </a:bodyPr>
          <a:lstStyle/>
          <a:p>
            <a:pPr algn="ctr">
              <a:lnSpc>
                <a:spcPct val="120000"/>
              </a:lnSpc>
            </a:pPr>
            <a:r>
              <a:rPr lang="fr-FR" sz="825" b="1" dirty="0">
                <a:latin typeface="Georgia" panose="02040502050405020303" pitchFamily="18" charset="0"/>
              </a:rPr>
              <a:t>OUI</a:t>
            </a:r>
          </a:p>
        </p:txBody>
      </p:sp>
      <p:sp>
        <p:nvSpPr>
          <p:cNvPr id="48" name="Arrondir un rectangle avec un coin du même côté 47"/>
          <p:cNvSpPr/>
          <p:nvPr/>
        </p:nvSpPr>
        <p:spPr>
          <a:xfrm>
            <a:off x="3460569" y="2282030"/>
            <a:ext cx="606861" cy="378042"/>
          </a:xfrm>
          <a:prstGeom prst="round2SameRect">
            <a:avLst/>
          </a:prstGeom>
          <a:solidFill>
            <a:srgbClr val="4596EC"/>
          </a:solidFill>
          <a:ln w="12700">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fr-FR" sz="1050" b="1" dirty="0">
                <a:solidFill>
                  <a:schemeClr val="bg1"/>
                </a:solidFill>
              </a:rPr>
              <a:t>RIPH</a:t>
            </a:r>
            <a:endParaRPr lang="fr-FR" sz="1050" dirty="0">
              <a:solidFill>
                <a:schemeClr val="bg1"/>
              </a:solidFill>
            </a:endParaRPr>
          </a:p>
        </p:txBody>
      </p:sp>
      <p:cxnSp>
        <p:nvCxnSpPr>
          <p:cNvPr id="81" name="Connecteur droit avec flèche 80"/>
          <p:cNvCxnSpPr/>
          <p:nvPr/>
        </p:nvCxnSpPr>
        <p:spPr>
          <a:xfrm flipV="1">
            <a:off x="5781716" y="2470951"/>
            <a:ext cx="739043" cy="101"/>
          </a:xfrm>
          <a:prstGeom prst="straightConnector1">
            <a:avLst/>
          </a:prstGeom>
          <a:ln w="9525">
            <a:solidFill>
              <a:schemeClr val="bg1">
                <a:lumMod val="50000"/>
              </a:schemeClr>
            </a:solidFill>
            <a:prstDash val="sysDash"/>
            <a:tailEnd type="triangle"/>
          </a:ln>
        </p:spPr>
        <p:style>
          <a:lnRef idx="1">
            <a:schemeClr val="accent2"/>
          </a:lnRef>
          <a:fillRef idx="0">
            <a:schemeClr val="accent2"/>
          </a:fillRef>
          <a:effectRef idx="0">
            <a:schemeClr val="accent2"/>
          </a:effectRef>
          <a:fontRef idx="minor">
            <a:schemeClr val="tx1"/>
          </a:fontRef>
        </p:style>
      </p:cxnSp>
      <p:sp>
        <p:nvSpPr>
          <p:cNvPr id="86" name="ZoneTexte 85"/>
          <p:cNvSpPr txBox="1"/>
          <p:nvPr/>
        </p:nvSpPr>
        <p:spPr>
          <a:xfrm>
            <a:off x="7859705" y="1831792"/>
            <a:ext cx="405881" cy="231089"/>
          </a:xfrm>
          <a:prstGeom prst="rect">
            <a:avLst/>
          </a:prstGeom>
          <a:noFill/>
        </p:spPr>
        <p:txBody>
          <a:bodyPr wrap="none" rtlCol="0">
            <a:spAutoFit/>
          </a:bodyPr>
          <a:lstStyle/>
          <a:p>
            <a:pPr algn="ctr">
              <a:lnSpc>
                <a:spcPct val="120000"/>
              </a:lnSpc>
            </a:pPr>
            <a:r>
              <a:rPr lang="fr-FR" sz="825" b="1" dirty="0">
                <a:latin typeface="Georgia" panose="02040502050405020303" pitchFamily="18" charset="0"/>
              </a:rPr>
              <a:t>OUI</a:t>
            </a:r>
          </a:p>
        </p:txBody>
      </p:sp>
      <p:cxnSp>
        <p:nvCxnSpPr>
          <p:cNvPr id="83" name="Connecteur en angle 82"/>
          <p:cNvCxnSpPr/>
          <p:nvPr/>
        </p:nvCxnSpPr>
        <p:spPr>
          <a:xfrm rot="16200000" flipH="1">
            <a:off x="7723211" y="2541657"/>
            <a:ext cx="738134" cy="522413"/>
          </a:xfrm>
          <a:prstGeom prst="bentConnector2">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5" name="ZoneTexte 94"/>
          <p:cNvSpPr txBox="1"/>
          <p:nvPr/>
        </p:nvSpPr>
        <p:spPr>
          <a:xfrm>
            <a:off x="7836592" y="2958967"/>
            <a:ext cx="447558" cy="231089"/>
          </a:xfrm>
          <a:prstGeom prst="rect">
            <a:avLst/>
          </a:prstGeom>
          <a:noFill/>
        </p:spPr>
        <p:txBody>
          <a:bodyPr wrap="none" rtlCol="0">
            <a:spAutoFit/>
          </a:bodyPr>
          <a:lstStyle/>
          <a:p>
            <a:pPr algn="ctr">
              <a:lnSpc>
                <a:spcPct val="120000"/>
              </a:lnSpc>
            </a:pPr>
            <a:r>
              <a:rPr lang="fr-FR" sz="825" b="1" dirty="0">
                <a:latin typeface="Georgia" panose="02040502050405020303" pitchFamily="18" charset="0"/>
              </a:rPr>
              <a:t>NON</a:t>
            </a:r>
          </a:p>
        </p:txBody>
      </p:sp>
      <p:sp>
        <p:nvSpPr>
          <p:cNvPr id="4" name="Ellipse 3">
            <a:extLst>
              <a:ext uri="{FF2B5EF4-FFF2-40B4-BE49-F238E27FC236}">
                <a16:creationId xmlns:a16="http://schemas.microsoft.com/office/drawing/2014/main" id="{CEB59B6E-A415-44FC-A042-4A11970AA9B5}"/>
              </a:ext>
            </a:extLst>
          </p:cNvPr>
          <p:cNvSpPr/>
          <p:nvPr/>
        </p:nvSpPr>
        <p:spPr>
          <a:xfrm>
            <a:off x="5183017" y="2940119"/>
            <a:ext cx="852932" cy="522151"/>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1000" b="1" dirty="0">
                <a:latin typeface="Georgia" panose="02040502050405020303" pitchFamily="18" charset="0"/>
              </a:rPr>
              <a:t>ANSM</a:t>
            </a:r>
          </a:p>
        </p:txBody>
      </p:sp>
      <p:sp>
        <p:nvSpPr>
          <p:cNvPr id="6" name="ZoneTexte 5">
            <a:extLst>
              <a:ext uri="{FF2B5EF4-FFF2-40B4-BE49-F238E27FC236}">
                <a16:creationId xmlns:a16="http://schemas.microsoft.com/office/drawing/2014/main" id="{7C6854AB-3279-4333-9279-7A79C54C3530}"/>
              </a:ext>
            </a:extLst>
          </p:cNvPr>
          <p:cNvSpPr txBox="1"/>
          <p:nvPr/>
        </p:nvSpPr>
        <p:spPr>
          <a:xfrm>
            <a:off x="3928319" y="2690878"/>
            <a:ext cx="1553379" cy="400110"/>
          </a:xfrm>
          <a:prstGeom prst="rect">
            <a:avLst/>
          </a:prstGeom>
          <a:noFill/>
        </p:spPr>
        <p:txBody>
          <a:bodyPr wrap="square" rtlCol="0">
            <a:spAutoFit/>
          </a:bodyPr>
          <a:lstStyle/>
          <a:p>
            <a:r>
              <a:rPr lang="fr-FR" sz="1000" dirty="0">
                <a:latin typeface="Georgia" panose="02040502050405020303" pitchFamily="18" charset="0"/>
              </a:rPr>
              <a:t>Selon la qualification</a:t>
            </a:r>
          </a:p>
          <a:p>
            <a:r>
              <a:rPr lang="fr-FR" sz="1000" dirty="0">
                <a:latin typeface="Georgia" panose="02040502050405020303" pitchFamily="18" charset="0"/>
              </a:rPr>
              <a:t> de la recherche</a:t>
            </a:r>
          </a:p>
        </p:txBody>
      </p:sp>
      <p:cxnSp>
        <p:nvCxnSpPr>
          <p:cNvPr id="10" name="Connecteur : en angle 9">
            <a:extLst>
              <a:ext uri="{FF2B5EF4-FFF2-40B4-BE49-F238E27FC236}">
                <a16:creationId xmlns:a16="http://schemas.microsoft.com/office/drawing/2014/main" id="{0FA541A6-8C44-4169-8FEE-5BEDED3323BA}"/>
              </a:ext>
            </a:extLst>
          </p:cNvPr>
          <p:cNvCxnSpPr>
            <a:cxnSpLocks/>
            <a:endCxn id="4" idx="2"/>
          </p:cNvCxnSpPr>
          <p:nvPr/>
        </p:nvCxnSpPr>
        <p:spPr>
          <a:xfrm>
            <a:off x="4067430" y="2564904"/>
            <a:ext cx="1115587" cy="636291"/>
          </a:xfrm>
          <a:prstGeom prst="bentConnector3">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DF7440F3-9AED-4101-834F-B457BC398973}"/>
              </a:ext>
            </a:extLst>
          </p:cNvPr>
          <p:cNvSpPr txBox="1"/>
          <p:nvPr/>
        </p:nvSpPr>
        <p:spPr>
          <a:xfrm>
            <a:off x="1736471" y="1779620"/>
            <a:ext cx="1497481" cy="738664"/>
          </a:xfrm>
          <a:prstGeom prst="rect">
            <a:avLst/>
          </a:prstGeom>
          <a:noFill/>
        </p:spPr>
        <p:txBody>
          <a:bodyPr wrap="square" rtlCol="0">
            <a:spAutoFit/>
          </a:bodyPr>
          <a:lstStyle/>
          <a:p>
            <a:pPr algn="just"/>
            <a:r>
              <a:rPr lang="fr-FR" sz="1050" b="1" dirty="0">
                <a:solidFill>
                  <a:srgbClr val="FF0000"/>
                </a:solidFill>
                <a:latin typeface="Georgia" panose="02040502050405020303" pitchFamily="18" charset="0"/>
              </a:rPr>
              <a:t>La CNIL ne se prononce qu’après avis du comité compétent.</a:t>
            </a:r>
          </a:p>
        </p:txBody>
      </p:sp>
      <p:cxnSp>
        <p:nvCxnSpPr>
          <p:cNvPr id="21" name="Connecteur droit avec flèche 20">
            <a:extLst>
              <a:ext uri="{FF2B5EF4-FFF2-40B4-BE49-F238E27FC236}">
                <a16:creationId xmlns:a16="http://schemas.microsoft.com/office/drawing/2014/main" id="{F3C43762-D2A3-48A3-86EA-D4DB31C82283}"/>
              </a:ext>
            </a:extLst>
          </p:cNvPr>
          <p:cNvCxnSpPr>
            <a:cxnSpLocks/>
          </p:cNvCxnSpPr>
          <p:nvPr/>
        </p:nvCxnSpPr>
        <p:spPr>
          <a:xfrm flipV="1">
            <a:off x="4168634" y="4348313"/>
            <a:ext cx="695210" cy="6433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cteur : en angle 23">
            <a:extLst>
              <a:ext uri="{FF2B5EF4-FFF2-40B4-BE49-F238E27FC236}">
                <a16:creationId xmlns:a16="http://schemas.microsoft.com/office/drawing/2014/main" id="{DC3EB381-C842-4957-BB76-B5E148C4012C}"/>
              </a:ext>
            </a:extLst>
          </p:cNvPr>
          <p:cNvCxnSpPr>
            <a:stCxn id="5" idx="0"/>
            <a:endCxn id="48" idx="2"/>
          </p:cNvCxnSpPr>
          <p:nvPr/>
        </p:nvCxnSpPr>
        <p:spPr>
          <a:xfrm rot="5400000" flipH="1" flipV="1">
            <a:off x="2862104" y="2744601"/>
            <a:ext cx="872015" cy="32491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necteur : en angle 31">
            <a:extLst>
              <a:ext uri="{FF2B5EF4-FFF2-40B4-BE49-F238E27FC236}">
                <a16:creationId xmlns:a16="http://schemas.microsoft.com/office/drawing/2014/main" id="{73D5D6BE-8546-4A35-86A4-95ED905B14F1}"/>
              </a:ext>
            </a:extLst>
          </p:cNvPr>
          <p:cNvCxnSpPr>
            <a:stCxn id="5" idx="2"/>
            <a:endCxn id="138" idx="3"/>
          </p:cNvCxnSpPr>
          <p:nvPr/>
        </p:nvCxnSpPr>
        <p:spPr>
          <a:xfrm rot="16200000" flipH="1">
            <a:off x="3003482" y="3983068"/>
            <a:ext cx="915506" cy="65116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a:extLst>
              <a:ext uri="{FF2B5EF4-FFF2-40B4-BE49-F238E27FC236}">
                <a16:creationId xmlns:a16="http://schemas.microsoft.com/office/drawing/2014/main" id="{1CA6FAAA-20A9-422E-8C0F-EAFAE8B12B61}"/>
              </a:ext>
            </a:extLst>
          </p:cNvPr>
          <p:cNvCxnSpPr>
            <a:cxnSpLocks/>
          </p:cNvCxnSpPr>
          <p:nvPr/>
        </p:nvCxnSpPr>
        <p:spPr>
          <a:xfrm>
            <a:off x="4175912" y="5005528"/>
            <a:ext cx="742069" cy="447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ZoneTexte 36">
            <a:extLst>
              <a:ext uri="{FF2B5EF4-FFF2-40B4-BE49-F238E27FC236}">
                <a16:creationId xmlns:a16="http://schemas.microsoft.com/office/drawing/2014/main" id="{896A4383-A87D-448F-8A16-6740DDA3DB1C}"/>
              </a:ext>
            </a:extLst>
          </p:cNvPr>
          <p:cNvSpPr txBox="1"/>
          <p:nvPr/>
        </p:nvSpPr>
        <p:spPr>
          <a:xfrm>
            <a:off x="4967379" y="5316976"/>
            <a:ext cx="1553379" cy="553998"/>
          </a:xfrm>
          <a:prstGeom prst="rect">
            <a:avLst/>
          </a:prstGeom>
          <a:noFill/>
          <a:ln>
            <a:solidFill>
              <a:srgbClr val="D1CCB9"/>
            </a:solidFill>
          </a:ln>
        </p:spPr>
        <p:txBody>
          <a:bodyPr wrap="square" rtlCol="0">
            <a:spAutoFit/>
          </a:bodyPr>
          <a:lstStyle/>
          <a:p>
            <a:pPr algn="ctr"/>
            <a:r>
              <a:rPr lang="fr-FR" sz="1000" b="1" dirty="0">
                <a:solidFill>
                  <a:srgbClr val="00B0F0"/>
                </a:solidFill>
                <a:latin typeface="Georgia" panose="02040502050405020303" pitchFamily="18" charset="0"/>
              </a:rPr>
              <a:t>Recherche conforme à la MR-007 ou MR-008 ?</a:t>
            </a:r>
            <a:endParaRPr lang="fr-FR" sz="1000" dirty="0">
              <a:solidFill>
                <a:srgbClr val="00B0F0"/>
              </a:solidFill>
              <a:latin typeface="Georgia" panose="02040502050405020303" pitchFamily="18" charset="0"/>
            </a:endParaRPr>
          </a:p>
        </p:txBody>
      </p:sp>
      <p:cxnSp>
        <p:nvCxnSpPr>
          <p:cNvPr id="14" name="Connecteur : en angle 13">
            <a:extLst>
              <a:ext uri="{FF2B5EF4-FFF2-40B4-BE49-F238E27FC236}">
                <a16:creationId xmlns:a16="http://schemas.microsoft.com/office/drawing/2014/main" id="{62AE8895-DD73-431B-BF2D-C1BA8C7CB572}"/>
              </a:ext>
            </a:extLst>
          </p:cNvPr>
          <p:cNvCxnSpPr>
            <a:cxnSpLocks/>
          </p:cNvCxnSpPr>
          <p:nvPr/>
        </p:nvCxnSpPr>
        <p:spPr>
          <a:xfrm>
            <a:off x="6413456" y="4349663"/>
            <a:ext cx="1908772" cy="30558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cteur : en angle 16">
            <a:extLst>
              <a:ext uri="{FF2B5EF4-FFF2-40B4-BE49-F238E27FC236}">
                <a16:creationId xmlns:a16="http://schemas.microsoft.com/office/drawing/2014/main" id="{EA8873EF-4A10-4DA2-8612-3232100E0C67}"/>
              </a:ext>
            </a:extLst>
          </p:cNvPr>
          <p:cNvCxnSpPr>
            <a:cxnSpLocks/>
          </p:cNvCxnSpPr>
          <p:nvPr/>
        </p:nvCxnSpPr>
        <p:spPr>
          <a:xfrm flipV="1">
            <a:off x="6405949" y="4016523"/>
            <a:ext cx="1890208" cy="33896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Connecteur : en angle 42">
            <a:extLst>
              <a:ext uri="{FF2B5EF4-FFF2-40B4-BE49-F238E27FC236}">
                <a16:creationId xmlns:a16="http://schemas.microsoft.com/office/drawing/2014/main" id="{78B5A220-E105-48D7-8FFF-809ED6E4EAFE}"/>
              </a:ext>
            </a:extLst>
          </p:cNvPr>
          <p:cNvCxnSpPr>
            <a:cxnSpLocks/>
          </p:cNvCxnSpPr>
          <p:nvPr/>
        </p:nvCxnSpPr>
        <p:spPr>
          <a:xfrm>
            <a:off x="6536988" y="5481909"/>
            <a:ext cx="1765859" cy="34957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ZoneTexte 43">
            <a:extLst>
              <a:ext uri="{FF2B5EF4-FFF2-40B4-BE49-F238E27FC236}">
                <a16:creationId xmlns:a16="http://schemas.microsoft.com/office/drawing/2014/main" id="{411ECD20-EF62-4F99-8FA6-80FB38A0792C}"/>
              </a:ext>
            </a:extLst>
          </p:cNvPr>
          <p:cNvSpPr txBox="1"/>
          <p:nvPr/>
        </p:nvSpPr>
        <p:spPr>
          <a:xfrm>
            <a:off x="7544017" y="4388952"/>
            <a:ext cx="447558" cy="231089"/>
          </a:xfrm>
          <a:prstGeom prst="rect">
            <a:avLst/>
          </a:prstGeom>
          <a:noFill/>
        </p:spPr>
        <p:txBody>
          <a:bodyPr wrap="none" rtlCol="0">
            <a:spAutoFit/>
          </a:bodyPr>
          <a:lstStyle/>
          <a:p>
            <a:pPr algn="ctr">
              <a:lnSpc>
                <a:spcPct val="120000"/>
              </a:lnSpc>
            </a:pPr>
            <a:r>
              <a:rPr lang="fr-FR" sz="825" b="1" dirty="0">
                <a:latin typeface="Georgia" panose="02040502050405020303" pitchFamily="18" charset="0"/>
              </a:rPr>
              <a:t>NON</a:t>
            </a:r>
          </a:p>
        </p:txBody>
      </p:sp>
      <p:sp>
        <p:nvSpPr>
          <p:cNvPr id="46" name="Rectangle 45">
            <a:extLst>
              <a:ext uri="{FF2B5EF4-FFF2-40B4-BE49-F238E27FC236}">
                <a16:creationId xmlns:a16="http://schemas.microsoft.com/office/drawing/2014/main" id="{C99A2AC8-5B83-4120-9CEC-EA7B16F3A74D}"/>
              </a:ext>
            </a:extLst>
          </p:cNvPr>
          <p:cNvSpPr/>
          <p:nvPr/>
        </p:nvSpPr>
        <p:spPr>
          <a:xfrm>
            <a:off x="8354657" y="5322934"/>
            <a:ext cx="2465179" cy="861774"/>
          </a:xfrm>
          <a:prstGeom prst="rect">
            <a:avLst/>
          </a:prstGeom>
          <a:ln w="28575">
            <a:solidFill>
              <a:srgbClr val="D1CCB9"/>
            </a:solidFill>
            <a:prstDash val="dash"/>
          </a:ln>
        </p:spPr>
        <p:txBody>
          <a:bodyPr wrap="square">
            <a:spAutoFit/>
          </a:bodyPr>
          <a:lstStyle/>
          <a:p>
            <a:pPr algn="just"/>
            <a:r>
              <a:rPr lang="fr-FR" sz="1000" b="1" dirty="0">
                <a:latin typeface="Georgia" panose="02040502050405020303" pitchFamily="18" charset="0"/>
              </a:rPr>
              <a:t>Déclaration de conformité à la MR </a:t>
            </a:r>
            <a:r>
              <a:rPr lang="fr-FR" sz="1000" dirty="0">
                <a:latin typeface="Georgia" panose="02040502050405020303" pitchFamily="18" charset="0"/>
              </a:rPr>
              <a:t>avant la mise en œuvre du traitement </a:t>
            </a:r>
          </a:p>
          <a:p>
            <a:pPr algn="just"/>
            <a:r>
              <a:rPr lang="fr-FR" sz="1000" b="1" dirty="0">
                <a:latin typeface="Georgia" panose="02040502050405020303" pitchFamily="18" charset="0"/>
              </a:rPr>
              <a:t>Dépôt à la Plateforme des données de santé d’une demande d’avis </a:t>
            </a:r>
            <a:r>
              <a:rPr lang="fr-FR" sz="1000" dirty="0">
                <a:latin typeface="Georgia" panose="02040502050405020303" pitchFamily="18" charset="0"/>
              </a:rPr>
              <a:t>pour transmission du dossier au CESREES.</a:t>
            </a:r>
          </a:p>
        </p:txBody>
      </p:sp>
      <p:cxnSp>
        <p:nvCxnSpPr>
          <p:cNvPr id="18" name="Connecteur droit avec flèche 17">
            <a:extLst>
              <a:ext uri="{FF2B5EF4-FFF2-40B4-BE49-F238E27FC236}">
                <a16:creationId xmlns:a16="http://schemas.microsoft.com/office/drawing/2014/main" id="{9F1FC5E6-542E-4FE4-AF2C-5E514410603A}"/>
              </a:ext>
            </a:extLst>
          </p:cNvPr>
          <p:cNvCxnSpPr>
            <a:cxnSpLocks/>
          </p:cNvCxnSpPr>
          <p:nvPr/>
        </p:nvCxnSpPr>
        <p:spPr>
          <a:xfrm flipH="1">
            <a:off x="2351584" y="3573016"/>
            <a:ext cx="3125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0755E40A-3950-4CBC-9286-9585ABBC5738}"/>
              </a:ext>
            </a:extLst>
          </p:cNvPr>
          <p:cNvSpPr/>
          <p:nvPr/>
        </p:nvSpPr>
        <p:spPr>
          <a:xfrm>
            <a:off x="163154" y="2897153"/>
            <a:ext cx="2142584" cy="223223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lnSpc>
                <a:spcPct val="120000"/>
              </a:lnSpc>
            </a:pPr>
            <a:r>
              <a:rPr lang="fr-FR" sz="1000" dirty="0">
                <a:solidFill>
                  <a:schemeClr val="tx1"/>
                </a:solidFill>
                <a:latin typeface="Georgia" panose="02040502050405020303" pitchFamily="18" charset="0"/>
              </a:rPr>
              <a:t>Une recherche est considérée comme </a:t>
            </a:r>
            <a:r>
              <a:rPr lang="fr-FR" sz="1000" b="1" dirty="0">
                <a:solidFill>
                  <a:schemeClr val="tx1"/>
                </a:solidFill>
                <a:latin typeface="Georgia" panose="02040502050405020303" pitchFamily="18" charset="0"/>
              </a:rPr>
              <a:t>interne </a:t>
            </a:r>
            <a:r>
              <a:rPr lang="fr-FR" sz="1000" dirty="0">
                <a:solidFill>
                  <a:schemeClr val="tx1"/>
                </a:solidFill>
                <a:latin typeface="Georgia" panose="02040502050405020303" pitchFamily="18" charset="0"/>
              </a:rPr>
              <a:t>si elle est menée: </a:t>
            </a:r>
          </a:p>
          <a:p>
            <a:pPr algn="just">
              <a:lnSpc>
                <a:spcPct val="120000"/>
              </a:lnSpc>
              <a:buFont typeface="Wingdings" panose="05000000000000000000" pitchFamily="2" charset="2"/>
              <a:buChar char="§"/>
            </a:pPr>
            <a:r>
              <a:rPr lang="fr-FR" sz="1000" dirty="0">
                <a:solidFill>
                  <a:schemeClr val="tx1"/>
                </a:solidFill>
                <a:latin typeface="Georgia" panose="02040502050405020303" pitchFamily="18" charset="0"/>
              </a:rPr>
              <a:t>à partir de données recueillies dans le cadre du suivi (thérapeutique ou médical) individuel des patients ;</a:t>
            </a:r>
          </a:p>
          <a:p>
            <a:pPr algn="just">
              <a:lnSpc>
                <a:spcPct val="120000"/>
              </a:lnSpc>
              <a:buFont typeface="Wingdings" panose="05000000000000000000" pitchFamily="2" charset="2"/>
              <a:buChar char="§"/>
            </a:pPr>
            <a:r>
              <a:rPr lang="fr-FR" sz="1000" b="1" u="sng" dirty="0">
                <a:solidFill>
                  <a:schemeClr val="tx1"/>
                </a:solidFill>
                <a:latin typeface="Georgia" panose="02040502050405020303" pitchFamily="18" charset="0"/>
              </a:rPr>
              <a:t>et</a:t>
            </a:r>
            <a:r>
              <a:rPr lang="fr-FR" sz="1000" dirty="0">
                <a:solidFill>
                  <a:schemeClr val="tx1"/>
                </a:solidFill>
                <a:latin typeface="Georgia" panose="02040502050405020303" pitchFamily="18" charset="0"/>
              </a:rPr>
              <a:t> par les personnels assurant ce suivi ;</a:t>
            </a:r>
          </a:p>
          <a:p>
            <a:pPr algn="just">
              <a:lnSpc>
                <a:spcPct val="120000"/>
              </a:lnSpc>
              <a:buFont typeface="Wingdings" panose="05000000000000000000" pitchFamily="2" charset="2"/>
              <a:buChar char="§"/>
            </a:pPr>
            <a:r>
              <a:rPr lang="fr-FR" sz="1000" b="1" u="sng" dirty="0">
                <a:solidFill>
                  <a:schemeClr val="tx1"/>
                </a:solidFill>
                <a:latin typeface="Georgia" panose="02040502050405020303" pitchFamily="18" charset="0"/>
              </a:rPr>
              <a:t>et</a:t>
            </a:r>
            <a:r>
              <a:rPr lang="fr-FR" sz="1000" dirty="0">
                <a:solidFill>
                  <a:schemeClr val="tx1"/>
                </a:solidFill>
                <a:latin typeface="Georgia" panose="02040502050405020303" pitchFamily="18" charset="0"/>
              </a:rPr>
              <a:t> pour leur usage exclusif.</a:t>
            </a:r>
          </a:p>
          <a:p>
            <a:pPr algn="just">
              <a:lnSpc>
                <a:spcPct val="120000"/>
              </a:lnSpc>
            </a:pPr>
            <a:r>
              <a:rPr lang="fr-FR" sz="1000" dirty="0">
                <a:solidFill>
                  <a:schemeClr val="tx1"/>
                </a:solidFill>
                <a:latin typeface="Georgia" panose="02040502050405020303" pitchFamily="18" charset="0"/>
                <a:sym typeface="Wingdings" panose="05000000000000000000" pitchFamily="2" charset="2"/>
              </a:rPr>
              <a:t> </a:t>
            </a:r>
            <a:r>
              <a:rPr lang="fr-FR" sz="1000" b="1" dirty="0">
                <a:solidFill>
                  <a:schemeClr val="tx1"/>
                </a:solidFill>
                <a:latin typeface="Georgia" panose="02040502050405020303" pitchFamily="18" charset="0"/>
                <a:sym typeface="Wingdings" panose="05000000000000000000" pitchFamily="2" charset="2"/>
              </a:rPr>
              <a:t>Absence de formalité mais documentation de la conformité.</a:t>
            </a:r>
            <a:endParaRPr lang="fr-FR" sz="1000" dirty="0">
              <a:solidFill>
                <a:schemeClr val="tx1"/>
              </a:solidFill>
              <a:latin typeface="Georgia" panose="02040502050405020303" pitchFamily="18" charset="0"/>
            </a:endParaRPr>
          </a:p>
        </p:txBody>
      </p:sp>
      <p:cxnSp>
        <p:nvCxnSpPr>
          <p:cNvPr id="60" name="Connecteur : en angle 59">
            <a:extLst>
              <a:ext uri="{FF2B5EF4-FFF2-40B4-BE49-F238E27FC236}">
                <a16:creationId xmlns:a16="http://schemas.microsoft.com/office/drawing/2014/main" id="{0819ECA5-9437-47D8-97BE-921B204E2857}"/>
              </a:ext>
            </a:extLst>
          </p:cNvPr>
          <p:cNvCxnSpPr>
            <a:cxnSpLocks/>
          </p:cNvCxnSpPr>
          <p:nvPr/>
        </p:nvCxnSpPr>
        <p:spPr>
          <a:xfrm flipV="1">
            <a:off x="6501190" y="5118314"/>
            <a:ext cx="1831991" cy="36608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ZoneTexte 60">
            <a:extLst>
              <a:ext uri="{FF2B5EF4-FFF2-40B4-BE49-F238E27FC236}">
                <a16:creationId xmlns:a16="http://schemas.microsoft.com/office/drawing/2014/main" id="{88489A27-8366-4509-8B5A-48F927D89CB9}"/>
              </a:ext>
            </a:extLst>
          </p:cNvPr>
          <p:cNvSpPr txBox="1"/>
          <p:nvPr/>
        </p:nvSpPr>
        <p:spPr>
          <a:xfrm>
            <a:off x="7593639" y="5580006"/>
            <a:ext cx="405881" cy="231089"/>
          </a:xfrm>
          <a:prstGeom prst="rect">
            <a:avLst/>
          </a:prstGeom>
          <a:noFill/>
        </p:spPr>
        <p:txBody>
          <a:bodyPr wrap="none" rtlCol="0">
            <a:spAutoFit/>
          </a:bodyPr>
          <a:lstStyle/>
          <a:p>
            <a:pPr algn="ctr">
              <a:lnSpc>
                <a:spcPct val="120000"/>
              </a:lnSpc>
            </a:pPr>
            <a:r>
              <a:rPr lang="fr-FR" sz="825" b="1" dirty="0">
                <a:latin typeface="Georgia" panose="02040502050405020303" pitchFamily="18" charset="0"/>
              </a:rPr>
              <a:t>OUI</a:t>
            </a:r>
          </a:p>
        </p:txBody>
      </p:sp>
      <p:sp>
        <p:nvSpPr>
          <p:cNvPr id="50" name="Parchemin : horizontal 49">
            <a:extLst>
              <a:ext uri="{FF2B5EF4-FFF2-40B4-BE49-F238E27FC236}">
                <a16:creationId xmlns:a16="http://schemas.microsoft.com/office/drawing/2014/main" id="{191B1D3E-D73B-4FFA-8D63-8DDA86D4DF20}"/>
              </a:ext>
            </a:extLst>
          </p:cNvPr>
          <p:cNvSpPr/>
          <p:nvPr/>
        </p:nvSpPr>
        <p:spPr>
          <a:xfrm>
            <a:off x="10887484" y="2646895"/>
            <a:ext cx="1243936" cy="1107543"/>
          </a:xfrm>
          <a:prstGeom prst="horizontalScroll">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latin typeface="Georgia" panose="02040502050405020303" pitchFamily="18" charset="0"/>
              </a:rPr>
              <a:t>Pour en savoir plus: voir la </a:t>
            </a:r>
            <a:r>
              <a:rPr lang="fr-FR" sz="1000" dirty="0">
                <a:solidFill>
                  <a:schemeClr val="tx1"/>
                </a:solidFill>
                <a:latin typeface="Georgia" panose="02040502050405020303" pitchFamily="18" charset="0"/>
                <a:hlinkClick r:id="rId3"/>
              </a:rPr>
              <a:t>fiche</a:t>
            </a:r>
            <a:r>
              <a:rPr lang="fr-FR" sz="1000" dirty="0">
                <a:solidFill>
                  <a:schemeClr val="tx1"/>
                </a:solidFill>
                <a:latin typeface="Georgia" panose="02040502050405020303" pitchFamily="18" charset="0"/>
              </a:rPr>
              <a:t> publiée sur le site web de la CNIL</a:t>
            </a:r>
          </a:p>
        </p:txBody>
      </p:sp>
      <p:sp>
        <p:nvSpPr>
          <p:cNvPr id="65" name="Parchemin : horizontal 64">
            <a:extLst>
              <a:ext uri="{FF2B5EF4-FFF2-40B4-BE49-F238E27FC236}">
                <a16:creationId xmlns:a16="http://schemas.microsoft.com/office/drawing/2014/main" id="{F60A2D18-B998-4BC7-8C14-9923CBA53AF8}"/>
              </a:ext>
            </a:extLst>
          </p:cNvPr>
          <p:cNvSpPr/>
          <p:nvPr/>
        </p:nvSpPr>
        <p:spPr>
          <a:xfrm>
            <a:off x="10892877" y="4193811"/>
            <a:ext cx="1243936" cy="1107543"/>
          </a:xfrm>
          <a:prstGeom prst="horizontalScroll">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latin typeface="Georgia" panose="02040502050405020303" pitchFamily="18" charset="0"/>
              </a:rPr>
              <a:t>Pour en savoir plus: voir la </a:t>
            </a:r>
            <a:r>
              <a:rPr lang="fr-FR" sz="1000" dirty="0">
                <a:solidFill>
                  <a:schemeClr val="tx1"/>
                </a:solidFill>
                <a:latin typeface="Georgia" panose="02040502050405020303" pitchFamily="18" charset="0"/>
                <a:hlinkClick r:id="rId3"/>
              </a:rPr>
              <a:t>fiche</a:t>
            </a:r>
            <a:r>
              <a:rPr lang="fr-FR" sz="1000" dirty="0">
                <a:solidFill>
                  <a:schemeClr val="tx1"/>
                </a:solidFill>
                <a:latin typeface="Georgia" panose="02040502050405020303" pitchFamily="18" charset="0"/>
              </a:rPr>
              <a:t> publiée sur le site web de la CNIL</a:t>
            </a:r>
          </a:p>
        </p:txBody>
      </p:sp>
      <p:sp>
        <p:nvSpPr>
          <p:cNvPr id="2" name="Espace réservé de la date 1">
            <a:extLst>
              <a:ext uri="{FF2B5EF4-FFF2-40B4-BE49-F238E27FC236}">
                <a16:creationId xmlns:a16="http://schemas.microsoft.com/office/drawing/2014/main" id="{A29FAB7C-AD4E-4E77-8AC6-49A8CDEF5137}"/>
              </a:ext>
            </a:extLst>
          </p:cNvPr>
          <p:cNvSpPr>
            <a:spLocks noGrp="1"/>
          </p:cNvSpPr>
          <p:nvPr>
            <p:ph type="dt" sz="half" idx="10"/>
          </p:nvPr>
        </p:nvSpPr>
        <p:spPr/>
        <p:txBody>
          <a:bodyPr/>
          <a:lstStyle/>
          <a:p>
            <a:fld id="{1D474756-B459-42E0-8F50-DABD5C928116}" type="datetime1">
              <a:rPr lang="fr-FR" smtClean="0"/>
              <a:t>09/10/2024</a:t>
            </a:fld>
            <a:endParaRPr lang="fr-FR" dirty="0"/>
          </a:p>
        </p:txBody>
      </p:sp>
      <p:sp>
        <p:nvSpPr>
          <p:cNvPr id="3" name="Espace réservé du pied de page 2">
            <a:extLst>
              <a:ext uri="{FF2B5EF4-FFF2-40B4-BE49-F238E27FC236}">
                <a16:creationId xmlns:a16="http://schemas.microsoft.com/office/drawing/2014/main" id="{59F4DC20-F0D4-4D48-AE8C-FD4A01FCD3CE}"/>
              </a:ext>
            </a:extLst>
          </p:cNvPr>
          <p:cNvSpPr>
            <a:spLocks noGrp="1"/>
          </p:cNvSpPr>
          <p:nvPr>
            <p:ph type="ftr" sz="quarter" idx="11"/>
          </p:nvPr>
        </p:nvSpPr>
        <p:spPr/>
        <p:txBody>
          <a:bodyPr/>
          <a:lstStyle/>
          <a:p>
            <a:r>
              <a:rPr lang="fr-FR"/>
              <a:t>Hélène GUIMIOT</a:t>
            </a:r>
            <a:endParaRPr lang="fr-FR" dirty="0"/>
          </a:p>
        </p:txBody>
      </p:sp>
      <p:sp>
        <p:nvSpPr>
          <p:cNvPr id="7" name="Espace réservé du numéro de diapositive 6">
            <a:extLst>
              <a:ext uri="{FF2B5EF4-FFF2-40B4-BE49-F238E27FC236}">
                <a16:creationId xmlns:a16="http://schemas.microsoft.com/office/drawing/2014/main" id="{CE187B2F-FF74-4AF6-867F-C67BC1A560F7}"/>
              </a:ext>
            </a:extLst>
          </p:cNvPr>
          <p:cNvSpPr>
            <a:spLocks noGrp="1"/>
          </p:cNvSpPr>
          <p:nvPr>
            <p:ph type="sldNum" sz="quarter" idx="12"/>
          </p:nvPr>
        </p:nvSpPr>
        <p:spPr/>
        <p:txBody>
          <a:bodyPr/>
          <a:lstStyle/>
          <a:p>
            <a:fld id="{0579DC97-5D12-4D9B-BA49-CCEB784B454D}" type="slidenum">
              <a:rPr lang="fr-FR" smtClean="0"/>
              <a:pPr/>
              <a:t>31</a:t>
            </a:fld>
            <a:endParaRPr lang="fr-FR" dirty="0"/>
          </a:p>
        </p:txBody>
      </p:sp>
    </p:spTree>
    <p:extLst>
      <p:ext uri="{BB962C8B-B14F-4D97-AF65-F5344CB8AC3E}">
        <p14:creationId xmlns:p14="http://schemas.microsoft.com/office/powerpoint/2010/main" val="15645646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re 1"/>
          <p:cNvSpPr>
            <a:spLocks noGrp="1"/>
          </p:cNvSpPr>
          <p:nvPr>
            <p:ph type="title"/>
          </p:nvPr>
        </p:nvSpPr>
        <p:spPr>
          <a:xfrm>
            <a:off x="572072" y="332656"/>
            <a:ext cx="10780512" cy="857250"/>
          </a:xfrm>
        </p:spPr>
        <p:txBody>
          <a:bodyPr/>
          <a:lstStyle/>
          <a:p>
            <a:r>
              <a:rPr lang="fr-FR" sz="2800" dirty="0">
                <a:solidFill>
                  <a:srgbClr val="4596EC"/>
                </a:solidFill>
              </a:rPr>
              <a:t>Recherches en santé: les principales questions à se poser</a:t>
            </a:r>
          </a:p>
        </p:txBody>
      </p:sp>
      <p:sp>
        <p:nvSpPr>
          <p:cNvPr id="7" name="ZoneTexte 6"/>
          <p:cNvSpPr txBox="1"/>
          <p:nvPr/>
        </p:nvSpPr>
        <p:spPr>
          <a:xfrm>
            <a:off x="1317812" y="1988840"/>
            <a:ext cx="9721080" cy="3539430"/>
          </a:xfrm>
          <a:prstGeom prst="rect">
            <a:avLst/>
          </a:prstGeom>
          <a:noFill/>
          <a:ln>
            <a:solidFill>
              <a:srgbClr val="D1CCB9"/>
            </a:solidFill>
          </a:ln>
        </p:spPr>
        <p:txBody>
          <a:bodyPr wrap="square" rtlCol="0">
            <a:spAutoFit/>
          </a:bodyPr>
          <a:lstStyle/>
          <a:p>
            <a:pPr marL="342900" indent="-342900">
              <a:buFont typeface="+mj-lt"/>
              <a:buAutoNum type="arabicParenR"/>
            </a:pPr>
            <a:r>
              <a:rPr lang="fr-FR" sz="1400" dirty="0">
                <a:latin typeface="Georgia" panose="02040502050405020303" pitchFamily="18" charset="0"/>
              </a:rPr>
              <a:t>Qui est </a:t>
            </a:r>
            <a:r>
              <a:rPr lang="fr-FR" sz="1400" b="1" dirty="0">
                <a:latin typeface="Georgia" panose="02040502050405020303" pitchFamily="18" charset="0"/>
              </a:rPr>
              <a:t>le ou les responsable(s) de traitement dans le cadre de ce projet ?</a:t>
            </a:r>
          </a:p>
          <a:p>
            <a:pPr marL="342900" indent="-342900" algn="just">
              <a:buFont typeface="+mj-lt"/>
              <a:buAutoNum type="arabicParenR"/>
            </a:pPr>
            <a:r>
              <a:rPr lang="fr-FR" sz="1400" b="1" dirty="0">
                <a:latin typeface="Georgia" panose="02040502050405020303" pitchFamily="18" charset="0"/>
              </a:rPr>
              <a:t>Ai-je besoin de faire appel à des sous-traitants ? </a:t>
            </a:r>
            <a:endParaRPr lang="fr-FR" sz="1400" dirty="0">
              <a:latin typeface="Georgia" panose="02040502050405020303" pitchFamily="18" charset="0"/>
            </a:endParaRPr>
          </a:p>
          <a:p>
            <a:pPr marL="342900" indent="-342900" algn="just">
              <a:buFont typeface="+mj-lt"/>
              <a:buAutoNum type="arabicParenR"/>
            </a:pPr>
            <a:r>
              <a:rPr lang="fr-FR" sz="1400" dirty="0">
                <a:latin typeface="Georgia" panose="02040502050405020303" pitchFamily="18" charset="0"/>
              </a:rPr>
              <a:t> Quel est </a:t>
            </a:r>
            <a:r>
              <a:rPr lang="fr-FR" sz="1400" b="1" dirty="0">
                <a:latin typeface="Georgia" panose="02040502050405020303" pitchFamily="18" charset="0"/>
              </a:rPr>
              <a:t>l’objectif</a:t>
            </a:r>
            <a:r>
              <a:rPr lang="fr-FR" sz="1400" dirty="0">
                <a:latin typeface="Georgia" panose="02040502050405020303" pitchFamily="18" charset="0"/>
              </a:rPr>
              <a:t> (finalité) de mon projet de recherche ? Cette finalité est-elle </a:t>
            </a:r>
            <a:r>
              <a:rPr lang="fr-FR" sz="1400" b="1" dirty="0">
                <a:latin typeface="Georgia" panose="02040502050405020303" pitchFamily="18" charset="0"/>
              </a:rPr>
              <a:t>déterminée, explicite et légitime </a:t>
            </a:r>
            <a:r>
              <a:rPr lang="fr-FR" sz="1400" dirty="0">
                <a:latin typeface="Georgia" panose="02040502050405020303" pitchFamily="18" charset="0"/>
              </a:rPr>
              <a:t>?</a:t>
            </a:r>
          </a:p>
          <a:p>
            <a:pPr marL="342900" indent="-342900" algn="just">
              <a:buFont typeface="+mj-lt"/>
              <a:buAutoNum type="arabicParenR"/>
            </a:pPr>
            <a:r>
              <a:rPr lang="fr-FR" sz="1400" dirty="0">
                <a:latin typeface="Georgia" panose="02040502050405020303" pitchFamily="18" charset="0"/>
              </a:rPr>
              <a:t>Quelle est la </a:t>
            </a:r>
            <a:r>
              <a:rPr lang="fr-FR" sz="1400" b="1" dirty="0">
                <a:latin typeface="Georgia" panose="02040502050405020303" pitchFamily="18" charset="0"/>
              </a:rPr>
              <a:t>base légale du traitement </a:t>
            </a:r>
            <a:r>
              <a:rPr lang="fr-FR" sz="1400" dirty="0">
                <a:latin typeface="Georgia" panose="02040502050405020303" pitchFamily="18" charset="0"/>
              </a:rPr>
              <a:t>?</a:t>
            </a:r>
          </a:p>
          <a:p>
            <a:pPr marL="342900" indent="-342900" algn="just">
              <a:buFont typeface="+mj-lt"/>
              <a:buAutoNum type="arabicParenR"/>
            </a:pPr>
            <a:r>
              <a:rPr lang="fr-FR" sz="1400" dirty="0">
                <a:latin typeface="Georgia" panose="02040502050405020303" pitchFamily="18" charset="0"/>
              </a:rPr>
              <a:t> A quel titre puis-je </a:t>
            </a:r>
            <a:r>
              <a:rPr lang="fr-FR" sz="1400" b="1" dirty="0">
                <a:latin typeface="Georgia" panose="02040502050405020303" pitchFamily="18" charset="0"/>
              </a:rPr>
              <a:t>déroger au principe d’interdiction de la collecte des données de santé </a:t>
            </a:r>
            <a:r>
              <a:rPr lang="fr-FR" sz="1400" dirty="0">
                <a:latin typeface="Georgia" panose="02040502050405020303" pitchFamily="18" charset="0"/>
              </a:rPr>
              <a:t>?</a:t>
            </a:r>
          </a:p>
          <a:p>
            <a:pPr marL="342900" indent="-342900" algn="just">
              <a:buFont typeface="+mj-lt"/>
              <a:buAutoNum type="arabicParenR"/>
            </a:pPr>
            <a:r>
              <a:rPr lang="fr-FR" sz="1400" dirty="0">
                <a:latin typeface="Georgia" panose="02040502050405020303" pitchFamily="18" charset="0"/>
              </a:rPr>
              <a:t>Les données collectées sont-elles </a:t>
            </a:r>
            <a:r>
              <a:rPr lang="fr-FR" sz="1400" b="1" dirty="0">
                <a:latin typeface="Georgia" panose="02040502050405020303" pitchFamily="18" charset="0"/>
              </a:rPr>
              <a:t>adéquates, pertinentes et nécessaires </a:t>
            </a:r>
            <a:r>
              <a:rPr lang="fr-FR" sz="1400" dirty="0">
                <a:latin typeface="Georgia" panose="02040502050405020303" pitchFamily="18" charset="0"/>
              </a:rPr>
              <a:t>au regard de la finalité de l’étude ? </a:t>
            </a:r>
          </a:p>
          <a:p>
            <a:pPr marL="342900" indent="-342900" algn="just">
              <a:buFont typeface="+mj-lt"/>
              <a:buAutoNum type="arabicParenR"/>
            </a:pPr>
            <a:r>
              <a:rPr lang="fr-FR" sz="1400" dirty="0">
                <a:latin typeface="Georgia" panose="02040502050405020303" pitchFamily="18" charset="0"/>
              </a:rPr>
              <a:t>Les données collectées sont-elles </a:t>
            </a:r>
            <a:r>
              <a:rPr lang="fr-FR" sz="1400" b="1" dirty="0">
                <a:latin typeface="Georgia" panose="02040502050405020303" pitchFamily="18" charset="0"/>
              </a:rPr>
              <a:t>exactes et mises à jour </a:t>
            </a:r>
            <a:r>
              <a:rPr lang="fr-FR" sz="1400" dirty="0">
                <a:latin typeface="Georgia" panose="02040502050405020303" pitchFamily="18" charset="0"/>
              </a:rPr>
              <a:t>?</a:t>
            </a:r>
          </a:p>
          <a:p>
            <a:pPr marL="342900" indent="-342900" algn="just">
              <a:buFont typeface="+mj-lt"/>
              <a:buAutoNum type="arabicParenR"/>
            </a:pPr>
            <a:r>
              <a:rPr lang="fr-FR" sz="1400" dirty="0">
                <a:latin typeface="Georgia" panose="02040502050405020303" pitchFamily="18" charset="0"/>
              </a:rPr>
              <a:t>Le patient est-il </a:t>
            </a:r>
            <a:r>
              <a:rPr lang="fr-FR" sz="1400" b="1" dirty="0">
                <a:latin typeface="Georgia" panose="02040502050405020303" pitchFamily="18" charset="0"/>
              </a:rPr>
              <a:t>informé</a:t>
            </a:r>
            <a:r>
              <a:rPr lang="fr-FR" sz="1400" dirty="0">
                <a:latin typeface="Georgia" panose="02040502050405020303" pitchFamily="18" charset="0"/>
              </a:rPr>
              <a:t> au moment de la collecte conformément à la règlementation? Le patient peut-être exercer ses droits (accès, rectification, limitation, opposition, effacement)?</a:t>
            </a:r>
          </a:p>
          <a:p>
            <a:pPr marL="342900" indent="-342900" algn="just">
              <a:buFont typeface="+mj-lt"/>
              <a:buAutoNum type="arabicParenR"/>
            </a:pPr>
            <a:r>
              <a:rPr lang="fr-FR" sz="1400" dirty="0">
                <a:latin typeface="Georgia" panose="02040502050405020303" pitchFamily="18" charset="0"/>
              </a:rPr>
              <a:t>La </a:t>
            </a:r>
            <a:r>
              <a:rPr lang="fr-FR" sz="1400" b="1" dirty="0">
                <a:latin typeface="Georgia" panose="02040502050405020303" pitchFamily="18" charset="0"/>
              </a:rPr>
              <a:t>durée de conservation </a:t>
            </a:r>
            <a:r>
              <a:rPr lang="fr-FR" sz="1400" dirty="0">
                <a:latin typeface="Georgia" panose="02040502050405020303" pitchFamily="18" charset="0"/>
              </a:rPr>
              <a:t>des différentes catégories de données est-elle adaptée à la finalité de l’étude ?</a:t>
            </a:r>
          </a:p>
          <a:p>
            <a:pPr marL="342900" indent="-342900" algn="just">
              <a:buFont typeface="+mj-lt"/>
              <a:buAutoNum type="arabicParenR"/>
            </a:pPr>
            <a:r>
              <a:rPr lang="fr-FR" sz="1400" dirty="0">
                <a:latin typeface="Georgia" panose="02040502050405020303" pitchFamily="18" charset="0"/>
              </a:rPr>
              <a:t>Des </a:t>
            </a:r>
            <a:r>
              <a:rPr lang="fr-FR" sz="1400" b="1" dirty="0">
                <a:latin typeface="Georgia" panose="02040502050405020303" pitchFamily="18" charset="0"/>
              </a:rPr>
              <a:t>mesures de sécurité </a:t>
            </a:r>
            <a:r>
              <a:rPr lang="fr-FR" sz="1400" dirty="0">
                <a:latin typeface="Georgia" panose="02040502050405020303" pitchFamily="18" charset="0"/>
              </a:rPr>
              <a:t>sont-elles mises en place pour garantir l’intégrité, la confidentialité et la disponibilité des données?</a:t>
            </a:r>
          </a:p>
          <a:p>
            <a:pPr marL="342900" indent="-342900" algn="just">
              <a:buFont typeface="+mj-lt"/>
              <a:buAutoNum type="arabicParenR"/>
            </a:pPr>
            <a:r>
              <a:rPr lang="fr-FR" sz="1400" dirty="0">
                <a:latin typeface="Georgia" panose="02040502050405020303" pitchFamily="18" charset="0"/>
              </a:rPr>
              <a:t>Comment les </a:t>
            </a:r>
            <a:r>
              <a:rPr lang="fr-FR" sz="1400" b="1" dirty="0">
                <a:latin typeface="Georgia" panose="02040502050405020303" pitchFamily="18" charset="0"/>
              </a:rPr>
              <a:t>éventuels transferts de données en dehors de l’Union européenne </a:t>
            </a:r>
            <a:r>
              <a:rPr lang="fr-FR" sz="1400" dirty="0">
                <a:latin typeface="Georgia" panose="02040502050405020303" pitchFamily="18" charset="0"/>
              </a:rPr>
              <a:t>sont-ils encadrés ?</a:t>
            </a:r>
          </a:p>
          <a:p>
            <a:pPr marL="360363" indent="-360363" algn="just">
              <a:buAutoNum type="arabicParenR"/>
            </a:pPr>
            <a:r>
              <a:rPr lang="fr-FR" sz="1400" dirty="0">
                <a:latin typeface="Georgia" panose="02040502050405020303" pitchFamily="18" charset="0"/>
              </a:rPr>
              <a:t>Ai-je bien </a:t>
            </a:r>
            <a:r>
              <a:rPr lang="fr-FR" sz="1400" b="1" dirty="0">
                <a:latin typeface="Georgia" panose="02040502050405020303" pitchFamily="18" charset="0"/>
              </a:rPr>
              <a:t>réalisé une analyse d’impact </a:t>
            </a:r>
            <a:r>
              <a:rPr lang="fr-FR" sz="1400" dirty="0">
                <a:latin typeface="Georgia" panose="02040502050405020303" pitchFamily="18" charset="0"/>
              </a:rPr>
              <a:t>lorsque  des données si cela est nécessaire ?</a:t>
            </a:r>
          </a:p>
          <a:p>
            <a:pPr marL="360363" indent="-360363" algn="just">
              <a:buAutoNum type="arabicParenR"/>
            </a:pPr>
            <a:r>
              <a:rPr lang="fr-FR" sz="1400" dirty="0">
                <a:latin typeface="Georgia" panose="02040502050405020303" pitchFamily="18" charset="0"/>
              </a:rPr>
              <a:t>Quelle est la qualification et le périmètre de mon étude ?</a:t>
            </a:r>
          </a:p>
        </p:txBody>
      </p:sp>
      <p:sp>
        <p:nvSpPr>
          <p:cNvPr id="2" name="Espace réservé de la date 1">
            <a:extLst>
              <a:ext uri="{FF2B5EF4-FFF2-40B4-BE49-F238E27FC236}">
                <a16:creationId xmlns:a16="http://schemas.microsoft.com/office/drawing/2014/main" id="{22804CFE-C049-4DA2-B3EC-241C66B1789E}"/>
              </a:ext>
            </a:extLst>
          </p:cNvPr>
          <p:cNvSpPr>
            <a:spLocks noGrp="1"/>
          </p:cNvSpPr>
          <p:nvPr>
            <p:ph type="dt" sz="half" idx="10"/>
          </p:nvPr>
        </p:nvSpPr>
        <p:spPr/>
        <p:txBody>
          <a:bodyPr/>
          <a:lstStyle/>
          <a:p>
            <a:fld id="{F71F8629-CD1E-4BB5-8915-7F5FF8B6E45A}" type="datetime1">
              <a:rPr lang="fr-FR" smtClean="0"/>
              <a:t>09/10/2024</a:t>
            </a:fld>
            <a:endParaRPr lang="fr-FR" dirty="0"/>
          </a:p>
        </p:txBody>
      </p:sp>
      <p:sp>
        <p:nvSpPr>
          <p:cNvPr id="3" name="Espace réservé du pied de page 2">
            <a:extLst>
              <a:ext uri="{FF2B5EF4-FFF2-40B4-BE49-F238E27FC236}">
                <a16:creationId xmlns:a16="http://schemas.microsoft.com/office/drawing/2014/main" id="{82101B45-2637-483B-868E-EF1C20A7B138}"/>
              </a:ext>
            </a:extLst>
          </p:cNvPr>
          <p:cNvSpPr>
            <a:spLocks noGrp="1"/>
          </p:cNvSpPr>
          <p:nvPr>
            <p:ph type="ftr" sz="quarter" idx="11"/>
          </p:nvPr>
        </p:nvSpPr>
        <p:spPr/>
        <p:txBody>
          <a:bodyPr/>
          <a:lstStyle/>
          <a:p>
            <a:r>
              <a:rPr lang="fr-FR"/>
              <a:t>Hélène GUIMIOT</a:t>
            </a:r>
            <a:endParaRPr lang="fr-FR" dirty="0"/>
          </a:p>
        </p:txBody>
      </p:sp>
      <p:sp>
        <p:nvSpPr>
          <p:cNvPr id="4" name="Espace réservé du numéro de diapositive 3">
            <a:extLst>
              <a:ext uri="{FF2B5EF4-FFF2-40B4-BE49-F238E27FC236}">
                <a16:creationId xmlns:a16="http://schemas.microsoft.com/office/drawing/2014/main" id="{B21E203D-1B98-4193-B946-46A59D97F46E}"/>
              </a:ext>
            </a:extLst>
          </p:cNvPr>
          <p:cNvSpPr>
            <a:spLocks noGrp="1"/>
          </p:cNvSpPr>
          <p:nvPr>
            <p:ph type="sldNum" sz="quarter" idx="12"/>
          </p:nvPr>
        </p:nvSpPr>
        <p:spPr/>
        <p:txBody>
          <a:bodyPr/>
          <a:lstStyle/>
          <a:p>
            <a:fld id="{0579DC97-5D12-4D9B-BA49-CCEB784B454D}" type="slidenum">
              <a:rPr lang="fr-FR" smtClean="0"/>
              <a:pPr/>
              <a:t>32</a:t>
            </a:fld>
            <a:endParaRPr lang="fr-FR" dirty="0"/>
          </a:p>
        </p:txBody>
      </p:sp>
    </p:spTree>
    <p:extLst>
      <p:ext uri="{BB962C8B-B14F-4D97-AF65-F5344CB8AC3E}">
        <p14:creationId xmlns:p14="http://schemas.microsoft.com/office/powerpoint/2010/main" val="283545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p:cNvSpPr>
            <a:spLocks noGrp="1"/>
          </p:cNvSpPr>
          <p:nvPr>
            <p:ph type="body" idx="1"/>
          </p:nvPr>
        </p:nvSpPr>
        <p:spPr>
          <a:xfrm>
            <a:off x="335360" y="3501008"/>
            <a:ext cx="11809312" cy="1500187"/>
          </a:xfrm>
        </p:spPr>
        <p:txBody>
          <a:bodyPr>
            <a:noAutofit/>
          </a:bodyPr>
          <a:lstStyle/>
          <a:p>
            <a:pPr algn="ctr"/>
            <a:r>
              <a:rPr lang="fr-FR" sz="4000" b="1" dirty="0"/>
              <a:t>Les outils de simplification</a:t>
            </a:r>
          </a:p>
        </p:txBody>
      </p:sp>
      <p:sp>
        <p:nvSpPr>
          <p:cNvPr id="2" name="Espace réservé de la date 1">
            <a:extLst>
              <a:ext uri="{FF2B5EF4-FFF2-40B4-BE49-F238E27FC236}">
                <a16:creationId xmlns:a16="http://schemas.microsoft.com/office/drawing/2014/main" id="{E6E1F22D-1D07-40DD-B6A8-342EDAC9384A}"/>
              </a:ext>
            </a:extLst>
          </p:cNvPr>
          <p:cNvSpPr>
            <a:spLocks noGrp="1"/>
          </p:cNvSpPr>
          <p:nvPr>
            <p:ph type="dt" sz="half" idx="10"/>
          </p:nvPr>
        </p:nvSpPr>
        <p:spPr/>
        <p:txBody>
          <a:bodyPr/>
          <a:lstStyle/>
          <a:p>
            <a:fld id="{FCA0AF01-57F8-4E93-8B93-7B8034602E5E}" type="datetime1">
              <a:rPr lang="fr-FR" smtClean="0"/>
              <a:t>09/10/2024</a:t>
            </a:fld>
            <a:endParaRPr lang="fr-FR" dirty="0"/>
          </a:p>
        </p:txBody>
      </p:sp>
      <p:sp>
        <p:nvSpPr>
          <p:cNvPr id="3" name="Espace réservé du pied de page 2">
            <a:extLst>
              <a:ext uri="{FF2B5EF4-FFF2-40B4-BE49-F238E27FC236}">
                <a16:creationId xmlns:a16="http://schemas.microsoft.com/office/drawing/2014/main" id="{AC481B35-B37F-48B3-96D8-0CB3911DEB35}"/>
              </a:ext>
            </a:extLst>
          </p:cNvPr>
          <p:cNvSpPr>
            <a:spLocks noGrp="1"/>
          </p:cNvSpPr>
          <p:nvPr>
            <p:ph type="ftr" sz="quarter" idx="11"/>
          </p:nvPr>
        </p:nvSpPr>
        <p:spPr/>
        <p:txBody>
          <a:bodyPr/>
          <a:lstStyle/>
          <a:p>
            <a:r>
              <a:rPr lang="fr-FR"/>
              <a:t>Hélène GUIMIOT</a:t>
            </a:r>
            <a:endParaRPr lang="fr-FR" dirty="0"/>
          </a:p>
        </p:txBody>
      </p:sp>
      <p:sp>
        <p:nvSpPr>
          <p:cNvPr id="4" name="Espace réservé du numéro de diapositive 3">
            <a:extLst>
              <a:ext uri="{FF2B5EF4-FFF2-40B4-BE49-F238E27FC236}">
                <a16:creationId xmlns:a16="http://schemas.microsoft.com/office/drawing/2014/main" id="{B7CE91DA-EBB8-48E1-AC5D-4AC3F573B875}"/>
              </a:ext>
            </a:extLst>
          </p:cNvPr>
          <p:cNvSpPr>
            <a:spLocks noGrp="1"/>
          </p:cNvSpPr>
          <p:nvPr>
            <p:ph type="sldNum" sz="quarter" idx="12"/>
          </p:nvPr>
        </p:nvSpPr>
        <p:spPr/>
        <p:txBody>
          <a:bodyPr/>
          <a:lstStyle/>
          <a:p>
            <a:fld id="{0579DC97-5D12-4D9B-BA49-CCEB784B454D}" type="slidenum">
              <a:rPr lang="fr-FR" smtClean="0"/>
              <a:pPr/>
              <a:t>33</a:t>
            </a:fld>
            <a:endParaRPr lang="fr-FR" dirty="0"/>
          </a:p>
        </p:txBody>
      </p:sp>
    </p:spTree>
    <p:extLst>
      <p:ext uri="{BB962C8B-B14F-4D97-AF65-F5344CB8AC3E}">
        <p14:creationId xmlns:p14="http://schemas.microsoft.com/office/powerpoint/2010/main" val="21218792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061E69-E9B6-4FD1-98A5-E8499190FD02}"/>
              </a:ext>
            </a:extLst>
          </p:cNvPr>
          <p:cNvSpPr>
            <a:spLocks noGrp="1"/>
          </p:cNvSpPr>
          <p:nvPr>
            <p:ph type="title"/>
          </p:nvPr>
        </p:nvSpPr>
        <p:spPr/>
        <p:txBody>
          <a:bodyPr/>
          <a:lstStyle/>
          <a:p>
            <a:r>
              <a:rPr lang="fr-FR" dirty="0"/>
              <a:t>Référentiels hors recherches</a:t>
            </a:r>
          </a:p>
        </p:txBody>
      </p:sp>
      <p:sp>
        <p:nvSpPr>
          <p:cNvPr id="3" name="Espace réservé du contenu 2">
            <a:extLst>
              <a:ext uri="{FF2B5EF4-FFF2-40B4-BE49-F238E27FC236}">
                <a16:creationId xmlns:a16="http://schemas.microsoft.com/office/drawing/2014/main" id="{C66F169B-6FBA-4546-8BE1-2ADA8391AA79}"/>
              </a:ext>
            </a:extLst>
          </p:cNvPr>
          <p:cNvSpPr>
            <a:spLocks noGrp="1"/>
          </p:cNvSpPr>
          <p:nvPr>
            <p:ph idx="1"/>
          </p:nvPr>
        </p:nvSpPr>
        <p:spPr/>
        <p:txBody>
          <a:bodyPr/>
          <a:lstStyle/>
          <a:p>
            <a:endParaRPr lang="fr-FR" dirty="0"/>
          </a:p>
          <a:p>
            <a:endParaRPr lang="fr-FR" dirty="0"/>
          </a:p>
          <a:p>
            <a:r>
              <a:rPr lang="fr-FR" dirty="0"/>
              <a:t>Vigilances sanitaires</a:t>
            </a:r>
          </a:p>
          <a:p>
            <a:r>
              <a:rPr lang="fr-FR" dirty="0"/>
              <a:t>Accès précoces</a:t>
            </a:r>
          </a:p>
          <a:p>
            <a:r>
              <a:rPr lang="fr-FR" dirty="0"/>
              <a:t>Accès compassionnels</a:t>
            </a:r>
          </a:p>
          <a:p>
            <a:r>
              <a:rPr lang="fr-FR" dirty="0"/>
              <a:t>Entrepôts de données de santé </a:t>
            </a:r>
          </a:p>
        </p:txBody>
      </p:sp>
      <p:sp>
        <p:nvSpPr>
          <p:cNvPr id="4" name="Espace réservé de la date 3">
            <a:extLst>
              <a:ext uri="{FF2B5EF4-FFF2-40B4-BE49-F238E27FC236}">
                <a16:creationId xmlns:a16="http://schemas.microsoft.com/office/drawing/2014/main" id="{374DBDF1-EEF9-44F7-84FC-72A922E19E19}"/>
              </a:ext>
            </a:extLst>
          </p:cNvPr>
          <p:cNvSpPr>
            <a:spLocks noGrp="1"/>
          </p:cNvSpPr>
          <p:nvPr>
            <p:ph type="dt" sz="half" idx="10"/>
          </p:nvPr>
        </p:nvSpPr>
        <p:spPr/>
        <p:txBody>
          <a:bodyPr/>
          <a:lstStyle/>
          <a:p>
            <a:fld id="{78660B17-D687-4370-9C1B-2A79DAEFEE47}" type="datetime1">
              <a:rPr lang="fr-FR" smtClean="0"/>
              <a:t>09/10/2024</a:t>
            </a:fld>
            <a:endParaRPr lang="fr-FR" dirty="0"/>
          </a:p>
        </p:txBody>
      </p:sp>
      <p:sp>
        <p:nvSpPr>
          <p:cNvPr id="5" name="Espace réservé du pied de page 4">
            <a:extLst>
              <a:ext uri="{FF2B5EF4-FFF2-40B4-BE49-F238E27FC236}">
                <a16:creationId xmlns:a16="http://schemas.microsoft.com/office/drawing/2014/main" id="{CD5AA4A0-5382-49F2-B850-B98A0189F626}"/>
              </a:ext>
            </a:extLst>
          </p:cNvPr>
          <p:cNvSpPr>
            <a:spLocks noGrp="1"/>
          </p:cNvSpPr>
          <p:nvPr>
            <p:ph type="ftr" sz="quarter" idx="11"/>
          </p:nvPr>
        </p:nvSpPr>
        <p:spPr/>
        <p:txBody>
          <a:bodyPr/>
          <a:lstStyle/>
          <a:p>
            <a:r>
              <a:rPr lang="fr-FR"/>
              <a:t>Hélène GUIMIOT</a:t>
            </a:r>
            <a:endParaRPr lang="fr-FR" dirty="0"/>
          </a:p>
        </p:txBody>
      </p:sp>
      <p:sp>
        <p:nvSpPr>
          <p:cNvPr id="6" name="Espace réservé du numéro de diapositive 5">
            <a:extLst>
              <a:ext uri="{FF2B5EF4-FFF2-40B4-BE49-F238E27FC236}">
                <a16:creationId xmlns:a16="http://schemas.microsoft.com/office/drawing/2014/main" id="{CC06A0C9-44EF-473D-80B5-980008CF75ED}"/>
              </a:ext>
            </a:extLst>
          </p:cNvPr>
          <p:cNvSpPr>
            <a:spLocks noGrp="1"/>
          </p:cNvSpPr>
          <p:nvPr>
            <p:ph type="sldNum" sz="quarter" idx="12"/>
          </p:nvPr>
        </p:nvSpPr>
        <p:spPr/>
        <p:txBody>
          <a:bodyPr/>
          <a:lstStyle/>
          <a:p>
            <a:fld id="{0579DC97-5D12-4D9B-BA49-CCEB784B454D}" type="slidenum">
              <a:rPr lang="fr-FR" smtClean="0"/>
              <a:pPr/>
              <a:t>34</a:t>
            </a:fld>
            <a:endParaRPr lang="fr-FR" dirty="0"/>
          </a:p>
        </p:txBody>
      </p:sp>
    </p:spTree>
    <p:extLst>
      <p:ext uri="{BB962C8B-B14F-4D97-AF65-F5344CB8AC3E}">
        <p14:creationId xmlns:p14="http://schemas.microsoft.com/office/powerpoint/2010/main" val="33737047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a:extLst>
              <a:ext uri="{FF2B5EF4-FFF2-40B4-BE49-F238E27FC236}">
                <a16:creationId xmlns:a16="http://schemas.microsoft.com/office/drawing/2014/main" id="{0C90586E-90AB-4171-A124-DFC28FCBD570}"/>
              </a:ext>
            </a:extLst>
          </p:cNvPr>
          <p:cNvSpPr>
            <a:spLocks noGrp="1"/>
          </p:cNvSpPr>
          <p:nvPr>
            <p:ph idx="1"/>
          </p:nvPr>
        </p:nvSpPr>
        <p:spPr>
          <a:xfrm>
            <a:off x="1981200" y="2057401"/>
            <a:ext cx="8229600" cy="3394472"/>
          </a:xfrm>
        </p:spPr>
        <p:txBody>
          <a:bodyPr>
            <a:normAutofit/>
          </a:bodyPr>
          <a:lstStyle/>
          <a:p>
            <a:pPr marL="0" indent="0" algn="just">
              <a:buNone/>
            </a:pPr>
            <a:r>
              <a:rPr lang="fr-FR" sz="2100" b="1" dirty="0">
                <a:latin typeface="Georgia" panose="02040502050405020303" pitchFamily="18" charset="0"/>
              </a:rPr>
              <a:t>Délibération n° 2021-118 du 7 octobre 2021</a:t>
            </a:r>
            <a:r>
              <a:rPr lang="fr-FR" sz="2100" dirty="0">
                <a:latin typeface="Georgia" panose="02040502050405020303" pitchFamily="18" charset="0"/>
              </a:rPr>
              <a:t> portant adoption d'un référentiel relatif aux traitements de données à caractère personnel mis en œuvre à des fins de création d'entrepôts de données dans le domaine de la santé</a:t>
            </a:r>
          </a:p>
          <a:p>
            <a:pPr marL="0" indent="0" algn="just">
              <a:buNone/>
            </a:pPr>
            <a:endParaRPr lang="fr-FR" sz="600" dirty="0">
              <a:latin typeface="Georgia" panose="02040502050405020303" pitchFamily="18" charset="0"/>
            </a:endParaRPr>
          </a:p>
          <a:p>
            <a:pPr lvl="1" algn="just"/>
            <a:r>
              <a:rPr lang="fr-FR" sz="1500" dirty="0">
                <a:solidFill>
                  <a:schemeClr val="tx1"/>
                </a:solidFill>
                <a:latin typeface="Georgia" panose="02040502050405020303" pitchFamily="18" charset="0"/>
              </a:rPr>
              <a:t>Concerne les responsables de traitement </a:t>
            </a:r>
            <a:r>
              <a:rPr lang="fr-FR" sz="1500" dirty="0">
                <a:latin typeface="Georgia" panose="02040502050405020303" pitchFamily="18" charset="0"/>
              </a:rPr>
              <a:t>exerçant une mission d’intérêt public</a:t>
            </a:r>
            <a:r>
              <a:rPr lang="fr-FR" sz="1500" dirty="0">
                <a:solidFill>
                  <a:schemeClr val="tx1"/>
                </a:solidFill>
                <a:latin typeface="Georgia" panose="02040502050405020303" pitchFamily="18" charset="0"/>
              </a:rPr>
              <a:t> (autorités publiques et organismes privés dotés de prérogative de puissance publique)</a:t>
            </a:r>
          </a:p>
          <a:p>
            <a:pPr lvl="1" algn="just"/>
            <a:r>
              <a:rPr lang="fr-FR" sz="1500" dirty="0">
                <a:solidFill>
                  <a:schemeClr val="tx1"/>
                </a:solidFill>
                <a:latin typeface="Georgia" panose="02040502050405020303" pitchFamily="18" charset="0"/>
              </a:rPr>
              <a:t>Se veut comme un </a:t>
            </a:r>
            <a:r>
              <a:rPr lang="fr-FR" sz="1500" dirty="0">
                <a:latin typeface="Georgia" panose="02040502050405020303" pitchFamily="18" charset="0"/>
              </a:rPr>
              <a:t>outil pédagogique qui pose un cadre de bonnes pratiques</a:t>
            </a:r>
            <a:r>
              <a:rPr lang="fr-FR" sz="1500" dirty="0">
                <a:solidFill>
                  <a:schemeClr val="tx1"/>
                </a:solidFill>
                <a:latin typeface="Georgia" panose="02040502050405020303" pitchFamily="18" charset="0"/>
              </a:rPr>
              <a:t> auquel les responsables de traitement peuvent s’orienter, même en cas de non-conformité au référentiel</a:t>
            </a:r>
          </a:p>
          <a:p>
            <a:pPr lvl="1" algn="just"/>
            <a:r>
              <a:rPr lang="fr-FR" sz="1500" dirty="0">
                <a:solidFill>
                  <a:schemeClr val="tx1"/>
                </a:solidFill>
                <a:latin typeface="Georgia" panose="02040502050405020303" pitchFamily="18" charset="0"/>
              </a:rPr>
              <a:t>Comporte des principes clés en </a:t>
            </a:r>
            <a:r>
              <a:rPr lang="fr-FR" sz="1500" dirty="0">
                <a:latin typeface="Georgia" panose="02040502050405020303" pitchFamily="18" charset="0"/>
              </a:rPr>
              <a:t>matière de gouvernance </a:t>
            </a:r>
            <a:r>
              <a:rPr lang="fr-FR" sz="1500" dirty="0">
                <a:solidFill>
                  <a:schemeClr val="tx1"/>
                </a:solidFill>
                <a:latin typeface="Georgia" panose="02040502050405020303" pitchFamily="18" charset="0"/>
              </a:rPr>
              <a:t>(comité de pilotage, comité éthique et scientifique), d’information et de sécurité des données traitées.</a:t>
            </a:r>
          </a:p>
          <a:p>
            <a:pPr marL="457200" lvl="1" indent="0" algn="just">
              <a:buNone/>
            </a:pPr>
            <a:endParaRPr lang="fr-FR" sz="1500" dirty="0">
              <a:solidFill>
                <a:schemeClr val="tx1"/>
              </a:solidFill>
              <a:latin typeface="Georgia" panose="02040502050405020303" pitchFamily="18" charset="0"/>
            </a:endParaRPr>
          </a:p>
        </p:txBody>
      </p:sp>
      <p:sp>
        <p:nvSpPr>
          <p:cNvPr id="10" name="Titre 6">
            <a:extLst>
              <a:ext uri="{FF2B5EF4-FFF2-40B4-BE49-F238E27FC236}">
                <a16:creationId xmlns:a16="http://schemas.microsoft.com/office/drawing/2014/main" id="{3CDD0EC1-662C-4968-ACAF-E9913A72F270}"/>
              </a:ext>
            </a:extLst>
          </p:cNvPr>
          <p:cNvSpPr>
            <a:spLocks noGrp="1"/>
          </p:cNvSpPr>
          <p:nvPr>
            <p:ph type="title"/>
          </p:nvPr>
        </p:nvSpPr>
        <p:spPr>
          <a:xfrm>
            <a:off x="983432" y="661615"/>
            <a:ext cx="10441160" cy="397105"/>
          </a:xfrm>
        </p:spPr>
        <p:txBody>
          <a:bodyPr/>
          <a:lstStyle/>
          <a:p>
            <a:r>
              <a:rPr lang="fr-FR" sz="2100" dirty="0">
                <a:solidFill>
                  <a:srgbClr val="4596EC"/>
                </a:solidFill>
              </a:rPr>
              <a:t>Présentation du référentiel « entrepôts de données de santé » de la CNIL</a:t>
            </a:r>
          </a:p>
        </p:txBody>
      </p:sp>
      <p:sp>
        <p:nvSpPr>
          <p:cNvPr id="11" name="Titre 6">
            <a:extLst>
              <a:ext uri="{FF2B5EF4-FFF2-40B4-BE49-F238E27FC236}">
                <a16:creationId xmlns:a16="http://schemas.microsoft.com/office/drawing/2014/main" id="{1A6983B9-0408-4AAE-A315-2C6AFA062AF1}"/>
              </a:ext>
            </a:extLst>
          </p:cNvPr>
          <p:cNvSpPr txBox="1">
            <a:spLocks/>
          </p:cNvSpPr>
          <p:nvPr/>
        </p:nvSpPr>
        <p:spPr>
          <a:xfrm>
            <a:off x="1984843" y="1391614"/>
            <a:ext cx="8229600" cy="39710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endParaRPr lang="fr-FR" sz="2100" dirty="0">
              <a:solidFill>
                <a:srgbClr val="4596EC"/>
              </a:solidFill>
              <a:latin typeface="Georgia" panose="02040502050405020303" pitchFamily="18" charset="0"/>
            </a:endParaRPr>
          </a:p>
        </p:txBody>
      </p:sp>
      <p:sp>
        <p:nvSpPr>
          <p:cNvPr id="2" name="Espace réservé de la date 1">
            <a:extLst>
              <a:ext uri="{FF2B5EF4-FFF2-40B4-BE49-F238E27FC236}">
                <a16:creationId xmlns:a16="http://schemas.microsoft.com/office/drawing/2014/main" id="{90FDD2B2-9698-4A1D-AD35-03069BBBEC00}"/>
              </a:ext>
            </a:extLst>
          </p:cNvPr>
          <p:cNvSpPr>
            <a:spLocks noGrp="1"/>
          </p:cNvSpPr>
          <p:nvPr>
            <p:ph type="dt" sz="half" idx="10"/>
          </p:nvPr>
        </p:nvSpPr>
        <p:spPr/>
        <p:txBody>
          <a:bodyPr/>
          <a:lstStyle/>
          <a:p>
            <a:fld id="{B8EF4103-FA16-4B23-8585-D2C50DAC9808}" type="datetime1">
              <a:rPr lang="fr-FR" smtClean="0"/>
              <a:t>09/10/2024</a:t>
            </a:fld>
            <a:endParaRPr lang="fr-FR" dirty="0"/>
          </a:p>
        </p:txBody>
      </p:sp>
      <p:sp>
        <p:nvSpPr>
          <p:cNvPr id="3" name="Espace réservé du pied de page 2">
            <a:extLst>
              <a:ext uri="{FF2B5EF4-FFF2-40B4-BE49-F238E27FC236}">
                <a16:creationId xmlns:a16="http://schemas.microsoft.com/office/drawing/2014/main" id="{121B407E-624E-4144-8E8D-3FB74FCFDB8E}"/>
              </a:ext>
            </a:extLst>
          </p:cNvPr>
          <p:cNvSpPr>
            <a:spLocks noGrp="1"/>
          </p:cNvSpPr>
          <p:nvPr>
            <p:ph type="ftr" sz="quarter" idx="11"/>
          </p:nvPr>
        </p:nvSpPr>
        <p:spPr/>
        <p:txBody>
          <a:bodyPr/>
          <a:lstStyle/>
          <a:p>
            <a:r>
              <a:rPr lang="fr-FR"/>
              <a:t>Hélène GUIMIOT</a:t>
            </a:r>
            <a:endParaRPr lang="fr-FR" dirty="0"/>
          </a:p>
        </p:txBody>
      </p:sp>
      <p:sp>
        <p:nvSpPr>
          <p:cNvPr id="4" name="Espace réservé du numéro de diapositive 3">
            <a:extLst>
              <a:ext uri="{FF2B5EF4-FFF2-40B4-BE49-F238E27FC236}">
                <a16:creationId xmlns:a16="http://schemas.microsoft.com/office/drawing/2014/main" id="{6BE8F633-47CD-4775-8148-D4B03612E63A}"/>
              </a:ext>
            </a:extLst>
          </p:cNvPr>
          <p:cNvSpPr>
            <a:spLocks noGrp="1"/>
          </p:cNvSpPr>
          <p:nvPr>
            <p:ph type="sldNum" sz="quarter" idx="12"/>
          </p:nvPr>
        </p:nvSpPr>
        <p:spPr/>
        <p:txBody>
          <a:bodyPr/>
          <a:lstStyle/>
          <a:p>
            <a:fld id="{0579DC97-5D12-4D9B-BA49-CCEB784B454D}" type="slidenum">
              <a:rPr lang="fr-FR" smtClean="0"/>
              <a:pPr/>
              <a:t>35</a:t>
            </a:fld>
            <a:endParaRPr lang="fr-FR" dirty="0"/>
          </a:p>
        </p:txBody>
      </p:sp>
    </p:spTree>
    <p:extLst>
      <p:ext uri="{BB962C8B-B14F-4D97-AF65-F5344CB8AC3E}">
        <p14:creationId xmlns:p14="http://schemas.microsoft.com/office/powerpoint/2010/main" val="29123728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1A98F7-0FAD-4BA8-8523-9611E359EC7F}"/>
              </a:ext>
            </a:extLst>
          </p:cNvPr>
          <p:cNvSpPr>
            <a:spLocks noGrp="1"/>
          </p:cNvSpPr>
          <p:nvPr>
            <p:ph type="title"/>
          </p:nvPr>
        </p:nvSpPr>
        <p:spPr/>
        <p:txBody>
          <a:bodyPr/>
          <a:lstStyle/>
          <a:p>
            <a:r>
              <a:rPr lang="fr-FR" sz="3200" dirty="0">
                <a:solidFill>
                  <a:srgbClr val="4596EC"/>
                </a:solidFill>
              </a:rPr>
              <a:t>Présentation des méthodologies de référence</a:t>
            </a:r>
            <a:endParaRPr lang="fr-FR" sz="3200" b="1" dirty="0"/>
          </a:p>
        </p:txBody>
      </p:sp>
      <p:sp>
        <p:nvSpPr>
          <p:cNvPr id="3" name="Espace réservé du contenu 2">
            <a:extLst>
              <a:ext uri="{FF2B5EF4-FFF2-40B4-BE49-F238E27FC236}">
                <a16:creationId xmlns:a16="http://schemas.microsoft.com/office/drawing/2014/main" id="{4DFA2C3E-173B-4D5A-977B-CED7696896F3}"/>
              </a:ext>
            </a:extLst>
          </p:cNvPr>
          <p:cNvSpPr>
            <a:spLocks noGrp="1"/>
          </p:cNvSpPr>
          <p:nvPr>
            <p:ph idx="1"/>
          </p:nvPr>
        </p:nvSpPr>
        <p:spPr>
          <a:xfrm>
            <a:off x="1127448" y="1916832"/>
            <a:ext cx="10764630" cy="4022530"/>
          </a:xfrm>
        </p:spPr>
        <p:txBody>
          <a:bodyPr>
            <a:normAutofit/>
          </a:bodyPr>
          <a:lstStyle/>
          <a:p>
            <a:pPr lvl="1" algn="just"/>
            <a:r>
              <a:rPr lang="fr-FR" sz="2000" dirty="0">
                <a:latin typeface="Georgia" panose="02040502050405020303" pitchFamily="18" charset="0"/>
              </a:rPr>
              <a:t>Un outil de simplification (une seule déclaration de conformité)</a:t>
            </a:r>
          </a:p>
          <a:p>
            <a:pPr lvl="1" algn="just"/>
            <a:r>
              <a:rPr lang="fr-FR" sz="2000" dirty="0">
                <a:latin typeface="Georgia" panose="02040502050405020303" pitchFamily="18" charset="0"/>
              </a:rPr>
              <a:t>Principe de responsabilisation des acteurs </a:t>
            </a:r>
          </a:p>
          <a:p>
            <a:pPr lvl="1" algn="just"/>
            <a:r>
              <a:rPr lang="fr-FR" sz="2000" dirty="0">
                <a:latin typeface="Georgia" panose="02040502050405020303" pitchFamily="18" charset="0"/>
              </a:rPr>
              <a:t>Cadre de conformité juridique et technique :</a:t>
            </a:r>
          </a:p>
          <a:p>
            <a:pPr lvl="2" algn="just"/>
            <a:r>
              <a:rPr lang="fr-FR" sz="1600" dirty="0">
                <a:latin typeface="Georgia" panose="02040502050405020303" pitchFamily="18" charset="0"/>
              </a:rPr>
              <a:t>nature des données traitées</a:t>
            </a:r>
          </a:p>
          <a:p>
            <a:pPr lvl="2" algn="just"/>
            <a:r>
              <a:rPr lang="fr-FR" sz="1600" dirty="0"/>
              <a:t>destinataires des données (directement et indirectement identifiantes) ;</a:t>
            </a:r>
          </a:p>
          <a:p>
            <a:pPr lvl="2" algn="just"/>
            <a:r>
              <a:rPr lang="fr-FR" sz="1600" dirty="0">
                <a:latin typeface="Georgia" panose="02040502050405020303" pitchFamily="18" charset="0"/>
              </a:rPr>
              <a:t>modalités d’information et d’exercice des droits ;</a:t>
            </a:r>
            <a:endParaRPr lang="fr-FR" sz="1600" dirty="0"/>
          </a:p>
          <a:p>
            <a:pPr lvl="2" algn="just"/>
            <a:r>
              <a:rPr lang="fr-FR" sz="1600" dirty="0">
                <a:latin typeface="Georgia" panose="02040502050405020303" pitchFamily="18" charset="0"/>
              </a:rPr>
              <a:t>mesures techniques et organisationnelles;</a:t>
            </a:r>
          </a:p>
          <a:p>
            <a:pPr lvl="2" algn="just"/>
            <a:r>
              <a:rPr lang="fr-FR" sz="1600" dirty="0"/>
              <a:t>transferts de données en dehors de l’Union européenne;</a:t>
            </a:r>
          </a:p>
          <a:p>
            <a:pPr lvl="2" algn="just"/>
            <a:r>
              <a:rPr lang="fr-FR" sz="1600" i="1" dirty="0"/>
              <a:t>e</a:t>
            </a:r>
            <a:r>
              <a:rPr lang="fr-FR" sz="1600" i="1" dirty="0">
                <a:latin typeface="Georgia" panose="02040502050405020303" pitchFamily="18" charset="0"/>
              </a:rPr>
              <a:t>tc</a:t>
            </a:r>
            <a:r>
              <a:rPr lang="fr-FR" sz="1600" dirty="0">
                <a:latin typeface="Georgia" panose="02040502050405020303" pitchFamily="18" charset="0"/>
              </a:rPr>
              <a:t>.</a:t>
            </a:r>
          </a:p>
          <a:p>
            <a:endParaRPr lang="fr-FR" dirty="0"/>
          </a:p>
          <a:p>
            <a:endParaRPr lang="fr-FR" dirty="0"/>
          </a:p>
          <a:p>
            <a:endParaRPr lang="fr-FR" dirty="0"/>
          </a:p>
        </p:txBody>
      </p:sp>
      <p:sp>
        <p:nvSpPr>
          <p:cNvPr id="4" name="Espace réservé de la date 3">
            <a:extLst>
              <a:ext uri="{FF2B5EF4-FFF2-40B4-BE49-F238E27FC236}">
                <a16:creationId xmlns:a16="http://schemas.microsoft.com/office/drawing/2014/main" id="{1938A9C0-6A5C-4537-A5EC-C041FE3315B2}"/>
              </a:ext>
            </a:extLst>
          </p:cNvPr>
          <p:cNvSpPr>
            <a:spLocks noGrp="1"/>
          </p:cNvSpPr>
          <p:nvPr>
            <p:ph type="dt" sz="half" idx="10"/>
          </p:nvPr>
        </p:nvSpPr>
        <p:spPr/>
        <p:txBody>
          <a:bodyPr/>
          <a:lstStyle/>
          <a:p>
            <a:fld id="{973C1450-49F0-4F5C-B7C4-79A0DB8D248C}" type="datetime1">
              <a:rPr lang="fr-FR" smtClean="0"/>
              <a:t>09/10/2024</a:t>
            </a:fld>
            <a:endParaRPr lang="fr-FR" dirty="0"/>
          </a:p>
        </p:txBody>
      </p:sp>
      <p:sp>
        <p:nvSpPr>
          <p:cNvPr id="5" name="Espace réservé du pied de page 4">
            <a:extLst>
              <a:ext uri="{FF2B5EF4-FFF2-40B4-BE49-F238E27FC236}">
                <a16:creationId xmlns:a16="http://schemas.microsoft.com/office/drawing/2014/main" id="{AF627AF6-FDB3-4249-98D4-B77B7DB59A11}"/>
              </a:ext>
            </a:extLst>
          </p:cNvPr>
          <p:cNvSpPr>
            <a:spLocks noGrp="1"/>
          </p:cNvSpPr>
          <p:nvPr>
            <p:ph type="ftr" sz="quarter" idx="11"/>
          </p:nvPr>
        </p:nvSpPr>
        <p:spPr/>
        <p:txBody>
          <a:bodyPr/>
          <a:lstStyle/>
          <a:p>
            <a:r>
              <a:rPr lang="fr-FR"/>
              <a:t>Hélène GUIMIOT</a:t>
            </a:r>
            <a:endParaRPr lang="fr-FR" dirty="0"/>
          </a:p>
        </p:txBody>
      </p:sp>
      <p:sp>
        <p:nvSpPr>
          <p:cNvPr id="6" name="Espace réservé du numéro de diapositive 5">
            <a:extLst>
              <a:ext uri="{FF2B5EF4-FFF2-40B4-BE49-F238E27FC236}">
                <a16:creationId xmlns:a16="http://schemas.microsoft.com/office/drawing/2014/main" id="{B75890A5-F3B0-4D57-89D6-5916FD0021D9}"/>
              </a:ext>
            </a:extLst>
          </p:cNvPr>
          <p:cNvSpPr>
            <a:spLocks noGrp="1"/>
          </p:cNvSpPr>
          <p:nvPr>
            <p:ph type="sldNum" sz="quarter" idx="12"/>
          </p:nvPr>
        </p:nvSpPr>
        <p:spPr/>
        <p:txBody>
          <a:bodyPr/>
          <a:lstStyle/>
          <a:p>
            <a:fld id="{0579DC97-5D12-4D9B-BA49-CCEB784B454D}" type="slidenum">
              <a:rPr lang="fr-FR" smtClean="0"/>
              <a:pPr/>
              <a:t>36</a:t>
            </a:fld>
            <a:endParaRPr lang="fr-FR" dirty="0"/>
          </a:p>
        </p:txBody>
      </p:sp>
    </p:spTree>
    <p:extLst>
      <p:ext uri="{BB962C8B-B14F-4D97-AF65-F5344CB8AC3E}">
        <p14:creationId xmlns:p14="http://schemas.microsoft.com/office/powerpoint/2010/main" val="37820835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271465" y="412482"/>
            <a:ext cx="9649071" cy="857250"/>
          </a:xfrm>
        </p:spPr>
        <p:txBody>
          <a:bodyPr/>
          <a:lstStyle/>
          <a:p>
            <a:r>
              <a:rPr lang="fr-FR" sz="3200" dirty="0">
                <a:solidFill>
                  <a:srgbClr val="4596EC"/>
                </a:solidFill>
              </a:rPr>
              <a:t>Les différents référentiels en matière de recherches impliquant la personne humaine</a:t>
            </a:r>
          </a:p>
        </p:txBody>
      </p:sp>
      <p:graphicFrame>
        <p:nvGraphicFramePr>
          <p:cNvPr id="15" name="Espace réservé du contenu 14"/>
          <p:cNvGraphicFramePr>
            <a:graphicFrameLocks noGrp="1"/>
          </p:cNvGraphicFramePr>
          <p:nvPr>
            <p:ph idx="1"/>
            <p:extLst/>
          </p:nvPr>
        </p:nvGraphicFramePr>
        <p:xfrm>
          <a:off x="3009900" y="2132857"/>
          <a:ext cx="6172200" cy="3319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oneTexte 3">
            <a:extLst>
              <a:ext uri="{FF2B5EF4-FFF2-40B4-BE49-F238E27FC236}">
                <a16:creationId xmlns:a16="http://schemas.microsoft.com/office/drawing/2014/main" id="{2A2FDE83-FCCF-4F28-B449-EFFBFEC9A5F5}"/>
              </a:ext>
            </a:extLst>
          </p:cNvPr>
          <p:cNvSpPr txBox="1"/>
          <p:nvPr/>
        </p:nvSpPr>
        <p:spPr>
          <a:xfrm>
            <a:off x="1847528" y="3549991"/>
            <a:ext cx="954106" cy="369332"/>
          </a:xfrm>
          <a:prstGeom prst="rect">
            <a:avLst/>
          </a:prstGeom>
          <a:noFill/>
        </p:spPr>
        <p:txBody>
          <a:bodyPr wrap="square" rtlCol="0">
            <a:spAutoFit/>
          </a:bodyPr>
          <a:lstStyle/>
          <a:p>
            <a:pPr algn="ctr" defTabSz="685800">
              <a:defRPr/>
            </a:pPr>
            <a:r>
              <a:rPr lang="fr-FR" sz="900" b="1" dirty="0">
                <a:solidFill>
                  <a:srgbClr val="FF0000"/>
                </a:solidFill>
                <a:latin typeface="Georgia" panose="02040502050405020303" pitchFamily="18" charset="0"/>
              </a:rPr>
              <a:t>En cours de mise à jour</a:t>
            </a:r>
          </a:p>
        </p:txBody>
      </p:sp>
      <p:sp>
        <p:nvSpPr>
          <p:cNvPr id="3" name="Espace réservé du numéro de diapositive 2">
            <a:extLst>
              <a:ext uri="{FF2B5EF4-FFF2-40B4-BE49-F238E27FC236}">
                <a16:creationId xmlns:a16="http://schemas.microsoft.com/office/drawing/2014/main" id="{87450AF6-E65B-46C3-903A-AA816092B5EC}"/>
              </a:ext>
            </a:extLst>
          </p:cNvPr>
          <p:cNvSpPr>
            <a:spLocks noGrp="1"/>
          </p:cNvSpPr>
          <p:nvPr>
            <p:ph type="sldNum" sz="quarter" idx="12"/>
          </p:nvPr>
        </p:nvSpPr>
        <p:spPr/>
        <p:txBody>
          <a:bodyPr/>
          <a:lstStyle/>
          <a:p>
            <a:fld id="{0579DC97-5D12-4D9B-BA49-CCEB784B454D}" type="slidenum">
              <a:rPr lang="fr-FR" smtClean="0"/>
              <a:pPr/>
              <a:t>37</a:t>
            </a:fld>
            <a:endParaRPr lang="fr-FR"/>
          </a:p>
        </p:txBody>
      </p:sp>
      <p:sp>
        <p:nvSpPr>
          <p:cNvPr id="6" name="ZoneTexte 5">
            <a:extLst>
              <a:ext uri="{FF2B5EF4-FFF2-40B4-BE49-F238E27FC236}">
                <a16:creationId xmlns:a16="http://schemas.microsoft.com/office/drawing/2014/main" id="{3C145996-50E4-4875-B0CE-28C93A57FD67}"/>
              </a:ext>
            </a:extLst>
          </p:cNvPr>
          <p:cNvSpPr txBox="1"/>
          <p:nvPr/>
        </p:nvSpPr>
        <p:spPr>
          <a:xfrm>
            <a:off x="1847528" y="2492896"/>
            <a:ext cx="954106" cy="369332"/>
          </a:xfrm>
          <a:prstGeom prst="rect">
            <a:avLst/>
          </a:prstGeom>
          <a:noFill/>
        </p:spPr>
        <p:txBody>
          <a:bodyPr wrap="square" rtlCol="0">
            <a:spAutoFit/>
          </a:bodyPr>
          <a:lstStyle/>
          <a:p>
            <a:pPr algn="ctr" defTabSz="685800">
              <a:defRPr/>
            </a:pPr>
            <a:r>
              <a:rPr lang="fr-FR" sz="900" b="1" dirty="0">
                <a:solidFill>
                  <a:srgbClr val="FF0000"/>
                </a:solidFill>
                <a:latin typeface="Georgia" panose="02040502050405020303" pitchFamily="18" charset="0"/>
              </a:rPr>
              <a:t>En cours de mise à jour</a:t>
            </a:r>
          </a:p>
        </p:txBody>
      </p:sp>
      <p:sp>
        <p:nvSpPr>
          <p:cNvPr id="7" name="ZoneTexte 6">
            <a:extLst>
              <a:ext uri="{FF2B5EF4-FFF2-40B4-BE49-F238E27FC236}">
                <a16:creationId xmlns:a16="http://schemas.microsoft.com/office/drawing/2014/main" id="{5EB953CD-CA36-49B6-BA8B-D4F2FF858F15}"/>
              </a:ext>
            </a:extLst>
          </p:cNvPr>
          <p:cNvSpPr txBox="1"/>
          <p:nvPr/>
        </p:nvSpPr>
        <p:spPr>
          <a:xfrm>
            <a:off x="1892710" y="4725144"/>
            <a:ext cx="954106" cy="369332"/>
          </a:xfrm>
          <a:prstGeom prst="rect">
            <a:avLst/>
          </a:prstGeom>
          <a:noFill/>
        </p:spPr>
        <p:txBody>
          <a:bodyPr wrap="square" rtlCol="0">
            <a:spAutoFit/>
          </a:bodyPr>
          <a:lstStyle/>
          <a:p>
            <a:pPr algn="ctr" defTabSz="685800">
              <a:defRPr/>
            </a:pPr>
            <a:r>
              <a:rPr lang="fr-FR" sz="900" b="1" dirty="0">
                <a:solidFill>
                  <a:srgbClr val="FF0000"/>
                </a:solidFill>
                <a:latin typeface="Georgia" panose="02040502050405020303" pitchFamily="18" charset="0"/>
              </a:rPr>
              <a:t>En cours de mise à jour</a:t>
            </a:r>
          </a:p>
        </p:txBody>
      </p:sp>
      <p:sp>
        <p:nvSpPr>
          <p:cNvPr id="8" name="Rectangle : coins arrondis 7">
            <a:extLst>
              <a:ext uri="{FF2B5EF4-FFF2-40B4-BE49-F238E27FC236}">
                <a16:creationId xmlns:a16="http://schemas.microsoft.com/office/drawing/2014/main" id="{CFED3883-C666-493E-9AEF-FE8023A3A4D7}"/>
              </a:ext>
            </a:extLst>
          </p:cNvPr>
          <p:cNvSpPr/>
          <p:nvPr/>
        </p:nvSpPr>
        <p:spPr>
          <a:xfrm>
            <a:off x="5159896" y="5589240"/>
            <a:ext cx="5184576" cy="432048"/>
          </a:xfrm>
          <a:prstGeom prst="roundRect">
            <a:avLst/>
          </a:prstGeom>
          <a:ln>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fr-FR" sz="1050" dirty="0">
                <a:latin typeface="Georgia" panose="02040502050405020303" pitchFamily="18" charset="0"/>
              </a:rPr>
              <a:t>Lancement d’une consultation sur la mise à jour des MR au 1</a:t>
            </a:r>
            <a:r>
              <a:rPr lang="fr-FR" sz="1050" baseline="30000" dirty="0">
                <a:latin typeface="Georgia" panose="02040502050405020303" pitchFamily="18" charset="0"/>
              </a:rPr>
              <a:t>er</a:t>
            </a:r>
            <a:r>
              <a:rPr lang="fr-FR" sz="1050" dirty="0">
                <a:latin typeface="Georgia" panose="02040502050405020303" pitchFamily="18" charset="0"/>
              </a:rPr>
              <a:t> trimestre 2024</a:t>
            </a:r>
          </a:p>
        </p:txBody>
      </p:sp>
      <p:sp>
        <p:nvSpPr>
          <p:cNvPr id="2" name="Espace réservé de la date 1">
            <a:extLst>
              <a:ext uri="{FF2B5EF4-FFF2-40B4-BE49-F238E27FC236}">
                <a16:creationId xmlns:a16="http://schemas.microsoft.com/office/drawing/2014/main" id="{BCBE8DF7-C475-405F-87ED-1D165AAE8B0A}"/>
              </a:ext>
            </a:extLst>
          </p:cNvPr>
          <p:cNvSpPr>
            <a:spLocks noGrp="1"/>
          </p:cNvSpPr>
          <p:nvPr>
            <p:ph type="dt" sz="half" idx="10"/>
          </p:nvPr>
        </p:nvSpPr>
        <p:spPr/>
        <p:txBody>
          <a:bodyPr/>
          <a:lstStyle/>
          <a:p>
            <a:fld id="{46452498-D1F1-4C4A-B3D8-590A4EC6B189}" type="datetime1">
              <a:rPr lang="fr-FR" smtClean="0"/>
              <a:t>09/10/2024</a:t>
            </a:fld>
            <a:endParaRPr lang="fr-FR" dirty="0"/>
          </a:p>
        </p:txBody>
      </p:sp>
      <p:sp>
        <p:nvSpPr>
          <p:cNvPr id="9" name="Espace réservé du pied de page 8">
            <a:extLst>
              <a:ext uri="{FF2B5EF4-FFF2-40B4-BE49-F238E27FC236}">
                <a16:creationId xmlns:a16="http://schemas.microsoft.com/office/drawing/2014/main" id="{46CE32FD-9018-4304-B8F2-98F9DF73305E}"/>
              </a:ext>
            </a:extLst>
          </p:cNvPr>
          <p:cNvSpPr>
            <a:spLocks noGrp="1"/>
          </p:cNvSpPr>
          <p:nvPr>
            <p:ph type="ftr" sz="quarter" idx="11"/>
          </p:nvPr>
        </p:nvSpPr>
        <p:spPr/>
        <p:txBody>
          <a:bodyPr/>
          <a:lstStyle/>
          <a:p>
            <a:r>
              <a:rPr lang="fr-FR"/>
              <a:t>Hélène GUIMIOT</a:t>
            </a:r>
            <a:endParaRPr lang="fr-FR" dirty="0"/>
          </a:p>
        </p:txBody>
      </p:sp>
    </p:spTree>
    <p:extLst>
      <p:ext uri="{BB962C8B-B14F-4D97-AF65-F5344CB8AC3E}">
        <p14:creationId xmlns:p14="http://schemas.microsoft.com/office/powerpoint/2010/main" val="678229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18" y="274638"/>
            <a:ext cx="12146281" cy="1143000"/>
          </a:xfrm>
        </p:spPr>
        <p:txBody>
          <a:bodyPr/>
          <a:lstStyle/>
          <a:p>
            <a:r>
              <a:rPr lang="fr-FR" sz="3200" dirty="0">
                <a:solidFill>
                  <a:srgbClr val="4596EC"/>
                </a:solidFill>
              </a:rPr>
              <a:t>Les différents référentiels applicables en matière de recherches n’impliquant pas la personne humaine</a:t>
            </a:r>
          </a:p>
        </p:txBody>
      </p:sp>
      <p:graphicFrame>
        <p:nvGraphicFramePr>
          <p:cNvPr id="15" name="Espace réservé du contenu 14"/>
          <p:cNvGraphicFramePr>
            <a:graphicFrameLocks noGrp="1"/>
          </p:cNvGraphicFramePr>
          <p:nvPr>
            <p:ph idx="1"/>
            <p:extLst/>
          </p:nvPr>
        </p:nvGraphicFramePr>
        <p:xfrm>
          <a:off x="3009900" y="1628800"/>
          <a:ext cx="6686500"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Parenthèse ouvrante 5">
            <a:extLst>
              <a:ext uri="{FF2B5EF4-FFF2-40B4-BE49-F238E27FC236}">
                <a16:creationId xmlns:a16="http://schemas.microsoft.com/office/drawing/2014/main" id="{EB448C7B-DD34-4E10-9BD5-A7FF0D1EE537}"/>
              </a:ext>
            </a:extLst>
          </p:cNvPr>
          <p:cNvSpPr/>
          <p:nvPr/>
        </p:nvSpPr>
        <p:spPr>
          <a:xfrm>
            <a:off x="2693623" y="1916832"/>
            <a:ext cx="45719" cy="2506706"/>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350"/>
          </a:p>
        </p:txBody>
      </p:sp>
      <p:sp>
        <p:nvSpPr>
          <p:cNvPr id="7" name="ZoneTexte 6">
            <a:extLst>
              <a:ext uri="{FF2B5EF4-FFF2-40B4-BE49-F238E27FC236}">
                <a16:creationId xmlns:a16="http://schemas.microsoft.com/office/drawing/2014/main" id="{18EA0C60-E68A-4696-8D39-DCC15B639899}"/>
              </a:ext>
            </a:extLst>
          </p:cNvPr>
          <p:cNvSpPr txBox="1"/>
          <p:nvPr/>
        </p:nvSpPr>
        <p:spPr>
          <a:xfrm>
            <a:off x="1713818" y="2996953"/>
            <a:ext cx="810090" cy="507831"/>
          </a:xfrm>
          <a:prstGeom prst="rect">
            <a:avLst/>
          </a:prstGeom>
          <a:noFill/>
        </p:spPr>
        <p:txBody>
          <a:bodyPr wrap="square" rtlCol="0">
            <a:spAutoFit/>
          </a:bodyPr>
          <a:lstStyle/>
          <a:p>
            <a:pPr algn="ctr"/>
            <a:r>
              <a:rPr lang="fr-FR" sz="900" b="1" dirty="0">
                <a:solidFill>
                  <a:srgbClr val="FF0000"/>
                </a:solidFill>
                <a:latin typeface="Georgia" panose="02040502050405020303" pitchFamily="18" charset="0"/>
              </a:rPr>
              <a:t>En cours de mise à jour</a:t>
            </a:r>
          </a:p>
        </p:txBody>
      </p:sp>
      <p:sp>
        <p:nvSpPr>
          <p:cNvPr id="2" name="Espace réservé de la date 1">
            <a:extLst>
              <a:ext uri="{FF2B5EF4-FFF2-40B4-BE49-F238E27FC236}">
                <a16:creationId xmlns:a16="http://schemas.microsoft.com/office/drawing/2014/main" id="{EE248AE0-BB33-4ABE-BF56-84988E4AC7DB}"/>
              </a:ext>
            </a:extLst>
          </p:cNvPr>
          <p:cNvSpPr>
            <a:spLocks noGrp="1"/>
          </p:cNvSpPr>
          <p:nvPr>
            <p:ph type="dt" sz="half" idx="10"/>
          </p:nvPr>
        </p:nvSpPr>
        <p:spPr/>
        <p:txBody>
          <a:bodyPr/>
          <a:lstStyle/>
          <a:p>
            <a:fld id="{8163B7DE-F6D7-4DEF-A281-599C7A7CF148}" type="datetime1">
              <a:rPr lang="fr-FR" smtClean="0"/>
              <a:t>09/10/2024</a:t>
            </a:fld>
            <a:endParaRPr lang="fr-FR" dirty="0"/>
          </a:p>
        </p:txBody>
      </p:sp>
      <p:sp>
        <p:nvSpPr>
          <p:cNvPr id="3" name="Espace réservé du pied de page 2">
            <a:extLst>
              <a:ext uri="{FF2B5EF4-FFF2-40B4-BE49-F238E27FC236}">
                <a16:creationId xmlns:a16="http://schemas.microsoft.com/office/drawing/2014/main" id="{3AB83013-9BC7-410C-A6BD-F5853D3B9369}"/>
              </a:ext>
            </a:extLst>
          </p:cNvPr>
          <p:cNvSpPr>
            <a:spLocks noGrp="1"/>
          </p:cNvSpPr>
          <p:nvPr>
            <p:ph type="ftr" sz="quarter" idx="11"/>
          </p:nvPr>
        </p:nvSpPr>
        <p:spPr/>
        <p:txBody>
          <a:bodyPr/>
          <a:lstStyle/>
          <a:p>
            <a:r>
              <a:rPr lang="fr-FR"/>
              <a:t>Hélène GUIMIOT</a:t>
            </a:r>
            <a:endParaRPr lang="fr-FR" dirty="0"/>
          </a:p>
        </p:txBody>
      </p:sp>
      <p:sp>
        <p:nvSpPr>
          <p:cNvPr id="4" name="Espace réservé du numéro de diapositive 3">
            <a:extLst>
              <a:ext uri="{FF2B5EF4-FFF2-40B4-BE49-F238E27FC236}">
                <a16:creationId xmlns:a16="http://schemas.microsoft.com/office/drawing/2014/main" id="{9ED36AEA-CCFC-440E-84BF-6D643A286BAE}"/>
              </a:ext>
            </a:extLst>
          </p:cNvPr>
          <p:cNvSpPr>
            <a:spLocks noGrp="1"/>
          </p:cNvSpPr>
          <p:nvPr>
            <p:ph type="sldNum" sz="quarter" idx="12"/>
          </p:nvPr>
        </p:nvSpPr>
        <p:spPr/>
        <p:txBody>
          <a:bodyPr/>
          <a:lstStyle/>
          <a:p>
            <a:fld id="{0579DC97-5D12-4D9B-BA49-CCEB784B454D}" type="slidenum">
              <a:rPr lang="fr-FR" smtClean="0"/>
              <a:pPr/>
              <a:t>38</a:t>
            </a:fld>
            <a:endParaRPr lang="fr-FR" dirty="0"/>
          </a:p>
        </p:txBody>
      </p:sp>
    </p:spTree>
    <p:extLst>
      <p:ext uri="{BB962C8B-B14F-4D97-AF65-F5344CB8AC3E}">
        <p14:creationId xmlns:p14="http://schemas.microsoft.com/office/powerpoint/2010/main" val="10942255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551384" y="274638"/>
            <a:ext cx="10513168" cy="1143000"/>
          </a:xfrm>
        </p:spPr>
        <p:txBody>
          <a:bodyPr/>
          <a:lstStyle/>
          <a:p>
            <a:r>
              <a:rPr lang="fr-FR" sz="3200" dirty="0">
                <a:solidFill>
                  <a:srgbClr val="4596EC"/>
                </a:solidFill>
              </a:rPr>
              <a:t>Les différents référentiels applicables en matière de recherches n’impliquant pas la personne humaine</a:t>
            </a:r>
          </a:p>
        </p:txBody>
      </p:sp>
      <p:graphicFrame>
        <p:nvGraphicFramePr>
          <p:cNvPr id="15" name="Espace réservé du contenu 14"/>
          <p:cNvGraphicFramePr>
            <a:graphicFrameLocks noGrp="1"/>
          </p:cNvGraphicFramePr>
          <p:nvPr>
            <p:ph idx="1"/>
            <p:extLst/>
          </p:nvPr>
        </p:nvGraphicFramePr>
        <p:xfrm>
          <a:off x="3009900" y="1628800"/>
          <a:ext cx="6686500"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ce réservé de la date 1">
            <a:extLst>
              <a:ext uri="{FF2B5EF4-FFF2-40B4-BE49-F238E27FC236}">
                <a16:creationId xmlns:a16="http://schemas.microsoft.com/office/drawing/2014/main" id="{DF352E97-9229-413C-B950-87A866446992}"/>
              </a:ext>
            </a:extLst>
          </p:cNvPr>
          <p:cNvSpPr>
            <a:spLocks noGrp="1"/>
          </p:cNvSpPr>
          <p:nvPr>
            <p:ph type="dt" sz="half" idx="10"/>
          </p:nvPr>
        </p:nvSpPr>
        <p:spPr/>
        <p:txBody>
          <a:bodyPr/>
          <a:lstStyle/>
          <a:p>
            <a:fld id="{2D6C5599-DE9D-4E0A-8E5F-D68E5E4128AE}" type="datetime1">
              <a:rPr lang="fr-FR" smtClean="0"/>
              <a:t>09/10/2024</a:t>
            </a:fld>
            <a:endParaRPr lang="fr-FR" dirty="0"/>
          </a:p>
        </p:txBody>
      </p:sp>
      <p:sp>
        <p:nvSpPr>
          <p:cNvPr id="3" name="Espace réservé du pied de page 2">
            <a:extLst>
              <a:ext uri="{FF2B5EF4-FFF2-40B4-BE49-F238E27FC236}">
                <a16:creationId xmlns:a16="http://schemas.microsoft.com/office/drawing/2014/main" id="{8B6A5B14-4FEC-4FD8-89B7-D8D7AF1CD86A}"/>
              </a:ext>
            </a:extLst>
          </p:cNvPr>
          <p:cNvSpPr>
            <a:spLocks noGrp="1"/>
          </p:cNvSpPr>
          <p:nvPr>
            <p:ph type="ftr" sz="quarter" idx="11"/>
          </p:nvPr>
        </p:nvSpPr>
        <p:spPr/>
        <p:txBody>
          <a:bodyPr/>
          <a:lstStyle/>
          <a:p>
            <a:r>
              <a:rPr lang="fr-FR"/>
              <a:t>Hélène GUIMIOT</a:t>
            </a:r>
            <a:endParaRPr lang="fr-FR" dirty="0"/>
          </a:p>
        </p:txBody>
      </p:sp>
      <p:sp>
        <p:nvSpPr>
          <p:cNvPr id="4" name="Espace réservé du numéro de diapositive 3">
            <a:extLst>
              <a:ext uri="{FF2B5EF4-FFF2-40B4-BE49-F238E27FC236}">
                <a16:creationId xmlns:a16="http://schemas.microsoft.com/office/drawing/2014/main" id="{27E37715-EFC8-4C28-AC75-50C9DBB866B5}"/>
              </a:ext>
            </a:extLst>
          </p:cNvPr>
          <p:cNvSpPr>
            <a:spLocks noGrp="1"/>
          </p:cNvSpPr>
          <p:nvPr>
            <p:ph type="sldNum" sz="quarter" idx="12"/>
          </p:nvPr>
        </p:nvSpPr>
        <p:spPr/>
        <p:txBody>
          <a:bodyPr/>
          <a:lstStyle/>
          <a:p>
            <a:fld id="{0579DC97-5D12-4D9B-BA49-CCEB784B454D}" type="slidenum">
              <a:rPr lang="fr-FR" smtClean="0"/>
              <a:pPr/>
              <a:t>39</a:t>
            </a:fld>
            <a:endParaRPr lang="fr-FR" dirty="0"/>
          </a:p>
        </p:txBody>
      </p:sp>
    </p:spTree>
    <p:extLst>
      <p:ext uri="{BB962C8B-B14F-4D97-AF65-F5344CB8AC3E}">
        <p14:creationId xmlns:p14="http://schemas.microsoft.com/office/powerpoint/2010/main" val="1629051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a:solidFill>
                  <a:srgbClr val="4596EC"/>
                </a:solidFill>
              </a:rPr>
              <a:t>Les missions de la CNIL</a:t>
            </a:r>
            <a:endParaRPr lang="fr-FR" dirty="0"/>
          </a:p>
        </p:txBody>
      </p:sp>
      <p:sp>
        <p:nvSpPr>
          <p:cNvPr id="5" name="Espace réservé du numéro de diapositive 4"/>
          <p:cNvSpPr>
            <a:spLocks noGrp="1"/>
          </p:cNvSpPr>
          <p:nvPr>
            <p:ph type="sldNum" sz="quarter" idx="12"/>
          </p:nvPr>
        </p:nvSpPr>
        <p:spPr/>
        <p:txBody>
          <a:bodyPr/>
          <a:lstStyle/>
          <a:p>
            <a:fld id="{0579DC97-5D12-4D9B-BA49-CCEB784B454D}" type="slidenum">
              <a:rPr lang="fr-FR" smtClean="0"/>
              <a:pPr/>
              <a:t>4</a:t>
            </a:fld>
            <a:endParaRPr lang="fr-FR" dirty="0"/>
          </a:p>
        </p:txBody>
      </p:sp>
      <p:sp>
        <p:nvSpPr>
          <p:cNvPr id="6" name="Rectangle 5"/>
          <p:cNvSpPr/>
          <p:nvPr/>
        </p:nvSpPr>
        <p:spPr>
          <a:xfrm>
            <a:off x="1050959" y="1988840"/>
            <a:ext cx="5333073" cy="3908762"/>
          </a:xfrm>
          <a:prstGeom prst="rect">
            <a:avLst/>
          </a:prstGeom>
        </p:spPr>
        <p:txBody>
          <a:bodyPr wrap="square">
            <a:spAutoFit/>
          </a:bodyPr>
          <a:lstStyle/>
          <a:p>
            <a:pPr marL="285750" indent="-285750">
              <a:buFontTx/>
              <a:buChar char="-"/>
            </a:pPr>
            <a:r>
              <a:rPr lang="fr-FR" sz="3200" dirty="0"/>
              <a:t>Informer &amp; conseiller</a:t>
            </a:r>
          </a:p>
          <a:p>
            <a:pPr marL="742950" lvl="1" indent="-285750">
              <a:buFontTx/>
              <a:buChar char="-"/>
            </a:pPr>
            <a:r>
              <a:rPr lang="fr-FR" sz="2000" dirty="0"/>
              <a:t>Guides pratiques, tutoriels, vidéo</a:t>
            </a:r>
          </a:p>
          <a:p>
            <a:pPr marL="742950" lvl="1" indent="-285750">
              <a:buFontTx/>
              <a:buChar char="-"/>
            </a:pPr>
            <a:r>
              <a:rPr lang="fr-FR" sz="2000" dirty="0"/>
              <a:t>Ateliers pour les DPO, MOOC </a:t>
            </a:r>
          </a:p>
          <a:p>
            <a:pPr marL="742950" lvl="1" indent="-285750">
              <a:buFontTx/>
              <a:buChar char="-"/>
            </a:pPr>
            <a:r>
              <a:rPr lang="fr-FR" sz="2000" dirty="0"/>
              <a:t>Certification, code de conduite</a:t>
            </a:r>
          </a:p>
          <a:p>
            <a:pPr marL="742950" lvl="1" indent="-285750">
              <a:buFontTx/>
              <a:buChar char="-"/>
            </a:pPr>
            <a:r>
              <a:rPr lang="fr-FR" sz="2000" dirty="0"/>
              <a:t>Permanences juridiques</a:t>
            </a:r>
          </a:p>
          <a:p>
            <a:pPr marL="285750" indent="-285750">
              <a:buFontTx/>
              <a:buChar char="-"/>
            </a:pPr>
            <a:r>
              <a:rPr lang="fr-FR" sz="3200" dirty="0"/>
              <a:t>Accompagner</a:t>
            </a:r>
          </a:p>
          <a:p>
            <a:pPr marL="285750" indent="-285750">
              <a:buFontTx/>
              <a:buChar char="-"/>
            </a:pPr>
            <a:r>
              <a:rPr lang="fr-FR" sz="3200" dirty="0"/>
              <a:t>Innover</a:t>
            </a:r>
          </a:p>
          <a:p>
            <a:pPr marL="285750" indent="-285750">
              <a:buFontTx/>
              <a:buChar char="-"/>
            </a:pPr>
            <a:r>
              <a:rPr lang="fr-FR" sz="3200" dirty="0"/>
              <a:t>Contrôler &amp; sanctionner </a:t>
            </a:r>
          </a:p>
          <a:p>
            <a:pPr marL="742950" lvl="1" indent="-285750">
              <a:buFontTx/>
              <a:buChar char="-"/>
            </a:pPr>
            <a:r>
              <a:rPr lang="fr-FR" sz="2000" dirty="0"/>
              <a:t>Contrôles sur place et à distance</a:t>
            </a:r>
          </a:p>
          <a:p>
            <a:pPr marL="742950" lvl="1" indent="-285750">
              <a:buFontTx/>
              <a:buChar char="-"/>
            </a:pPr>
            <a:r>
              <a:rPr lang="fr-FR" sz="2000" dirty="0"/>
              <a:t>Sanctions </a:t>
            </a:r>
          </a:p>
        </p:txBody>
      </p:sp>
      <p:pic>
        <p:nvPicPr>
          <p:cNvPr id="7" name="Image 6"/>
          <p:cNvPicPr>
            <a:picLocks noChangeAspect="1"/>
          </p:cNvPicPr>
          <p:nvPr/>
        </p:nvPicPr>
        <p:blipFill rotWithShape="1">
          <a:blip r:embed="rId3" cstate="print">
            <a:extLst>
              <a:ext uri="{28A0092B-C50C-407E-A947-70E740481C1C}">
                <a14:useLocalDpi xmlns:a14="http://schemas.microsoft.com/office/drawing/2010/main" val="0"/>
              </a:ext>
            </a:extLst>
          </a:blip>
          <a:srcRect l="4948" t="8160" r="5268" b="3280"/>
          <a:stretch/>
        </p:blipFill>
        <p:spPr>
          <a:xfrm>
            <a:off x="5951984" y="1556792"/>
            <a:ext cx="6093048" cy="4507186"/>
          </a:xfrm>
          <a:prstGeom prst="rect">
            <a:avLst/>
          </a:prstGeom>
        </p:spPr>
      </p:pic>
      <p:sp>
        <p:nvSpPr>
          <p:cNvPr id="3" name="Espace réservé de la date 2">
            <a:extLst>
              <a:ext uri="{FF2B5EF4-FFF2-40B4-BE49-F238E27FC236}">
                <a16:creationId xmlns:a16="http://schemas.microsoft.com/office/drawing/2014/main" id="{D94ABEA2-2C91-427D-BECB-450C85613EBD}"/>
              </a:ext>
            </a:extLst>
          </p:cNvPr>
          <p:cNvSpPr>
            <a:spLocks noGrp="1"/>
          </p:cNvSpPr>
          <p:nvPr>
            <p:ph type="dt" sz="half" idx="10"/>
          </p:nvPr>
        </p:nvSpPr>
        <p:spPr/>
        <p:txBody>
          <a:bodyPr/>
          <a:lstStyle/>
          <a:p>
            <a:fld id="{2D5E7628-E0C8-4A6E-92FD-7DA5BEC3A6DF}" type="datetime1">
              <a:rPr lang="fr-FR" smtClean="0"/>
              <a:t>09/10/2024</a:t>
            </a:fld>
            <a:endParaRPr lang="fr-FR" dirty="0"/>
          </a:p>
        </p:txBody>
      </p:sp>
      <p:sp>
        <p:nvSpPr>
          <p:cNvPr id="4" name="Espace réservé du pied de page 3">
            <a:extLst>
              <a:ext uri="{FF2B5EF4-FFF2-40B4-BE49-F238E27FC236}">
                <a16:creationId xmlns:a16="http://schemas.microsoft.com/office/drawing/2014/main" id="{B3FDFE27-09EE-4FF9-B090-2C59A32CFA0D}"/>
              </a:ext>
            </a:extLst>
          </p:cNvPr>
          <p:cNvSpPr>
            <a:spLocks noGrp="1"/>
          </p:cNvSpPr>
          <p:nvPr>
            <p:ph type="ftr" sz="quarter" idx="11"/>
          </p:nvPr>
        </p:nvSpPr>
        <p:spPr/>
        <p:txBody>
          <a:bodyPr/>
          <a:lstStyle/>
          <a:p>
            <a:r>
              <a:rPr lang="fr-FR"/>
              <a:t>Hélène GUIMIOT</a:t>
            </a:r>
            <a:endParaRPr lang="fr-FR" dirty="0"/>
          </a:p>
        </p:txBody>
      </p:sp>
    </p:spTree>
    <p:extLst>
      <p:ext uri="{BB962C8B-B14F-4D97-AF65-F5344CB8AC3E}">
        <p14:creationId xmlns:p14="http://schemas.microsoft.com/office/powerpoint/2010/main" val="33205866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D7FA938-963F-49A7-80C5-D1E6916A0252}"/>
              </a:ext>
            </a:extLst>
          </p:cNvPr>
          <p:cNvSpPr>
            <a:spLocks noGrp="1"/>
          </p:cNvSpPr>
          <p:nvPr>
            <p:ph type="title"/>
          </p:nvPr>
        </p:nvSpPr>
        <p:spPr>
          <a:xfrm>
            <a:off x="1055440" y="4365104"/>
            <a:ext cx="10363200" cy="1362075"/>
          </a:xfrm>
        </p:spPr>
        <p:txBody>
          <a:bodyPr/>
          <a:lstStyle/>
          <a:p>
            <a:r>
              <a:rPr lang="fr-FR" dirty="0"/>
              <a:t>Points d’attention</a:t>
            </a:r>
          </a:p>
        </p:txBody>
      </p:sp>
      <p:sp>
        <p:nvSpPr>
          <p:cNvPr id="4" name="Espace réservé du numéro de diapositive 3">
            <a:extLst>
              <a:ext uri="{FF2B5EF4-FFF2-40B4-BE49-F238E27FC236}">
                <a16:creationId xmlns:a16="http://schemas.microsoft.com/office/drawing/2014/main" id="{8A7BC20D-D8A2-4F60-8FC5-642B615F320A}"/>
              </a:ext>
            </a:extLst>
          </p:cNvPr>
          <p:cNvSpPr>
            <a:spLocks noGrp="1"/>
          </p:cNvSpPr>
          <p:nvPr>
            <p:ph type="sldNum" sz="quarter" idx="12"/>
          </p:nvPr>
        </p:nvSpPr>
        <p:spPr/>
        <p:txBody>
          <a:bodyPr/>
          <a:lstStyle/>
          <a:p>
            <a:fld id="{0579DC97-5D12-4D9B-BA49-CCEB784B454D}" type="slidenum">
              <a:rPr lang="fr-FR" smtClean="0"/>
              <a:pPr/>
              <a:t>40</a:t>
            </a:fld>
            <a:endParaRPr lang="fr-FR" dirty="0"/>
          </a:p>
        </p:txBody>
      </p:sp>
      <p:sp>
        <p:nvSpPr>
          <p:cNvPr id="2" name="Espace réservé de la date 1">
            <a:extLst>
              <a:ext uri="{FF2B5EF4-FFF2-40B4-BE49-F238E27FC236}">
                <a16:creationId xmlns:a16="http://schemas.microsoft.com/office/drawing/2014/main" id="{DD85E5D5-959B-41F7-BDA0-C2379A24BB98}"/>
              </a:ext>
            </a:extLst>
          </p:cNvPr>
          <p:cNvSpPr>
            <a:spLocks noGrp="1"/>
          </p:cNvSpPr>
          <p:nvPr>
            <p:ph type="dt" sz="half" idx="10"/>
          </p:nvPr>
        </p:nvSpPr>
        <p:spPr/>
        <p:txBody>
          <a:bodyPr/>
          <a:lstStyle/>
          <a:p>
            <a:fld id="{B562F5BC-17E1-4B46-B928-E4BBDF32C827}" type="datetime1">
              <a:rPr lang="fr-FR" smtClean="0"/>
              <a:t>09/10/2024</a:t>
            </a:fld>
            <a:endParaRPr lang="fr-FR" dirty="0"/>
          </a:p>
        </p:txBody>
      </p:sp>
      <p:sp>
        <p:nvSpPr>
          <p:cNvPr id="3" name="Espace réservé du pied de page 2">
            <a:extLst>
              <a:ext uri="{FF2B5EF4-FFF2-40B4-BE49-F238E27FC236}">
                <a16:creationId xmlns:a16="http://schemas.microsoft.com/office/drawing/2014/main" id="{AB553C0D-3390-40C7-B723-55FC1205AE7F}"/>
              </a:ext>
            </a:extLst>
          </p:cNvPr>
          <p:cNvSpPr>
            <a:spLocks noGrp="1"/>
          </p:cNvSpPr>
          <p:nvPr>
            <p:ph type="ftr" sz="quarter" idx="11"/>
          </p:nvPr>
        </p:nvSpPr>
        <p:spPr/>
        <p:txBody>
          <a:bodyPr/>
          <a:lstStyle/>
          <a:p>
            <a:r>
              <a:rPr lang="fr-FR"/>
              <a:t>Hélène GUIMIOT</a:t>
            </a:r>
            <a:endParaRPr lang="fr-FR" dirty="0"/>
          </a:p>
        </p:txBody>
      </p:sp>
    </p:spTree>
    <p:extLst>
      <p:ext uri="{BB962C8B-B14F-4D97-AF65-F5344CB8AC3E}">
        <p14:creationId xmlns:p14="http://schemas.microsoft.com/office/powerpoint/2010/main" val="40436653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0579DC97-5D12-4D9B-BA49-CCEB784B454D}" type="slidenum">
              <a:rPr lang="fr-FR" smtClean="0"/>
              <a:pPr/>
              <a:t>41</a:t>
            </a:fld>
            <a:endParaRPr lang="fr-FR"/>
          </a:p>
        </p:txBody>
      </p:sp>
      <p:sp>
        <p:nvSpPr>
          <p:cNvPr id="7" name="Titre 1"/>
          <p:cNvSpPr txBox="1">
            <a:spLocks/>
          </p:cNvSpPr>
          <p:nvPr/>
        </p:nvSpPr>
        <p:spPr>
          <a:xfrm>
            <a:off x="0" y="548680"/>
            <a:ext cx="12144672" cy="43698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baseline="0">
                <a:solidFill>
                  <a:srgbClr val="004E9E"/>
                </a:solidFill>
                <a:latin typeface="Arial" pitchFamily="34" charset="0"/>
                <a:ea typeface="+mj-ea"/>
                <a:cs typeface="Arial" pitchFamily="34" charset="0"/>
              </a:defRPr>
            </a:lvl1pPr>
          </a:lstStyle>
          <a:p>
            <a:pPr algn="ctr"/>
            <a:r>
              <a:rPr lang="fr-FR" dirty="0">
                <a:solidFill>
                  <a:srgbClr val="4596EC"/>
                </a:solidFill>
                <a:latin typeface="+mj-lt"/>
              </a:rPr>
              <a:t>Dans quels cas réaliser une AIPD?</a:t>
            </a:r>
            <a:endParaRPr lang="fr-FR" dirty="0">
              <a:solidFill>
                <a:schemeClr val="accent2"/>
              </a:solidFill>
              <a:latin typeface="+mj-lt"/>
            </a:endParaRPr>
          </a:p>
        </p:txBody>
      </p:sp>
      <p:sp>
        <p:nvSpPr>
          <p:cNvPr id="5" name="ZoneTexte 4"/>
          <p:cNvSpPr txBox="1"/>
          <p:nvPr/>
        </p:nvSpPr>
        <p:spPr>
          <a:xfrm>
            <a:off x="3071664" y="5804772"/>
            <a:ext cx="6516528" cy="369332"/>
          </a:xfrm>
          <a:prstGeom prst="rect">
            <a:avLst/>
          </a:prstGeom>
          <a:noFill/>
        </p:spPr>
        <p:txBody>
          <a:bodyPr wrap="none" rtlCol="0">
            <a:spAutoFit/>
          </a:bodyPr>
          <a:lstStyle/>
          <a:p>
            <a:r>
              <a:rPr lang="fr-FR" dirty="0">
                <a:latin typeface="Georgia" panose="02040502050405020303" pitchFamily="18" charset="0"/>
              </a:rPr>
              <a:t>Pour vous aider, voir l’infographie « </a:t>
            </a:r>
            <a:r>
              <a:rPr lang="fr-FR" dirty="0">
                <a:latin typeface="Georgia" panose="02040502050405020303" pitchFamily="18" charset="0"/>
                <a:hlinkClick r:id="rId3"/>
              </a:rPr>
              <a:t>Dois-je faire une AIPD?</a:t>
            </a:r>
            <a:r>
              <a:rPr lang="fr-FR" dirty="0">
                <a:latin typeface="Georgia" panose="02040502050405020303" pitchFamily="18" charset="0"/>
              </a:rPr>
              <a:t> »</a:t>
            </a:r>
          </a:p>
        </p:txBody>
      </p:sp>
      <p:grpSp>
        <p:nvGrpSpPr>
          <p:cNvPr id="13" name="Groupe 12"/>
          <p:cNvGrpSpPr/>
          <p:nvPr/>
        </p:nvGrpSpPr>
        <p:grpSpPr>
          <a:xfrm>
            <a:off x="917264" y="1553959"/>
            <a:ext cx="5688632" cy="4180256"/>
            <a:chOff x="352094" y="435999"/>
            <a:chExt cx="5688632" cy="4180256"/>
          </a:xfrm>
        </p:grpSpPr>
        <p:sp>
          <p:nvSpPr>
            <p:cNvPr id="14" name="Rectangle 13"/>
            <p:cNvSpPr/>
            <p:nvPr/>
          </p:nvSpPr>
          <p:spPr>
            <a:xfrm>
              <a:off x="592217" y="838559"/>
              <a:ext cx="4392488" cy="3757130"/>
            </a:xfrm>
            <a:prstGeom prst="rect">
              <a:avLst/>
            </a:prstGeom>
            <a:ln>
              <a:solidFill>
                <a:srgbClr val="4596EC"/>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Rectangle 14"/>
            <p:cNvSpPr/>
            <p:nvPr/>
          </p:nvSpPr>
          <p:spPr>
            <a:xfrm>
              <a:off x="352094" y="435999"/>
              <a:ext cx="5688632" cy="41802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39439" tIns="853948" rIns="439439" bIns="120904" numCol="1" spcCol="1270" anchor="t" anchorCtr="0">
              <a:noAutofit/>
            </a:bodyPr>
            <a:lstStyle/>
            <a:p>
              <a:pPr marL="0" lvl="1" defTabSz="755650">
                <a:lnSpc>
                  <a:spcPct val="90000"/>
                </a:lnSpc>
                <a:spcBef>
                  <a:spcPct val="0"/>
                </a:spcBef>
                <a:spcAft>
                  <a:spcPct val="15000"/>
                </a:spcAft>
                <a:buFontTx/>
                <a:buChar char="••"/>
              </a:pPr>
              <a:r>
                <a:rPr lang="fr-FR" sz="1600" b="1" u="sng" dirty="0">
                  <a:solidFill>
                    <a:srgbClr val="333333"/>
                  </a:solidFill>
                  <a:latin typeface="Georgia" panose="02040502050405020303" pitchFamily="18" charset="0"/>
                </a:rPr>
                <a:t>Risques élevés </a:t>
              </a:r>
              <a:r>
                <a:rPr lang="fr-FR" sz="1600" dirty="0">
                  <a:solidFill>
                    <a:srgbClr val="333333"/>
                  </a:solidFill>
                  <a:latin typeface="Georgia" panose="02040502050405020303" pitchFamily="18" charset="0"/>
                </a:rPr>
                <a:t>= </a:t>
              </a:r>
              <a:r>
                <a:rPr lang="fr-FR" sz="1600" b="1" dirty="0">
                  <a:solidFill>
                    <a:srgbClr val="333333"/>
                  </a:solidFill>
                  <a:latin typeface="Georgia" panose="02040502050405020303" pitchFamily="18" charset="0"/>
                </a:rPr>
                <a:t>9 critères à considérer</a:t>
              </a:r>
            </a:p>
            <a:p>
              <a:pPr marL="0" lvl="1" defTabSz="755650">
                <a:lnSpc>
                  <a:spcPct val="90000"/>
                </a:lnSpc>
                <a:spcBef>
                  <a:spcPct val="0"/>
                </a:spcBef>
                <a:buFontTx/>
                <a:buChar char="••"/>
              </a:pPr>
              <a:endParaRPr lang="fr-FR" sz="1600" dirty="0">
                <a:solidFill>
                  <a:srgbClr val="333333"/>
                </a:solidFill>
                <a:latin typeface="Georgia" panose="02040502050405020303" pitchFamily="18" charset="0"/>
              </a:endParaRPr>
            </a:p>
            <a:p>
              <a:pPr marL="93663" lvl="1" defTabSz="755650">
                <a:lnSpc>
                  <a:spcPct val="90000"/>
                </a:lnSpc>
                <a:spcBef>
                  <a:spcPct val="0"/>
                </a:spcBef>
                <a:spcAft>
                  <a:spcPct val="15000"/>
                </a:spcAft>
                <a:buFontTx/>
                <a:buChar char="••"/>
              </a:pPr>
              <a:r>
                <a:rPr lang="fr-FR" sz="1600" i="1" dirty="0">
                  <a:solidFill>
                    <a:srgbClr val="333333">
                      <a:hueOff val="0"/>
                      <a:satOff val="0"/>
                      <a:lumOff val="0"/>
                      <a:alphaOff val="0"/>
                    </a:srgbClr>
                  </a:solidFill>
                  <a:latin typeface="Georgia" panose="02040502050405020303" pitchFamily="18" charset="0"/>
                </a:rPr>
                <a:t>   Évaluation/</a:t>
              </a:r>
              <a:r>
                <a:rPr lang="fr-FR" sz="1600" i="1" dirty="0" err="1">
                  <a:solidFill>
                    <a:srgbClr val="333333">
                      <a:hueOff val="0"/>
                      <a:satOff val="0"/>
                      <a:lumOff val="0"/>
                      <a:alphaOff val="0"/>
                    </a:srgbClr>
                  </a:solidFill>
                  <a:latin typeface="Georgia" panose="02040502050405020303" pitchFamily="18" charset="0"/>
                </a:rPr>
                <a:t>scoring</a:t>
              </a:r>
              <a:endParaRPr lang="fr-FR" sz="1600" i="1" dirty="0">
                <a:solidFill>
                  <a:srgbClr val="333333"/>
                </a:solidFill>
                <a:latin typeface="Georgia" panose="02040502050405020303" pitchFamily="18" charset="0"/>
              </a:endParaRPr>
            </a:p>
            <a:p>
              <a:pPr marL="93663" lvl="1" defTabSz="755650">
                <a:lnSpc>
                  <a:spcPct val="90000"/>
                </a:lnSpc>
                <a:spcBef>
                  <a:spcPct val="0"/>
                </a:spcBef>
                <a:spcAft>
                  <a:spcPct val="15000"/>
                </a:spcAft>
                <a:buFontTx/>
                <a:buChar char="••"/>
              </a:pPr>
              <a:r>
                <a:rPr lang="fr-FR" sz="1600" i="1" dirty="0">
                  <a:solidFill>
                    <a:srgbClr val="333333">
                      <a:hueOff val="0"/>
                      <a:satOff val="0"/>
                      <a:lumOff val="0"/>
                      <a:alphaOff val="0"/>
                    </a:srgbClr>
                  </a:solidFill>
                  <a:latin typeface="Georgia" panose="02040502050405020303" pitchFamily="18" charset="0"/>
                </a:rPr>
                <a:t>   Décision automatique avec effet légal</a:t>
              </a:r>
              <a:endParaRPr lang="fr-FR" sz="1600" i="1" dirty="0">
                <a:solidFill>
                  <a:srgbClr val="333333"/>
                </a:solidFill>
                <a:latin typeface="Georgia" panose="02040502050405020303" pitchFamily="18" charset="0"/>
              </a:endParaRPr>
            </a:p>
            <a:p>
              <a:pPr marL="93663" lvl="1" defTabSz="755650">
                <a:lnSpc>
                  <a:spcPct val="90000"/>
                </a:lnSpc>
                <a:spcBef>
                  <a:spcPct val="0"/>
                </a:spcBef>
                <a:spcAft>
                  <a:spcPct val="15000"/>
                </a:spcAft>
                <a:buFontTx/>
                <a:buChar char="••"/>
              </a:pPr>
              <a:r>
                <a:rPr lang="fr-FR" sz="1600" i="1" dirty="0">
                  <a:solidFill>
                    <a:srgbClr val="333333">
                      <a:hueOff val="0"/>
                      <a:satOff val="0"/>
                      <a:lumOff val="0"/>
                      <a:alphaOff val="0"/>
                    </a:srgbClr>
                  </a:solidFill>
                  <a:latin typeface="Georgia" panose="02040502050405020303" pitchFamily="18" charset="0"/>
                </a:rPr>
                <a:t>   Surveillance systématique</a:t>
              </a:r>
            </a:p>
            <a:p>
              <a:pPr marL="93663" lvl="1" defTabSz="755650">
                <a:lnSpc>
                  <a:spcPct val="90000"/>
                </a:lnSpc>
                <a:spcBef>
                  <a:spcPct val="0"/>
                </a:spcBef>
                <a:spcAft>
                  <a:spcPct val="15000"/>
                </a:spcAft>
                <a:buFontTx/>
                <a:buChar char="••"/>
              </a:pPr>
              <a:r>
                <a:rPr lang="fr-FR" sz="1600" i="1" dirty="0">
                  <a:solidFill>
                    <a:srgbClr val="333333">
                      <a:hueOff val="0"/>
                      <a:satOff val="0"/>
                      <a:lumOff val="0"/>
                      <a:alphaOff val="0"/>
                    </a:srgbClr>
                  </a:solidFill>
                  <a:latin typeface="Georgia" panose="02040502050405020303" pitchFamily="18" charset="0"/>
                </a:rPr>
                <a:t>   Données sensibles/hautement personnel</a:t>
              </a:r>
            </a:p>
            <a:p>
              <a:pPr marL="93663" lvl="1" defTabSz="755650">
                <a:lnSpc>
                  <a:spcPct val="90000"/>
                </a:lnSpc>
                <a:spcBef>
                  <a:spcPct val="0"/>
                </a:spcBef>
                <a:spcAft>
                  <a:spcPct val="15000"/>
                </a:spcAft>
                <a:buFontTx/>
                <a:buChar char="••"/>
              </a:pPr>
              <a:r>
                <a:rPr lang="fr-FR" sz="1600" i="1" dirty="0">
                  <a:solidFill>
                    <a:srgbClr val="333333">
                      <a:hueOff val="0"/>
                      <a:satOff val="0"/>
                      <a:lumOff val="0"/>
                      <a:alphaOff val="0"/>
                    </a:srgbClr>
                  </a:solidFill>
                  <a:latin typeface="Georgia" panose="02040502050405020303" pitchFamily="18" charset="0"/>
                </a:rPr>
                <a:t>   Large échelle</a:t>
              </a:r>
            </a:p>
            <a:p>
              <a:pPr marL="93663" lvl="1" defTabSz="755650">
                <a:lnSpc>
                  <a:spcPct val="90000"/>
                </a:lnSpc>
                <a:spcBef>
                  <a:spcPct val="0"/>
                </a:spcBef>
                <a:spcAft>
                  <a:spcPct val="15000"/>
                </a:spcAft>
                <a:buFontTx/>
                <a:buChar char="••"/>
              </a:pPr>
              <a:r>
                <a:rPr lang="fr-FR" sz="1600" i="1" dirty="0">
                  <a:solidFill>
                    <a:srgbClr val="333333">
                      <a:hueOff val="0"/>
                      <a:satOff val="0"/>
                      <a:lumOff val="0"/>
                      <a:alphaOff val="0"/>
                    </a:srgbClr>
                  </a:solidFill>
                  <a:latin typeface="Georgia" panose="02040502050405020303" pitchFamily="18" charset="0"/>
                </a:rPr>
                <a:t>   Croisement de données</a:t>
              </a:r>
            </a:p>
            <a:p>
              <a:pPr marL="93663" lvl="1" defTabSz="755650">
                <a:lnSpc>
                  <a:spcPct val="90000"/>
                </a:lnSpc>
                <a:spcBef>
                  <a:spcPct val="0"/>
                </a:spcBef>
                <a:spcAft>
                  <a:spcPct val="15000"/>
                </a:spcAft>
                <a:buFontTx/>
                <a:buChar char="••"/>
              </a:pPr>
              <a:r>
                <a:rPr lang="fr-FR" sz="1600" i="1" dirty="0">
                  <a:solidFill>
                    <a:srgbClr val="333333">
                      <a:hueOff val="0"/>
                      <a:satOff val="0"/>
                      <a:lumOff val="0"/>
                      <a:alphaOff val="0"/>
                    </a:srgbClr>
                  </a:solidFill>
                  <a:latin typeface="Georgia" panose="02040502050405020303" pitchFamily="18" charset="0"/>
                </a:rPr>
                <a:t>   Personnes vulnérables</a:t>
              </a:r>
            </a:p>
            <a:p>
              <a:pPr marL="93663" lvl="1" defTabSz="755650">
                <a:lnSpc>
                  <a:spcPct val="90000"/>
                </a:lnSpc>
                <a:spcBef>
                  <a:spcPct val="0"/>
                </a:spcBef>
                <a:spcAft>
                  <a:spcPct val="15000"/>
                </a:spcAft>
                <a:buFontTx/>
                <a:buChar char="••"/>
              </a:pPr>
              <a:r>
                <a:rPr lang="fr-FR" sz="1600" i="1" dirty="0">
                  <a:solidFill>
                    <a:srgbClr val="333333">
                      <a:hueOff val="0"/>
                      <a:satOff val="0"/>
                      <a:lumOff val="0"/>
                      <a:alphaOff val="0"/>
                    </a:srgbClr>
                  </a:solidFill>
                  <a:latin typeface="Georgia" panose="02040502050405020303" pitchFamily="18" charset="0"/>
                </a:rPr>
                <a:t>   Usage innovant</a:t>
              </a:r>
            </a:p>
            <a:p>
              <a:pPr marL="93663" lvl="1" defTabSz="755650">
                <a:lnSpc>
                  <a:spcPct val="90000"/>
                </a:lnSpc>
                <a:spcBef>
                  <a:spcPct val="0"/>
                </a:spcBef>
                <a:buFontTx/>
                <a:buChar char="••"/>
              </a:pPr>
              <a:r>
                <a:rPr lang="fr-FR" sz="1600" i="1" dirty="0">
                  <a:solidFill>
                    <a:srgbClr val="333333">
                      <a:hueOff val="0"/>
                      <a:satOff val="0"/>
                      <a:lumOff val="0"/>
                      <a:alphaOff val="0"/>
                    </a:srgbClr>
                  </a:solidFill>
                  <a:latin typeface="Georgia" panose="02040502050405020303" pitchFamily="18" charset="0"/>
                </a:rPr>
                <a:t>   Blocage d’un droit/contrat</a:t>
              </a:r>
            </a:p>
            <a:p>
              <a:pPr marL="179388" lvl="1" defTabSz="755650">
                <a:lnSpc>
                  <a:spcPct val="90000"/>
                </a:lnSpc>
                <a:spcBef>
                  <a:spcPct val="0"/>
                </a:spcBef>
                <a:buFontTx/>
                <a:buChar char="••"/>
              </a:pPr>
              <a:endParaRPr lang="fr-FR" sz="1600" i="1" dirty="0">
                <a:solidFill>
                  <a:srgbClr val="333333">
                    <a:hueOff val="0"/>
                    <a:satOff val="0"/>
                    <a:lumOff val="0"/>
                    <a:alphaOff val="0"/>
                  </a:srgbClr>
                </a:solidFill>
                <a:latin typeface="Georgia" panose="02040502050405020303" pitchFamily="18" charset="0"/>
              </a:endParaRPr>
            </a:p>
            <a:p>
              <a:pPr marL="0" lvl="1" defTabSz="755650">
                <a:lnSpc>
                  <a:spcPct val="90000"/>
                </a:lnSpc>
                <a:spcBef>
                  <a:spcPct val="0"/>
                </a:spcBef>
                <a:spcAft>
                  <a:spcPct val="15000"/>
                </a:spcAft>
                <a:buFontTx/>
                <a:buChar char="••"/>
              </a:pPr>
              <a:r>
                <a:rPr lang="fr-FR" sz="1600" dirty="0">
                  <a:solidFill>
                    <a:srgbClr val="333333"/>
                  </a:solidFill>
                  <a:latin typeface="Georgia" panose="02040502050405020303" pitchFamily="18" charset="0"/>
                </a:rPr>
                <a:t>  </a:t>
              </a:r>
              <a:r>
                <a:rPr lang="fr-FR" sz="1600" b="1" u="sng" dirty="0">
                  <a:solidFill>
                    <a:srgbClr val="333333"/>
                  </a:solidFill>
                  <a:latin typeface="Georgia" panose="02040502050405020303" pitchFamily="18" charset="0"/>
                </a:rPr>
                <a:t>Liste publiée par la CNIL</a:t>
              </a:r>
            </a:p>
          </p:txBody>
        </p:sp>
      </p:grpSp>
      <p:grpSp>
        <p:nvGrpSpPr>
          <p:cNvPr id="16" name="Groupe 15"/>
          <p:cNvGrpSpPr/>
          <p:nvPr/>
        </p:nvGrpSpPr>
        <p:grpSpPr>
          <a:xfrm>
            <a:off x="1355152" y="1500122"/>
            <a:ext cx="3974583" cy="756460"/>
            <a:chOff x="832564" y="879539"/>
            <a:chExt cx="3974583" cy="756460"/>
          </a:xfrm>
        </p:grpSpPr>
        <p:sp>
          <p:nvSpPr>
            <p:cNvPr id="17" name="Rectangle à coins arrondis 16"/>
            <p:cNvSpPr/>
            <p:nvPr/>
          </p:nvSpPr>
          <p:spPr>
            <a:xfrm>
              <a:off x="854939" y="885031"/>
              <a:ext cx="3952208" cy="750968"/>
            </a:xfrm>
            <a:prstGeom prst="roundRect">
              <a:avLst/>
            </a:prstGeom>
            <a:solidFill>
              <a:srgbClr val="4596EC"/>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18" name="Rectangle 17"/>
            <p:cNvSpPr/>
            <p:nvPr/>
          </p:nvSpPr>
          <p:spPr>
            <a:xfrm>
              <a:off x="832564" y="879539"/>
              <a:ext cx="3878890" cy="6776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9809" tIns="0" rIns="149809" bIns="0" numCol="1" spcCol="1270" anchor="ctr" anchorCtr="0">
              <a:noAutofit/>
            </a:bodyPr>
            <a:lstStyle/>
            <a:p>
              <a:pPr algn="ctr" defTabSz="1066800">
                <a:lnSpc>
                  <a:spcPct val="90000"/>
                </a:lnSpc>
                <a:spcBef>
                  <a:spcPct val="0"/>
                </a:spcBef>
                <a:spcAft>
                  <a:spcPct val="35000"/>
                </a:spcAft>
              </a:pPr>
              <a:r>
                <a:rPr lang="fr-FR" sz="2400" b="1" dirty="0">
                  <a:solidFill>
                    <a:prstClr val="white"/>
                  </a:solidFill>
                  <a:latin typeface="Georgia" panose="02040502050405020303" pitchFamily="18" charset="0"/>
                </a:rPr>
                <a:t>Obligatoire</a:t>
              </a:r>
            </a:p>
          </p:txBody>
        </p:sp>
      </p:grpSp>
      <p:grpSp>
        <p:nvGrpSpPr>
          <p:cNvPr id="25" name="Groupe 24"/>
          <p:cNvGrpSpPr/>
          <p:nvPr/>
        </p:nvGrpSpPr>
        <p:grpSpPr>
          <a:xfrm>
            <a:off x="6335256" y="1501372"/>
            <a:ext cx="4657288" cy="4180256"/>
            <a:chOff x="352094" y="435999"/>
            <a:chExt cx="5149955" cy="4180256"/>
          </a:xfrm>
        </p:grpSpPr>
        <p:sp>
          <p:nvSpPr>
            <p:cNvPr id="26" name="Rectangle 25"/>
            <p:cNvSpPr/>
            <p:nvPr/>
          </p:nvSpPr>
          <p:spPr>
            <a:xfrm>
              <a:off x="592215" y="838559"/>
              <a:ext cx="4909834" cy="3757130"/>
            </a:xfrm>
            <a:prstGeom prst="rect">
              <a:avLst/>
            </a:prstGeom>
            <a:ln>
              <a:solidFill>
                <a:srgbClr val="4596EC"/>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7" name="Rectangle 26"/>
            <p:cNvSpPr/>
            <p:nvPr/>
          </p:nvSpPr>
          <p:spPr>
            <a:xfrm>
              <a:off x="352094" y="435999"/>
              <a:ext cx="4632610" cy="41802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39439" tIns="853948" rIns="439439" bIns="120904" numCol="1" spcCol="1270" anchor="t" anchorCtr="0">
              <a:noAutofit/>
            </a:bodyPr>
            <a:lstStyle/>
            <a:p>
              <a:pPr marL="285750" lvl="1" indent="-285750" defTabSz="755650">
                <a:lnSpc>
                  <a:spcPct val="90000"/>
                </a:lnSpc>
                <a:spcBef>
                  <a:spcPct val="0"/>
                </a:spcBef>
                <a:spcAft>
                  <a:spcPct val="15000"/>
                </a:spcAft>
                <a:buFont typeface="Arial" panose="020B0604020202020204" pitchFamily="34" charset="0"/>
                <a:buChar char="•"/>
              </a:pPr>
              <a:r>
                <a:rPr lang="fr-FR" sz="1600" b="1" dirty="0">
                  <a:solidFill>
                    <a:srgbClr val="333333"/>
                  </a:solidFill>
                  <a:latin typeface="Georgia" panose="02040502050405020303" pitchFamily="18" charset="0"/>
                </a:rPr>
                <a:t>Pas susceptible d’engendrer des risques élevés</a:t>
              </a:r>
            </a:p>
            <a:p>
              <a:pPr marL="285750" lvl="1" indent="-285750" defTabSz="755650">
                <a:lnSpc>
                  <a:spcPct val="90000"/>
                </a:lnSpc>
                <a:spcBef>
                  <a:spcPct val="0"/>
                </a:spcBef>
                <a:spcAft>
                  <a:spcPct val="15000"/>
                </a:spcAft>
                <a:buFont typeface="Arial" panose="020B0604020202020204" pitchFamily="34" charset="0"/>
                <a:buChar char="•"/>
              </a:pPr>
              <a:r>
                <a:rPr lang="fr-FR" sz="1600" dirty="0">
                  <a:solidFill>
                    <a:srgbClr val="333333"/>
                  </a:solidFill>
                  <a:latin typeface="Georgia" panose="02040502050405020303" pitchFamily="18" charset="0"/>
                </a:rPr>
                <a:t> DPIA existant sur traitement similaire</a:t>
              </a:r>
            </a:p>
            <a:p>
              <a:pPr marL="285750" lvl="1" indent="-285750" defTabSz="755650">
                <a:lnSpc>
                  <a:spcPct val="90000"/>
                </a:lnSpc>
                <a:spcBef>
                  <a:spcPct val="0"/>
                </a:spcBef>
                <a:spcAft>
                  <a:spcPct val="15000"/>
                </a:spcAft>
                <a:buFont typeface="Arial" panose="020B0604020202020204" pitchFamily="34" charset="0"/>
                <a:buChar char="•"/>
              </a:pPr>
              <a:r>
                <a:rPr lang="fr-FR" sz="1600" dirty="0">
                  <a:solidFill>
                    <a:srgbClr val="333333"/>
                  </a:solidFill>
                  <a:latin typeface="Georgia" panose="02040502050405020303" pitchFamily="18" charset="0"/>
                </a:rPr>
                <a:t> Traitement ayant fait l’objet d’une formalité avant le 25 mai et si aucune modification </a:t>
              </a:r>
            </a:p>
            <a:p>
              <a:pPr marL="285750" lvl="1" indent="-285750" defTabSz="755650">
                <a:lnSpc>
                  <a:spcPct val="90000"/>
                </a:lnSpc>
                <a:spcBef>
                  <a:spcPct val="0"/>
                </a:spcBef>
                <a:spcAft>
                  <a:spcPct val="15000"/>
                </a:spcAft>
                <a:buFont typeface="Arial" panose="020B0604020202020204" pitchFamily="34" charset="0"/>
                <a:buChar char="•"/>
              </a:pPr>
              <a:r>
                <a:rPr lang="fr-FR" sz="1600" dirty="0">
                  <a:solidFill>
                    <a:srgbClr val="333333"/>
                  </a:solidFill>
                  <a:latin typeface="Georgia" panose="02040502050405020303" pitchFamily="18" charset="0"/>
                </a:rPr>
                <a:t> Base légale UE/nationale + DPIA</a:t>
              </a:r>
            </a:p>
            <a:p>
              <a:pPr marL="285750" lvl="1" indent="-285750" defTabSz="755650">
                <a:lnSpc>
                  <a:spcPct val="90000"/>
                </a:lnSpc>
                <a:spcBef>
                  <a:spcPct val="0"/>
                </a:spcBef>
                <a:spcAft>
                  <a:spcPct val="15000"/>
                </a:spcAft>
                <a:buFont typeface="Arial" panose="020B0604020202020204" pitchFamily="34" charset="0"/>
                <a:buChar char="•"/>
              </a:pPr>
              <a:r>
                <a:rPr lang="fr-FR" sz="1600" dirty="0">
                  <a:solidFill>
                    <a:srgbClr val="333333"/>
                  </a:solidFill>
                  <a:latin typeface="Georgia" panose="02040502050405020303" pitchFamily="18" charset="0"/>
                </a:rPr>
                <a:t>Démonstration que les risques ne sont pas élevés</a:t>
              </a:r>
            </a:p>
            <a:p>
              <a:pPr marL="0" lvl="1" defTabSz="755650">
                <a:lnSpc>
                  <a:spcPct val="90000"/>
                </a:lnSpc>
                <a:spcBef>
                  <a:spcPct val="0"/>
                </a:spcBef>
                <a:spcAft>
                  <a:spcPct val="15000"/>
                </a:spcAft>
              </a:pPr>
              <a:endParaRPr lang="fr-FR" sz="1600" dirty="0">
                <a:solidFill>
                  <a:srgbClr val="333333"/>
                </a:solidFill>
                <a:latin typeface="Georgia" panose="02040502050405020303" pitchFamily="18" charset="0"/>
              </a:endParaRPr>
            </a:p>
            <a:p>
              <a:pPr marL="285750" lvl="1" indent="-285750" defTabSz="755650">
                <a:lnSpc>
                  <a:spcPct val="90000"/>
                </a:lnSpc>
                <a:spcBef>
                  <a:spcPct val="0"/>
                </a:spcBef>
                <a:spcAft>
                  <a:spcPct val="15000"/>
                </a:spcAft>
                <a:buFont typeface="Arial" panose="020B0604020202020204" pitchFamily="34" charset="0"/>
                <a:buChar char="•"/>
              </a:pPr>
              <a:r>
                <a:rPr lang="fr-FR" sz="1600" b="1" u="sng" dirty="0">
                  <a:solidFill>
                    <a:srgbClr val="333333"/>
                  </a:solidFill>
                  <a:latin typeface="Georgia" panose="02040502050405020303" pitchFamily="18" charset="0"/>
                </a:rPr>
                <a:t> Liste de traitements dispensés publiée </a:t>
              </a:r>
            </a:p>
            <a:p>
              <a:pPr marL="285750" lvl="1" indent="-285750" defTabSz="755650">
                <a:lnSpc>
                  <a:spcPct val="90000"/>
                </a:lnSpc>
                <a:spcBef>
                  <a:spcPct val="0"/>
                </a:spcBef>
                <a:spcAft>
                  <a:spcPct val="15000"/>
                </a:spcAft>
                <a:buFont typeface="Arial" panose="020B0604020202020204" pitchFamily="34" charset="0"/>
                <a:buChar char="•"/>
              </a:pPr>
              <a:endParaRPr lang="fr-FR" sz="1600" dirty="0">
                <a:solidFill>
                  <a:srgbClr val="333333"/>
                </a:solidFill>
                <a:latin typeface="Georgia" panose="02040502050405020303" pitchFamily="18" charset="0"/>
              </a:endParaRPr>
            </a:p>
          </p:txBody>
        </p:sp>
      </p:grpSp>
      <p:grpSp>
        <p:nvGrpSpPr>
          <p:cNvPr id="20" name="Groupe 19"/>
          <p:cNvGrpSpPr/>
          <p:nvPr/>
        </p:nvGrpSpPr>
        <p:grpSpPr>
          <a:xfrm>
            <a:off x="6701857" y="1505614"/>
            <a:ext cx="3684389" cy="689442"/>
            <a:chOff x="326434" y="144457"/>
            <a:chExt cx="3684389" cy="689442"/>
          </a:xfrm>
          <a:solidFill>
            <a:srgbClr val="4596EC"/>
          </a:solidFill>
        </p:grpSpPr>
        <p:sp>
          <p:nvSpPr>
            <p:cNvPr id="21" name="Rectangle à coins arrondis 20"/>
            <p:cNvSpPr/>
            <p:nvPr/>
          </p:nvSpPr>
          <p:spPr>
            <a:xfrm>
              <a:off x="326434" y="144457"/>
              <a:ext cx="3684389" cy="689442"/>
            </a:xfrm>
            <a:prstGeom prst="round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2" name="Rectangle 21"/>
            <p:cNvSpPr/>
            <p:nvPr/>
          </p:nvSpPr>
          <p:spPr>
            <a:xfrm>
              <a:off x="360090" y="178113"/>
              <a:ext cx="3617077" cy="62213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3206" tIns="0" rIns="113206" bIns="0" numCol="1" spcCol="1270" anchor="ctr" anchorCtr="0">
              <a:noAutofit/>
            </a:bodyPr>
            <a:lstStyle/>
            <a:p>
              <a:pPr lvl="0" algn="ctr" defTabSz="1066800">
                <a:lnSpc>
                  <a:spcPct val="90000"/>
                </a:lnSpc>
                <a:spcBef>
                  <a:spcPct val="0"/>
                </a:spcBef>
                <a:spcAft>
                  <a:spcPct val="35000"/>
                </a:spcAft>
              </a:pPr>
              <a:r>
                <a:rPr lang="fr-FR" sz="2400" b="1" kern="1200" dirty="0">
                  <a:solidFill>
                    <a:schemeClr val="bg1"/>
                  </a:solidFill>
                  <a:latin typeface="Georgia" panose="02040502050405020303" pitchFamily="18" charset="0"/>
                </a:rPr>
                <a:t>Pas</a:t>
              </a:r>
              <a:r>
                <a:rPr lang="fr-FR" sz="2400" b="1" kern="1200" baseline="0" dirty="0">
                  <a:solidFill>
                    <a:schemeClr val="bg1"/>
                  </a:solidFill>
                  <a:latin typeface="Georgia" panose="02040502050405020303" pitchFamily="18" charset="0"/>
                </a:rPr>
                <a:t> obligatoire</a:t>
              </a:r>
              <a:endParaRPr lang="fr-FR" sz="2400" b="1" kern="1200" dirty="0">
                <a:solidFill>
                  <a:schemeClr val="bg1"/>
                </a:solidFill>
                <a:latin typeface="Georgia" panose="02040502050405020303" pitchFamily="18" charset="0"/>
              </a:endParaRPr>
            </a:p>
          </p:txBody>
        </p:sp>
      </p:grpSp>
      <p:sp>
        <p:nvSpPr>
          <p:cNvPr id="3" name="Espace réservé de la date 2">
            <a:extLst>
              <a:ext uri="{FF2B5EF4-FFF2-40B4-BE49-F238E27FC236}">
                <a16:creationId xmlns:a16="http://schemas.microsoft.com/office/drawing/2014/main" id="{F30D1471-F40D-4826-A629-DB9766E89893}"/>
              </a:ext>
            </a:extLst>
          </p:cNvPr>
          <p:cNvSpPr>
            <a:spLocks noGrp="1"/>
          </p:cNvSpPr>
          <p:nvPr>
            <p:ph type="dt" sz="half" idx="10"/>
          </p:nvPr>
        </p:nvSpPr>
        <p:spPr/>
        <p:txBody>
          <a:bodyPr/>
          <a:lstStyle/>
          <a:p>
            <a:fld id="{EA1D10E4-D6D9-43BE-B3DD-798F0F9438DE}" type="datetime1">
              <a:rPr lang="fr-FR" smtClean="0"/>
              <a:t>09/10/2024</a:t>
            </a:fld>
            <a:endParaRPr lang="fr-FR" dirty="0"/>
          </a:p>
        </p:txBody>
      </p:sp>
      <p:sp>
        <p:nvSpPr>
          <p:cNvPr id="4" name="Espace réservé du pied de page 3">
            <a:extLst>
              <a:ext uri="{FF2B5EF4-FFF2-40B4-BE49-F238E27FC236}">
                <a16:creationId xmlns:a16="http://schemas.microsoft.com/office/drawing/2014/main" id="{61704873-BAAE-4FF5-84BB-03633DF4BD68}"/>
              </a:ext>
            </a:extLst>
          </p:cNvPr>
          <p:cNvSpPr>
            <a:spLocks noGrp="1"/>
          </p:cNvSpPr>
          <p:nvPr>
            <p:ph type="ftr" sz="quarter" idx="11"/>
          </p:nvPr>
        </p:nvSpPr>
        <p:spPr/>
        <p:txBody>
          <a:bodyPr/>
          <a:lstStyle/>
          <a:p>
            <a:r>
              <a:rPr lang="fr-FR"/>
              <a:t>Hélène GUIMIOT</a:t>
            </a:r>
            <a:endParaRPr lang="fr-FR" dirty="0"/>
          </a:p>
        </p:txBody>
      </p:sp>
    </p:spTree>
    <p:extLst>
      <p:ext uri="{BB962C8B-B14F-4D97-AF65-F5344CB8AC3E}">
        <p14:creationId xmlns:p14="http://schemas.microsoft.com/office/powerpoint/2010/main" val="40838342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7614FB-05F2-4289-84E3-729A506984A4}"/>
              </a:ext>
            </a:extLst>
          </p:cNvPr>
          <p:cNvSpPr>
            <a:spLocks noGrp="1"/>
          </p:cNvSpPr>
          <p:nvPr>
            <p:ph type="title"/>
          </p:nvPr>
        </p:nvSpPr>
        <p:spPr/>
        <p:txBody>
          <a:bodyPr/>
          <a:lstStyle/>
          <a:p>
            <a:r>
              <a:rPr lang="fr-FR" dirty="0"/>
              <a:t>Focus sur l’information des personnes</a:t>
            </a:r>
          </a:p>
        </p:txBody>
      </p:sp>
      <p:sp>
        <p:nvSpPr>
          <p:cNvPr id="3" name="Espace réservé du contenu 2">
            <a:extLst>
              <a:ext uri="{FF2B5EF4-FFF2-40B4-BE49-F238E27FC236}">
                <a16:creationId xmlns:a16="http://schemas.microsoft.com/office/drawing/2014/main" id="{5CA574A4-9564-456E-96FA-831FEA22C8DF}"/>
              </a:ext>
            </a:extLst>
          </p:cNvPr>
          <p:cNvSpPr>
            <a:spLocks noGrp="1"/>
          </p:cNvSpPr>
          <p:nvPr>
            <p:ph idx="1"/>
          </p:nvPr>
        </p:nvSpPr>
        <p:spPr/>
        <p:txBody>
          <a:bodyPr>
            <a:normAutofit fontScale="77500" lnSpcReduction="20000"/>
          </a:bodyPr>
          <a:lstStyle/>
          <a:p>
            <a:r>
              <a:rPr lang="fr-FR" dirty="0"/>
              <a:t>Principe d’information individuelle (articles 13 et 14 RGPD- article 69 LIL)</a:t>
            </a:r>
          </a:p>
          <a:p>
            <a:pPr marL="0" indent="0">
              <a:buNone/>
            </a:pPr>
            <a:endParaRPr lang="fr-FR" dirty="0"/>
          </a:p>
          <a:p>
            <a:r>
              <a:rPr lang="fr-FR" dirty="0"/>
              <a:t>Exception : Article 14-5-B </a:t>
            </a:r>
          </a:p>
          <a:p>
            <a:pPr marL="0" indent="0">
              <a:buNone/>
            </a:pPr>
            <a:endParaRPr lang="fr-FR" dirty="0"/>
          </a:p>
          <a:p>
            <a:pPr lvl="1"/>
            <a:r>
              <a:rPr lang="fr-FR" dirty="0"/>
              <a:t> la fourniture de telles informations se révèle </a:t>
            </a:r>
            <a:r>
              <a:rPr lang="fr-FR" b="1" dirty="0"/>
              <a:t>impossible</a:t>
            </a:r>
            <a:r>
              <a:rPr lang="fr-FR" dirty="0"/>
              <a:t> ou exigerait des </a:t>
            </a:r>
            <a:r>
              <a:rPr lang="fr-FR" b="1" dirty="0"/>
              <a:t>efforts disproportionnés </a:t>
            </a:r>
            <a:r>
              <a:rPr lang="fr-FR" dirty="0"/>
              <a:t>ou est susceptible de </a:t>
            </a:r>
            <a:r>
              <a:rPr lang="fr-FR" b="1" dirty="0"/>
              <a:t>rendre impossible ou de compromettre gravement la réalisation </a:t>
            </a:r>
            <a:r>
              <a:rPr lang="fr-FR" dirty="0"/>
              <a:t>des objectifs du traitement ;</a:t>
            </a:r>
          </a:p>
          <a:p>
            <a:pPr marL="457200" lvl="1" indent="0">
              <a:buNone/>
            </a:pPr>
            <a:endParaRPr lang="fr-FR" dirty="0"/>
          </a:p>
          <a:p>
            <a:pPr lvl="1"/>
            <a:r>
              <a:rPr lang="fr-FR" dirty="0"/>
              <a:t> En pareils cas, le responsable du traitement prend des </a:t>
            </a:r>
            <a:r>
              <a:rPr lang="fr-FR" b="1" dirty="0"/>
              <a:t>mesures appropriées </a:t>
            </a:r>
            <a:r>
              <a:rPr lang="fr-FR" dirty="0"/>
              <a:t>pour protéger les droits et libertés ainsi que les intérêts légitimes de la personne concernée, y compris en rendant les </a:t>
            </a:r>
            <a:r>
              <a:rPr lang="fr-FR" b="1" dirty="0"/>
              <a:t>informations publiquement disponibles. </a:t>
            </a:r>
            <a:endParaRPr lang="fr-FR" dirty="0"/>
          </a:p>
        </p:txBody>
      </p:sp>
      <p:sp>
        <p:nvSpPr>
          <p:cNvPr id="4" name="Espace réservé de la date 3">
            <a:extLst>
              <a:ext uri="{FF2B5EF4-FFF2-40B4-BE49-F238E27FC236}">
                <a16:creationId xmlns:a16="http://schemas.microsoft.com/office/drawing/2014/main" id="{4965D076-91DC-4607-A003-970FA9AFAFAE}"/>
              </a:ext>
            </a:extLst>
          </p:cNvPr>
          <p:cNvSpPr>
            <a:spLocks noGrp="1"/>
          </p:cNvSpPr>
          <p:nvPr>
            <p:ph type="dt" sz="half" idx="10"/>
          </p:nvPr>
        </p:nvSpPr>
        <p:spPr/>
        <p:txBody>
          <a:bodyPr/>
          <a:lstStyle/>
          <a:p>
            <a:fld id="{93D29EC5-2154-43EA-A7FB-895B1B44DBAD}" type="datetime1">
              <a:rPr lang="fr-FR" smtClean="0"/>
              <a:t>09/10/2024</a:t>
            </a:fld>
            <a:endParaRPr lang="fr-FR" dirty="0"/>
          </a:p>
        </p:txBody>
      </p:sp>
      <p:sp>
        <p:nvSpPr>
          <p:cNvPr id="5" name="Espace réservé du pied de page 4">
            <a:extLst>
              <a:ext uri="{FF2B5EF4-FFF2-40B4-BE49-F238E27FC236}">
                <a16:creationId xmlns:a16="http://schemas.microsoft.com/office/drawing/2014/main" id="{8F46F533-FD0F-4AAB-AE9C-F86D3CEDE024}"/>
              </a:ext>
            </a:extLst>
          </p:cNvPr>
          <p:cNvSpPr>
            <a:spLocks noGrp="1"/>
          </p:cNvSpPr>
          <p:nvPr>
            <p:ph type="ftr" sz="quarter" idx="11"/>
          </p:nvPr>
        </p:nvSpPr>
        <p:spPr/>
        <p:txBody>
          <a:bodyPr/>
          <a:lstStyle/>
          <a:p>
            <a:r>
              <a:rPr lang="fr-FR"/>
              <a:t>Hélène GUIMIOT</a:t>
            </a:r>
            <a:endParaRPr lang="fr-FR" dirty="0"/>
          </a:p>
        </p:txBody>
      </p:sp>
      <p:sp>
        <p:nvSpPr>
          <p:cNvPr id="6" name="Espace réservé du numéro de diapositive 5">
            <a:extLst>
              <a:ext uri="{FF2B5EF4-FFF2-40B4-BE49-F238E27FC236}">
                <a16:creationId xmlns:a16="http://schemas.microsoft.com/office/drawing/2014/main" id="{D721FA63-033B-4DC6-A612-8296DAECFB64}"/>
              </a:ext>
            </a:extLst>
          </p:cNvPr>
          <p:cNvSpPr>
            <a:spLocks noGrp="1"/>
          </p:cNvSpPr>
          <p:nvPr>
            <p:ph type="sldNum" sz="quarter" idx="12"/>
          </p:nvPr>
        </p:nvSpPr>
        <p:spPr/>
        <p:txBody>
          <a:bodyPr/>
          <a:lstStyle/>
          <a:p>
            <a:fld id="{0579DC97-5D12-4D9B-BA49-CCEB784B454D}" type="slidenum">
              <a:rPr lang="fr-FR" smtClean="0"/>
              <a:pPr/>
              <a:t>42</a:t>
            </a:fld>
            <a:endParaRPr lang="fr-FR" dirty="0"/>
          </a:p>
        </p:txBody>
      </p:sp>
    </p:spTree>
    <p:extLst>
      <p:ext uri="{BB962C8B-B14F-4D97-AF65-F5344CB8AC3E}">
        <p14:creationId xmlns:p14="http://schemas.microsoft.com/office/powerpoint/2010/main" val="19468157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sz="2800" dirty="0">
                <a:solidFill>
                  <a:srgbClr val="4596EC"/>
                </a:solidFill>
              </a:rPr>
              <a:t>Qu’est-ce que le SNDS ?</a:t>
            </a:r>
          </a:p>
        </p:txBody>
      </p:sp>
      <p:sp>
        <p:nvSpPr>
          <p:cNvPr id="8" name="Espace réservé du contenu 7"/>
          <p:cNvSpPr>
            <a:spLocks noGrp="1"/>
          </p:cNvSpPr>
          <p:nvPr>
            <p:ph idx="1"/>
          </p:nvPr>
        </p:nvSpPr>
        <p:spPr>
          <a:xfrm>
            <a:off x="609600" y="1484784"/>
            <a:ext cx="10382944" cy="4680520"/>
          </a:xfrm>
        </p:spPr>
        <p:txBody>
          <a:bodyPr>
            <a:noAutofit/>
          </a:bodyPr>
          <a:lstStyle/>
          <a:p>
            <a:pPr marL="0" indent="0">
              <a:buNone/>
            </a:pPr>
            <a:r>
              <a:rPr lang="fr-FR" sz="1500" b="1"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Le SNDS </a:t>
            </a:r>
            <a:r>
              <a:rPr lang="fr-FR" sz="1500"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rassemble et met à disposition des données provenant historiquement : </a:t>
            </a:r>
          </a:p>
          <a:p>
            <a:pPr>
              <a:buFont typeface="Arial" panose="020B0604020202020204" pitchFamily="34" charset="0"/>
              <a:buChar char="•"/>
            </a:pPr>
            <a:r>
              <a:rPr lang="fr-FR" sz="1500"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des hôpitaux (Programme de médicalisation des systèmes d'information : « base PMSI »);</a:t>
            </a:r>
          </a:p>
          <a:p>
            <a:pPr>
              <a:buFont typeface="Arial" panose="020B0604020202020204" pitchFamily="34" charset="0"/>
              <a:buChar char="•"/>
            </a:pPr>
            <a:r>
              <a:rPr lang="fr-FR" sz="1500"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des données de l’Assurance maladie (Système national d’information inter-régimes de l’Assurance maladie – « base SNIIRAM ») ;</a:t>
            </a:r>
          </a:p>
          <a:p>
            <a:pPr>
              <a:buFont typeface="Arial" panose="020B0604020202020204" pitchFamily="34" charset="0"/>
              <a:buChar char="•"/>
            </a:pPr>
            <a:r>
              <a:rPr lang="fr-FR" sz="1500"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des causes médicales de décès (« base CépiDc »);</a:t>
            </a:r>
          </a:p>
          <a:p>
            <a:pPr>
              <a:buFont typeface="Arial" panose="020B0604020202020204" pitchFamily="34" charset="0"/>
              <a:buChar char="•"/>
            </a:pPr>
            <a:r>
              <a:rPr lang="fr-FR" sz="1500"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les données relatives au handicap en provenance des maisons départementales des personnes handicapées ;</a:t>
            </a:r>
          </a:p>
          <a:p>
            <a:pPr>
              <a:buFont typeface="Arial" panose="020B0604020202020204" pitchFamily="34" charset="0"/>
              <a:buChar char="•"/>
            </a:pPr>
            <a:r>
              <a:rPr lang="fr-FR" sz="1500"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un échantillon de données en provenance des organismes d’Assurance Maladie complémentaire ;</a:t>
            </a:r>
          </a:p>
          <a:p>
            <a:pPr>
              <a:buFont typeface="Arial" panose="020B0604020202020204" pitchFamily="34" charset="0"/>
              <a:buChar char="•"/>
            </a:pPr>
            <a:endParaRPr lang="fr-FR" sz="1500" dirty="0">
              <a:solidFill>
                <a:srgbClr val="333333"/>
              </a:solidFill>
              <a:latin typeface="Georgia" panose="02040502050405020303" pitchFamily="18" charset="0"/>
              <a:ea typeface="Times New Roman" panose="02020603050405020304" pitchFamily="18" charset="0"/>
              <a:cs typeface="Times New Roman" panose="02020603050405020304" pitchFamily="18" charset="0"/>
            </a:endParaRPr>
          </a:p>
          <a:p>
            <a:pPr marL="0" indent="0" algn="just">
              <a:buNone/>
            </a:pPr>
            <a:r>
              <a:rPr lang="fr-FR" sz="1500"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Suite à la </a:t>
            </a:r>
            <a:r>
              <a:rPr lang="fr-FR" sz="1500" b="1"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loi du 24 juillet 2019</a:t>
            </a:r>
            <a:r>
              <a:rPr lang="fr-FR" sz="1500"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 le périmètre du SNDS a été élargi aux données d’enquêtes appariées avec certaines composantes du SNDS, aux données des visites médicales et de dépistage obligatoire ; aux données recueillies services de protection maternelle et infantile, </a:t>
            </a:r>
            <a:r>
              <a:rPr lang="fr-FR" sz="1500" i="1"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etc</a:t>
            </a:r>
            <a:r>
              <a:rPr lang="fr-FR" sz="1500"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a:t>
            </a:r>
          </a:p>
          <a:p>
            <a:pPr marL="0" indent="0" algn="just">
              <a:buNone/>
            </a:pPr>
            <a:endParaRPr lang="fr-FR" sz="1500" dirty="0">
              <a:solidFill>
                <a:srgbClr val="333333"/>
              </a:solidFill>
              <a:latin typeface="Georgia" panose="02040502050405020303" pitchFamily="18" charset="0"/>
              <a:ea typeface="Times New Roman" panose="02020603050405020304" pitchFamily="18" charset="0"/>
              <a:cs typeface="Times New Roman" panose="02020603050405020304" pitchFamily="18" charset="0"/>
            </a:endParaRPr>
          </a:p>
          <a:p>
            <a:pPr marL="0" indent="0" algn="just">
              <a:buNone/>
            </a:pPr>
            <a:r>
              <a:rPr lang="fr-FR" sz="1500"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 le catalogue</a:t>
            </a:r>
          </a:p>
          <a:p>
            <a:pPr marL="0" indent="0" algn="just">
              <a:buNone/>
            </a:pPr>
            <a:endParaRPr lang="fr-FR" sz="1500" dirty="0">
              <a:solidFill>
                <a:srgbClr val="333333"/>
              </a:solidFill>
              <a:latin typeface="Georgia" panose="02040502050405020303" pitchFamily="18" charset="0"/>
              <a:ea typeface="Times New Roman" panose="02020603050405020304" pitchFamily="18" charset="0"/>
              <a:cs typeface="Times New Roman" panose="02020603050405020304" pitchFamily="18" charset="0"/>
            </a:endParaRPr>
          </a:p>
          <a:p>
            <a:pPr marL="0" indent="0" algn="just">
              <a:buNone/>
            </a:pPr>
            <a:r>
              <a:rPr lang="fr-FR" sz="1500"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Les données du SNDS peuvent faire l’objet d’un </a:t>
            </a:r>
            <a:r>
              <a:rPr lang="fr-FR" sz="1500" b="1"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appariement avec des données provenant d’une autre source </a:t>
            </a:r>
            <a:r>
              <a:rPr lang="fr-FR" sz="1500"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(registre existant, données d’une précédente étude…) : cet appariement peut être déterministe (NIR) ou probabiliste (au moyen de différentes variables).</a:t>
            </a:r>
          </a:p>
        </p:txBody>
      </p:sp>
      <p:sp>
        <p:nvSpPr>
          <p:cNvPr id="6" name="Espace réservé du numéro de diapositive 5"/>
          <p:cNvSpPr>
            <a:spLocks noGrp="1"/>
          </p:cNvSpPr>
          <p:nvPr>
            <p:ph type="sldNum" sz="quarter" idx="12"/>
          </p:nvPr>
        </p:nvSpPr>
        <p:spPr/>
        <p:txBody>
          <a:bodyPr/>
          <a:lstStyle/>
          <a:p>
            <a:fld id="{0579DC97-5D12-4D9B-BA49-CCEB784B454D}" type="slidenum">
              <a:rPr lang="fr-FR" smtClean="0"/>
              <a:pPr/>
              <a:t>43</a:t>
            </a:fld>
            <a:endParaRPr lang="fr-FR"/>
          </a:p>
        </p:txBody>
      </p:sp>
      <p:sp>
        <p:nvSpPr>
          <p:cNvPr id="2" name="Espace réservé de la date 1">
            <a:extLst>
              <a:ext uri="{FF2B5EF4-FFF2-40B4-BE49-F238E27FC236}">
                <a16:creationId xmlns:a16="http://schemas.microsoft.com/office/drawing/2014/main" id="{C8D8BE7F-F01A-45A7-BFA9-9471CE05FA27}"/>
              </a:ext>
            </a:extLst>
          </p:cNvPr>
          <p:cNvSpPr>
            <a:spLocks noGrp="1"/>
          </p:cNvSpPr>
          <p:nvPr>
            <p:ph type="dt" sz="half" idx="10"/>
          </p:nvPr>
        </p:nvSpPr>
        <p:spPr/>
        <p:txBody>
          <a:bodyPr/>
          <a:lstStyle/>
          <a:p>
            <a:fld id="{5A01FEDA-01B2-4623-A71D-C8B4B7615AB9}" type="datetime1">
              <a:rPr lang="fr-FR" smtClean="0"/>
              <a:t>09/10/2024</a:t>
            </a:fld>
            <a:endParaRPr lang="fr-FR" dirty="0"/>
          </a:p>
        </p:txBody>
      </p:sp>
      <p:sp>
        <p:nvSpPr>
          <p:cNvPr id="3" name="Espace réservé du pied de page 2">
            <a:extLst>
              <a:ext uri="{FF2B5EF4-FFF2-40B4-BE49-F238E27FC236}">
                <a16:creationId xmlns:a16="http://schemas.microsoft.com/office/drawing/2014/main" id="{3BA22DC8-23B1-4804-ACE2-71C3AA4EAECF}"/>
              </a:ext>
            </a:extLst>
          </p:cNvPr>
          <p:cNvSpPr>
            <a:spLocks noGrp="1"/>
          </p:cNvSpPr>
          <p:nvPr>
            <p:ph type="ftr" sz="quarter" idx="11"/>
          </p:nvPr>
        </p:nvSpPr>
        <p:spPr/>
        <p:txBody>
          <a:bodyPr/>
          <a:lstStyle/>
          <a:p>
            <a:r>
              <a:rPr lang="fr-FR"/>
              <a:t>Hélène GUIMIOT</a:t>
            </a:r>
            <a:endParaRPr lang="fr-FR" dirty="0"/>
          </a:p>
        </p:txBody>
      </p:sp>
    </p:spTree>
    <p:extLst>
      <p:ext uri="{BB962C8B-B14F-4D97-AF65-F5344CB8AC3E}">
        <p14:creationId xmlns:p14="http://schemas.microsoft.com/office/powerpoint/2010/main" val="30110032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Données du SNDS</a:t>
            </a:r>
          </a:p>
        </p:txBody>
      </p:sp>
      <p:sp>
        <p:nvSpPr>
          <p:cNvPr id="3" name="Espace réservé du contenu 2"/>
          <p:cNvSpPr>
            <a:spLocks noGrp="1"/>
          </p:cNvSpPr>
          <p:nvPr>
            <p:ph idx="1"/>
          </p:nvPr>
        </p:nvSpPr>
        <p:spPr/>
        <p:txBody>
          <a:bodyPr>
            <a:normAutofit/>
          </a:bodyPr>
          <a:lstStyle/>
          <a:p>
            <a:pPr algn="just"/>
            <a:r>
              <a:rPr lang="fr-FR" sz="2100" dirty="0"/>
              <a:t>Appariements possibles avec les données du SNDS (SNIIRAM, PMSI, </a:t>
            </a:r>
            <a:r>
              <a:rPr lang="fr-FR" sz="2100" dirty="0" err="1"/>
              <a:t>CepiDC</a:t>
            </a:r>
            <a:r>
              <a:rPr lang="fr-FR" sz="2100" dirty="0"/>
              <a:t>…) pour une recherche</a:t>
            </a:r>
          </a:p>
          <a:p>
            <a:pPr algn="just"/>
            <a:r>
              <a:rPr lang="fr-FR" sz="2100" dirty="0"/>
              <a:t>Accès permanents ou autorisation CNIL </a:t>
            </a:r>
          </a:p>
          <a:p>
            <a:pPr algn="just"/>
            <a:r>
              <a:rPr lang="fr-FR" sz="2100" dirty="0"/>
              <a:t>Conformité au référentiel de sécurité (arrêté du 22 mars 2017)</a:t>
            </a:r>
          </a:p>
          <a:p>
            <a:pPr algn="just"/>
            <a:r>
              <a:rPr lang="fr-FR" sz="2100" dirty="0"/>
              <a:t>Finalités interdites</a:t>
            </a:r>
          </a:p>
          <a:p>
            <a:pPr algn="just"/>
            <a:r>
              <a:rPr lang="fr-FR" sz="2100" dirty="0"/>
              <a:t>Transparence auprès de la Plateforme des données de santé (HDH)</a:t>
            </a:r>
          </a:p>
          <a:p>
            <a:pPr algn="just"/>
            <a:endParaRPr lang="fr-FR" sz="2100" dirty="0"/>
          </a:p>
          <a:p>
            <a:pPr algn="just"/>
            <a:r>
              <a:rPr lang="fr-FR" sz="2100" b="1" dirty="0"/>
              <a:t>2 MR </a:t>
            </a:r>
            <a:r>
              <a:rPr lang="fr-FR" sz="2100" dirty="0"/>
              <a:t>(MR 005 et MR 006) dédiées : concernent l’accès aux données du PMSI de l’ATIH (pour les établissements hospitaliers et les industriels qui recourent à un bureau d’études)</a:t>
            </a:r>
          </a:p>
          <a:p>
            <a:pPr algn="just"/>
            <a:r>
              <a:rPr lang="fr-FR" sz="2100" dirty="0"/>
              <a:t>Un référentiel ESND (anciennement EGB du SNIIRAM)</a:t>
            </a:r>
          </a:p>
          <a:p>
            <a:pPr algn="just"/>
            <a:endParaRPr lang="fr-FR" sz="2100" dirty="0"/>
          </a:p>
          <a:p>
            <a:pPr algn="just"/>
            <a:endParaRPr lang="fr-FR" dirty="0"/>
          </a:p>
        </p:txBody>
      </p:sp>
      <p:sp>
        <p:nvSpPr>
          <p:cNvPr id="7" name="Espace réservé de la date 6"/>
          <p:cNvSpPr>
            <a:spLocks noGrp="1"/>
          </p:cNvSpPr>
          <p:nvPr>
            <p:ph type="dt" sz="half" idx="10"/>
          </p:nvPr>
        </p:nvSpPr>
        <p:spPr/>
        <p:txBody>
          <a:bodyPr/>
          <a:lstStyle/>
          <a:p>
            <a:fld id="{AB1C9032-EDA0-4167-9B5A-F0ACCF3F1302}" type="datetime1">
              <a:rPr lang="fr-FR" smtClean="0"/>
              <a:t>09/10/2024</a:t>
            </a:fld>
            <a:endParaRPr lang="fr-FR"/>
          </a:p>
        </p:txBody>
      </p:sp>
      <p:sp>
        <p:nvSpPr>
          <p:cNvPr id="8" name="Espace réservé du pied de page 7"/>
          <p:cNvSpPr>
            <a:spLocks noGrp="1"/>
          </p:cNvSpPr>
          <p:nvPr>
            <p:ph type="ftr" sz="quarter" idx="11"/>
          </p:nvPr>
        </p:nvSpPr>
        <p:spPr/>
        <p:txBody>
          <a:bodyPr/>
          <a:lstStyle/>
          <a:p>
            <a:r>
              <a:rPr lang="fr-FR"/>
              <a:t>Hélène GUIMIOT</a:t>
            </a:r>
          </a:p>
        </p:txBody>
      </p:sp>
      <p:sp>
        <p:nvSpPr>
          <p:cNvPr id="4" name="Espace réservé du numéro de diapositive 3">
            <a:extLst>
              <a:ext uri="{FF2B5EF4-FFF2-40B4-BE49-F238E27FC236}">
                <a16:creationId xmlns:a16="http://schemas.microsoft.com/office/drawing/2014/main" id="{C46885E0-44AE-422D-8326-CC350F641B5C}"/>
              </a:ext>
            </a:extLst>
          </p:cNvPr>
          <p:cNvSpPr>
            <a:spLocks noGrp="1"/>
          </p:cNvSpPr>
          <p:nvPr>
            <p:ph type="sldNum" sz="quarter" idx="12"/>
          </p:nvPr>
        </p:nvSpPr>
        <p:spPr/>
        <p:txBody>
          <a:bodyPr/>
          <a:lstStyle/>
          <a:p>
            <a:fld id="{0579DC97-5D12-4D9B-BA49-CCEB784B454D}" type="slidenum">
              <a:rPr lang="fr-FR" smtClean="0"/>
              <a:pPr/>
              <a:t>44</a:t>
            </a:fld>
            <a:endParaRPr lang="fr-FR" dirty="0"/>
          </a:p>
        </p:txBody>
      </p:sp>
    </p:spTree>
    <p:extLst>
      <p:ext uri="{BB962C8B-B14F-4D97-AF65-F5344CB8AC3E}">
        <p14:creationId xmlns:p14="http://schemas.microsoft.com/office/powerpoint/2010/main" val="33414367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3AE45E04-4CBB-4B8C-A036-8442AB6B8E95}"/>
              </a:ext>
            </a:extLst>
          </p:cNvPr>
          <p:cNvSpPr>
            <a:spLocks noGrp="1"/>
          </p:cNvSpPr>
          <p:nvPr>
            <p:ph type="body" idx="1"/>
          </p:nvPr>
        </p:nvSpPr>
        <p:spPr/>
        <p:txBody>
          <a:bodyPr>
            <a:normAutofit/>
          </a:bodyPr>
          <a:lstStyle/>
          <a:p>
            <a:pPr algn="ctr"/>
            <a:r>
              <a:rPr lang="fr-FR" sz="4000" b="1" dirty="0"/>
              <a:t>LES ACTUALITES DE LA CNIL </a:t>
            </a:r>
          </a:p>
        </p:txBody>
      </p:sp>
      <p:sp>
        <p:nvSpPr>
          <p:cNvPr id="2" name="Espace réservé du pied de page 1">
            <a:extLst>
              <a:ext uri="{FF2B5EF4-FFF2-40B4-BE49-F238E27FC236}">
                <a16:creationId xmlns:a16="http://schemas.microsoft.com/office/drawing/2014/main" id="{C76AC19D-D694-46B2-ACAD-51A95DAEBFAE}"/>
              </a:ext>
            </a:extLst>
          </p:cNvPr>
          <p:cNvSpPr>
            <a:spLocks noGrp="1"/>
          </p:cNvSpPr>
          <p:nvPr>
            <p:ph type="ftr" sz="quarter" idx="11"/>
          </p:nvPr>
        </p:nvSpPr>
        <p:spPr>
          <a:xfrm>
            <a:off x="767408" y="6309320"/>
            <a:ext cx="4896544" cy="340148"/>
          </a:xfrm>
        </p:spPr>
        <p:txBody>
          <a:bodyPr/>
          <a:lstStyle/>
          <a:p>
            <a:r>
              <a:rPr lang="fr-FR"/>
              <a:t>Hélène GUIMIOT</a:t>
            </a:r>
            <a:endParaRPr lang="fr-FR" dirty="0"/>
          </a:p>
        </p:txBody>
      </p:sp>
      <p:sp>
        <p:nvSpPr>
          <p:cNvPr id="3" name="Espace réservé de la date 2">
            <a:extLst>
              <a:ext uri="{FF2B5EF4-FFF2-40B4-BE49-F238E27FC236}">
                <a16:creationId xmlns:a16="http://schemas.microsoft.com/office/drawing/2014/main" id="{8A7B213E-978F-4E59-AD4B-E1182FD05E8A}"/>
              </a:ext>
            </a:extLst>
          </p:cNvPr>
          <p:cNvSpPr>
            <a:spLocks noGrp="1"/>
          </p:cNvSpPr>
          <p:nvPr>
            <p:ph type="dt" sz="half" idx="10"/>
          </p:nvPr>
        </p:nvSpPr>
        <p:spPr/>
        <p:txBody>
          <a:bodyPr/>
          <a:lstStyle/>
          <a:p>
            <a:fld id="{16835CBF-6989-4BB7-8928-3F12A3075BC2}" type="datetime1">
              <a:rPr lang="fr-FR" smtClean="0"/>
              <a:t>09/10/2024</a:t>
            </a:fld>
            <a:endParaRPr lang="fr-FR" dirty="0"/>
          </a:p>
        </p:txBody>
      </p:sp>
      <p:sp>
        <p:nvSpPr>
          <p:cNvPr id="4" name="Espace réservé du numéro de diapositive 3">
            <a:extLst>
              <a:ext uri="{FF2B5EF4-FFF2-40B4-BE49-F238E27FC236}">
                <a16:creationId xmlns:a16="http://schemas.microsoft.com/office/drawing/2014/main" id="{E9F5563D-D168-4328-8737-CE6B9AF0FF5D}"/>
              </a:ext>
            </a:extLst>
          </p:cNvPr>
          <p:cNvSpPr>
            <a:spLocks noGrp="1"/>
          </p:cNvSpPr>
          <p:nvPr>
            <p:ph type="sldNum" sz="quarter" idx="12"/>
          </p:nvPr>
        </p:nvSpPr>
        <p:spPr/>
        <p:txBody>
          <a:bodyPr/>
          <a:lstStyle/>
          <a:p>
            <a:fld id="{0579DC97-5D12-4D9B-BA49-CCEB784B454D}" type="slidenum">
              <a:rPr lang="fr-FR" smtClean="0"/>
              <a:pPr/>
              <a:t>45</a:t>
            </a:fld>
            <a:endParaRPr lang="fr-FR" dirty="0"/>
          </a:p>
        </p:txBody>
      </p:sp>
    </p:spTree>
    <p:extLst>
      <p:ext uri="{BB962C8B-B14F-4D97-AF65-F5344CB8AC3E}">
        <p14:creationId xmlns:p14="http://schemas.microsoft.com/office/powerpoint/2010/main" val="8812636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6">
            <a:extLst>
              <a:ext uri="{FF2B5EF4-FFF2-40B4-BE49-F238E27FC236}">
                <a16:creationId xmlns:a16="http://schemas.microsoft.com/office/drawing/2014/main" id="{3CDD0EC1-662C-4968-ACAF-E9913A72F270}"/>
              </a:ext>
            </a:extLst>
          </p:cNvPr>
          <p:cNvSpPr>
            <a:spLocks noGrp="1"/>
          </p:cNvSpPr>
          <p:nvPr>
            <p:ph type="title"/>
          </p:nvPr>
        </p:nvSpPr>
        <p:spPr>
          <a:xfrm>
            <a:off x="2015683" y="661615"/>
            <a:ext cx="8229600" cy="397105"/>
          </a:xfrm>
        </p:spPr>
        <p:txBody>
          <a:bodyPr/>
          <a:lstStyle/>
          <a:p>
            <a:r>
              <a:rPr lang="fr-FR" sz="2800" dirty="0">
                <a:solidFill>
                  <a:srgbClr val="004A99"/>
                </a:solidFill>
              </a:rPr>
              <a:t>Quelles actualités pour 2024 ?</a:t>
            </a:r>
          </a:p>
        </p:txBody>
      </p:sp>
      <p:sp>
        <p:nvSpPr>
          <p:cNvPr id="11" name="Titre 6">
            <a:extLst>
              <a:ext uri="{FF2B5EF4-FFF2-40B4-BE49-F238E27FC236}">
                <a16:creationId xmlns:a16="http://schemas.microsoft.com/office/drawing/2014/main" id="{1A6983B9-0408-4AAE-A315-2C6AFA062AF1}"/>
              </a:ext>
            </a:extLst>
          </p:cNvPr>
          <p:cNvSpPr txBox="1">
            <a:spLocks/>
          </p:cNvSpPr>
          <p:nvPr/>
        </p:nvSpPr>
        <p:spPr>
          <a:xfrm>
            <a:off x="1984843" y="1391614"/>
            <a:ext cx="8229600" cy="39710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endParaRPr lang="fr-FR" sz="2100" dirty="0">
              <a:solidFill>
                <a:srgbClr val="4596EC"/>
              </a:solidFill>
              <a:latin typeface="Georgia" panose="02040502050405020303" pitchFamily="18" charset="0"/>
            </a:endParaRPr>
          </a:p>
        </p:txBody>
      </p:sp>
      <p:graphicFrame>
        <p:nvGraphicFramePr>
          <p:cNvPr id="6" name="Diagramme 5">
            <a:extLst>
              <a:ext uri="{FF2B5EF4-FFF2-40B4-BE49-F238E27FC236}">
                <a16:creationId xmlns:a16="http://schemas.microsoft.com/office/drawing/2014/main" id="{710134E3-B0B4-491F-892B-1DB02B84417B}"/>
              </a:ext>
            </a:extLst>
          </p:cNvPr>
          <p:cNvGraphicFramePr/>
          <p:nvPr>
            <p:extLst>
              <p:ext uri="{D42A27DB-BD31-4B8C-83A1-F6EECF244321}">
                <p14:modId xmlns:p14="http://schemas.microsoft.com/office/powerpoint/2010/main" val="1584074757"/>
              </p:ext>
            </p:extLst>
          </p:nvPr>
        </p:nvGraphicFramePr>
        <p:xfrm>
          <a:off x="371364" y="1395023"/>
          <a:ext cx="10405156" cy="48013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 coins arrondis 6">
            <a:extLst>
              <a:ext uri="{FF2B5EF4-FFF2-40B4-BE49-F238E27FC236}">
                <a16:creationId xmlns:a16="http://schemas.microsoft.com/office/drawing/2014/main" id="{2F6B6E96-EF8F-495A-8D75-ADFCC24A2FE4}"/>
              </a:ext>
            </a:extLst>
          </p:cNvPr>
          <p:cNvSpPr/>
          <p:nvPr/>
        </p:nvSpPr>
        <p:spPr>
          <a:xfrm>
            <a:off x="665035" y="4293096"/>
            <a:ext cx="2639616" cy="11396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Georgia" panose="02040502050405020303" pitchFamily="18" charset="0"/>
              </a:rPr>
              <a:t>Pour en savoir plus, voir le </a:t>
            </a:r>
            <a:r>
              <a:rPr lang="fr-FR" dirty="0">
                <a:latin typeface="Georgia" panose="02040502050405020303" pitchFamily="18" charset="0"/>
                <a:hlinkClick r:id="rId8"/>
              </a:rPr>
              <a:t>communiqué </a:t>
            </a:r>
            <a:r>
              <a:rPr lang="fr-FR" dirty="0">
                <a:latin typeface="Georgia" panose="02040502050405020303" pitchFamily="18" charset="0"/>
              </a:rPr>
              <a:t>publié sur le site web de la CNIL</a:t>
            </a:r>
          </a:p>
        </p:txBody>
      </p:sp>
      <p:sp>
        <p:nvSpPr>
          <p:cNvPr id="2" name="Espace réservé de la date 1">
            <a:extLst>
              <a:ext uri="{FF2B5EF4-FFF2-40B4-BE49-F238E27FC236}">
                <a16:creationId xmlns:a16="http://schemas.microsoft.com/office/drawing/2014/main" id="{EABACC97-0CB3-47FA-B897-9B2BB1AFD6A1}"/>
              </a:ext>
            </a:extLst>
          </p:cNvPr>
          <p:cNvSpPr>
            <a:spLocks noGrp="1"/>
          </p:cNvSpPr>
          <p:nvPr>
            <p:ph type="dt" sz="half" idx="10"/>
          </p:nvPr>
        </p:nvSpPr>
        <p:spPr/>
        <p:txBody>
          <a:bodyPr/>
          <a:lstStyle/>
          <a:p>
            <a:fld id="{849A81FE-D82A-420B-9C64-D66D2B74D2D5}" type="datetime1">
              <a:rPr lang="fr-FR" smtClean="0"/>
              <a:t>09/10/2024</a:t>
            </a:fld>
            <a:endParaRPr lang="fr-FR" dirty="0"/>
          </a:p>
        </p:txBody>
      </p:sp>
      <p:sp>
        <p:nvSpPr>
          <p:cNvPr id="3" name="Espace réservé du pied de page 2">
            <a:extLst>
              <a:ext uri="{FF2B5EF4-FFF2-40B4-BE49-F238E27FC236}">
                <a16:creationId xmlns:a16="http://schemas.microsoft.com/office/drawing/2014/main" id="{C9ACECA7-DF30-4436-B237-B85B658F81C4}"/>
              </a:ext>
            </a:extLst>
          </p:cNvPr>
          <p:cNvSpPr>
            <a:spLocks noGrp="1"/>
          </p:cNvSpPr>
          <p:nvPr>
            <p:ph type="ftr" sz="quarter" idx="11"/>
          </p:nvPr>
        </p:nvSpPr>
        <p:spPr/>
        <p:txBody>
          <a:bodyPr/>
          <a:lstStyle/>
          <a:p>
            <a:r>
              <a:rPr lang="fr-FR"/>
              <a:t>Hélène GUIMIOT</a:t>
            </a:r>
            <a:endParaRPr lang="fr-FR" dirty="0"/>
          </a:p>
        </p:txBody>
      </p:sp>
      <p:sp>
        <p:nvSpPr>
          <p:cNvPr id="4" name="Espace réservé du numéro de diapositive 3">
            <a:extLst>
              <a:ext uri="{FF2B5EF4-FFF2-40B4-BE49-F238E27FC236}">
                <a16:creationId xmlns:a16="http://schemas.microsoft.com/office/drawing/2014/main" id="{8A5912C7-5979-4C64-B03C-21E63BA2FB52}"/>
              </a:ext>
            </a:extLst>
          </p:cNvPr>
          <p:cNvSpPr>
            <a:spLocks noGrp="1"/>
          </p:cNvSpPr>
          <p:nvPr>
            <p:ph type="sldNum" sz="quarter" idx="12"/>
          </p:nvPr>
        </p:nvSpPr>
        <p:spPr/>
        <p:txBody>
          <a:bodyPr/>
          <a:lstStyle/>
          <a:p>
            <a:fld id="{0579DC97-5D12-4D9B-BA49-CCEB784B454D}" type="slidenum">
              <a:rPr lang="fr-FR" smtClean="0"/>
              <a:pPr/>
              <a:t>46</a:t>
            </a:fld>
            <a:endParaRPr lang="fr-FR" dirty="0"/>
          </a:p>
        </p:txBody>
      </p:sp>
    </p:spTree>
    <p:extLst>
      <p:ext uri="{BB962C8B-B14F-4D97-AF65-F5344CB8AC3E}">
        <p14:creationId xmlns:p14="http://schemas.microsoft.com/office/powerpoint/2010/main" val="21862899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D7FA938-963F-49A7-80C5-D1E6916A0252}"/>
              </a:ext>
            </a:extLst>
          </p:cNvPr>
          <p:cNvSpPr>
            <a:spLocks noGrp="1"/>
          </p:cNvSpPr>
          <p:nvPr>
            <p:ph type="title"/>
          </p:nvPr>
        </p:nvSpPr>
        <p:spPr>
          <a:xfrm>
            <a:off x="1055440" y="4365104"/>
            <a:ext cx="10363200" cy="1362075"/>
          </a:xfrm>
        </p:spPr>
        <p:txBody>
          <a:bodyPr/>
          <a:lstStyle/>
          <a:p>
            <a:r>
              <a:rPr lang="fr-FR" dirty="0"/>
              <a:t>Références utiles</a:t>
            </a:r>
          </a:p>
        </p:txBody>
      </p:sp>
      <p:sp>
        <p:nvSpPr>
          <p:cNvPr id="4" name="Espace réservé du numéro de diapositive 3">
            <a:extLst>
              <a:ext uri="{FF2B5EF4-FFF2-40B4-BE49-F238E27FC236}">
                <a16:creationId xmlns:a16="http://schemas.microsoft.com/office/drawing/2014/main" id="{8A7BC20D-D8A2-4F60-8FC5-642B615F320A}"/>
              </a:ext>
            </a:extLst>
          </p:cNvPr>
          <p:cNvSpPr>
            <a:spLocks noGrp="1"/>
          </p:cNvSpPr>
          <p:nvPr>
            <p:ph type="sldNum" sz="quarter" idx="12"/>
          </p:nvPr>
        </p:nvSpPr>
        <p:spPr/>
        <p:txBody>
          <a:bodyPr/>
          <a:lstStyle/>
          <a:p>
            <a:fld id="{0579DC97-5D12-4D9B-BA49-CCEB784B454D}" type="slidenum">
              <a:rPr lang="fr-FR" smtClean="0"/>
              <a:pPr/>
              <a:t>47</a:t>
            </a:fld>
            <a:endParaRPr lang="fr-FR" dirty="0"/>
          </a:p>
        </p:txBody>
      </p:sp>
      <p:sp>
        <p:nvSpPr>
          <p:cNvPr id="2" name="Espace réservé de la date 1">
            <a:extLst>
              <a:ext uri="{FF2B5EF4-FFF2-40B4-BE49-F238E27FC236}">
                <a16:creationId xmlns:a16="http://schemas.microsoft.com/office/drawing/2014/main" id="{DD85E5D5-959B-41F7-BDA0-C2379A24BB98}"/>
              </a:ext>
            </a:extLst>
          </p:cNvPr>
          <p:cNvSpPr>
            <a:spLocks noGrp="1"/>
          </p:cNvSpPr>
          <p:nvPr>
            <p:ph type="dt" sz="half" idx="10"/>
          </p:nvPr>
        </p:nvSpPr>
        <p:spPr/>
        <p:txBody>
          <a:bodyPr/>
          <a:lstStyle/>
          <a:p>
            <a:fld id="{4706FE93-6185-453D-BFE2-F2FC61EA52C1}" type="datetime1">
              <a:rPr lang="fr-FR" smtClean="0"/>
              <a:t>09/10/2024</a:t>
            </a:fld>
            <a:endParaRPr lang="fr-FR" dirty="0"/>
          </a:p>
        </p:txBody>
      </p:sp>
      <p:sp>
        <p:nvSpPr>
          <p:cNvPr id="3" name="Espace réservé du pied de page 2">
            <a:extLst>
              <a:ext uri="{FF2B5EF4-FFF2-40B4-BE49-F238E27FC236}">
                <a16:creationId xmlns:a16="http://schemas.microsoft.com/office/drawing/2014/main" id="{AB553C0D-3390-40C7-B723-55FC1205AE7F}"/>
              </a:ext>
            </a:extLst>
          </p:cNvPr>
          <p:cNvSpPr>
            <a:spLocks noGrp="1"/>
          </p:cNvSpPr>
          <p:nvPr>
            <p:ph type="ftr" sz="quarter" idx="11"/>
          </p:nvPr>
        </p:nvSpPr>
        <p:spPr/>
        <p:txBody>
          <a:bodyPr/>
          <a:lstStyle/>
          <a:p>
            <a:r>
              <a:rPr lang="fr-FR"/>
              <a:t>Hélène GUIMIOT</a:t>
            </a:r>
            <a:endParaRPr lang="fr-FR" dirty="0"/>
          </a:p>
        </p:txBody>
      </p:sp>
    </p:spTree>
    <p:extLst>
      <p:ext uri="{BB962C8B-B14F-4D97-AF65-F5344CB8AC3E}">
        <p14:creationId xmlns:p14="http://schemas.microsoft.com/office/powerpoint/2010/main" val="17755920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a:solidFill>
                  <a:srgbClr val="4596EC"/>
                </a:solidFill>
              </a:rPr>
              <a:t>Les sources d’informations disponibles</a:t>
            </a:r>
            <a:endParaRPr lang="fr-FR" dirty="0"/>
          </a:p>
        </p:txBody>
      </p:sp>
      <p:sp>
        <p:nvSpPr>
          <p:cNvPr id="5" name="Espace réservé du numéro de diapositive 4"/>
          <p:cNvSpPr>
            <a:spLocks noGrp="1"/>
          </p:cNvSpPr>
          <p:nvPr>
            <p:ph type="sldNum" sz="quarter" idx="12"/>
          </p:nvPr>
        </p:nvSpPr>
        <p:spPr/>
        <p:txBody>
          <a:bodyPr/>
          <a:lstStyle/>
          <a:p>
            <a:fld id="{0579DC97-5D12-4D9B-BA49-CCEB784B454D}" type="slidenum">
              <a:rPr lang="fr-FR" smtClean="0"/>
              <a:pPr/>
              <a:t>48</a:t>
            </a:fld>
            <a:endParaRPr lang="fr-FR" dirty="0"/>
          </a:p>
        </p:txBody>
      </p:sp>
      <p:sp>
        <p:nvSpPr>
          <p:cNvPr id="6" name="Rectangle 5"/>
          <p:cNvSpPr/>
          <p:nvPr/>
        </p:nvSpPr>
        <p:spPr>
          <a:xfrm>
            <a:off x="767408" y="1440171"/>
            <a:ext cx="10972800" cy="4832092"/>
          </a:xfrm>
          <a:prstGeom prst="rect">
            <a:avLst/>
          </a:prstGeom>
        </p:spPr>
        <p:txBody>
          <a:bodyPr wrap="square">
            <a:spAutoFit/>
          </a:bodyPr>
          <a:lstStyle/>
          <a:p>
            <a:pPr marL="342900" indent="-342900" algn="just">
              <a:buFont typeface="Arial" panose="020B0604020202020204" pitchFamily="34" charset="0"/>
              <a:buChar char="•"/>
            </a:pPr>
            <a:r>
              <a:rPr lang="fr-FR" sz="2000" b="1" dirty="0"/>
              <a:t>Site web de la CNIL</a:t>
            </a:r>
            <a:r>
              <a:rPr lang="fr-FR" sz="2000" dirty="0"/>
              <a:t> </a:t>
            </a:r>
            <a:r>
              <a:rPr lang="fr-FR" sz="2000" b="1" dirty="0"/>
              <a:t>- Fiches pratiques : </a:t>
            </a:r>
          </a:p>
          <a:p>
            <a:pPr algn="just"/>
            <a:endParaRPr lang="fr-FR" sz="2000" b="1" dirty="0"/>
          </a:p>
          <a:p>
            <a:pPr marL="342900" indent="-342900" algn="just">
              <a:buFont typeface="Wingdings" panose="05000000000000000000" pitchFamily="2" charset="2"/>
              <a:buChar char="Ø"/>
            </a:pPr>
            <a:r>
              <a:rPr lang="fr-FR" sz="2000" dirty="0"/>
              <a:t>Thématique santé : données de santé, télémédecine, recherche, formalités …</a:t>
            </a:r>
          </a:p>
          <a:p>
            <a:pPr marL="342900" indent="-342900" algn="just">
              <a:buFont typeface="Wingdings" panose="05000000000000000000" pitchFamily="2" charset="2"/>
              <a:buChar char="Ø"/>
            </a:pPr>
            <a:r>
              <a:rPr lang="fr-FR" sz="2000" dirty="0"/>
              <a:t>Rubrique ma conformité au RGPD : RGPD par ou commencer, etc.</a:t>
            </a:r>
          </a:p>
          <a:p>
            <a:pPr marL="342900" indent="-342900" algn="just">
              <a:buFont typeface="Wingdings" panose="05000000000000000000" pitchFamily="2" charset="2"/>
              <a:buChar char="Ø"/>
            </a:pPr>
            <a:r>
              <a:rPr lang="fr-FR" sz="2000" dirty="0"/>
              <a:t>Rubrique besoin d’aide</a:t>
            </a:r>
          </a:p>
          <a:p>
            <a:pPr algn="just"/>
            <a:endParaRPr lang="fr-FR" sz="2000" dirty="0"/>
          </a:p>
          <a:p>
            <a:pPr marL="342900" indent="-342900" algn="just">
              <a:buFont typeface="Arial" panose="020B0604020202020204" pitchFamily="34" charset="0"/>
              <a:buChar char="•"/>
            </a:pPr>
            <a:r>
              <a:rPr lang="fr-FR" sz="2000" b="1" dirty="0"/>
              <a:t>Site web de la CNIL - Outils à disposition des acteurs : </a:t>
            </a:r>
          </a:p>
          <a:p>
            <a:pPr marL="285750" indent="-285750" algn="just">
              <a:buFontTx/>
              <a:buChar char="-"/>
            </a:pPr>
            <a:endParaRPr lang="fr-FR" sz="2000" b="1" dirty="0"/>
          </a:p>
          <a:p>
            <a:pPr marL="342900" indent="-342900" algn="just">
              <a:buFont typeface="Wingdings" panose="05000000000000000000" pitchFamily="2" charset="2"/>
              <a:buChar char="Ø"/>
            </a:pPr>
            <a:r>
              <a:rPr lang="fr-FR" sz="2000" dirty="0"/>
              <a:t>Logiciel « Analyse d’impact », modèle de « registre d’activités de traitements », infographie, MOOC, etc. </a:t>
            </a:r>
          </a:p>
          <a:p>
            <a:pPr marL="285750" indent="-285750" algn="just">
              <a:buFontTx/>
              <a:buChar char="-"/>
            </a:pPr>
            <a:endParaRPr lang="fr-FR" sz="2000" dirty="0"/>
          </a:p>
          <a:p>
            <a:pPr marL="342900" indent="-342900" algn="just">
              <a:buFont typeface="Arial" panose="020B0604020202020204" pitchFamily="34" charset="0"/>
              <a:buChar char="•"/>
            </a:pPr>
            <a:r>
              <a:rPr lang="fr-FR" sz="2000" b="1" dirty="0"/>
              <a:t>Charte d’accompagnement des professionnels</a:t>
            </a:r>
            <a:endParaRPr lang="fr-FR" sz="2000" dirty="0"/>
          </a:p>
          <a:p>
            <a:pPr marL="285750" indent="-285750">
              <a:buFontTx/>
              <a:buChar char="-"/>
            </a:pPr>
            <a:endParaRPr lang="fr-FR" sz="2400" dirty="0"/>
          </a:p>
          <a:p>
            <a:pPr marL="285750" indent="-285750">
              <a:buFontTx/>
              <a:buChar char="-"/>
            </a:pPr>
            <a:endParaRPr lang="fr-FR" sz="2400" dirty="0"/>
          </a:p>
          <a:p>
            <a:pPr marL="285750" indent="-285750">
              <a:buFontTx/>
              <a:buChar char="-"/>
            </a:pPr>
            <a:endParaRPr lang="fr-FR" sz="2000" dirty="0"/>
          </a:p>
        </p:txBody>
      </p:sp>
      <p:sp>
        <p:nvSpPr>
          <p:cNvPr id="3" name="Espace réservé de la date 2">
            <a:extLst>
              <a:ext uri="{FF2B5EF4-FFF2-40B4-BE49-F238E27FC236}">
                <a16:creationId xmlns:a16="http://schemas.microsoft.com/office/drawing/2014/main" id="{B579D8A1-2048-4174-ACDA-807F664E03E2}"/>
              </a:ext>
            </a:extLst>
          </p:cNvPr>
          <p:cNvSpPr>
            <a:spLocks noGrp="1"/>
          </p:cNvSpPr>
          <p:nvPr>
            <p:ph type="dt" sz="half" idx="10"/>
          </p:nvPr>
        </p:nvSpPr>
        <p:spPr/>
        <p:txBody>
          <a:bodyPr/>
          <a:lstStyle/>
          <a:p>
            <a:fld id="{40B81EF6-213E-4066-96AF-1840F2BB5689}" type="datetime1">
              <a:rPr lang="fr-FR" smtClean="0"/>
              <a:t>09/10/2024</a:t>
            </a:fld>
            <a:endParaRPr lang="fr-FR" dirty="0"/>
          </a:p>
        </p:txBody>
      </p:sp>
      <p:sp>
        <p:nvSpPr>
          <p:cNvPr id="4" name="Espace réservé du pied de page 3">
            <a:extLst>
              <a:ext uri="{FF2B5EF4-FFF2-40B4-BE49-F238E27FC236}">
                <a16:creationId xmlns:a16="http://schemas.microsoft.com/office/drawing/2014/main" id="{DB2F5238-2DD3-45CC-BC41-35D7A6F3BE8B}"/>
              </a:ext>
            </a:extLst>
          </p:cNvPr>
          <p:cNvSpPr>
            <a:spLocks noGrp="1"/>
          </p:cNvSpPr>
          <p:nvPr>
            <p:ph type="ftr" sz="quarter" idx="11"/>
          </p:nvPr>
        </p:nvSpPr>
        <p:spPr/>
        <p:txBody>
          <a:bodyPr/>
          <a:lstStyle/>
          <a:p>
            <a:r>
              <a:rPr lang="fr-FR"/>
              <a:t>Hélène GUIMIOT</a:t>
            </a:r>
            <a:endParaRPr lang="fr-FR" dirty="0"/>
          </a:p>
        </p:txBody>
      </p:sp>
    </p:spTree>
    <p:extLst>
      <p:ext uri="{BB962C8B-B14F-4D97-AF65-F5344CB8AC3E}">
        <p14:creationId xmlns:p14="http://schemas.microsoft.com/office/powerpoint/2010/main" val="2660265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0579DC97-5D12-4D9B-BA49-CCEB784B454D}" type="slidenum">
              <a:rPr lang="fr-FR" smtClean="0"/>
              <a:pPr/>
              <a:t>49</a:t>
            </a:fld>
            <a:endParaRPr lang="fr-FR"/>
          </a:p>
        </p:txBody>
      </p:sp>
      <p:sp>
        <p:nvSpPr>
          <p:cNvPr id="31" name="Titre 1"/>
          <p:cNvSpPr>
            <a:spLocks noGrp="1"/>
          </p:cNvSpPr>
          <p:nvPr>
            <p:ph type="title"/>
          </p:nvPr>
        </p:nvSpPr>
        <p:spPr>
          <a:xfrm>
            <a:off x="623392" y="260648"/>
            <a:ext cx="10972800" cy="864096"/>
          </a:xfrm>
        </p:spPr>
        <p:txBody>
          <a:bodyPr/>
          <a:lstStyle/>
          <a:p>
            <a:r>
              <a:rPr lang="fr-FR" sz="2800" dirty="0">
                <a:solidFill>
                  <a:schemeClr val="accent2"/>
                </a:solidFill>
              </a:rPr>
              <a:t>Les guides</a:t>
            </a:r>
            <a:endParaRPr lang="fr-FR" sz="2400" dirty="0">
              <a:solidFill>
                <a:schemeClr val="accent2"/>
              </a:solidFill>
            </a:endParaRPr>
          </a:p>
        </p:txBody>
      </p:sp>
      <p:sp>
        <p:nvSpPr>
          <p:cNvPr id="2" name="ZoneTexte 1">
            <a:extLst>
              <a:ext uri="{FF2B5EF4-FFF2-40B4-BE49-F238E27FC236}">
                <a16:creationId xmlns:a16="http://schemas.microsoft.com/office/drawing/2014/main" id="{9AAD8700-98E3-4FDB-A320-FE32D4B74D72}"/>
              </a:ext>
            </a:extLst>
          </p:cNvPr>
          <p:cNvSpPr txBox="1"/>
          <p:nvPr/>
        </p:nvSpPr>
        <p:spPr>
          <a:xfrm>
            <a:off x="609600" y="1196753"/>
            <a:ext cx="11247040" cy="6986528"/>
          </a:xfrm>
          <a:prstGeom prst="rect">
            <a:avLst/>
          </a:prstGeom>
          <a:noFill/>
        </p:spPr>
        <p:txBody>
          <a:bodyPr wrap="square" rtlCol="0">
            <a:spAutoFit/>
          </a:bodyPr>
          <a:lstStyle/>
          <a:p>
            <a:pPr algn="just"/>
            <a:r>
              <a:rPr lang="fr-FR" sz="2000" b="1" dirty="0">
                <a:solidFill>
                  <a:schemeClr val="tx2"/>
                </a:solidFill>
              </a:rPr>
              <a:t>Les guides :</a:t>
            </a:r>
            <a:endParaRPr lang="fr-FR" sz="2000" dirty="0">
              <a:solidFill>
                <a:schemeClr val="tx2"/>
              </a:solidFill>
            </a:endParaRPr>
          </a:p>
          <a:p>
            <a:pPr marL="285750" indent="-285750" algn="just">
              <a:buFont typeface="Wingdings" panose="05000000000000000000" pitchFamily="2" charset="2"/>
              <a:buChar char="Ø"/>
            </a:pPr>
            <a:r>
              <a:rPr lang="fr-FR" sz="2000" dirty="0">
                <a:solidFill>
                  <a:schemeClr val="tx2"/>
                </a:solidFill>
                <a:hlinkClick r:id="rId3" tooltip="referentiel_-_traitements_dans_le_domaine_de_la_sante_hors_recherches.pdf">
                  <a:extLst>
                    <a:ext uri="{A12FA001-AC4F-418D-AE19-62706E023703}">
                      <ahyp:hlinkClr xmlns:ahyp="http://schemas.microsoft.com/office/drawing/2018/hyperlinkcolor" val="tx"/>
                    </a:ext>
                  </a:extLst>
                </a:hlinkClick>
              </a:rPr>
              <a:t>Référentiel des durées de conservation dans le domaine de la santé hors recherche</a:t>
            </a:r>
            <a:endParaRPr lang="fr-FR" sz="2000" dirty="0">
              <a:solidFill>
                <a:schemeClr val="tx2"/>
              </a:solidFill>
            </a:endParaRPr>
          </a:p>
          <a:p>
            <a:pPr marL="285750" indent="-285750" algn="just">
              <a:buFont typeface="Wingdings" panose="05000000000000000000" pitchFamily="2" charset="2"/>
              <a:buChar char="Ø"/>
            </a:pPr>
            <a:r>
              <a:rPr lang="fr-FR" sz="2000" dirty="0">
                <a:solidFill>
                  <a:schemeClr val="tx2"/>
                </a:solidFill>
                <a:hlinkClick r:id="rId4" tooltip="referentiel_-_recherches_dans_le_domaine_de_la_sante.pdf">
                  <a:extLst>
                    <a:ext uri="{A12FA001-AC4F-418D-AE19-62706E023703}">
                      <ahyp:hlinkClr xmlns:ahyp="http://schemas.microsoft.com/office/drawing/2018/hyperlinkcolor" val="tx"/>
                    </a:ext>
                  </a:extLst>
                </a:hlinkClick>
              </a:rPr>
              <a:t>Référentiel des durées de conservation dans le domaine de la recherche en santé</a:t>
            </a:r>
            <a:endParaRPr lang="fr-FR" sz="2000" dirty="0">
              <a:solidFill>
                <a:schemeClr val="tx2"/>
              </a:solidFill>
            </a:endParaRPr>
          </a:p>
          <a:p>
            <a:pPr marL="285750" indent="-285750" algn="just">
              <a:buFont typeface="Wingdings" panose="05000000000000000000" pitchFamily="2" charset="2"/>
              <a:buChar char="Ø"/>
            </a:pPr>
            <a:r>
              <a:rPr lang="fr-FR" sz="2000" dirty="0">
                <a:solidFill>
                  <a:schemeClr val="tx2"/>
                </a:solidFill>
                <a:hlinkClick r:id="rId5"/>
              </a:rPr>
              <a:t>Référentiel pour la gestion des traitements courants des cabinets médicaux et paramédicaux</a:t>
            </a:r>
            <a:endParaRPr lang="fr-FR" sz="2000" dirty="0">
              <a:solidFill>
                <a:schemeClr val="tx2"/>
              </a:solidFill>
            </a:endParaRPr>
          </a:p>
          <a:p>
            <a:pPr marL="285750" indent="-285750" algn="just">
              <a:buFont typeface="Wingdings" panose="05000000000000000000" pitchFamily="2" charset="2"/>
              <a:buChar char="Ø"/>
            </a:pPr>
            <a:r>
              <a:rPr lang="fr-FR" sz="2000" dirty="0">
                <a:solidFill>
                  <a:schemeClr val="tx2"/>
                </a:solidFill>
                <a:hlinkClick r:id="rId6"/>
              </a:rPr>
              <a:t>Référentiel pour la gestion des officines de pharmacie </a:t>
            </a:r>
            <a:endParaRPr lang="fr-FR" sz="2000" dirty="0">
              <a:solidFill>
                <a:schemeClr val="tx2"/>
              </a:solidFill>
            </a:endParaRPr>
          </a:p>
          <a:p>
            <a:pPr marL="285750" indent="-285750" algn="just">
              <a:buFont typeface="Wingdings" panose="05000000000000000000" pitchFamily="2" charset="2"/>
              <a:buChar char="Ø"/>
            </a:pPr>
            <a:r>
              <a:rPr lang="fr-FR" sz="2000" dirty="0">
                <a:hlinkClick r:id="rId7"/>
              </a:rPr>
              <a:t>Guide sur les modalités de circulation du NIR pour la recherche en santé aux fins d’appariement de données avec le SNDS</a:t>
            </a:r>
            <a:endParaRPr lang="fr-FR" sz="2000" dirty="0">
              <a:solidFill>
                <a:schemeClr val="tx2"/>
              </a:solidFill>
              <a:hlinkClick r:id="rId8"/>
            </a:endParaRPr>
          </a:p>
          <a:p>
            <a:pPr marL="285750" indent="-285750" algn="just">
              <a:buFont typeface="Wingdings" panose="05000000000000000000" pitchFamily="2" charset="2"/>
              <a:buChar char="Ø"/>
            </a:pPr>
            <a:r>
              <a:rPr lang="fr-FR" sz="2000" dirty="0">
                <a:solidFill>
                  <a:schemeClr val="tx2"/>
                </a:solidFill>
                <a:hlinkClick r:id="rId8"/>
              </a:rPr>
              <a:t>Guide pratique sur les durées de conservation</a:t>
            </a:r>
            <a:endParaRPr lang="fr-FR" sz="2000" dirty="0">
              <a:solidFill>
                <a:schemeClr val="tx2"/>
              </a:solidFill>
            </a:endParaRPr>
          </a:p>
          <a:p>
            <a:pPr marL="285750" indent="-285750" algn="just">
              <a:buFont typeface="Wingdings" panose="05000000000000000000" pitchFamily="2" charset="2"/>
              <a:buChar char="Ø"/>
            </a:pPr>
            <a:r>
              <a:rPr lang="fr-FR" sz="2000" dirty="0">
                <a:solidFill>
                  <a:schemeClr val="tx2"/>
                </a:solidFill>
                <a:hlinkClick r:id="rId9"/>
              </a:rPr>
              <a:t>Guide du sous-traitant</a:t>
            </a:r>
            <a:endParaRPr lang="fr-FR" sz="2000" dirty="0">
              <a:solidFill>
                <a:schemeClr val="tx2"/>
              </a:solidFill>
            </a:endParaRPr>
          </a:p>
          <a:p>
            <a:pPr marL="285750" indent="-285750" algn="just">
              <a:buFont typeface="Wingdings" panose="05000000000000000000" pitchFamily="2" charset="2"/>
              <a:buChar char="Ø"/>
            </a:pPr>
            <a:r>
              <a:rPr lang="fr-FR" sz="2000" dirty="0">
                <a:solidFill>
                  <a:schemeClr val="tx2"/>
                </a:solidFill>
                <a:hlinkClick r:id="rId10"/>
              </a:rPr>
              <a:t>Guide pratique sur les mesures de sécurité élémentaires à mettre en œuvre</a:t>
            </a:r>
            <a:endParaRPr lang="fr-FR" sz="2000" dirty="0">
              <a:solidFill>
                <a:schemeClr val="tx2"/>
              </a:solidFill>
            </a:endParaRPr>
          </a:p>
          <a:p>
            <a:pPr marL="285750" indent="-285750" algn="just">
              <a:buFont typeface="Wingdings" panose="05000000000000000000" pitchFamily="2" charset="2"/>
              <a:buChar char="Ø"/>
            </a:pPr>
            <a:endParaRPr lang="fr-FR" sz="2000" dirty="0">
              <a:solidFill>
                <a:schemeClr val="tx2"/>
              </a:solidFill>
            </a:endParaRPr>
          </a:p>
          <a:p>
            <a:pPr marL="285750" indent="-285750" algn="just">
              <a:buFont typeface="Wingdings" panose="05000000000000000000" pitchFamily="2" charset="2"/>
              <a:buChar char="Ø"/>
            </a:pPr>
            <a:r>
              <a:rPr lang="fr-FR" sz="2000" b="1" dirty="0">
                <a:solidFill>
                  <a:schemeClr val="tx2"/>
                </a:solidFill>
              </a:rPr>
              <a:t>A venir : </a:t>
            </a:r>
          </a:p>
          <a:p>
            <a:pPr marL="742950" lvl="1" indent="-285750" algn="just">
              <a:buFont typeface="Wingdings" panose="05000000000000000000" pitchFamily="2" charset="2"/>
              <a:buChar char="Ø"/>
            </a:pPr>
            <a:r>
              <a:rPr lang="fr-FR" sz="2000" dirty="0">
                <a:solidFill>
                  <a:schemeClr val="tx2"/>
                </a:solidFill>
              </a:rPr>
              <a:t>MOOC santé</a:t>
            </a:r>
          </a:p>
          <a:p>
            <a:pPr marL="742950" lvl="1" indent="-285750" algn="just">
              <a:buFont typeface="Wingdings" panose="05000000000000000000" pitchFamily="2" charset="2"/>
              <a:buChar char="Ø"/>
            </a:pPr>
            <a:r>
              <a:rPr lang="fr-FR" sz="2000" dirty="0">
                <a:solidFill>
                  <a:schemeClr val="tx2"/>
                </a:solidFill>
              </a:rPr>
              <a:t>Guide du chercheur</a:t>
            </a:r>
          </a:p>
          <a:p>
            <a:pPr marL="742950" lvl="1" indent="-285750" algn="just">
              <a:buFont typeface="Wingdings" panose="05000000000000000000" pitchFamily="2" charset="2"/>
              <a:buChar char="Ø"/>
            </a:pPr>
            <a:r>
              <a:rPr lang="fr-FR" sz="2000" dirty="0">
                <a:solidFill>
                  <a:schemeClr val="tx2"/>
                </a:solidFill>
              </a:rPr>
              <a:t>Guide entrepôts</a:t>
            </a:r>
          </a:p>
          <a:p>
            <a:pPr marL="742950" lvl="1" indent="-285750" algn="just">
              <a:buFont typeface="Wingdings" panose="05000000000000000000" pitchFamily="2" charset="2"/>
              <a:buChar char="Ø"/>
            </a:pPr>
            <a:r>
              <a:rPr lang="fr-FR" sz="2000" dirty="0">
                <a:solidFill>
                  <a:schemeClr val="tx2"/>
                </a:solidFill>
              </a:rPr>
              <a:t>Travaux communs avec la PDS</a:t>
            </a:r>
          </a:p>
          <a:p>
            <a:pPr marL="285750" indent="-285750" algn="just">
              <a:buFont typeface="Wingdings" panose="05000000000000000000" pitchFamily="2" charset="2"/>
              <a:buChar char="Ø"/>
            </a:pPr>
            <a:endParaRPr lang="fr-FR" sz="2000" dirty="0">
              <a:solidFill>
                <a:schemeClr val="tx2"/>
              </a:solidFill>
            </a:endParaRPr>
          </a:p>
          <a:p>
            <a:pPr algn="just"/>
            <a:endParaRPr lang="fr-FR" dirty="0">
              <a:solidFill>
                <a:schemeClr val="tx2"/>
              </a:solidFill>
            </a:endParaRPr>
          </a:p>
          <a:p>
            <a:endParaRPr lang="fr-FR" dirty="0">
              <a:solidFill>
                <a:schemeClr val="tx2"/>
              </a:solidFill>
            </a:endParaRPr>
          </a:p>
          <a:p>
            <a:pPr algn="just"/>
            <a:endParaRPr lang="fr-FR" dirty="0">
              <a:solidFill>
                <a:schemeClr val="tx2"/>
              </a:solidFill>
            </a:endParaRPr>
          </a:p>
          <a:p>
            <a:endParaRPr lang="fr-FR" dirty="0"/>
          </a:p>
          <a:p>
            <a:endParaRPr lang="fr-FR" dirty="0"/>
          </a:p>
          <a:p>
            <a:endParaRPr lang="fr-FR" dirty="0"/>
          </a:p>
        </p:txBody>
      </p:sp>
      <p:sp>
        <p:nvSpPr>
          <p:cNvPr id="3" name="Espace réservé de la date 2">
            <a:extLst>
              <a:ext uri="{FF2B5EF4-FFF2-40B4-BE49-F238E27FC236}">
                <a16:creationId xmlns:a16="http://schemas.microsoft.com/office/drawing/2014/main" id="{80DECA91-A3E7-4C04-B3F1-33C5EC561676}"/>
              </a:ext>
            </a:extLst>
          </p:cNvPr>
          <p:cNvSpPr>
            <a:spLocks noGrp="1"/>
          </p:cNvSpPr>
          <p:nvPr>
            <p:ph type="dt" sz="half" idx="10"/>
          </p:nvPr>
        </p:nvSpPr>
        <p:spPr/>
        <p:txBody>
          <a:bodyPr/>
          <a:lstStyle/>
          <a:p>
            <a:fld id="{E63FCA44-E08B-4170-B3BD-A9886A0E1FA7}" type="datetime1">
              <a:rPr lang="fr-FR" smtClean="0"/>
              <a:t>09/10/2024</a:t>
            </a:fld>
            <a:endParaRPr lang="fr-FR" dirty="0"/>
          </a:p>
        </p:txBody>
      </p:sp>
      <p:sp>
        <p:nvSpPr>
          <p:cNvPr id="4" name="Espace réservé du pied de page 3">
            <a:extLst>
              <a:ext uri="{FF2B5EF4-FFF2-40B4-BE49-F238E27FC236}">
                <a16:creationId xmlns:a16="http://schemas.microsoft.com/office/drawing/2014/main" id="{0CDAA322-0B4F-4047-95B5-738BDB235B9E}"/>
              </a:ext>
            </a:extLst>
          </p:cNvPr>
          <p:cNvSpPr>
            <a:spLocks noGrp="1"/>
          </p:cNvSpPr>
          <p:nvPr>
            <p:ph type="ftr" sz="quarter" idx="11"/>
          </p:nvPr>
        </p:nvSpPr>
        <p:spPr/>
        <p:txBody>
          <a:bodyPr/>
          <a:lstStyle/>
          <a:p>
            <a:r>
              <a:rPr lang="fr-FR"/>
              <a:t>Hélène GUIMIOT</a:t>
            </a:r>
            <a:endParaRPr lang="fr-FR" dirty="0"/>
          </a:p>
        </p:txBody>
      </p:sp>
    </p:spTree>
    <p:extLst>
      <p:ext uri="{BB962C8B-B14F-4D97-AF65-F5344CB8AC3E}">
        <p14:creationId xmlns:p14="http://schemas.microsoft.com/office/powerpoint/2010/main" val="2915674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5A75A4-15AC-4911-9B02-39E7F0214932}"/>
              </a:ext>
            </a:extLst>
          </p:cNvPr>
          <p:cNvSpPr>
            <a:spLocks noGrp="1"/>
          </p:cNvSpPr>
          <p:nvPr>
            <p:ph type="title"/>
          </p:nvPr>
        </p:nvSpPr>
        <p:spPr/>
        <p:txBody>
          <a:bodyPr/>
          <a:lstStyle/>
          <a:p>
            <a:r>
              <a:rPr lang="fr-FR" dirty="0"/>
              <a:t>Le service de la santé</a:t>
            </a:r>
          </a:p>
        </p:txBody>
      </p:sp>
      <p:sp>
        <p:nvSpPr>
          <p:cNvPr id="6" name="Espace réservé du contenu 5">
            <a:extLst>
              <a:ext uri="{FF2B5EF4-FFF2-40B4-BE49-F238E27FC236}">
                <a16:creationId xmlns:a16="http://schemas.microsoft.com/office/drawing/2014/main" id="{F5F37EBB-1D5B-4D5F-B36C-E05AD0C9AC79}"/>
              </a:ext>
            </a:extLst>
          </p:cNvPr>
          <p:cNvSpPr>
            <a:spLocks noGrp="1"/>
          </p:cNvSpPr>
          <p:nvPr>
            <p:ph idx="1"/>
          </p:nvPr>
        </p:nvSpPr>
        <p:spPr/>
        <p:txBody>
          <a:bodyPr>
            <a:normAutofit fontScale="85000" lnSpcReduction="20000"/>
          </a:bodyPr>
          <a:lstStyle/>
          <a:p>
            <a:r>
              <a:rPr lang="fr-FR" dirty="0"/>
              <a:t>Rattaché à la Direction de l’accompagnement juridique</a:t>
            </a:r>
          </a:p>
          <a:p>
            <a:r>
              <a:rPr lang="fr-FR" dirty="0"/>
              <a:t>Sur le secteur santé – tous professionnels</a:t>
            </a:r>
          </a:p>
          <a:p>
            <a:r>
              <a:rPr lang="fr-FR" dirty="0"/>
              <a:t>11 personnes </a:t>
            </a:r>
          </a:p>
          <a:p>
            <a:r>
              <a:rPr lang="fr-FR" dirty="0"/>
              <a:t>Activités variées : </a:t>
            </a:r>
          </a:p>
          <a:p>
            <a:pPr lvl="1"/>
            <a:r>
              <a:rPr lang="fr-FR" dirty="0"/>
              <a:t>conseil externe et interne, </a:t>
            </a:r>
          </a:p>
          <a:p>
            <a:pPr lvl="1"/>
            <a:r>
              <a:rPr lang="fr-FR" dirty="0"/>
              <a:t>rédaction des guides, référentiels, MOOC santé</a:t>
            </a:r>
          </a:p>
          <a:p>
            <a:pPr lvl="1"/>
            <a:r>
              <a:rPr lang="fr-FR" dirty="0"/>
              <a:t>instruction des demandes d’autorisation, </a:t>
            </a:r>
          </a:p>
          <a:p>
            <a:pPr lvl="1"/>
            <a:r>
              <a:rPr lang="fr-FR" dirty="0"/>
              <a:t>instruction et rédaction des projets d’avis, </a:t>
            </a:r>
          </a:p>
          <a:p>
            <a:pPr lvl="1"/>
            <a:r>
              <a:rPr lang="fr-FR" dirty="0"/>
              <a:t>permanence téléphonique, </a:t>
            </a:r>
          </a:p>
          <a:p>
            <a:pPr lvl="1"/>
            <a:r>
              <a:rPr lang="fr-FR" dirty="0"/>
              <a:t>présentations et interventions, </a:t>
            </a:r>
          </a:p>
          <a:p>
            <a:pPr lvl="1"/>
            <a:r>
              <a:rPr lang="fr-FR" dirty="0"/>
              <a:t>Site web, etc.</a:t>
            </a:r>
          </a:p>
          <a:p>
            <a:endParaRPr lang="fr-FR" dirty="0"/>
          </a:p>
        </p:txBody>
      </p:sp>
      <p:sp>
        <p:nvSpPr>
          <p:cNvPr id="3" name="Espace réservé de la date 2">
            <a:extLst>
              <a:ext uri="{FF2B5EF4-FFF2-40B4-BE49-F238E27FC236}">
                <a16:creationId xmlns:a16="http://schemas.microsoft.com/office/drawing/2014/main" id="{3BB02799-61BE-44A8-8884-3F0FAD449C39}"/>
              </a:ext>
            </a:extLst>
          </p:cNvPr>
          <p:cNvSpPr>
            <a:spLocks noGrp="1"/>
          </p:cNvSpPr>
          <p:nvPr>
            <p:ph type="dt" sz="half" idx="10"/>
          </p:nvPr>
        </p:nvSpPr>
        <p:spPr/>
        <p:txBody>
          <a:bodyPr/>
          <a:lstStyle/>
          <a:p>
            <a:fld id="{73D7592F-CFE2-459A-AB5D-96D6C3A2370A}" type="datetime1">
              <a:rPr lang="fr-FR" smtClean="0"/>
              <a:t>09/10/2024</a:t>
            </a:fld>
            <a:endParaRPr lang="fr-FR" dirty="0"/>
          </a:p>
        </p:txBody>
      </p:sp>
      <p:sp>
        <p:nvSpPr>
          <p:cNvPr id="4" name="Espace réservé du pied de page 3">
            <a:extLst>
              <a:ext uri="{FF2B5EF4-FFF2-40B4-BE49-F238E27FC236}">
                <a16:creationId xmlns:a16="http://schemas.microsoft.com/office/drawing/2014/main" id="{0DE67599-1B39-45C9-80EF-E42D7FB7049C}"/>
              </a:ext>
            </a:extLst>
          </p:cNvPr>
          <p:cNvSpPr>
            <a:spLocks noGrp="1"/>
          </p:cNvSpPr>
          <p:nvPr>
            <p:ph type="ftr" sz="quarter" idx="11"/>
          </p:nvPr>
        </p:nvSpPr>
        <p:spPr/>
        <p:txBody>
          <a:bodyPr/>
          <a:lstStyle/>
          <a:p>
            <a:r>
              <a:rPr lang="fr-FR"/>
              <a:t>Hélène GUIMIOT</a:t>
            </a:r>
            <a:endParaRPr lang="fr-FR" dirty="0"/>
          </a:p>
        </p:txBody>
      </p:sp>
      <p:sp>
        <p:nvSpPr>
          <p:cNvPr id="5" name="Espace réservé du numéro de diapositive 4">
            <a:extLst>
              <a:ext uri="{FF2B5EF4-FFF2-40B4-BE49-F238E27FC236}">
                <a16:creationId xmlns:a16="http://schemas.microsoft.com/office/drawing/2014/main" id="{66F210F5-361B-4A99-AEB9-344C03F52A1D}"/>
              </a:ext>
            </a:extLst>
          </p:cNvPr>
          <p:cNvSpPr>
            <a:spLocks noGrp="1"/>
          </p:cNvSpPr>
          <p:nvPr>
            <p:ph type="sldNum" sz="quarter" idx="12"/>
          </p:nvPr>
        </p:nvSpPr>
        <p:spPr/>
        <p:txBody>
          <a:bodyPr/>
          <a:lstStyle/>
          <a:p>
            <a:fld id="{0579DC97-5D12-4D9B-BA49-CCEB784B454D}" type="slidenum">
              <a:rPr lang="fr-FR" smtClean="0"/>
              <a:pPr/>
              <a:t>5</a:t>
            </a:fld>
            <a:endParaRPr lang="fr-FR" dirty="0"/>
          </a:p>
        </p:txBody>
      </p:sp>
    </p:spTree>
    <p:extLst>
      <p:ext uri="{BB962C8B-B14F-4D97-AF65-F5344CB8AC3E}">
        <p14:creationId xmlns:p14="http://schemas.microsoft.com/office/powerpoint/2010/main" val="14679991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0579DC97-5D12-4D9B-BA49-CCEB784B454D}" type="slidenum">
              <a:rPr lang="fr-FR" smtClean="0"/>
              <a:pPr/>
              <a:t>50</a:t>
            </a:fld>
            <a:endParaRPr lang="fr-FR"/>
          </a:p>
        </p:txBody>
      </p:sp>
      <p:sp>
        <p:nvSpPr>
          <p:cNvPr id="31" name="Titre 1"/>
          <p:cNvSpPr>
            <a:spLocks noGrp="1"/>
          </p:cNvSpPr>
          <p:nvPr>
            <p:ph type="title"/>
          </p:nvPr>
        </p:nvSpPr>
        <p:spPr>
          <a:xfrm>
            <a:off x="623392" y="260648"/>
            <a:ext cx="10972800" cy="1143000"/>
          </a:xfrm>
        </p:spPr>
        <p:txBody>
          <a:bodyPr/>
          <a:lstStyle/>
          <a:p>
            <a:r>
              <a:rPr lang="fr-FR" sz="2800" dirty="0">
                <a:solidFill>
                  <a:schemeClr val="accent2"/>
                </a:solidFill>
              </a:rPr>
              <a:t>Les référentiels spécifiques</a:t>
            </a:r>
            <a:endParaRPr lang="fr-FR" sz="2400" dirty="0">
              <a:solidFill>
                <a:schemeClr val="accent2"/>
              </a:solidFill>
            </a:endParaRPr>
          </a:p>
        </p:txBody>
      </p:sp>
      <p:sp>
        <p:nvSpPr>
          <p:cNvPr id="2" name="ZoneTexte 1">
            <a:extLst>
              <a:ext uri="{FF2B5EF4-FFF2-40B4-BE49-F238E27FC236}">
                <a16:creationId xmlns:a16="http://schemas.microsoft.com/office/drawing/2014/main" id="{9AAD8700-98E3-4FDB-A320-FE32D4B74D72}"/>
              </a:ext>
            </a:extLst>
          </p:cNvPr>
          <p:cNvSpPr txBox="1"/>
          <p:nvPr/>
        </p:nvSpPr>
        <p:spPr>
          <a:xfrm>
            <a:off x="623392" y="1556792"/>
            <a:ext cx="11161240" cy="5724644"/>
          </a:xfrm>
          <a:prstGeom prst="rect">
            <a:avLst/>
          </a:prstGeom>
          <a:noFill/>
        </p:spPr>
        <p:txBody>
          <a:bodyPr wrap="square" rtlCol="0">
            <a:spAutoFit/>
          </a:bodyPr>
          <a:lstStyle/>
          <a:p>
            <a:pPr marL="285750" indent="-285750" algn="just">
              <a:buFont typeface="Wingdings" panose="05000000000000000000" pitchFamily="2" charset="2"/>
              <a:buChar char="Ø"/>
            </a:pPr>
            <a:endParaRPr lang="fr-FR" sz="2000" dirty="0">
              <a:solidFill>
                <a:schemeClr val="tx2"/>
              </a:solidFill>
            </a:endParaRPr>
          </a:p>
          <a:p>
            <a:pPr marL="342900" indent="-342900" algn="just">
              <a:buFont typeface="Arial" panose="020B0604020202020204" pitchFamily="34" charset="0"/>
              <a:buChar char="•"/>
            </a:pPr>
            <a:r>
              <a:rPr lang="fr-FR" sz="2000" b="1" dirty="0">
                <a:solidFill>
                  <a:schemeClr val="tx2"/>
                </a:solidFill>
              </a:rPr>
              <a:t>Les référentiels relatifs à des traitements soumis à autorisation (déclaration de conformité) : </a:t>
            </a:r>
          </a:p>
          <a:p>
            <a:pPr algn="just"/>
            <a:endParaRPr lang="fr-FR" sz="2000" b="1" dirty="0">
              <a:solidFill>
                <a:schemeClr val="tx2"/>
              </a:solidFill>
            </a:endParaRPr>
          </a:p>
          <a:p>
            <a:pPr marL="285750" indent="-285750" algn="just">
              <a:buFont typeface="Wingdings" panose="05000000000000000000" pitchFamily="2" charset="2"/>
              <a:buChar char="Ø"/>
            </a:pPr>
            <a:r>
              <a:rPr lang="fr-FR" sz="2000" dirty="0">
                <a:solidFill>
                  <a:schemeClr val="tx2"/>
                </a:solidFill>
                <a:hlinkClick r:id="rId3"/>
              </a:rPr>
              <a:t>Méthodologies de référence (recherche médicale - MR 001 à MR 008) </a:t>
            </a:r>
            <a:endParaRPr lang="fr-FR" sz="2000" dirty="0">
              <a:solidFill>
                <a:schemeClr val="tx2"/>
              </a:solidFill>
            </a:endParaRPr>
          </a:p>
          <a:p>
            <a:pPr marL="285750" indent="-285750" algn="just">
              <a:buFont typeface="Wingdings" panose="05000000000000000000" pitchFamily="2" charset="2"/>
              <a:buChar char="Ø"/>
            </a:pPr>
            <a:r>
              <a:rPr lang="fr-FR" sz="2000" dirty="0">
                <a:solidFill>
                  <a:schemeClr val="tx2"/>
                </a:solidFill>
                <a:hlinkClick r:id="rId4"/>
              </a:rPr>
              <a:t>Référentiel pour la gestion des vigilances sanitaires</a:t>
            </a:r>
            <a:endParaRPr lang="fr-FR" sz="2000" dirty="0">
              <a:solidFill>
                <a:schemeClr val="tx2"/>
              </a:solidFill>
            </a:endParaRPr>
          </a:p>
          <a:p>
            <a:pPr marL="285750" indent="-285750" algn="just">
              <a:buFont typeface="Wingdings" panose="05000000000000000000" pitchFamily="2" charset="2"/>
              <a:buChar char="Ø"/>
            </a:pPr>
            <a:r>
              <a:rPr lang="fr-FR" sz="2000" dirty="0">
                <a:solidFill>
                  <a:schemeClr val="tx2"/>
                </a:solidFill>
                <a:hlinkClick r:id="rId5"/>
              </a:rPr>
              <a:t>Référentiel entrepôts de données de santé</a:t>
            </a:r>
            <a:endParaRPr lang="fr-FR" sz="2000" dirty="0">
              <a:solidFill>
                <a:schemeClr val="tx2"/>
              </a:solidFill>
            </a:endParaRPr>
          </a:p>
          <a:p>
            <a:pPr marL="285750" indent="-285750" algn="just">
              <a:buFont typeface="Wingdings" panose="05000000000000000000" pitchFamily="2" charset="2"/>
              <a:buChar char="Ø"/>
            </a:pPr>
            <a:r>
              <a:rPr lang="fr-FR" sz="2000" dirty="0">
                <a:solidFill>
                  <a:schemeClr val="tx2"/>
                </a:solidFill>
              </a:rPr>
              <a:t>Référentiels accès précoces et accès compassionnels</a:t>
            </a:r>
          </a:p>
          <a:p>
            <a:pPr marL="285750" indent="-285750" algn="just">
              <a:buFont typeface="Wingdings" panose="05000000000000000000" pitchFamily="2" charset="2"/>
              <a:buChar char="Ø"/>
            </a:pPr>
            <a:endParaRPr lang="fr-FR" sz="2000" dirty="0">
              <a:solidFill>
                <a:schemeClr val="tx2"/>
              </a:solidFill>
            </a:endParaRPr>
          </a:p>
          <a:p>
            <a:pPr marL="285750" indent="-285750" algn="just">
              <a:buFont typeface="Wingdings" panose="05000000000000000000" pitchFamily="2" charset="2"/>
              <a:buChar char="Ø"/>
            </a:pPr>
            <a:r>
              <a:rPr lang="fr-FR" sz="2000" b="1" dirty="0">
                <a:solidFill>
                  <a:schemeClr val="tx2"/>
                </a:solidFill>
              </a:rPr>
              <a:t>En cours : </a:t>
            </a:r>
          </a:p>
          <a:p>
            <a:pPr marL="742950" lvl="1" indent="-285750" algn="just">
              <a:buFont typeface="Wingdings" panose="05000000000000000000" pitchFamily="2" charset="2"/>
              <a:buChar char="Ø"/>
            </a:pPr>
            <a:r>
              <a:rPr lang="fr-FR" sz="2000" dirty="0">
                <a:solidFill>
                  <a:schemeClr val="tx2"/>
                </a:solidFill>
              </a:rPr>
              <a:t>Concertation sur tous les référentiels santé</a:t>
            </a:r>
          </a:p>
          <a:p>
            <a:pPr marL="285750" indent="-285750" algn="just">
              <a:buFont typeface="Wingdings" panose="05000000000000000000" pitchFamily="2" charset="2"/>
              <a:buChar char="Ø"/>
            </a:pPr>
            <a:endParaRPr lang="fr-FR" sz="2000" dirty="0"/>
          </a:p>
          <a:p>
            <a:pPr marL="285750" indent="-285750">
              <a:buFont typeface="Wingdings" panose="05000000000000000000" pitchFamily="2" charset="2"/>
              <a:buChar char="Ø"/>
            </a:pPr>
            <a:endParaRPr lang="fr-FR" dirty="0"/>
          </a:p>
          <a:p>
            <a:endParaRPr lang="fr-FR" dirty="0">
              <a:solidFill>
                <a:schemeClr val="tx2"/>
              </a:solidFill>
            </a:endParaRPr>
          </a:p>
          <a:p>
            <a:endParaRPr lang="fr-FR" dirty="0">
              <a:solidFill>
                <a:schemeClr val="tx2"/>
              </a:solidFill>
            </a:endParaRPr>
          </a:p>
          <a:p>
            <a:pPr algn="just"/>
            <a:endParaRPr lang="fr-FR" dirty="0">
              <a:solidFill>
                <a:schemeClr val="tx2"/>
              </a:solidFill>
            </a:endParaRPr>
          </a:p>
          <a:p>
            <a:endParaRPr lang="fr-FR" dirty="0"/>
          </a:p>
          <a:p>
            <a:endParaRPr lang="fr-FR" dirty="0"/>
          </a:p>
          <a:p>
            <a:endParaRPr lang="fr-FR" dirty="0"/>
          </a:p>
        </p:txBody>
      </p:sp>
      <p:sp>
        <p:nvSpPr>
          <p:cNvPr id="3" name="Espace réservé de la date 2">
            <a:extLst>
              <a:ext uri="{FF2B5EF4-FFF2-40B4-BE49-F238E27FC236}">
                <a16:creationId xmlns:a16="http://schemas.microsoft.com/office/drawing/2014/main" id="{0F5926EC-0298-4EB6-BF45-8008ABD710C7}"/>
              </a:ext>
            </a:extLst>
          </p:cNvPr>
          <p:cNvSpPr>
            <a:spLocks noGrp="1"/>
          </p:cNvSpPr>
          <p:nvPr>
            <p:ph type="dt" sz="half" idx="10"/>
          </p:nvPr>
        </p:nvSpPr>
        <p:spPr/>
        <p:txBody>
          <a:bodyPr/>
          <a:lstStyle/>
          <a:p>
            <a:fld id="{E88241BF-C27B-4632-8BD4-48150C2A442E}" type="datetime1">
              <a:rPr lang="fr-FR" smtClean="0"/>
              <a:t>09/10/2024</a:t>
            </a:fld>
            <a:endParaRPr lang="fr-FR" dirty="0"/>
          </a:p>
        </p:txBody>
      </p:sp>
      <p:sp>
        <p:nvSpPr>
          <p:cNvPr id="4" name="Espace réservé du pied de page 3">
            <a:extLst>
              <a:ext uri="{FF2B5EF4-FFF2-40B4-BE49-F238E27FC236}">
                <a16:creationId xmlns:a16="http://schemas.microsoft.com/office/drawing/2014/main" id="{C111F0D1-8112-49E6-B0C9-A45B515D9559}"/>
              </a:ext>
            </a:extLst>
          </p:cNvPr>
          <p:cNvSpPr>
            <a:spLocks noGrp="1"/>
          </p:cNvSpPr>
          <p:nvPr>
            <p:ph type="ftr" sz="quarter" idx="11"/>
          </p:nvPr>
        </p:nvSpPr>
        <p:spPr/>
        <p:txBody>
          <a:bodyPr/>
          <a:lstStyle/>
          <a:p>
            <a:r>
              <a:rPr lang="fr-FR"/>
              <a:t>Hélène GUIMIOT</a:t>
            </a:r>
            <a:endParaRPr lang="fr-FR" dirty="0"/>
          </a:p>
        </p:txBody>
      </p:sp>
    </p:spTree>
    <p:extLst>
      <p:ext uri="{BB962C8B-B14F-4D97-AF65-F5344CB8AC3E}">
        <p14:creationId xmlns:p14="http://schemas.microsoft.com/office/powerpoint/2010/main" val="2044756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2063552" y="2420889"/>
            <a:ext cx="8314184" cy="1362075"/>
          </a:xfrm>
        </p:spPr>
        <p:txBody>
          <a:bodyPr/>
          <a:lstStyle/>
          <a:p>
            <a:r>
              <a:rPr lang="fr-FR" dirty="0"/>
              <a:t>Règlement général sur la protection des données (RGPD)</a:t>
            </a:r>
            <a:br>
              <a:rPr lang="fr-FR" dirty="0"/>
            </a:br>
            <a:br>
              <a:rPr lang="fr-FR" dirty="0"/>
            </a:br>
            <a:r>
              <a:rPr lang="fr-FR" sz="3600" dirty="0"/>
              <a:t>Rappel </a:t>
            </a:r>
            <a:r>
              <a:rPr lang="fr-FR" sz="3600" dirty="0" err="1"/>
              <a:t>dEs</a:t>
            </a:r>
            <a:r>
              <a:rPr lang="fr-FR" sz="3600" dirty="0"/>
              <a:t> grands principes</a:t>
            </a:r>
          </a:p>
        </p:txBody>
      </p:sp>
      <p:sp>
        <p:nvSpPr>
          <p:cNvPr id="4" name="Espace réservé de la date 3"/>
          <p:cNvSpPr>
            <a:spLocks noGrp="1"/>
          </p:cNvSpPr>
          <p:nvPr>
            <p:ph type="dt" sz="half" idx="10"/>
          </p:nvPr>
        </p:nvSpPr>
        <p:spPr/>
        <p:txBody>
          <a:bodyPr/>
          <a:lstStyle/>
          <a:p>
            <a:fld id="{9C76AD79-17AA-4F43-A088-7C1B3C897B94}" type="datetime1">
              <a:rPr lang="fr-FR" smtClean="0"/>
              <a:t>09/10/2024</a:t>
            </a:fld>
            <a:endParaRPr lang="fr-FR" dirty="0"/>
          </a:p>
        </p:txBody>
      </p:sp>
      <p:sp>
        <p:nvSpPr>
          <p:cNvPr id="5" name="Espace réservé du pied de page 4"/>
          <p:cNvSpPr>
            <a:spLocks noGrp="1"/>
          </p:cNvSpPr>
          <p:nvPr>
            <p:ph type="ftr" sz="quarter" idx="11"/>
          </p:nvPr>
        </p:nvSpPr>
        <p:spPr/>
        <p:txBody>
          <a:bodyPr/>
          <a:lstStyle/>
          <a:p>
            <a:r>
              <a:rPr lang="fr-FR"/>
              <a:t>Hélène GUIMIOT</a:t>
            </a:r>
            <a:endParaRPr lang="fr-FR" dirty="0"/>
          </a:p>
        </p:txBody>
      </p:sp>
      <p:sp>
        <p:nvSpPr>
          <p:cNvPr id="2" name="Espace réservé du numéro de diapositive 1">
            <a:extLst>
              <a:ext uri="{FF2B5EF4-FFF2-40B4-BE49-F238E27FC236}">
                <a16:creationId xmlns:a16="http://schemas.microsoft.com/office/drawing/2014/main" id="{F3981214-3597-4D13-A3D1-DBC443286BAC}"/>
              </a:ext>
            </a:extLst>
          </p:cNvPr>
          <p:cNvSpPr>
            <a:spLocks noGrp="1"/>
          </p:cNvSpPr>
          <p:nvPr>
            <p:ph type="sldNum" sz="quarter" idx="12"/>
          </p:nvPr>
        </p:nvSpPr>
        <p:spPr/>
        <p:txBody>
          <a:bodyPr/>
          <a:lstStyle/>
          <a:p>
            <a:fld id="{0579DC97-5D12-4D9B-BA49-CCEB784B454D}" type="slidenum">
              <a:rPr lang="fr-FR" smtClean="0"/>
              <a:pPr/>
              <a:t>6</a:t>
            </a:fld>
            <a:endParaRPr lang="fr-FR" dirty="0"/>
          </a:p>
        </p:txBody>
      </p:sp>
    </p:spTree>
    <p:extLst>
      <p:ext uri="{BB962C8B-B14F-4D97-AF65-F5344CB8AC3E}">
        <p14:creationId xmlns:p14="http://schemas.microsoft.com/office/powerpoint/2010/main" val="404134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0579DC97-5D12-4D9B-BA49-CCEB784B454D}" type="slidenum">
              <a:rPr lang="fr-FR" smtClean="0"/>
              <a:pPr/>
              <a:t>7</a:t>
            </a:fld>
            <a:endParaRPr lang="fr-FR"/>
          </a:p>
        </p:txBody>
      </p:sp>
      <p:sp>
        <p:nvSpPr>
          <p:cNvPr id="24" name="Titre 1"/>
          <p:cNvSpPr>
            <a:spLocks noGrp="1"/>
          </p:cNvSpPr>
          <p:nvPr>
            <p:ph type="title"/>
          </p:nvPr>
        </p:nvSpPr>
        <p:spPr>
          <a:xfrm>
            <a:off x="623392" y="260648"/>
            <a:ext cx="10972800" cy="1143000"/>
          </a:xfrm>
        </p:spPr>
        <p:txBody>
          <a:bodyPr/>
          <a:lstStyle/>
          <a:p>
            <a:r>
              <a:rPr lang="fr-FR" sz="2800" dirty="0">
                <a:solidFill>
                  <a:schemeClr val="accent2"/>
                </a:solidFill>
              </a:rPr>
              <a:t>Qu’est ce qu’une donnée à caractère personnel ? </a:t>
            </a:r>
          </a:p>
        </p:txBody>
      </p:sp>
      <p:pic>
        <p:nvPicPr>
          <p:cNvPr id="20" name="Espace réservé du contenu 3">
            <a:extLst>
              <a:ext uri="{FF2B5EF4-FFF2-40B4-BE49-F238E27FC236}">
                <a16:creationId xmlns:a16="http://schemas.microsoft.com/office/drawing/2014/main" id="{DD6CBDA6-598B-422E-B852-53108B859B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983432" y="1833924"/>
            <a:ext cx="5685253" cy="4092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 name="Espace réservé du contenu 2">
            <a:extLst>
              <a:ext uri="{FF2B5EF4-FFF2-40B4-BE49-F238E27FC236}">
                <a16:creationId xmlns:a16="http://schemas.microsoft.com/office/drawing/2014/main" id="{2EDEC63B-9DCC-436B-A8EF-42BC601730D3}"/>
              </a:ext>
            </a:extLst>
          </p:cNvPr>
          <p:cNvSpPr>
            <a:spLocks noGrp="1"/>
          </p:cNvSpPr>
          <p:nvPr>
            <p:ph idx="1"/>
          </p:nvPr>
        </p:nvSpPr>
        <p:spPr>
          <a:xfrm>
            <a:off x="6960096" y="1841158"/>
            <a:ext cx="4464496" cy="4324146"/>
          </a:xfrm>
        </p:spPr>
        <p:txBody>
          <a:bodyPr>
            <a:noAutofit/>
          </a:bodyPr>
          <a:lstStyle/>
          <a:p>
            <a:r>
              <a:rPr lang="fr-FR" sz="1400" b="1" dirty="0">
                <a:latin typeface="Georgia" panose="02040502050405020303" pitchFamily="18" charset="0"/>
              </a:rPr>
              <a:t>Données directement identifiantes </a:t>
            </a:r>
            <a:r>
              <a:rPr lang="fr-FR" sz="1400" dirty="0">
                <a:latin typeface="Georgia" panose="02040502050405020303" pitchFamily="18" charset="0"/>
              </a:rPr>
              <a:t>: </a:t>
            </a:r>
            <a:br>
              <a:rPr lang="fr-FR" sz="1400" dirty="0">
                <a:latin typeface="Georgia" panose="02040502050405020303" pitchFamily="18" charset="0"/>
              </a:rPr>
            </a:br>
            <a:r>
              <a:rPr lang="fr-FR" sz="1400" dirty="0">
                <a:latin typeface="Georgia" panose="02040502050405020303" pitchFamily="18" charset="0"/>
              </a:rPr>
              <a:t>Nom et prénom, photo…</a:t>
            </a:r>
          </a:p>
          <a:p>
            <a:pPr marL="0" indent="0">
              <a:buNone/>
            </a:pPr>
            <a:endParaRPr lang="fr-FR" sz="1400" dirty="0">
              <a:latin typeface="Georgia" panose="02040502050405020303" pitchFamily="18" charset="0"/>
            </a:endParaRPr>
          </a:p>
          <a:p>
            <a:r>
              <a:rPr lang="fr-FR" sz="1400" b="1" dirty="0">
                <a:latin typeface="Georgia" panose="02040502050405020303" pitchFamily="18" charset="0"/>
              </a:rPr>
              <a:t>Données indirectement identifiantes </a:t>
            </a:r>
            <a:r>
              <a:rPr lang="fr-FR" sz="1400" dirty="0">
                <a:latin typeface="Georgia" panose="02040502050405020303" pitchFamily="18" charset="0"/>
              </a:rPr>
              <a:t>: </a:t>
            </a:r>
            <a:br>
              <a:rPr lang="fr-FR" sz="1400" dirty="0">
                <a:latin typeface="Georgia" panose="02040502050405020303" pitchFamily="18" charset="0"/>
              </a:rPr>
            </a:br>
            <a:r>
              <a:rPr lang="fr-FR" sz="1400" dirty="0">
                <a:latin typeface="Georgia" panose="02040502050405020303" pitchFamily="18" charset="0"/>
              </a:rPr>
              <a:t>NIR / INS, adresse IP…</a:t>
            </a:r>
          </a:p>
          <a:p>
            <a:endParaRPr lang="fr-FR" sz="1400" dirty="0">
              <a:latin typeface="Georgia" panose="02040502050405020303" pitchFamily="18" charset="0"/>
            </a:endParaRPr>
          </a:p>
          <a:p>
            <a:r>
              <a:rPr lang="fr-FR" sz="1400" b="1" dirty="0">
                <a:latin typeface="Georgia" panose="02040502050405020303" pitchFamily="18" charset="0"/>
              </a:rPr>
              <a:t>Recoupements d’informations </a:t>
            </a:r>
            <a:r>
              <a:rPr lang="fr-FR" sz="1400" dirty="0">
                <a:latin typeface="Georgia" panose="02040502050405020303" pitchFamily="18" charset="0"/>
              </a:rPr>
              <a:t>:</a:t>
            </a:r>
            <a:br>
              <a:rPr lang="fr-FR" sz="1400" dirty="0">
                <a:latin typeface="Georgia" panose="02040502050405020303" pitchFamily="18" charset="0"/>
              </a:rPr>
            </a:br>
            <a:r>
              <a:rPr lang="fr-FR" sz="1400" dirty="0">
                <a:latin typeface="Georgia" panose="02040502050405020303" pitchFamily="18" charset="0"/>
              </a:rPr>
              <a:t>« le fils aîné du notaire habitant au 11 bd Raspail à Paris ayant été hospitalisé dans le service de cardiologie du centre hospitalier de… »</a:t>
            </a:r>
          </a:p>
        </p:txBody>
      </p:sp>
      <p:sp>
        <p:nvSpPr>
          <p:cNvPr id="2" name="Espace réservé de la date 1">
            <a:extLst>
              <a:ext uri="{FF2B5EF4-FFF2-40B4-BE49-F238E27FC236}">
                <a16:creationId xmlns:a16="http://schemas.microsoft.com/office/drawing/2014/main" id="{FC669372-4EB0-45EF-BB6F-701F556C0BDF}"/>
              </a:ext>
            </a:extLst>
          </p:cNvPr>
          <p:cNvSpPr>
            <a:spLocks noGrp="1"/>
          </p:cNvSpPr>
          <p:nvPr>
            <p:ph type="dt" sz="half" idx="10"/>
          </p:nvPr>
        </p:nvSpPr>
        <p:spPr/>
        <p:txBody>
          <a:bodyPr/>
          <a:lstStyle/>
          <a:p>
            <a:fld id="{C3483752-4635-453A-8207-A3AF34EA6E51}" type="datetime1">
              <a:rPr lang="fr-FR" smtClean="0"/>
              <a:t>09/10/2024</a:t>
            </a:fld>
            <a:endParaRPr lang="fr-FR" dirty="0"/>
          </a:p>
        </p:txBody>
      </p:sp>
      <p:sp>
        <p:nvSpPr>
          <p:cNvPr id="3" name="Espace réservé du pied de page 2">
            <a:extLst>
              <a:ext uri="{FF2B5EF4-FFF2-40B4-BE49-F238E27FC236}">
                <a16:creationId xmlns:a16="http://schemas.microsoft.com/office/drawing/2014/main" id="{151C6C8F-A482-4D02-8208-581FEF9EB051}"/>
              </a:ext>
            </a:extLst>
          </p:cNvPr>
          <p:cNvSpPr>
            <a:spLocks noGrp="1"/>
          </p:cNvSpPr>
          <p:nvPr>
            <p:ph type="ftr" sz="quarter" idx="11"/>
          </p:nvPr>
        </p:nvSpPr>
        <p:spPr/>
        <p:txBody>
          <a:bodyPr/>
          <a:lstStyle/>
          <a:p>
            <a:r>
              <a:rPr lang="fr-FR"/>
              <a:t>Hélène GUIMIOT</a:t>
            </a:r>
            <a:endParaRPr lang="fr-FR" dirty="0"/>
          </a:p>
        </p:txBody>
      </p:sp>
      <p:sp>
        <p:nvSpPr>
          <p:cNvPr id="4" name="Rectangle 3">
            <a:extLst>
              <a:ext uri="{FF2B5EF4-FFF2-40B4-BE49-F238E27FC236}">
                <a16:creationId xmlns:a16="http://schemas.microsoft.com/office/drawing/2014/main" id="{02A47BDE-71FB-4C7E-95B2-B3647B1B9EF0}"/>
              </a:ext>
            </a:extLst>
          </p:cNvPr>
          <p:cNvSpPr/>
          <p:nvPr/>
        </p:nvSpPr>
        <p:spPr>
          <a:xfrm>
            <a:off x="6945188" y="4581128"/>
            <a:ext cx="5187956" cy="919250"/>
          </a:xfrm>
          <a:prstGeom prst="rect">
            <a:avLst/>
          </a:prstGeom>
        </p:spPr>
        <p:txBody>
          <a:bodyPr wrap="square">
            <a:spAutoFit/>
          </a:bodyPr>
          <a:lstStyle/>
          <a:p>
            <a:r>
              <a:rPr lang="fr-FR" dirty="0">
                <a:latin typeface="Georgia" panose="02040502050405020303" pitchFamily="18" charset="0"/>
              </a:rPr>
              <a:t>Toute information se rapportant à une </a:t>
            </a:r>
            <a:r>
              <a:rPr lang="fr-FR" b="1" dirty="0">
                <a:latin typeface="Georgia" panose="02040502050405020303" pitchFamily="18" charset="0"/>
              </a:rPr>
              <a:t>personne physique </a:t>
            </a:r>
            <a:r>
              <a:rPr lang="fr-FR" b="1" dirty="0">
                <a:solidFill>
                  <a:srgbClr val="4596EC"/>
                </a:solidFill>
                <a:latin typeface="Georgia" panose="02040502050405020303" pitchFamily="18" charset="0"/>
              </a:rPr>
              <a:t>identifiée</a:t>
            </a:r>
            <a:r>
              <a:rPr lang="fr-FR" dirty="0">
                <a:latin typeface="Georgia" panose="02040502050405020303" pitchFamily="18" charset="0"/>
              </a:rPr>
              <a:t> ou </a:t>
            </a:r>
            <a:r>
              <a:rPr lang="fr-FR" b="1" dirty="0">
                <a:solidFill>
                  <a:srgbClr val="4596EC"/>
                </a:solidFill>
                <a:latin typeface="Georgia" panose="02040502050405020303" pitchFamily="18" charset="0"/>
              </a:rPr>
              <a:t>identifiable</a:t>
            </a:r>
            <a:r>
              <a:rPr lang="fr-FR" dirty="0">
                <a:latin typeface="Georgia" panose="02040502050405020303" pitchFamily="18" charset="0"/>
              </a:rPr>
              <a:t> </a:t>
            </a:r>
            <a:r>
              <a:rPr lang="fr-FR" u="sng" dirty="0">
                <a:latin typeface="Georgia" panose="02040502050405020303" pitchFamily="18" charset="0"/>
              </a:rPr>
              <a:t>directement</a:t>
            </a:r>
            <a:r>
              <a:rPr lang="fr-FR" dirty="0">
                <a:latin typeface="Georgia" panose="02040502050405020303" pitchFamily="18" charset="0"/>
              </a:rPr>
              <a:t> ou </a:t>
            </a:r>
            <a:r>
              <a:rPr lang="fr-FR" u="sng" dirty="0">
                <a:latin typeface="Georgia" panose="02040502050405020303" pitchFamily="18" charset="0"/>
              </a:rPr>
              <a:t>indirectement</a:t>
            </a:r>
            <a:r>
              <a:rPr lang="fr-FR" dirty="0">
                <a:latin typeface="Georgia" panose="02040502050405020303" pitchFamily="18" charset="0"/>
              </a:rPr>
              <a:t>.  </a:t>
            </a:r>
          </a:p>
        </p:txBody>
      </p:sp>
    </p:spTree>
    <p:extLst>
      <p:ext uri="{BB962C8B-B14F-4D97-AF65-F5344CB8AC3E}">
        <p14:creationId xmlns:p14="http://schemas.microsoft.com/office/powerpoint/2010/main" val="45409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wipe(left)">
                                      <p:cBhvr>
                                        <p:cTn id="7" dur="500"/>
                                        <p:tgtEl>
                                          <p:spTgt spid="2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xEl>
                                              <p:pRg st="2" end="2"/>
                                            </p:txEl>
                                          </p:spTgt>
                                        </p:tgtEl>
                                        <p:attrNameLst>
                                          <p:attrName>style.visibility</p:attrName>
                                        </p:attrNameLst>
                                      </p:cBhvr>
                                      <p:to>
                                        <p:strVal val="visible"/>
                                      </p:to>
                                    </p:set>
                                    <p:animEffect transition="in" filter="wipe(left)">
                                      <p:cBhvr>
                                        <p:cTn id="10" dur="500"/>
                                        <p:tgtEl>
                                          <p:spTgt spid="21">
                                            <p:txEl>
                                              <p:pRg st="2" end="2"/>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1">
                                            <p:txEl>
                                              <p:pRg st="4" end="4"/>
                                            </p:txEl>
                                          </p:spTgt>
                                        </p:tgtEl>
                                        <p:attrNameLst>
                                          <p:attrName>style.visibility</p:attrName>
                                        </p:attrNameLst>
                                      </p:cBhvr>
                                      <p:to>
                                        <p:strVal val="visible"/>
                                      </p:to>
                                    </p:set>
                                    <p:animEffect transition="in" filter="wipe(left)">
                                      <p:cBhvr>
                                        <p:cTn id="13" dur="500"/>
                                        <p:tgtEl>
                                          <p:spTgt spid="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4715" y="274638"/>
            <a:ext cx="12673393" cy="1143000"/>
          </a:xfrm>
        </p:spPr>
        <p:txBody>
          <a:bodyPr/>
          <a:lstStyle/>
          <a:p>
            <a:r>
              <a:rPr lang="fr-FR" sz="3200" dirty="0">
                <a:solidFill>
                  <a:srgbClr val="4596EC"/>
                </a:solidFill>
              </a:rPr>
              <a:t>La notion de traitement de données à caractère personnel</a:t>
            </a:r>
          </a:p>
        </p:txBody>
      </p:sp>
      <p:sp>
        <p:nvSpPr>
          <p:cNvPr id="14" name="ZoneTexte 13"/>
          <p:cNvSpPr txBox="1"/>
          <p:nvPr/>
        </p:nvSpPr>
        <p:spPr>
          <a:xfrm>
            <a:off x="3232601" y="4828538"/>
            <a:ext cx="1584176" cy="584775"/>
          </a:xfrm>
          <a:prstGeom prst="rect">
            <a:avLst/>
          </a:prstGeom>
          <a:noFill/>
        </p:spPr>
        <p:txBody>
          <a:bodyPr wrap="square" rtlCol="0">
            <a:spAutoFit/>
          </a:bodyPr>
          <a:lstStyle/>
          <a:p>
            <a:r>
              <a:rPr lang="fr-FR" sz="1600" b="1" dirty="0">
                <a:solidFill>
                  <a:schemeClr val="bg1"/>
                </a:solidFill>
                <a:latin typeface="Georgia" panose="02040502050405020303" pitchFamily="18" charset="0"/>
              </a:rPr>
              <a:t>Directement identifiant</a:t>
            </a:r>
          </a:p>
        </p:txBody>
      </p:sp>
      <p:sp>
        <p:nvSpPr>
          <p:cNvPr id="21" name="ZoneTexte 20"/>
          <p:cNvSpPr txBox="1"/>
          <p:nvPr/>
        </p:nvSpPr>
        <p:spPr>
          <a:xfrm>
            <a:off x="7527336" y="4830600"/>
            <a:ext cx="1959695" cy="338554"/>
          </a:xfrm>
          <a:prstGeom prst="rect">
            <a:avLst/>
          </a:prstGeom>
          <a:noFill/>
        </p:spPr>
        <p:txBody>
          <a:bodyPr wrap="square" rtlCol="0">
            <a:spAutoFit/>
          </a:bodyPr>
          <a:lstStyle/>
          <a:p>
            <a:pPr algn="ctr"/>
            <a:r>
              <a:rPr lang="fr-FR" sz="1600" b="1" dirty="0">
                <a:solidFill>
                  <a:schemeClr val="bg1"/>
                </a:solidFill>
                <a:latin typeface="Georgia" panose="02040502050405020303" pitchFamily="18" charset="0"/>
              </a:rPr>
              <a:t>Par destination</a:t>
            </a:r>
          </a:p>
        </p:txBody>
      </p:sp>
      <p:sp>
        <p:nvSpPr>
          <p:cNvPr id="23" name="ZoneTexte 22"/>
          <p:cNvSpPr txBox="1"/>
          <p:nvPr/>
        </p:nvSpPr>
        <p:spPr>
          <a:xfrm>
            <a:off x="1500669" y="2481575"/>
            <a:ext cx="3444073" cy="400110"/>
          </a:xfrm>
          <a:prstGeom prst="rect">
            <a:avLst/>
          </a:prstGeom>
          <a:solidFill>
            <a:srgbClr val="4596EC"/>
          </a:solidFill>
        </p:spPr>
        <p:txBody>
          <a:bodyPr wrap="square" rtlCol="0">
            <a:spAutoFit/>
          </a:bodyPr>
          <a:lstStyle/>
          <a:p>
            <a:r>
              <a:rPr lang="fr-FR" sz="2000" b="1" dirty="0">
                <a:solidFill>
                  <a:schemeClr val="bg1"/>
                </a:solidFill>
                <a:latin typeface="Georgia" panose="02040502050405020303" pitchFamily="18" charset="0"/>
              </a:rPr>
              <a:t> Traitement </a:t>
            </a:r>
          </a:p>
        </p:txBody>
      </p:sp>
      <p:sp>
        <p:nvSpPr>
          <p:cNvPr id="37" name="ZoneTexte 36"/>
          <p:cNvSpPr txBox="1"/>
          <p:nvPr/>
        </p:nvSpPr>
        <p:spPr>
          <a:xfrm>
            <a:off x="839416" y="3434831"/>
            <a:ext cx="5826968" cy="1107996"/>
          </a:xfrm>
          <a:prstGeom prst="rect">
            <a:avLst/>
          </a:prstGeom>
          <a:noFill/>
          <a:ln w="9525">
            <a:solidFill>
              <a:srgbClr val="4596EC"/>
            </a:solidFill>
            <a:prstDash val="solid"/>
          </a:ln>
        </p:spPr>
        <p:txBody>
          <a:bodyPr wrap="square" rtlCol="0">
            <a:spAutoFit/>
          </a:bodyPr>
          <a:lstStyle/>
          <a:p>
            <a:r>
              <a:rPr lang="fr-FR" sz="2200" dirty="0">
                <a:latin typeface="Georgia" panose="02040502050405020303" pitchFamily="18" charset="0"/>
              </a:rPr>
              <a:t>Toute</a:t>
            </a:r>
            <a:r>
              <a:rPr lang="fr-FR" sz="2200" b="1" dirty="0">
                <a:latin typeface="Georgia" panose="02040502050405020303" pitchFamily="18" charset="0"/>
              </a:rPr>
              <a:t> </a:t>
            </a:r>
            <a:r>
              <a:rPr lang="fr-FR" sz="2200" b="1" dirty="0">
                <a:solidFill>
                  <a:srgbClr val="4596EC"/>
                </a:solidFill>
                <a:latin typeface="Georgia" panose="02040502050405020303" pitchFamily="18" charset="0"/>
              </a:rPr>
              <a:t>opération</a:t>
            </a:r>
            <a:r>
              <a:rPr lang="fr-FR" sz="2200" b="1" dirty="0">
                <a:latin typeface="Georgia" panose="02040502050405020303" pitchFamily="18" charset="0"/>
              </a:rPr>
              <a:t> </a:t>
            </a:r>
            <a:r>
              <a:rPr lang="fr-FR" sz="2200" dirty="0">
                <a:latin typeface="Georgia" panose="02040502050405020303" pitchFamily="18" charset="0"/>
              </a:rPr>
              <a:t>portant sur des données personnelles,</a:t>
            </a:r>
            <a:r>
              <a:rPr lang="fr-FR" sz="2200" b="1" dirty="0">
                <a:latin typeface="Georgia" panose="02040502050405020303" pitchFamily="18" charset="0"/>
              </a:rPr>
              <a:t> quel que soit le procédé utilisé.</a:t>
            </a:r>
            <a:r>
              <a:rPr lang="fr-FR" sz="2200" dirty="0">
                <a:latin typeface="Georgia" panose="02040502050405020303" pitchFamily="18" charset="0"/>
              </a:rPr>
              <a:t> </a:t>
            </a:r>
          </a:p>
        </p:txBody>
      </p:sp>
      <p:sp>
        <p:nvSpPr>
          <p:cNvPr id="11" name="Rectangle à coins arrondis 10"/>
          <p:cNvSpPr/>
          <p:nvPr/>
        </p:nvSpPr>
        <p:spPr>
          <a:xfrm>
            <a:off x="7901188" y="2423396"/>
            <a:ext cx="3019348" cy="2984185"/>
          </a:xfrm>
          <a:prstGeom prst="roundRect">
            <a:avLst/>
          </a:prstGeom>
          <a:solidFill>
            <a:srgbClr val="D1C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a:latin typeface="Georgia" panose="02040502050405020303" pitchFamily="18" charset="0"/>
              </a:rPr>
              <a:t>Par exemple: </a:t>
            </a:r>
          </a:p>
          <a:p>
            <a:pPr marL="285750" indent="-285750">
              <a:buFont typeface="Wingdings" panose="05000000000000000000" pitchFamily="2" charset="2"/>
              <a:buChar char="§"/>
            </a:pPr>
            <a:r>
              <a:rPr lang="fr-FR" sz="2000" dirty="0">
                <a:latin typeface="Georgia" panose="02040502050405020303" pitchFamily="18" charset="0"/>
              </a:rPr>
              <a:t>enregistrer, </a:t>
            </a:r>
          </a:p>
          <a:p>
            <a:pPr marL="285750" indent="-285750">
              <a:buFont typeface="Wingdings" panose="05000000000000000000" pitchFamily="2" charset="2"/>
              <a:buChar char="§"/>
            </a:pPr>
            <a:r>
              <a:rPr lang="fr-FR" sz="2000" dirty="0">
                <a:latin typeface="Georgia" panose="02040502050405020303" pitchFamily="18" charset="0"/>
              </a:rPr>
              <a:t>organiser, </a:t>
            </a:r>
          </a:p>
          <a:p>
            <a:pPr marL="285750" indent="-285750">
              <a:buFont typeface="Wingdings" panose="05000000000000000000" pitchFamily="2" charset="2"/>
              <a:buChar char="§"/>
            </a:pPr>
            <a:r>
              <a:rPr lang="fr-FR" sz="2000" dirty="0">
                <a:latin typeface="Georgia" panose="02040502050405020303" pitchFamily="18" charset="0"/>
              </a:rPr>
              <a:t>conserver,</a:t>
            </a:r>
          </a:p>
          <a:p>
            <a:pPr marL="285750" indent="-285750">
              <a:buFont typeface="Wingdings" panose="05000000000000000000" pitchFamily="2" charset="2"/>
              <a:buChar char="§"/>
            </a:pPr>
            <a:r>
              <a:rPr lang="fr-FR" sz="2000" dirty="0">
                <a:latin typeface="Georgia" panose="02040502050405020303" pitchFamily="18" charset="0"/>
              </a:rPr>
              <a:t>modifier, </a:t>
            </a:r>
          </a:p>
          <a:p>
            <a:pPr marL="285750" indent="-285750">
              <a:buFont typeface="Wingdings" panose="05000000000000000000" pitchFamily="2" charset="2"/>
              <a:buChar char="§"/>
            </a:pPr>
            <a:r>
              <a:rPr lang="fr-FR" sz="2000" dirty="0">
                <a:latin typeface="Georgia" panose="02040502050405020303" pitchFamily="18" charset="0"/>
              </a:rPr>
              <a:t>transmettre,</a:t>
            </a:r>
          </a:p>
          <a:p>
            <a:pPr marL="285750" indent="-285750">
              <a:buFont typeface="Wingdings" panose="05000000000000000000" pitchFamily="2" charset="2"/>
              <a:buChar char="§"/>
            </a:pPr>
            <a:r>
              <a:rPr lang="fr-FR" sz="2000" dirty="0">
                <a:latin typeface="Georgia" panose="02040502050405020303" pitchFamily="18" charset="0"/>
              </a:rPr>
              <a:t>visualiser </a:t>
            </a:r>
          </a:p>
          <a:p>
            <a:pPr marL="285750" indent="-285750">
              <a:buFont typeface="Wingdings" panose="05000000000000000000" pitchFamily="2" charset="2"/>
              <a:buChar char="§"/>
            </a:pPr>
            <a:r>
              <a:rPr lang="fr-FR" sz="2000" dirty="0">
                <a:latin typeface="Georgia" panose="02040502050405020303" pitchFamily="18" charset="0"/>
              </a:rPr>
              <a:t>etc. </a:t>
            </a:r>
            <a:endParaRPr lang="fr-FR" sz="2000" i="1" dirty="0">
              <a:latin typeface="Georgia" panose="02040502050405020303" pitchFamily="18" charset="0"/>
            </a:endParaRPr>
          </a:p>
        </p:txBody>
      </p:sp>
      <p:cxnSp>
        <p:nvCxnSpPr>
          <p:cNvPr id="38" name="Connecteur droit 37"/>
          <p:cNvCxnSpPr/>
          <p:nvPr/>
        </p:nvCxnSpPr>
        <p:spPr>
          <a:xfrm>
            <a:off x="6728432" y="3727218"/>
            <a:ext cx="1167497" cy="5731"/>
          </a:xfrm>
          <a:prstGeom prst="line">
            <a:avLst/>
          </a:prstGeom>
          <a:ln>
            <a:solidFill>
              <a:srgbClr val="D1CCB9"/>
            </a:solidFill>
          </a:ln>
        </p:spPr>
        <p:style>
          <a:lnRef idx="1">
            <a:schemeClr val="accent1"/>
          </a:lnRef>
          <a:fillRef idx="0">
            <a:schemeClr val="accent1"/>
          </a:fillRef>
          <a:effectRef idx="0">
            <a:schemeClr val="accent1"/>
          </a:effectRef>
          <a:fontRef idx="minor">
            <a:schemeClr val="tx1"/>
          </a:fontRef>
        </p:style>
      </p:cxnSp>
      <p:sp>
        <p:nvSpPr>
          <p:cNvPr id="6" name="Espace réservé du pied de page 5">
            <a:extLst>
              <a:ext uri="{FF2B5EF4-FFF2-40B4-BE49-F238E27FC236}">
                <a16:creationId xmlns:a16="http://schemas.microsoft.com/office/drawing/2014/main" id="{94705576-1D36-4BA8-84D6-57E9D3D8EC9E}"/>
              </a:ext>
            </a:extLst>
          </p:cNvPr>
          <p:cNvSpPr>
            <a:spLocks noGrp="1"/>
          </p:cNvSpPr>
          <p:nvPr>
            <p:ph type="ftr" sz="quarter" idx="11"/>
          </p:nvPr>
        </p:nvSpPr>
        <p:spPr>
          <a:xfrm>
            <a:off x="1775520" y="6357225"/>
            <a:ext cx="4896544" cy="365125"/>
          </a:xfrm>
        </p:spPr>
        <p:txBody>
          <a:bodyPr/>
          <a:lstStyle/>
          <a:p>
            <a:r>
              <a:rPr lang="fr-FR"/>
              <a:t>Hélène GUIMIOT</a:t>
            </a:r>
            <a:endParaRPr lang="fr-FR" dirty="0"/>
          </a:p>
        </p:txBody>
      </p:sp>
      <p:sp>
        <p:nvSpPr>
          <p:cNvPr id="3" name="Espace réservé de la date 2">
            <a:extLst>
              <a:ext uri="{FF2B5EF4-FFF2-40B4-BE49-F238E27FC236}">
                <a16:creationId xmlns:a16="http://schemas.microsoft.com/office/drawing/2014/main" id="{797FC272-0577-4FB0-B85A-6CAA08A2DE34}"/>
              </a:ext>
            </a:extLst>
          </p:cNvPr>
          <p:cNvSpPr>
            <a:spLocks noGrp="1"/>
          </p:cNvSpPr>
          <p:nvPr>
            <p:ph type="dt" sz="half" idx="10"/>
          </p:nvPr>
        </p:nvSpPr>
        <p:spPr/>
        <p:txBody>
          <a:bodyPr/>
          <a:lstStyle/>
          <a:p>
            <a:fld id="{A75CB93F-5566-4B39-B8BE-4A58F1D9B4D5}" type="datetime1">
              <a:rPr lang="fr-FR" smtClean="0"/>
              <a:t>09/10/2024</a:t>
            </a:fld>
            <a:endParaRPr lang="fr-FR" dirty="0"/>
          </a:p>
        </p:txBody>
      </p:sp>
      <p:sp>
        <p:nvSpPr>
          <p:cNvPr id="4" name="Espace réservé du numéro de diapositive 3">
            <a:extLst>
              <a:ext uri="{FF2B5EF4-FFF2-40B4-BE49-F238E27FC236}">
                <a16:creationId xmlns:a16="http://schemas.microsoft.com/office/drawing/2014/main" id="{C2F993B6-F60F-43E7-8470-313A5B796E66}"/>
              </a:ext>
            </a:extLst>
          </p:cNvPr>
          <p:cNvSpPr>
            <a:spLocks noGrp="1"/>
          </p:cNvSpPr>
          <p:nvPr>
            <p:ph type="sldNum" sz="quarter" idx="12"/>
          </p:nvPr>
        </p:nvSpPr>
        <p:spPr/>
        <p:txBody>
          <a:bodyPr/>
          <a:lstStyle/>
          <a:p>
            <a:fld id="{0579DC97-5D12-4D9B-BA49-CCEB784B454D}" type="slidenum">
              <a:rPr lang="fr-FR" smtClean="0"/>
              <a:pPr/>
              <a:t>8</a:t>
            </a:fld>
            <a:endParaRPr lang="fr-FR" dirty="0"/>
          </a:p>
        </p:txBody>
      </p:sp>
    </p:spTree>
    <p:extLst>
      <p:ext uri="{BB962C8B-B14F-4D97-AF65-F5344CB8AC3E}">
        <p14:creationId xmlns:p14="http://schemas.microsoft.com/office/powerpoint/2010/main" val="8709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7"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p:txBody>
          <a:bodyPr/>
          <a:lstStyle/>
          <a:p>
            <a:r>
              <a:rPr lang="fr-FR" sz="2800" dirty="0">
                <a:solidFill>
                  <a:schemeClr val="accent2"/>
                </a:solidFill>
              </a:rPr>
              <a:t>Données pseudonymisées # données anonymisées</a:t>
            </a:r>
            <a:endParaRPr lang="fr-FR" sz="1600" dirty="0">
              <a:solidFill>
                <a:schemeClr val="accent2"/>
              </a:solidFill>
            </a:endParaRPr>
          </a:p>
        </p:txBody>
      </p:sp>
      <p:sp>
        <p:nvSpPr>
          <p:cNvPr id="2" name="ZoneTexte 1"/>
          <p:cNvSpPr txBox="1"/>
          <p:nvPr/>
        </p:nvSpPr>
        <p:spPr>
          <a:xfrm>
            <a:off x="785029" y="2006707"/>
            <a:ext cx="10887000" cy="4585871"/>
          </a:xfrm>
          <a:prstGeom prst="rect">
            <a:avLst/>
          </a:prstGeom>
          <a:noFill/>
          <a:ln w="9525">
            <a:solidFill>
              <a:srgbClr val="4596EC"/>
            </a:solidFill>
            <a:prstDash val="solid"/>
          </a:ln>
        </p:spPr>
        <p:txBody>
          <a:bodyPr wrap="square" rtlCol="0">
            <a:spAutoFit/>
          </a:bodyPr>
          <a:lstStyle/>
          <a:p>
            <a:pPr algn="just"/>
            <a:r>
              <a:rPr lang="fr-FR" sz="2000" b="1" dirty="0">
                <a:latin typeface="Georgia" panose="02040502050405020303" pitchFamily="18" charset="0"/>
              </a:rPr>
              <a:t>Pseudonymisation</a:t>
            </a:r>
            <a:r>
              <a:rPr lang="fr-FR" sz="2000" dirty="0">
                <a:latin typeface="Georgia" panose="02040502050405020303" pitchFamily="18" charset="0"/>
              </a:rPr>
              <a:t>: </a:t>
            </a:r>
            <a:r>
              <a:rPr lang="fr-FR" sz="2000" i="1" dirty="0">
                <a:latin typeface="Georgia" panose="02040502050405020303" pitchFamily="18" charset="0"/>
              </a:rPr>
              <a:t>«l</a:t>
            </a:r>
            <a:r>
              <a:rPr lang="fr-FR" sz="2000" i="1" dirty="0"/>
              <a:t>e traitement de données à caractère personnel de telle façon que celles-ci ne puissent plus être attribuées à une personne concernée précise sans avoir recours à des informations supplémentaires, pour autant que ces informations supplémentaires soient conservées séparément et soumises à des mesures techniques et organisationnelles afin de garantir que les données à caractère personnel ne sont pas attribuées à une personne physique identifiée ou identifiable »</a:t>
            </a:r>
            <a:r>
              <a:rPr lang="fr-FR" sz="2000" i="1" dirty="0">
                <a:latin typeface="Georgia" panose="02040502050405020303" pitchFamily="18" charset="0"/>
              </a:rPr>
              <a:t> </a:t>
            </a:r>
          </a:p>
          <a:p>
            <a:pPr algn="just"/>
            <a:endParaRPr lang="fr-FR" sz="2000" i="1" dirty="0">
              <a:latin typeface="Georgia" panose="02040502050405020303" pitchFamily="18" charset="0"/>
            </a:endParaRPr>
          </a:p>
          <a:p>
            <a:pPr algn="just"/>
            <a:r>
              <a:rPr lang="fr-FR" sz="2000" dirty="0"/>
              <a:t>Une donnée non directement </a:t>
            </a:r>
            <a:r>
              <a:rPr lang="fr-FR" sz="2000" dirty="0" err="1"/>
              <a:t>identifiante</a:t>
            </a:r>
            <a:r>
              <a:rPr lang="fr-FR" sz="2000" dirty="0"/>
              <a:t> peut être une donnée à caractère personnel : </a:t>
            </a:r>
            <a:r>
              <a:rPr lang="fr-FR" sz="2000" b="1" dirty="0"/>
              <a:t>donnée </a:t>
            </a:r>
            <a:r>
              <a:rPr lang="fr-FR" sz="2000" b="1" dirty="0" err="1"/>
              <a:t>pseudonymisée</a:t>
            </a:r>
            <a:r>
              <a:rPr lang="fr-FR" sz="2000" b="1" dirty="0"/>
              <a:t> / codée (la plupart du temps, en recherche)</a:t>
            </a:r>
          </a:p>
          <a:p>
            <a:pPr algn="just"/>
            <a:endParaRPr lang="fr-FR" sz="2000" b="1" dirty="0"/>
          </a:p>
          <a:p>
            <a:pPr algn="just"/>
            <a:r>
              <a:rPr lang="fr-FR" sz="2000" b="1" dirty="0"/>
              <a:t>Une donnée « anonyme » n’est PLUS/PAS une donnée à caractère personnel</a:t>
            </a:r>
          </a:p>
          <a:p>
            <a:pPr algn="just"/>
            <a:endParaRPr lang="fr-FR" sz="2400" i="1" dirty="0">
              <a:latin typeface="Georgia" panose="02040502050405020303" pitchFamily="18" charset="0"/>
            </a:endParaRPr>
          </a:p>
          <a:p>
            <a:pPr algn="just"/>
            <a:endParaRPr lang="fr-FR" sz="2400" i="1" dirty="0">
              <a:latin typeface="Georgia" panose="02040502050405020303" pitchFamily="18" charset="0"/>
            </a:endParaRPr>
          </a:p>
          <a:p>
            <a:pPr algn="just"/>
            <a:endParaRPr lang="fr-FR" sz="2400" dirty="0">
              <a:latin typeface="Georgia" panose="02040502050405020303" pitchFamily="18" charset="0"/>
            </a:endParaRPr>
          </a:p>
        </p:txBody>
      </p:sp>
      <p:sp>
        <p:nvSpPr>
          <p:cNvPr id="3" name="ZoneTexte 2"/>
          <p:cNvSpPr txBox="1"/>
          <p:nvPr/>
        </p:nvSpPr>
        <p:spPr>
          <a:xfrm>
            <a:off x="263352" y="1614143"/>
            <a:ext cx="2348720" cy="369332"/>
          </a:xfrm>
          <a:prstGeom prst="rect">
            <a:avLst/>
          </a:prstGeom>
          <a:solidFill>
            <a:srgbClr val="4596EC"/>
          </a:solidFill>
        </p:spPr>
        <p:txBody>
          <a:bodyPr wrap="none" rtlCol="0">
            <a:spAutoFit/>
          </a:bodyPr>
          <a:lstStyle/>
          <a:p>
            <a:r>
              <a:rPr lang="fr-FR" b="1" dirty="0">
                <a:solidFill>
                  <a:schemeClr val="bg1"/>
                </a:solidFill>
                <a:latin typeface="Georgia" panose="02040502050405020303" pitchFamily="18" charset="0"/>
              </a:rPr>
              <a:t>Article 4 du RGPD</a:t>
            </a: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4432" y="4863655"/>
            <a:ext cx="1687597" cy="1476275"/>
          </a:xfrm>
          <a:prstGeom prst="rect">
            <a:avLst/>
          </a:prstGeom>
        </p:spPr>
      </p:pic>
      <p:sp>
        <p:nvSpPr>
          <p:cNvPr id="4" name="Espace réservé du pied de page 3"/>
          <p:cNvSpPr>
            <a:spLocks noGrp="1"/>
          </p:cNvSpPr>
          <p:nvPr>
            <p:ph type="ftr" sz="quarter" idx="11"/>
          </p:nvPr>
        </p:nvSpPr>
        <p:spPr/>
        <p:txBody>
          <a:bodyPr/>
          <a:lstStyle/>
          <a:p>
            <a:r>
              <a:rPr lang="fr-FR"/>
              <a:t>Hélène GUIMIOT</a:t>
            </a:r>
          </a:p>
        </p:txBody>
      </p:sp>
      <p:sp>
        <p:nvSpPr>
          <p:cNvPr id="5" name="Espace réservé de la date 4">
            <a:extLst>
              <a:ext uri="{FF2B5EF4-FFF2-40B4-BE49-F238E27FC236}">
                <a16:creationId xmlns:a16="http://schemas.microsoft.com/office/drawing/2014/main" id="{46127E52-7A66-4570-AA60-E352C66783B7}"/>
              </a:ext>
            </a:extLst>
          </p:cNvPr>
          <p:cNvSpPr>
            <a:spLocks noGrp="1"/>
          </p:cNvSpPr>
          <p:nvPr>
            <p:ph type="dt" sz="half" idx="10"/>
          </p:nvPr>
        </p:nvSpPr>
        <p:spPr/>
        <p:txBody>
          <a:bodyPr/>
          <a:lstStyle/>
          <a:p>
            <a:fld id="{FA1EEC3D-C712-436E-BCFD-DEDCF4F7D9AB}" type="datetime1">
              <a:rPr lang="fr-FR" smtClean="0"/>
              <a:t>09/10/2024</a:t>
            </a:fld>
            <a:endParaRPr lang="fr-FR" dirty="0"/>
          </a:p>
        </p:txBody>
      </p:sp>
      <p:sp>
        <p:nvSpPr>
          <p:cNvPr id="8" name="Espace réservé du numéro de diapositive 7">
            <a:extLst>
              <a:ext uri="{FF2B5EF4-FFF2-40B4-BE49-F238E27FC236}">
                <a16:creationId xmlns:a16="http://schemas.microsoft.com/office/drawing/2014/main" id="{4D4BC055-3860-405C-B819-38F7129E8F9C}"/>
              </a:ext>
            </a:extLst>
          </p:cNvPr>
          <p:cNvSpPr>
            <a:spLocks noGrp="1"/>
          </p:cNvSpPr>
          <p:nvPr>
            <p:ph type="sldNum" sz="quarter" idx="12"/>
          </p:nvPr>
        </p:nvSpPr>
        <p:spPr/>
        <p:txBody>
          <a:bodyPr/>
          <a:lstStyle/>
          <a:p>
            <a:fld id="{0579DC97-5D12-4D9B-BA49-CCEB784B454D}" type="slidenum">
              <a:rPr lang="fr-FR" smtClean="0"/>
              <a:pPr/>
              <a:t>9</a:t>
            </a:fld>
            <a:endParaRPr lang="fr-FR" dirty="0"/>
          </a:p>
        </p:txBody>
      </p:sp>
    </p:spTree>
    <p:extLst>
      <p:ext uri="{BB962C8B-B14F-4D97-AF65-F5344CB8AC3E}">
        <p14:creationId xmlns:p14="http://schemas.microsoft.com/office/powerpoint/2010/main" val="5463406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PPT_DBNAME" val="CNIL Atelier RGPD version allégée[20170816121515602].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Thème Office">
  <a:themeElements>
    <a:clrScheme name="Personnalisé 1">
      <a:dk1>
        <a:srgbClr val="333333"/>
      </a:dk1>
      <a:lt1>
        <a:sysClr val="window" lastClr="FFFFFF"/>
      </a:lt1>
      <a:dk2>
        <a:srgbClr val="333333"/>
      </a:dk2>
      <a:lt2>
        <a:srgbClr val="FFFFFF"/>
      </a:lt2>
      <a:accent1>
        <a:srgbClr val="004495"/>
      </a:accent1>
      <a:accent2>
        <a:srgbClr val="4596EC"/>
      </a:accent2>
      <a:accent3>
        <a:srgbClr val="E52E2F"/>
      </a:accent3>
      <a:accent4>
        <a:srgbClr val="8064A2"/>
      </a:accent4>
      <a:accent5>
        <a:srgbClr val="4BACC6"/>
      </a:accent5>
      <a:accent6>
        <a:srgbClr val="F79646"/>
      </a:accent6>
      <a:hlink>
        <a:srgbClr val="4596EC"/>
      </a:hlink>
      <a:folHlink>
        <a:srgbClr val="4596EC"/>
      </a:folHlink>
    </a:clrScheme>
    <a:fontScheme name="Personnalisé 1">
      <a:majorFont>
        <a:latin typeface="open sans"/>
        <a:ea typeface=""/>
        <a:cs typeface=""/>
      </a:majorFont>
      <a:minorFont>
        <a:latin typeface="open sans "/>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24603</TotalTime>
  <Words>6711</Words>
  <Application>Microsoft Office PowerPoint</Application>
  <PresentationFormat>Grand écran</PresentationFormat>
  <Paragraphs>804</Paragraphs>
  <Slides>50</Slides>
  <Notes>32</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50</vt:i4>
      </vt:variant>
    </vt:vector>
  </HeadingPairs>
  <TitlesOfParts>
    <vt:vector size="63" baseType="lpstr">
      <vt:lpstr>Arial</vt:lpstr>
      <vt:lpstr>Calibri</vt:lpstr>
      <vt:lpstr>Century Gothic</vt:lpstr>
      <vt:lpstr>Georgia</vt:lpstr>
      <vt:lpstr>Neris</vt:lpstr>
      <vt:lpstr>open sans</vt:lpstr>
      <vt:lpstr>open sans </vt:lpstr>
      <vt:lpstr>Open Sans Extrabold</vt:lpstr>
      <vt:lpstr>Open Sans Light</vt:lpstr>
      <vt:lpstr>Symbol</vt:lpstr>
      <vt:lpstr>Times New Roman</vt:lpstr>
      <vt:lpstr>Wingdings</vt:lpstr>
      <vt:lpstr>Thème Office</vt:lpstr>
      <vt:lpstr>Présentation PowerPoint</vt:lpstr>
      <vt:lpstr>La cnil</vt:lpstr>
      <vt:lpstr>La CNIL</vt:lpstr>
      <vt:lpstr>Les missions de la CNIL</vt:lpstr>
      <vt:lpstr>Le service de la santé</vt:lpstr>
      <vt:lpstr>Règlement général sur la protection des données (RGPD)  Rappel dEs grands principes</vt:lpstr>
      <vt:lpstr>Qu’est ce qu’une donnée à caractère personnel ? </vt:lpstr>
      <vt:lpstr>La notion de traitement de données à caractère personnel</vt:lpstr>
      <vt:lpstr>Données pseudonymisées # données anonymisées</vt:lpstr>
      <vt:lpstr>Données pseudonymisées et données anonymisées: quelle distinction?</vt:lpstr>
      <vt:lpstr>Responsable de traitement et sous-traitant: quelle distinction?</vt:lpstr>
      <vt:lpstr>Rappel des principes clés</vt:lpstr>
      <vt:lpstr>RGPD : La logique de responsabilisation des acteurs</vt:lpstr>
      <vt:lpstr>Le droit applicable à la protection des données</vt:lpstr>
      <vt:lpstr>Qu’est-ce qu’une donnée de santé ? </vt:lpstr>
      <vt:lpstr>Le principe en matière de données de santé</vt:lpstr>
      <vt:lpstr>Les exceptions à ce principe d’interdiction  (article 9.2 RGPD + articles 6 et 44 de la loi « informatique et libertés »)</vt:lpstr>
      <vt:lpstr>Les dispositions spécifiques en santé de la loi « informatique et libertés »</vt:lpstr>
      <vt:lpstr>Traitements ne relevant pas de la section 3</vt:lpstr>
      <vt:lpstr>Et pour la prise en charge?</vt:lpstr>
      <vt:lpstr>Article L. 1110-4 du CSP</vt:lpstr>
      <vt:lpstr>Référentiels et autorisations</vt:lpstr>
      <vt:lpstr>Dans quels cas faut-il réaliser une formalité auprès de la CNIL?</vt:lpstr>
      <vt:lpstr>Les demandes d’autorisation : l’exception!</vt:lpstr>
      <vt:lpstr>Le cadre de la section 3 de la LIL</vt:lpstr>
      <vt:lpstr>Qu’est-ce qu’un entrepôt de données de santé et comment le distinguer d’une recherche?</vt:lpstr>
      <vt:lpstr>Les entrepôts de données de santé </vt:lpstr>
      <vt:lpstr>Autres exemples</vt:lpstr>
      <vt:lpstr>Le cadre de la section 3 de la LIL</vt:lpstr>
      <vt:lpstr>La qualification de la recherche</vt:lpstr>
      <vt:lpstr>Recherche en santé réalisées en France : les démarches en synthèse</vt:lpstr>
      <vt:lpstr>Recherches en santé: les principales questions à se poser</vt:lpstr>
      <vt:lpstr>Présentation PowerPoint</vt:lpstr>
      <vt:lpstr>Référentiels hors recherches</vt:lpstr>
      <vt:lpstr>Présentation du référentiel « entrepôts de données de santé » de la CNIL</vt:lpstr>
      <vt:lpstr>Présentation des méthodologies de référence</vt:lpstr>
      <vt:lpstr>Les différents référentiels en matière de recherches impliquant la personne humaine</vt:lpstr>
      <vt:lpstr>Les différents référentiels applicables en matière de recherches n’impliquant pas la personne humaine</vt:lpstr>
      <vt:lpstr>Les différents référentiels applicables en matière de recherches n’impliquant pas la personne humaine</vt:lpstr>
      <vt:lpstr>Points d’attention</vt:lpstr>
      <vt:lpstr>Présentation PowerPoint</vt:lpstr>
      <vt:lpstr>Focus sur l’information des personnes</vt:lpstr>
      <vt:lpstr>Qu’est-ce que le SNDS ?</vt:lpstr>
      <vt:lpstr>Données du SNDS</vt:lpstr>
      <vt:lpstr>Présentation PowerPoint</vt:lpstr>
      <vt:lpstr>Quelles actualités pour 2024 ?</vt:lpstr>
      <vt:lpstr>Références utiles</vt:lpstr>
      <vt:lpstr>Les sources d’informations disponibles</vt:lpstr>
      <vt:lpstr>Les guides</vt:lpstr>
      <vt:lpstr>Les référentiels spécifiques</vt:lpstr>
    </vt:vector>
  </TitlesOfParts>
  <Company>CNIL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Charte graphique</dc:title>
  <dc:creator>PFT</dc:creator>
  <cp:lastModifiedBy>GUIMIOT-BREAUD Hélène </cp:lastModifiedBy>
  <cp:revision>1020</cp:revision>
  <cp:lastPrinted>2018-12-07T16:10:52Z</cp:lastPrinted>
  <dcterms:created xsi:type="dcterms:W3CDTF">2016-03-14T08:45:10Z</dcterms:created>
  <dcterms:modified xsi:type="dcterms:W3CDTF">2024-10-09T09:22:32Z</dcterms:modified>
</cp:coreProperties>
</file>