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4" r:id="rId3"/>
    <p:sldId id="267" r:id="rId4"/>
    <p:sldId id="300" r:id="rId5"/>
    <p:sldId id="295" r:id="rId6"/>
    <p:sldId id="258" r:id="rId7"/>
    <p:sldId id="294" r:id="rId8"/>
    <p:sldId id="289" r:id="rId9"/>
    <p:sldId id="290" r:id="rId10"/>
    <p:sldId id="308" r:id="rId11"/>
    <p:sldId id="292" r:id="rId12"/>
    <p:sldId id="291" r:id="rId13"/>
    <p:sldId id="262" r:id="rId14"/>
    <p:sldId id="296" r:id="rId15"/>
    <p:sldId id="301" r:id="rId16"/>
    <p:sldId id="303" r:id="rId17"/>
    <p:sldId id="293" r:id="rId18"/>
    <p:sldId id="302" r:id="rId19"/>
    <p:sldId id="304" r:id="rId20"/>
    <p:sldId id="259" r:id="rId21"/>
    <p:sldId id="298" r:id="rId22"/>
    <p:sldId id="285" r:id="rId23"/>
    <p:sldId id="269" r:id="rId24"/>
    <p:sldId id="305" r:id="rId25"/>
    <p:sldId id="306" r:id="rId26"/>
    <p:sldId id="273" r:id="rId27"/>
    <p:sldId id="275" r:id="rId28"/>
    <p:sldId id="274" r:id="rId29"/>
    <p:sldId id="270" r:id="rId30"/>
    <p:sldId id="283" r:id="rId31"/>
    <p:sldId id="307" r:id="rId32"/>
    <p:sldId id="280" r:id="rId33"/>
    <p:sldId id="281" r:id="rId34"/>
    <p:sldId id="286" r:id="rId35"/>
    <p:sldId id="288" r:id="rId3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BECC06-5057-47DD-B458-F8F1AB077BB3}" v="10" dt="2023-03-27T07:19:52.02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100" d="100"/>
        <a:sy n="100" d="100"/>
      </p:scale>
      <p:origin x="0" y="-99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e GEORGET" userId="fcec0fba-0b3f-4ccd-a0fe-38d7af3dc7de" providerId="ADAL" clId="{F8BECC06-5057-47DD-B458-F8F1AB077BB3}"/>
    <pc:docChg chg="undo custSel addSld delSld modSld sldOrd">
      <pc:chgData name="Nadie GEORGET" userId="fcec0fba-0b3f-4ccd-a0fe-38d7af3dc7de" providerId="ADAL" clId="{F8BECC06-5057-47DD-B458-F8F1AB077BB3}" dt="2023-03-27T07:20:00.353" v="5833" actId="1076"/>
      <pc:docMkLst>
        <pc:docMk/>
      </pc:docMkLst>
      <pc:sldChg chg="modSp mod">
        <pc:chgData name="Nadie GEORGET" userId="fcec0fba-0b3f-4ccd-a0fe-38d7af3dc7de" providerId="ADAL" clId="{F8BECC06-5057-47DD-B458-F8F1AB077BB3}" dt="2023-03-22T16:26:07.247" v="5625" actId="14100"/>
        <pc:sldMkLst>
          <pc:docMk/>
          <pc:sldMk cId="91475360" sldId="258"/>
        </pc:sldMkLst>
        <pc:spChg chg="mod">
          <ac:chgData name="Nadie GEORGET" userId="fcec0fba-0b3f-4ccd-a0fe-38d7af3dc7de" providerId="ADAL" clId="{F8BECC06-5057-47DD-B458-F8F1AB077BB3}" dt="2023-03-22T16:26:07.247" v="5625" actId="14100"/>
          <ac:spMkLst>
            <pc:docMk/>
            <pc:sldMk cId="91475360" sldId="258"/>
            <ac:spMk id="2" creationId="{00000000-0000-0000-0000-000000000000}"/>
          </ac:spMkLst>
        </pc:spChg>
        <pc:spChg chg="mod">
          <ac:chgData name="Nadie GEORGET" userId="fcec0fba-0b3f-4ccd-a0fe-38d7af3dc7de" providerId="ADAL" clId="{F8BECC06-5057-47DD-B458-F8F1AB077BB3}" dt="2023-03-22T16:25:25.897" v="5619" actId="20577"/>
          <ac:spMkLst>
            <pc:docMk/>
            <pc:sldMk cId="91475360" sldId="258"/>
            <ac:spMk id="3" creationId="{00000000-0000-0000-0000-000000000000}"/>
          </ac:spMkLst>
        </pc:spChg>
      </pc:sldChg>
      <pc:sldChg chg="modSp mod">
        <pc:chgData name="Nadie GEORGET" userId="fcec0fba-0b3f-4ccd-a0fe-38d7af3dc7de" providerId="ADAL" clId="{F8BECC06-5057-47DD-B458-F8F1AB077BB3}" dt="2023-03-21T16:44:10.725" v="2156" actId="20577"/>
        <pc:sldMkLst>
          <pc:docMk/>
          <pc:sldMk cId="337787247" sldId="259"/>
        </pc:sldMkLst>
        <pc:spChg chg="mod">
          <ac:chgData name="Nadie GEORGET" userId="fcec0fba-0b3f-4ccd-a0fe-38d7af3dc7de" providerId="ADAL" clId="{F8BECC06-5057-47DD-B458-F8F1AB077BB3}" dt="2023-03-21T16:44:10.725" v="2156" actId="20577"/>
          <ac:spMkLst>
            <pc:docMk/>
            <pc:sldMk cId="337787247" sldId="259"/>
            <ac:spMk id="3" creationId="{00000000-0000-0000-0000-000000000000}"/>
          </ac:spMkLst>
        </pc:spChg>
      </pc:sldChg>
      <pc:sldChg chg="del">
        <pc:chgData name="Nadie GEORGET" userId="fcec0fba-0b3f-4ccd-a0fe-38d7af3dc7de" providerId="ADAL" clId="{F8BECC06-5057-47DD-B458-F8F1AB077BB3}" dt="2023-03-21T16:55:26.245" v="2358" actId="47"/>
        <pc:sldMkLst>
          <pc:docMk/>
          <pc:sldMk cId="901908388" sldId="260"/>
        </pc:sldMkLst>
      </pc:sldChg>
      <pc:sldChg chg="modSp mod">
        <pc:chgData name="Nadie GEORGET" userId="fcec0fba-0b3f-4ccd-a0fe-38d7af3dc7de" providerId="ADAL" clId="{F8BECC06-5057-47DD-B458-F8F1AB077BB3}" dt="2023-03-21T16:41:20.679" v="2123" actId="255"/>
        <pc:sldMkLst>
          <pc:docMk/>
          <pc:sldMk cId="886654091" sldId="262"/>
        </pc:sldMkLst>
        <pc:spChg chg="mod">
          <ac:chgData name="Nadie GEORGET" userId="fcec0fba-0b3f-4ccd-a0fe-38d7af3dc7de" providerId="ADAL" clId="{F8BECC06-5057-47DD-B458-F8F1AB077BB3}" dt="2023-03-21T15:53:56.465" v="1200" actId="1076"/>
          <ac:spMkLst>
            <pc:docMk/>
            <pc:sldMk cId="886654091" sldId="262"/>
            <ac:spMk id="2" creationId="{00000000-0000-0000-0000-000000000000}"/>
          </ac:spMkLst>
        </pc:spChg>
        <pc:spChg chg="mod">
          <ac:chgData name="Nadie GEORGET" userId="fcec0fba-0b3f-4ccd-a0fe-38d7af3dc7de" providerId="ADAL" clId="{F8BECC06-5057-47DD-B458-F8F1AB077BB3}" dt="2023-03-21T16:41:20.679" v="2123" actId="255"/>
          <ac:spMkLst>
            <pc:docMk/>
            <pc:sldMk cId="886654091" sldId="262"/>
            <ac:spMk id="3" creationId="{00000000-0000-0000-0000-000000000000}"/>
          </ac:spMkLst>
        </pc:spChg>
      </pc:sldChg>
      <pc:sldChg chg="del">
        <pc:chgData name="Nadie GEORGET" userId="fcec0fba-0b3f-4ccd-a0fe-38d7af3dc7de" providerId="ADAL" clId="{F8BECC06-5057-47DD-B458-F8F1AB077BB3}" dt="2023-03-21T16:55:40.521" v="2360" actId="47"/>
        <pc:sldMkLst>
          <pc:docMk/>
          <pc:sldMk cId="3886162871" sldId="263"/>
        </pc:sldMkLst>
      </pc:sldChg>
      <pc:sldChg chg="del">
        <pc:chgData name="Nadie GEORGET" userId="fcec0fba-0b3f-4ccd-a0fe-38d7af3dc7de" providerId="ADAL" clId="{F8BECC06-5057-47DD-B458-F8F1AB077BB3}" dt="2023-03-21T16:55:50.599" v="2362" actId="47"/>
        <pc:sldMkLst>
          <pc:docMk/>
          <pc:sldMk cId="3223092851" sldId="264"/>
        </pc:sldMkLst>
      </pc:sldChg>
      <pc:sldChg chg="del">
        <pc:chgData name="Nadie GEORGET" userId="fcec0fba-0b3f-4ccd-a0fe-38d7af3dc7de" providerId="ADAL" clId="{F8BECC06-5057-47DD-B458-F8F1AB077BB3}" dt="2023-03-21T16:55:43.131" v="2361" actId="47"/>
        <pc:sldMkLst>
          <pc:docMk/>
          <pc:sldMk cId="2695416783" sldId="265"/>
        </pc:sldMkLst>
      </pc:sldChg>
      <pc:sldChg chg="addSp delSp modSp mod">
        <pc:chgData name="Nadie GEORGET" userId="fcec0fba-0b3f-4ccd-a0fe-38d7af3dc7de" providerId="ADAL" clId="{F8BECC06-5057-47DD-B458-F8F1AB077BB3}" dt="2023-03-27T07:20:00.353" v="5833" actId="1076"/>
        <pc:sldMkLst>
          <pc:docMk/>
          <pc:sldMk cId="3586793190" sldId="267"/>
        </pc:sldMkLst>
        <pc:spChg chg="mod">
          <ac:chgData name="Nadie GEORGET" userId="fcec0fba-0b3f-4ccd-a0fe-38d7af3dc7de" providerId="ADAL" clId="{F8BECC06-5057-47DD-B458-F8F1AB077BB3}" dt="2023-03-21T16:39:27.606" v="2120" actId="1076"/>
          <ac:spMkLst>
            <pc:docMk/>
            <pc:sldMk cId="3586793190" sldId="267"/>
            <ac:spMk id="2" creationId="{00000000-0000-0000-0000-000000000000}"/>
          </ac:spMkLst>
        </pc:spChg>
        <pc:spChg chg="del mod">
          <ac:chgData name="Nadie GEORGET" userId="fcec0fba-0b3f-4ccd-a0fe-38d7af3dc7de" providerId="ADAL" clId="{F8BECC06-5057-47DD-B458-F8F1AB077BB3}" dt="2023-03-27T07:19:43.238" v="5829" actId="478"/>
          <ac:spMkLst>
            <pc:docMk/>
            <pc:sldMk cId="3586793190" sldId="267"/>
            <ac:spMk id="3" creationId="{00000000-0000-0000-0000-000000000000}"/>
          </ac:spMkLst>
        </pc:spChg>
        <pc:spChg chg="add del mod">
          <ac:chgData name="Nadie GEORGET" userId="fcec0fba-0b3f-4ccd-a0fe-38d7af3dc7de" providerId="ADAL" clId="{F8BECC06-5057-47DD-B458-F8F1AB077BB3}" dt="2023-03-27T07:19:56.291" v="5832" actId="478"/>
          <ac:spMkLst>
            <pc:docMk/>
            <pc:sldMk cId="3586793190" sldId="267"/>
            <ac:spMk id="5" creationId="{75B57404-970A-2E53-04F9-4C53ACA1F0A5}"/>
          </ac:spMkLst>
        </pc:spChg>
        <pc:spChg chg="add mod">
          <ac:chgData name="Nadie GEORGET" userId="fcec0fba-0b3f-4ccd-a0fe-38d7af3dc7de" providerId="ADAL" clId="{F8BECC06-5057-47DD-B458-F8F1AB077BB3}" dt="2023-03-27T07:20:00.353" v="5833" actId="1076"/>
          <ac:spMkLst>
            <pc:docMk/>
            <pc:sldMk cId="3586793190" sldId="267"/>
            <ac:spMk id="6" creationId="{783642E5-F8D3-1F27-31B7-4B522200749F}"/>
          </ac:spMkLst>
        </pc:spChg>
      </pc:sldChg>
      <pc:sldChg chg="del">
        <pc:chgData name="Nadie GEORGET" userId="fcec0fba-0b3f-4ccd-a0fe-38d7af3dc7de" providerId="ADAL" clId="{F8BECC06-5057-47DD-B458-F8F1AB077BB3}" dt="2023-03-21T16:55:37.202" v="2359" actId="47"/>
        <pc:sldMkLst>
          <pc:docMk/>
          <pc:sldMk cId="771636993" sldId="268"/>
        </pc:sldMkLst>
      </pc:sldChg>
      <pc:sldChg chg="modSp mod">
        <pc:chgData name="Nadie GEORGET" userId="fcec0fba-0b3f-4ccd-a0fe-38d7af3dc7de" providerId="ADAL" clId="{F8BECC06-5057-47DD-B458-F8F1AB077BB3}" dt="2023-03-22T16:33:43.383" v="5776" actId="6549"/>
        <pc:sldMkLst>
          <pc:docMk/>
          <pc:sldMk cId="1842463599" sldId="269"/>
        </pc:sldMkLst>
        <pc:spChg chg="mod">
          <ac:chgData name="Nadie GEORGET" userId="fcec0fba-0b3f-4ccd-a0fe-38d7af3dc7de" providerId="ADAL" clId="{F8BECC06-5057-47DD-B458-F8F1AB077BB3}" dt="2023-03-22T16:33:43.383" v="5776" actId="6549"/>
          <ac:spMkLst>
            <pc:docMk/>
            <pc:sldMk cId="1842463599" sldId="269"/>
            <ac:spMk id="3" creationId="{00000000-0000-0000-0000-000000000000}"/>
          </ac:spMkLst>
        </pc:spChg>
      </pc:sldChg>
      <pc:sldChg chg="del">
        <pc:chgData name="Nadie GEORGET" userId="fcec0fba-0b3f-4ccd-a0fe-38d7af3dc7de" providerId="ADAL" clId="{F8BECC06-5057-47DD-B458-F8F1AB077BB3}" dt="2023-03-21T16:56:24.835" v="2364" actId="47"/>
        <pc:sldMkLst>
          <pc:docMk/>
          <pc:sldMk cId="4287110071" sldId="271"/>
        </pc:sldMkLst>
      </pc:sldChg>
      <pc:sldChg chg="del">
        <pc:chgData name="Nadie GEORGET" userId="fcec0fba-0b3f-4ccd-a0fe-38d7af3dc7de" providerId="ADAL" clId="{F8BECC06-5057-47DD-B458-F8F1AB077BB3}" dt="2023-03-21T16:59:14.100" v="2470" actId="47"/>
        <pc:sldMkLst>
          <pc:docMk/>
          <pc:sldMk cId="674856975" sldId="272"/>
        </pc:sldMkLst>
      </pc:sldChg>
      <pc:sldChg chg="modSp mod">
        <pc:chgData name="Nadie GEORGET" userId="fcec0fba-0b3f-4ccd-a0fe-38d7af3dc7de" providerId="ADAL" clId="{F8BECC06-5057-47DD-B458-F8F1AB077BB3}" dt="2023-03-22T16:35:53.031" v="5788" actId="27636"/>
        <pc:sldMkLst>
          <pc:docMk/>
          <pc:sldMk cId="3475968232" sldId="273"/>
        </pc:sldMkLst>
        <pc:spChg chg="mod">
          <ac:chgData name="Nadie GEORGET" userId="fcec0fba-0b3f-4ccd-a0fe-38d7af3dc7de" providerId="ADAL" clId="{F8BECC06-5057-47DD-B458-F8F1AB077BB3}" dt="2023-03-22T16:35:53.031" v="5788" actId="27636"/>
          <ac:spMkLst>
            <pc:docMk/>
            <pc:sldMk cId="3475968232" sldId="273"/>
            <ac:spMk id="2" creationId="{00000000-0000-0000-0000-000000000000}"/>
          </ac:spMkLst>
        </pc:spChg>
        <pc:spChg chg="mod">
          <ac:chgData name="Nadie GEORGET" userId="fcec0fba-0b3f-4ccd-a0fe-38d7af3dc7de" providerId="ADAL" clId="{F8BECC06-5057-47DD-B458-F8F1AB077BB3}" dt="2023-03-21T17:13:53.911" v="3276" actId="207"/>
          <ac:spMkLst>
            <pc:docMk/>
            <pc:sldMk cId="3475968232" sldId="273"/>
            <ac:spMk id="3" creationId="{00000000-0000-0000-0000-000000000000}"/>
          </ac:spMkLst>
        </pc:spChg>
      </pc:sldChg>
      <pc:sldChg chg="modSp mod">
        <pc:chgData name="Nadie GEORGET" userId="fcec0fba-0b3f-4ccd-a0fe-38d7af3dc7de" providerId="ADAL" clId="{F8BECC06-5057-47DD-B458-F8F1AB077BB3}" dt="2023-03-22T16:35:44.279" v="5786" actId="14100"/>
        <pc:sldMkLst>
          <pc:docMk/>
          <pc:sldMk cId="164344224" sldId="274"/>
        </pc:sldMkLst>
        <pc:spChg chg="mod">
          <ac:chgData name="Nadie GEORGET" userId="fcec0fba-0b3f-4ccd-a0fe-38d7af3dc7de" providerId="ADAL" clId="{F8BECC06-5057-47DD-B458-F8F1AB077BB3}" dt="2023-03-22T16:35:44.279" v="5786" actId="14100"/>
          <ac:spMkLst>
            <pc:docMk/>
            <pc:sldMk cId="164344224" sldId="274"/>
            <ac:spMk id="4" creationId="{00000000-0000-0000-0000-000000000000}"/>
          </ac:spMkLst>
        </pc:spChg>
        <pc:spChg chg="mod">
          <ac:chgData name="Nadie GEORGET" userId="fcec0fba-0b3f-4ccd-a0fe-38d7af3dc7de" providerId="ADAL" clId="{F8BECC06-5057-47DD-B458-F8F1AB077BB3}" dt="2023-03-21T17:19:11.564" v="3747" actId="20577"/>
          <ac:spMkLst>
            <pc:docMk/>
            <pc:sldMk cId="164344224" sldId="274"/>
            <ac:spMk id="5" creationId="{00000000-0000-0000-0000-000000000000}"/>
          </ac:spMkLst>
        </pc:spChg>
      </pc:sldChg>
      <pc:sldChg chg="modSp mod">
        <pc:chgData name="Nadie GEORGET" userId="fcec0fba-0b3f-4ccd-a0fe-38d7af3dc7de" providerId="ADAL" clId="{F8BECC06-5057-47DD-B458-F8F1AB077BB3}" dt="2023-03-21T17:15:50.400" v="3368" actId="207"/>
        <pc:sldMkLst>
          <pc:docMk/>
          <pc:sldMk cId="1214050192" sldId="275"/>
        </pc:sldMkLst>
        <pc:spChg chg="mod">
          <ac:chgData name="Nadie GEORGET" userId="fcec0fba-0b3f-4ccd-a0fe-38d7af3dc7de" providerId="ADAL" clId="{F8BECC06-5057-47DD-B458-F8F1AB077BB3}" dt="2023-03-21T17:15:31.343" v="3353" actId="1076"/>
          <ac:spMkLst>
            <pc:docMk/>
            <pc:sldMk cId="1214050192" sldId="275"/>
            <ac:spMk id="4" creationId="{00000000-0000-0000-0000-000000000000}"/>
          </ac:spMkLst>
        </pc:spChg>
        <pc:spChg chg="mod">
          <ac:chgData name="Nadie GEORGET" userId="fcec0fba-0b3f-4ccd-a0fe-38d7af3dc7de" providerId="ADAL" clId="{F8BECC06-5057-47DD-B458-F8F1AB077BB3}" dt="2023-03-21T17:15:50.400" v="3368" actId="207"/>
          <ac:spMkLst>
            <pc:docMk/>
            <pc:sldMk cId="1214050192" sldId="275"/>
            <ac:spMk id="5" creationId="{00000000-0000-0000-0000-000000000000}"/>
          </ac:spMkLst>
        </pc:spChg>
      </pc:sldChg>
      <pc:sldChg chg="del">
        <pc:chgData name="Nadie GEORGET" userId="fcec0fba-0b3f-4ccd-a0fe-38d7af3dc7de" providerId="ADAL" clId="{F8BECC06-5057-47DD-B458-F8F1AB077BB3}" dt="2023-03-21T17:42:41.540" v="3802" actId="47"/>
        <pc:sldMkLst>
          <pc:docMk/>
          <pc:sldMk cId="2953443871" sldId="276"/>
        </pc:sldMkLst>
      </pc:sldChg>
      <pc:sldChg chg="modSp del mod">
        <pc:chgData name="Nadie GEORGET" userId="fcec0fba-0b3f-4ccd-a0fe-38d7af3dc7de" providerId="ADAL" clId="{F8BECC06-5057-47DD-B458-F8F1AB077BB3}" dt="2023-03-21T17:42:11.851" v="3801" actId="47"/>
        <pc:sldMkLst>
          <pc:docMk/>
          <pc:sldMk cId="2143251603" sldId="277"/>
        </pc:sldMkLst>
        <pc:spChg chg="mod">
          <ac:chgData name="Nadie GEORGET" userId="fcec0fba-0b3f-4ccd-a0fe-38d7af3dc7de" providerId="ADAL" clId="{F8BECC06-5057-47DD-B458-F8F1AB077BB3}" dt="2023-03-21T17:32:40.264" v="3800" actId="1076"/>
          <ac:spMkLst>
            <pc:docMk/>
            <pc:sldMk cId="2143251603" sldId="277"/>
            <ac:spMk id="2" creationId="{00000000-0000-0000-0000-000000000000}"/>
          </ac:spMkLst>
        </pc:spChg>
      </pc:sldChg>
      <pc:sldChg chg="del">
        <pc:chgData name="Nadie GEORGET" userId="fcec0fba-0b3f-4ccd-a0fe-38d7af3dc7de" providerId="ADAL" clId="{F8BECC06-5057-47DD-B458-F8F1AB077BB3}" dt="2023-03-21T17:43:10.067" v="3803" actId="47"/>
        <pc:sldMkLst>
          <pc:docMk/>
          <pc:sldMk cId="2736118854" sldId="278"/>
        </pc:sldMkLst>
      </pc:sldChg>
      <pc:sldChg chg="del">
        <pc:chgData name="Nadie GEORGET" userId="fcec0fba-0b3f-4ccd-a0fe-38d7af3dc7de" providerId="ADAL" clId="{F8BECC06-5057-47DD-B458-F8F1AB077BB3}" dt="2023-03-21T17:43:44.215" v="3804" actId="47"/>
        <pc:sldMkLst>
          <pc:docMk/>
          <pc:sldMk cId="3993614429" sldId="279"/>
        </pc:sldMkLst>
      </pc:sldChg>
      <pc:sldChg chg="modSp mod">
        <pc:chgData name="Nadie GEORGET" userId="fcec0fba-0b3f-4ccd-a0fe-38d7af3dc7de" providerId="ADAL" clId="{F8BECC06-5057-47DD-B458-F8F1AB077BB3}" dt="2023-03-22T16:36:48.548" v="5796" actId="255"/>
        <pc:sldMkLst>
          <pc:docMk/>
          <pc:sldMk cId="1324764361" sldId="280"/>
        </pc:sldMkLst>
        <pc:spChg chg="mod">
          <ac:chgData name="Nadie GEORGET" userId="fcec0fba-0b3f-4ccd-a0fe-38d7af3dc7de" providerId="ADAL" clId="{F8BECC06-5057-47DD-B458-F8F1AB077BB3}" dt="2023-03-22T16:36:48.548" v="5796" actId="255"/>
          <ac:spMkLst>
            <pc:docMk/>
            <pc:sldMk cId="1324764361" sldId="280"/>
            <ac:spMk id="3" creationId="{00000000-0000-0000-0000-000000000000}"/>
          </ac:spMkLst>
        </pc:spChg>
        <pc:graphicFrameChg chg="mod modGraphic">
          <ac:chgData name="Nadie GEORGET" userId="fcec0fba-0b3f-4ccd-a0fe-38d7af3dc7de" providerId="ADAL" clId="{F8BECC06-5057-47DD-B458-F8F1AB077BB3}" dt="2023-03-22T16:06:32.981" v="5017" actId="14100"/>
          <ac:graphicFrameMkLst>
            <pc:docMk/>
            <pc:sldMk cId="1324764361" sldId="280"/>
            <ac:graphicFrameMk id="4" creationId="{00000000-0000-0000-0000-000000000000}"/>
          </ac:graphicFrameMkLst>
        </pc:graphicFrameChg>
      </pc:sldChg>
      <pc:sldChg chg="modSp mod">
        <pc:chgData name="Nadie GEORGET" userId="fcec0fba-0b3f-4ccd-a0fe-38d7af3dc7de" providerId="ADAL" clId="{F8BECC06-5057-47DD-B458-F8F1AB077BB3}" dt="2023-03-22T16:36:56.860" v="5798" actId="27636"/>
        <pc:sldMkLst>
          <pc:docMk/>
          <pc:sldMk cId="876242180" sldId="281"/>
        </pc:sldMkLst>
        <pc:spChg chg="mod">
          <ac:chgData name="Nadie GEORGET" userId="fcec0fba-0b3f-4ccd-a0fe-38d7af3dc7de" providerId="ADAL" clId="{F8BECC06-5057-47DD-B458-F8F1AB077BB3}" dt="2023-03-22T16:36:56.860" v="5798" actId="27636"/>
          <ac:spMkLst>
            <pc:docMk/>
            <pc:sldMk cId="876242180" sldId="281"/>
            <ac:spMk id="2" creationId="{00000000-0000-0000-0000-000000000000}"/>
          </ac:spMkLst>
        </pc:spChg>
        <pc:spChg chg="mod">
          <ac:chgData name="Nadie GEORGET" userId="fcec0fba-0b3f-4ccd-a0fe-38d7af3dc7de" providerId="ADAL" clId="{F8BECC06-5057-47DD-B458-F8F1AB077BB3}" dt="2023-03-22T16:10:07.064" v="5146" actId="14100"/>
          <ac:spMkLst>
            <pc:docMk/>
            <pc:sldMk cId="876242180" sldId="281"/>
            <ac:spMk id="3" creationId="{00000000-0000-0000-0000-000000000000}"/>
          </ac:spMkLst>
        </pc:spChg>
      </pc:sldChg>
      <pc:sldChg chg="del">
        <pc:chgData name="Nadie GEORGET" userId="fcec0fba-0b3f-4ccd-a0fe-38d7af3dc7de" providerId="ADAL" clId="{F8BECC06-5057-47DD-B458-F8F1AB077BB3}" dt="2023-03-21T17:43:49.467" v="3805" actId="47"/>
        <pc:sldMkLst>
          <pc:docMk/>
          <pc:sldMk cId="1691709535" sldId="282"/>
        </pc:sldMkLst>
      </pc:sldChg>
      <pc:sldChg chg="addSp modSp mod">
        <pc:chgData name="Nadie GEORGET" userId="fcec0fba-0b3f-4ccd-a0fe-38d7af3dc7de" providerId="ADAL" clId="{F8BECC06-5057-47DD-B458-F8F1AB077BB3}" dt="2023-03-22T16:35:21.778" v="5781" actId="14100"/>
        <pc:sldMkLst>
          <pc:docMk/>
          <pc:sldMk cId="256121710" sldId="283"/>
        </pc:sldMkLst>
        <pc:spChg chg="mod">
          <ac:chgData name="Nadie GEORGET" userId="fcec0fba-0b3f-4ccd-a0fe-38d7af3dc7de" providerId="ADAL" clId="{F8BECC06-5057-47DD-B458-F8F1AB077BB3}" dt="2023-03-22T16:35:21.778" v="5781" actId="14100"/>
          <ac:spMkLst>
            <pc:docMk/>
            <pc:sldMk cId="256121710" sldId="283"/>
            <ac:spMk id="2" creationId="{00000000-0000-0000-0000-000000000000}"/>
          </ac:spMkLst>
        </pc:spChg>
        <pc:spChg chg="mod">
          <ac:chgData name="Nadie GEORGET" userId="fcec0fba-0b3f-4ccd-a0fe-38d7af3dc7de" providerId="ADAL" clId="{F8BECC06-5057-47DD-B458-F8F1AB077BB3}" dt="2023-03-22T15:54:42.329" v="3932" actId="20577"/>
          <ac:spMkLst>
            <pc:docMk/>
            <pc:sldMk cId="256121710" sldId="283"/>
            <ac:spMk id="3" creationId="{00000000-0000-0000-0000-000000000000}"/>
          </ac:spMkLst>
        </pc:spChg>
        <pc:spChg chg="add mod">
          <ac:chgData name="Nadie GEORGET" userId="fcec0fba-0b3f-4ccd-a0fe-38d7af3dc7de" providerId="ADAL" clId="{F8BECC06-5057-47DD-B458-F8F1AB077BB3}" dt="2023-03-22T16:34:58.087" v="5779" actId="14100"/>
          <ac:spMkLst>
            <pc:docMk/>
            <pc:sldMk cId="256121710" sldId="283"/>
            <ac:spMk id="4" creationId="{73B680CD-CBB5-ACD5-418B-D4AD4A3C0DEB}"/>
          </ac:spMkLst>
        </pc:spChg>
      </pc:sldChg>
      <pc:sldChg chg="modSp mod modClrScheme chgLayout">
        <pc:chgData name="Nadie GEORGET" userId="fcec0fba-0b3f-4ccd-a0fe-38d7af3dc7de" providerId="ADAL" clId="{F8BECC06-5057-47DD-B458-F8F1AB077BB3}" dt="2023-03-21T16:35:54.422" v="2093" actId="27636"/>
        <pc:sldMkLst>
          <pc:docMk/>
          <pc:sldMk cId="1956574698" sldId="284"/>
        </pc:sldMkLst>
        <pc:spChg chg="mod ord">
          <ac:chgData name="Nadie GEORGET" userId="fcec0fba-0b3f-4ccd-a0fe-38d7af3dc7de" providerId="ADAL" clId="{F8BECC06-5057-47DD-B458-F8F1AB077BB3}" dt="2023-03-21T16:35:54.409" v="2092" actId="700"/>
          <ac:spMkLst>
            <pc:docMk/>
            <pc:sldMk cId="1956574698" sldId="284"/>
            <ac:spMk id="5" creationId="{00000000-0000-0000-0000-000000000000}"/>
          </ac:spMkLst>
        </pc:spChg>
        <pc:spChg chg="mod ord">
          <ac:chgData name="Nadie GEORGET" userId="fcec0fba-0b3f-4ccd-a0fe-38d7af3dc7de" providerId="ADAL" clId="{F8BECC06-5057-47DD-B458-F8F1AB077BB3}" dt="2023-03-21T16:35:54.422" v="2093" actId="27636"/>
          <ac:spMkLst>
            <pc:docMk/>
            <pc:sldMk cId="1956574698" sldId="284"/>
            <ac:spMk id="6" creationId="{00000000-0000-0000-0000-000000000000}"/>
          </ac:spMkLst>
        </pc:spChg>
      </pc:sldChg>
      <pc:sldChg chg="ord">
        <pc:chgData name="Nadie GEORGET" userId="fcec0fba-0b3f-4ccd-a0fe-38d7af3dc7de" providerId="ADAL" clId="{F8BECC06-5057-47DD-B458-F8F1AB077BB3}" dt="2023-03-21T16:16:52.969" v="1476"/>
        <pc:sldMkLst>
          <pc:docMk/>
          <pc:sldMk cId="1631386825" sldId="285"/>
        </pc:sldMkLst>
      </pc:sldChg>
      <pc:sldChg chg="modSp mod">
        <pc:chgData name="Nadie GEORGET" userId="fcec0fba-0b3f-4ccd-a0fe-38d7af3dc7de" providerId="ADAL" clId="{F8BECC06-5057-47DD-B458-F8F1AB077BB3}" dt="2023-03-22T16:37:05.622" v="5800" actId="27636"/>
        <pc:sldMkLst>
          <pc:docMk/>
          <pc:sldMk cId="4017197063" sldId="286"/>
        </pc:sldMkLst>
        <pc:spChg chg="mod">
          <ac:chgData name="Nadie GEORGET" userId="fcec0fba-0b3f-4ccd-a0fe-38d7af3dc7de" providerId="ADAL" clId="{F8BECC06-5057-47DD-B458-F8F1AB077BB3}" dt="2023-03-22T16:37:05.622" v="5800" actId="27636"/>
          <ac:spMkLst>
            <pc:docMk/>
            <pc:sldMk cId="4017197063" sldId="286"/>
            <ac:spMk id="2" creationId="{00000000-0000-0000-0000-000000000000}"/>
          </ac:spMkLst>
        </pc:spChg>
        <pc:spChg chg="mod">
          <ac:chgData name="Nadie GEORGET" userId="fcec0fba-0b3f-4ccd-a0fe-38d7af3dc7de" providerId="ADAL" clId="{F8BECC06-5057-47DD-B458-F8F1AB077BB3}" dt="2023-03-22T16:12:50.434" v="5417" actId="1076"/>
          <ac:spMkLst>
            <pc:docMk/>
            <pc:sldMk cId="4017197063" sldId="286"/>
            <ac:spMk id="3" creationId="{00000000-0000-0000-0000-000000000000}"/>
          </ac:spMkLst>
        </pc:spChg>
      </pc:sldChg>
      <pc:sldChg chg="del">
        <pc:chgData name="Nadie GEORGET" userId="fcec0fba-0b3f-4ccd-a0fe-38d7af3dc7de" providerId="ADAL" clId="{F8BECC06-5057-47DD-B458-F8F1AB077BB3}" dt="2023-03-21T16:55:52.882" v="2363" actId="47"/>
        <pc:sldMkLst>
          <pc:docMk/>
          <pc:sldMk cId="1182914041" sldId="287"/>
        </pc:sldMkLst>
      </pc:sldChg>
      <pc:sldChg chg="modSp mod">
        <pc:chgData name="Nadie GEORGET" userId="fcec0fba-0b3f-4ccd-a0fe-38d7af3dc7de" providerId="ADAL" clId="{F8BECC06-5057-47DD-B458-F8F1AB077BB3}" dt="2023-03-22T16:39:55.457" v="5828" actId="255"/>
        <pc:sldMkLst>
          <pc:docMk/>
          <pc:sldMk cId="2850222094" sldId="288"/>
        </pc:sldMkLst>
        <pc:spChg chg="mod">
          <ac:chgData name="Nadie GEORGET" userId="fcec0fba-0b3f-4ccd-a0fe-38d7af3dc7de" providerId="ADAL" clId="{F8BECC06-5057-47DD-B458-F8F1AB077BB3}" dt="2023-03-22T16:39:55.457" v="5828" actId="255"/>
          <ac:spMkLst>
            <pc:docMk/>
            <pc:sldMk cId="2850222094" sldId="288"/>
            <ac:spMk id="2" creationId="{00000000-0000-0000-0000-000000000000}"/>
          </ac:spMkLst>
        </pc:spChg>
        <pc:spChg chg="mod">
          <ac:chgData name="Nadie GEORGET" userId="fcec0fba-0b3f-4ccd-a0fe-38d7af3dc7de" providerId="ADAL" clId="{F8BECC06-5057-47DD-B458-F8F1AB077BB3}" dt="2023-03-22T16:39:48.143" v="5827" actId="1076"/>
          <ac:spMkLst>
            <pc:docMk/>
            <pc:sldMk cId="2850222094" sldId="288"/>
            <ac:spMk id="3" creationId="{00000000-0000-0000-0000-000000000000}"/>
          </ac:spMkLst>
        </pc:spChg>
      </pc:sldChg>
      <pc:sldChg chg="modSp mod">
        <pc:chgData name="Nadie GEORGET" userId="fcec0fba-0b3f-4ccd-a0fe-38d7af3dc7de" providerId="ADAL" clId="{F8BECC06-5057-47DD-B458-F8F1AB077BB3}" dt="2023-03-22T16:26:25.291" v="5627" actId="14100"/>
        <pc:sldMkLst>
          <pc:docMk/>
          <pc:sldMk cId="981938247" sldId="289"/>
        </pc:sldMkLst>
        <pc:spChg chg="mod">
          <ac:chgData name="Nadie GEORGET" userId="fcec0fba-0b3f-4ccd-a0fe-38d7af3dc7de" providerId="ADAL" clId="{F8BECC06-5057-47DD-B458-F8F1AB077BB3}" dt="2023-03-22T16:26:25.291" v="5627" actId="14100"/>
          <ac:spMkLst>
            <pc:docMk/>
            <pc:sldMk cId="981938247" sldId="289"/>
            <ac:spMk id="2" creationId="{00000000-0000-0000-0000-000000000000}"/>
          </ac:spMkLst>
        </pc:spChg>
      </pc:sldChg>
      <pc:sldChg chg="modSp mod">
        <pc:chgData name="Nadie GEORGET" userId="fcec0fba-0b3f-4ccd-a0fe-38d7af3dc7de" providerId="ADAL" clId="{F8BECC06-5057-47DD-B458-F8F1AB077BB3}" dt="2023-03-21T16:51:28.747" v="2353" actId="20577"/>
        <pc:sldMkLst>
          <pc:docMk/>
          <pc:sldMk cId="2368588288" sldId="290"/>
        </pc:sldMkLst>
        <pc:spChg chg="mod">
          <ac:chgData name="Nadie GEORGET" userId="fcec0fba-0b3f-4ccd-a0fe-38d7af3dc7de" providerId="ADAL" clId="{F8BECC06-5057-47DD-B458-F8F1AB077BB3}" dt="2023-03-21T15:53:00.991" v="1183" actId="20577"/>
          <ac:spMkLst>
            <pc:docMk/>
            <pc:sldMk cId="2368588288" sldId="290"/>
            <ac:spMk id="2" creationId="{C0A010DC-172F-3700-1FFC-B23000DD770D}"/>
          </ac:spMkLst>
        </pc:spChg>
        <pc:spChg chg="mod">
          <ac:chgData name="Nadie GEORGET" userId="fcec0fba-0b3f-4ccd-a0fe-38d7af3dc7de" providerId="ADAL" clId="{F8BECC06-5057-47DD-B458-F8F1AB077BB3}" dt="2023-03-21T16:51:28.747" v="2353" actId="20577"/>
          <ac:spMkLst>
            <pc:docMk/>
            <pc:sldMk cId="2368588288" sldId="290"/>
            <ac:spMk id="3" creationId="{2113D368-C9E0-1EE5-9C59-C17EC99EE62B}"/>
          </ac:spMkLst>
        </pc:spChg>
      </pc:sldChg>
      <pc:sldChg chg="modSp mod">
        <pc:chgData name="Nadie GEORGET" userId="fcec0fba-0b3f-4ccd-a0fe-38d7af3dc7de" providerId="ADAL" clId="{F8BECC06-5057-47DD-B458-F8F1AB077BB3}" dt="2023-03-22T16:27:46.404" v="5636" actId="113"/>
        <pc:sldMkLst>
          <pc:docMk/>
          <pc:sldMk cId="428222490" sldId="291"/>
        </pc:sldMkLst>
        <pc:spChg chg="mod">
          <ac:chgData name="Nadie GEORGET" userId="fcec0fba-0b3f-4ccd-a0fe-38d7af3dc7de" providerId="ADAL" clId="{F8BECC06-5057-47DD-B458-F8F1AB077BB3}" dt="2023-03-22T16:27:46.404" v="5636" actId="113"/>
          <ac:spMkLst>
            <pc:docMk/>
            <pc:sldMk cId="428222490" sldId="291"/>
            <ac:spMk id="2" creationId="{BB353EF4-04F4-06A0-3684-69C3BAFCA3C1}"/>
          </ac:spMkLst>
        </pc:spChg>
      </pc:sldChg>
      <pc:sldChg chg="modSp mod">
        <pc:chgData name="Nadie GEORGET" userId="fcec0fba-0b3f-4ccd-a0fe-38d7af3dc7de" providerId="ADAL" clId="{F8BECC06-5057-47DD-B458-F8F1AB077BB3}" dt="2023-03-22T16:27:30.850" v="5634" actId="20577"/>
        <pc:sldMkLst>
          <pc:docMk/>
          <pc:sldMk cId="2962794452" sldId="292"/>
        </pc:sldMkLst>
        <pc:spChg chg="mod">
          <ac:chgData name="Nadie GEORGET" userId="fcec0fba-0b3f-4ccd-a0fe-38d7af3dc7de" providerId="ADAL" clId="{F8BECC06-5057-47DD-B458-F8F1AB077BB3}" dt="2023-03-22T16:27:17.457" v="5630" actId="14100"/>
          <ac:spMkLst>
            <pc:docMk/>
            <pc:sldMk cId="2962794452" sldId="292"/>
            <ac:spMk id="2" creationId="{02766A21-5E4C-24E2-AD16-17B4D35FCE01}"/>
          </ac:spMkLst>
        </pc:spChg>
        <pc:spChg chg="mod">
          <ac:chgData name="Nadie GEORGET" userId="fcec0fba-0b3f-4ccd-a0fe-38d7af3dc7de" providerId="ADAL" clId="{F8BECC06-5057-47DD-B458-F8F1AB077BB3}" dt="2023-03-22T16:27:30.850" v="5634" actId="20577"/>
          <ac:spMkLst>
            <pc:docMk/>
            <pc:sldMk cId="2962794452" sldId="292"/>
            <ac:spMk id="3" creationId="{B87154E9-2FC1-A221-BC66-36DA0C22CABF}"/>
          </ac:spMkLst>
        </pc:spChg>
      </pc:sldChg>
      <pc:sldChg chg="modSp mod ord">
        <pc:chgData name="Nadie GEORGET" userId="fcec0fba-0b3f-4ccd-a0fe-38d7af3dc7de" providerId="ADAL" clId="{F8BECC06-5057-47DD-B458-F8F1AB077BB3}" dt="2023-03-22T16:22:42.375" v="5603" actId="1076"/>
        <pc:sldMkLst>
          <pc:docMk/>
          <pc:sldMk cId="1295289147" sldId="293"/>
        </pc:sldMkLst>
        <pc:spChg chg="mod">
          <ac:chgData name="Nadie GEORGET" userId="fcec0fba-0b3f-4ccd-a0fe-38d7af3dc7de" providerId="ADAL" clId="{F8BECC06-5057-47DD-B458-F8F1AB077BB3}" dt="2023-03-22T16:22:22.845" v="5601" actId="1076"/>
          <ac:spMkLst>
            <pc:docMk/>
            <pc:sldMk cId="1295289147" sldId="293"/>
            <ac:spMk id="2" creationId="{36E5098B-CB08-A385-7409-AAFE72F4959F}"/>
          </ac:spMkLst>
        </pc:spChg>
        <pc:spChg chg="mod">
          <ac:chgData name="Nadie GEORGET" userId="fcec0fba-0b3f-4ccd-a0fe-38d7af3dc7de" providerId="ADAL" clId="{F8BECC06-5057-47DD-B458-F8F1AB077BB3}" dt="2023-03-22T16:22:42.375" v="5603" actId="1076"/>
          <ac:spMkLst>
            <pc:docMk/>
            <pc:sldMk cId="1295289147" sldId="293"/>
            <ac:spMk id="3" creationId="{37F350D5-4319-126F-A115-3D717DF05210}"/>
          </ac:spMkLst>
        </pc:spChg>
      </pc:sldChg>
      <pc:sldChg chg="modSp mod">
        <pc:chgData name="Nadie GEORGET" userId="fcec0fba-0b3f-4ccd-a0fe-38d7af3dc7de" providerId="ADAL" clId="{F8BECC06-5057-47DD-B458-F8F1AB077BB3}" dt="2023-03-21T15:50:27.002" v="1149" actId="1076"/>
        <pc:sldMkLst>
          <pc:docMk/>
          <pc:sldMk cId="3534117882" sldId="294"/>
        </pc:sldMkLst>
        <pc:spChg chg="mod">
          <ac:chgData name="Nadie GEORGET" userId="fcec0fba-0b3f-4ccd-a0fe-38d7af3dc7de" providerId="ADAL" clId="{F8BECC06-5057-47DD-B458-F8F1AB077BB3}" dt="2023-03-21T15:50:27.002" v="1149" actId="1076"/>
          <ac:spMkLst>
            <pc:docMk/>
            <pc:sldMk cId="3534117882" sldId="294"/>
            <ac:spMk id="2" creationId="{39A2A235-533B-374F-0EB1-0CEECBD0F853}"/>
          </ac:spMkLst>
        </pc:spChg>
      </pc:sldChg>
      <pc:sldChg chg="modSp mod">
        <pc:chgData name="Nadie GEORGET" userId="fcec0fba-0b3f-4ccd-a0fe-38d7af3dc7de" providerId="ADAL" clId="{F8BECC06-5057-47DD-B458-F8F1AB077BB3}" dt="2023-03-22T16:25:39.500" v="5621" actId="20577"/>
        <pc:sldMkLst>
          <pc:docMk/>
          <pc:sldMk cId="3521623027" sldId="295"/>
        </pc:sldMkLst>
        <pc:spChg chg="mod">
          <ac:chgData name="Nadie GEORGET" userId="fcec0fba-0b3f-4ccd-a0fe-38d7af3dc7de" providerId="ADAL" clId="{F8BECC06-5057-47DD-B458-F8F1AB077BB3}" dt="2023-03-21T15:49:03.410" v="1094" actId="20577"/>
          <ac:spMkLst>
            <pc:docMk/>
            <pc:sldMk cId="3521623027" sldId="295"/>
            <ac:spMk id="2" creationId="{00000000-0000-0000-0000-000000000000}"/>
          </ac:spMkLst>
        </pc:spChg>
        <pc:spChg chg="mod">
          <ac:chgData name="Nadie GEORGET" userId="fcec0fba-0b3f-4ccd-a0fe-38d7af3dc7de" providerId="ADAL" clId="{F8BECC06-5057-47DD-B458-F8F1AB077BB3}" dt="2023-03-22T16:25:39.500" v="5621" actId="20577"/>
          <ac:spMkLst>
            <pc:docMk/>
            <pc:sldMk cId="3521623027" sldId="295"/>
            <ac:spMk id="3" creationId="{00000000-0000-0000-0000-000000000000}"/>
          </ac:spMkLst>
        </pc:spChg>
      </pc:sldChg>
      <pc:sldChg chg="modSp mod">
        <pc:chgData name="Nadie GEORGET" userId="fcec0fba-0b3f-4ccd-a0fe-38d7af3dc7de" providerId="ADAL" clId="{F8BECC06-5057-47DD-B458-F8F1AB077BB3}" dt="2023-03-21T16:41:38.216" v="2124" actId="1076"/>
        <pc:sldMkLst>
          <pc:docMk/>
          <pc:sldMk cId="3871436702" sldId="296"/>
        </pc:sldMkLst>
        <pc:picChg chg="mod">
          <ac:chgData name="Nadie GEORGET" userId="fcec0fba-0b3f-4ccd-a0fe-38d7af3dc7de" providerId="ADAL" clId="{F8BECC06-5057-47DD-B458-F8F1AB077BB3}" dt="2023-03-21T16:41:38.216" v="2124" actId="1076"/>
          <ac:picMkLst>
            <pc:docMk/>
            <pc:sldMk cId="3871436702" sldId="296"/>
            <ac:picMk id="3" creationId="{EDF69C8D-39B7-F200-4459-6C2C853F28D3}"/>
          </ac:picMkLst>
        </pc:picChg>
      </pc:sldChg>
      <pc:sldChg chg="delSp del mod">
        <pc:chgData name="Nadie GEORGET" userId="fcec0fba-0b3f-4ccd-a0fe-38d7af3dc7de" providerId="ADAL" clId="{F8BECC06-5057-47DD-B458-F8F1AB077BB3}" dt="2023-03-21T16:55:13.765" v="2356" actId="47"/>
        <pc:sldMkLst>
          <pc:docMk/>
          <pc:sldMk cId="1214203805" sldId="297"/>
        </pc:sldMkLst>
        <pc:spChg chg="del">
          <ac:chgData name="Nadie GEORGET" userId="fcec0fba-0b3f-4ccd-a0fe-38d7af3dc7de" providerId="ADAL" clId="{F8BECC06-5057-47DD-B458-F8F1AB077BB3}" dt="2023-03-21T16:40:37.401" v="2122" actId="478"/>
          <ac:spMkLst>
            <pc:docMk/>
            <pc:sldMk cId="1214203805" sldId="297"/>
            <ac:spMk id="2" creationId="{E390F2C5-4FDA-D695-C928-C427B3923368}"/>
          </ac:spMkLst>
        </pc:spChg>
      </pc:sldChg>
      <pc:sldChg chg="modSp mod">
        <pc:chgData name="Nadie GEORGET" userId="fcec0fba-0b3f-4ccd-a0fe-38d7af3dc7de" providerId="ADAL" clId="{F8BECC06-5057-47DD-B458-F8F1AB077BB3}" dt="2023-03-21T16:43:39.804" v="2152" actId="948"/>
        <pc:sldMkLst>
          <pc:docMk/>
          <pc:sldMk cId="2237423218" sldId="298"/>
        </pc:sldMkLst>
        <pc:spChg chg="mod">
          <ac:chgData name="Nadie GEORGET" userId="fcec0fba-0b3f-4ccd-a0fe-38d7af3dc7de" providerId="ADAL" clId="{F8BECC06-5057-47DD-B458-F8F1AB077BB3}" dt="2023-03-21T16:43:39.804" v="2152" actId="948"/>
          <ac:spMkLst>
            <pc:docMk/>
            <pc:sldMk cId="2237423218" sldId="298"/>
            <ac:spMk id="3" creationId="{00000000-0000-0000-0000-000000000000}"/>
          </ac:spMkLst>
        </pc:spChg>
      </pc:sldChg>
      <pc:sldChg chg="modSp del mod">
        <pc:chgData name="Nadie GEORGET" userId="fcec0fba-0b3f-4ccd-a0fe-38d7af3dc7de" providerId="ADAL" clId="{F8BECC06-5057-47DD-B458-F8F1AB077BB3}" dt="2023-03-21T16:55:24.229" v="2357" actId="47"/>
        <pc:sldMkLst>
          <pc:docMk/>
          <pc:sldMk cId="1976412667" sldId="299"/>
        </pc:sldMkLst>
        <pc:spChg chg="mod">
          <ac:chgData name="Nadie GEORGET" userId="fcec0fba-0b3f-4ccd-a0fe-38d7af3dc7de" providerId="ADAL" clId="{F8BECC06-5057-47DD-B458-F8F1AB077BB3}" dt="2023-03-17T10:44:56.515" v="3" actId="207"/>
          <ac:spMkLst>
            <pc:docMk/>
            <pc:sldMk cId="1976412667" sldId="299"/>
            <ac:spMk id="2" creationId="{FED40129-4BD9-B880-84FB-B2765D226CE7}"/>
          </ac:spMkLst>
        </pc:spChg>
      </pc:sldChg>
      <pc:sldChg chg="modSp mod">
        <pc:chgData name="Nadie GEORGET" userId="fcec0fba-0b3f-4ccd-a0fe-38d7af3dc7de" providerId="ADAL" clId="{F8BECC06-5057-47DD-B458-F8F1AB077BB3}" dt="2023-03-21T16:39:37.217" v="2121" actId="1076"/>
        <pc:sldMkLst>
          <pc:docMk/>
          <pc:sldMk cId="938856980" sldId="300"/>
        </pc:sldMkLst>
        <pc:spChg chg="mod">
          <ac:chgData name="Nadie GEORGET" userId="fcec0fba-0b3f-4ccd-a0fe-38d7af3dc7de" providerId="ADAL" clId="{F8BECC06-5057-47DD-B458-F8F1AB077BB3}" dt="2023-03-21T16:39:37.217" v="2121" actId="1076"/>
          <ac:spMkLst>
            <pc:docMk/>
            <pc:sldMk cId="938856980" sldId="300"/>
            <ac:spMk id="2" creationId="{00000000-0000-0000-0000-000000000000}"/>
          </ac:spMkLst>
        </pc:spChg>
        <pc:spChg chg="mod">
          <ac:chgData name="Nadie GEORGET" userId="fcec0fba-0b3f-4ccd-a0fe-38d7af3dc7de" providerId="ADAL" clId="{F8BECC06-5057-47DD-B458-F8F1AB077BB3}" dt="2023-03-21T16:38:07.559" v="2119" actId="20577"/>
          <ac:spMkLst>
            <pc:docMk/>
            <pc:sldMk cId="938856980" sldId="300"/>
            <ac:spMk id="3" creationId="{00000000-0000-0000-0000-000000000000}"/>
          </ac:spMkLst>
        </pc:spChg>
      </pc:sldChg>
      <pc:sldChg chg="addSp delSp modSp new mod">
        <pc:chgData name="Nadie GEORGET" userId="fcec0fba-0b3f-4ccd-a0fe-38d7af3dc7de" providerId="ADAL" clId="{F8BECC06-5057-47DD-B458-F8F1AB077BB3}" dt="2023-03-21T16:41:58.745" v="2145" actId="20577"/>
        <pc:sldMkLst>
          <pc:docMk/>
          <pc:sldMk cId="3465213024" sldId="301"/>
        </pc:sldMkLst>
        <pc:spChg chg="del">
          <ac:chgData name="Nadie GEORGET" userId="fcec0fba-0b3f-4ccd-a0fe-38d7af3dc7de" providerId="ADAL" clId="{F8BECC06-5057-47DD-B458-F8F1AB077BB3}" dt="2023-03-21T15:59:51.146" v="1203" actId="478"/>
          <ac:spMkLst>
            <pc:docMk/>
            <pc:sldMk cId="3465213024" sldId="301"/>
            <ac:spMk id="2" creationId="{DCD94615-CE8E-92D2-1183-100AEC503EAD}"/>
          </ac:spMkLst>
        </pc:spChg>
        <pc:spChg chg="add mod">
          <ac:chgData name="Nadie GEORGET" userId="fcec0fba-0b3f-4ccd-a0fe-38d7af3dc7de" providerId="ADAL" clId="{F8BECC06-5057-47DD-B458-F8F1AB077BB3}" dt="2023-03-21T16:41:58.745" v="2145" actId="20577"/>
          <ac:spMkLst>
            <pc:docMk/>
            <pc:sldMk cId="3465213024" sldId="301"/>
            <ac:spMk id="3" creationId="{EC8F158D-67A1-4F57-A937-DA5A2A94B1DB}"/>
          </ac:spMkLst>
        </pc:spChg>
        <pc:picChg chg="add mod">
          <ac:chgData name="Nadie GEORGET" userId="fcec0fba-0b3f-4ccd-a0fe-38d7af3dc7de" providerId="ADAL" clId="{F8BECC06-5057-47DD-B458-F8F1AB077BB3}" dt="2023-03-21T16:01:44.802" v="1342" actId="14100"/>
          <ac:picMkLst>
            <pc:docMk/>
            <pc:sldMk cId="3465213024" sldId="301"/>
            <ac:picMk id="5" creationId="{97B5CF4F-C0A7-7F69-CA67-478B913F63CF}"/>
          </ac:picMkLst>
        </pc:picChg>
      </pc:sldChg>
      <pc:sldChg chg="addSp delSp modSp add mod ord">
        <pc:chgData name="Nadie GEORGET" userId="fcec0fba-0b3f-4ccd-a0fe-38d7af3dc7de" providerId="ADAL" clId="{F8BECC06-5057-47DD-B458-F8F1AB077BB3}" dt="2023-03-22T16:21:42.327" v="5596" actId="1076"/>
        <pc:sldMkLst>
          <pc:docMk/>
          <pc:sldMk cId="2668358173" sldId="302"/>
        </pc:sldMkLst>
        <pc:spChg chg="mod">
          <ac:chgData name="Nadie GEORGET" userId="fcec0fba-0b3f-4ccd-a0fe-38d7af3dc7de" providerId="ADAL" clId="{F8BECC06-5057-47DD-B458-F8F1AB077BB3}" dt="2023-03-22T16:21:38.754" v="5595" actId="1076"/>
          <ac:spMkLst>
            <pc:docMk/>
            <pc:sldMk cId="2668358173" sldId="302"/>
            <ac:spMk id="3" creationId="{EC8F158D-67A1-4F57-A937-DA5A2A94B1DB}"/>
          </ac:spMkLst>
        </pc:spChg>
        <pc:spChg chg="add del">
          <ac:chgData name="Nadie GEORGET" userId="fcec0fba-0b3f-4ccd-a0fe-38d7af3dc7de" providerId="ADAL" clId="{F8BECC06-5057-47DD-B458-F8F1AB077BB3}" dt="2023-03-21T16:05:27.976" v="1420" actId="22"/>
          <ac:spMkLst>
            <pc:docMk/>
            <pc:sldMk cId="2668358173" sldId="302"/>
            <ac:spMk id="4" creationId="{52660777-339B-FBC8-D7A9-07021FC619E4}"/>
          </ac:spMkLst>
        </pc:spChg>
        <pc:spChg chg="add mod">
          <ac:chgData name="Nadie GEORGET" userId="fcec0fba-0b3f-4ccd-a0fe-38d7af3dc7de" providerId="ADAL" clId="{F8BECC06-5057-47DD-B458-F8F1AB077BB3}" dt="2023-03-22T16:21:42.327" v="5596" actId="1076"/>
          <ac:spMkLst>
            <pc:docMk/>
            <pc:sldMk cId="2668358173" sldId="302"/>
            <ac:spMk id="7" creationId="{CD29804D-0F50-E43D-75A8-C10632EF7B06}"/>
          </ac:spMkLst>
        </pc:spChg>
        <pc:picChg chg="del">
          <ac:chgData name="Nadie GEORGET" userId="fcec0fba-0b3f-4ccd-a0fe-38d7af3dc7de" providerId="ADAL" clId="{F8BECC06-5057-47DD-B458-F8F1AB077BB3}" dt="2023-03-21T16:04:27.535" v="1418" actId="478"/>
          <ac:picMkLst>
            <pc:docMk/>
            <pc:sldMk cId="2668358173" sldId="302"/>
            <ac:picMk id="5" creationId="{97B5CF4F-C0A7-7F69-CA67-478B913F63CF}"/>
          </ac:picMkLst>
        </pc:picChg>
      </pc:sldChg>
      <pc:sldChg chg="addSp modSp new mod">
        <pc:chgData name="Nadie GEORGET" userId="fcec0fba-0b3f-4ccd-a0fe-38d7af3dc7de" providerId="ADAL" clId="{F8BECC06-5057-47DD-B458-F8F1AB077BB3}" dt="2023-03-22T16:23:35.061" v="5611" actId="1076"/>
        <pc:sldMkLst>
          <pc:docMk/>
          <pc:sldMk cId="1715080214" sldId="303"/>
        </pc:sldMkLst>
        <pc:spChg chg="mod">
          <ac:chgData name="Nadie GEORGET" userId="fcec0fba-0b3f-4ccd-a0fe-38d7af3dc7de" providerId="ADAL" clId="{F8BECC06-5057-47DD-B458-F8F1AB077BB3}" dt="2023-03-22T16:23:27.863" v="5610" actId="113"/>
          <ac:spMkLst>
            <pc:docMk/>
            <pc:sldMk cId="1715080214" sldId="303"/>
            <ac:spMk id="2" creationId="{25C4763D-37DA-13A2-6701-98E10FEB10B5}"/>
          </ac:spMkLst>
        </pc:spChg>
        <pc:spChg chg="add mod">
          <ac:chgData name="Nadie GEORGET" userId="fcec0fba-0b3f-4ccd-a0fe-38d7af3dc7de" providerId="ADAL" clId="{F8BECC06-5057-47DD-B458-F8F1AB077BB3}" dt="2023-03-22T16:23:35.061" v="5611" actId="1076"/>
          <ac:spMkLst>
            <pc:docMk/>
            <pc:sldMk cId="1715080214" sldId="303"/>
            <ac:spMk id="4" creationId="{AFC0D17C-3CAF-2330-39E6-BF022AA99EFA}"/>
          </ac:spMkLst>
        </pc:spChg>
      </pc:sldChg>
      <pc:sldChg chg="addSp modSp new mod">
        <pc:chgData name="Nadie GEORGET" userId="fcec0fba-0b3f-4ccd-a0fe-38d7af3dc7de" providerId="ADAL" clId="{F8BECC06-5057-47DD-B458-F8F1AB077BB3}" dt="2023-03-22T16:33:15.853" v="5775" actId="14100"/>
        <pc:sldMkLst>
          <pc:docMk/>
          <pc:sldMk cId="4041474371" sldId="304"/>
        </pc:sldMkLst>
        <pc:spChg chg="mod">
          <ac:chgData name="Nadie GEORGET" userId="fcec0fba-0b3f-4ccd-a0fe-38d7af3dc7de" providerId="ADAL" clId="{F8BECC06-5057-47DD-B458-F8F1AB077BB3}" dt="2023-03-22T16:20:14.015" v="5588" actId="1076"/>
          <ac:spMkLst>
            <pc:docMk/>
            <pc:sldMk cId="4041474371" sldId="304"/>
            <ac:spMk id="2" creationId="{9F4D2BEF-3BCE-56D0-C112-B65F023A7240}"/>
          </ac:spMkLst>
        </pc:spChg>
        <pc:spChg chg="add mod">
          <ac:chgData name="Nadie GEORGET" userId="fcec0fba-0b3f-4ccd-a0fe-38d7af3dc7de" providerId="ADAL" clId="{F8BECC06-5057-47DD-B458-F8F1AB077BB3}" dt="2023-03-22T16:33:15.853" v="5775" actId="14100"/>
          <ac:spMkLst>
            <pc:docMk/>
            <pc:sldMk cId="4041474371" sldId="304"/>
            <ac:spMk id="4" creationId="{546326F6-B62F-EE43-7CAF-8DDA41BA7D2D}"/>
          </ac:spMkLst>
        </pc:spChg>
      </pc:sldChg>
      <pc:sldChg chg="modSp mod">
        <pc:chgData name="Nadie GEORGET" userId="fcec0fba-0b3f-4ccd-a0fe-38d7af3dc7de" providerId="ADAL" clId="{F8BECC06-5057-47DD-B458-F8F1AB077BB3}" dt="2023-03-22T16:36:16.050" v="5790" actId="255"/>
        <pc:sldMkLst>
          <pc:docMk/>
          <pc:sldMk cId="1960822324" sldId="305"/>
        </pc:sldMkLst>
        <pc:spChg chg="mod">
          <ac:chgData name="Nadie GEORGET" userId="fcec0fba-0b3f-4ccd-a0fe-38d7af3dc7de" providerId="ADAL" clId="{F8BECC06-5057-47DD-B458-F8F1AB077BB3}" dt="2023-03-22T16:36:16.050" v="5790" actId="255"/>
          <ac:spMkLst>
            <pc:docMk/>
            <pc:sldMk cId="1960822324" sldId="305"/>
            <ac:spMk id="2" creationId="{00000000-0000-0000-0000-000000000000}"/>
          </ac:spMkLst>
        </pc:spChg>
        <pc:spChg chg="mod">
          <ac:chgData name="Nadie GEORGET" userId="fcec0fba-0b3f-4ccd-a0fe-38d7af3dc7de" providerId="ADAL" clId="{F8BECC06-5057-47DD-B458-F8F1AB077BB3}" dt="2023-03-21T16:58:48.998" v="2469" actId="5793"/>
          <ac:spMkLst>
            <pc:docMk/>
            <pc:sldMk cId="1960822324" sldId="305"/>
            <ac:spMk id="3" creationId="{00000000-0000-0000-0000-000000000000}"/>
          </ac:spMkLst>
        </pc:spChg>
      </pc:sldChg>
      <pc:sldChg chg="modSp mod">
        <pc:chgData name="Nadie GEORGET" userId="fcec0fba-0b3f-4ccd-a0fe-38d7af3dc7de" providerId="ADAL" clId="{F8BECC06-5057-47DD-B458-F8F1AB077BB3}" dt="2023-03-22T16:36:03.764" v="5789" actId="255"/>
        <pc:sldMkLst>
          <pc:docMk/>
          <pc:sldMk cId="436755147" sldId="306"/>
        </pc:sldMkLst>
        <pc:spChg chg="mod">
          <ac:chgData name="Nadie GEORGET" userId="fcec0fba-0b3f-4ccd-a0fe-38d7af3dc7de" providerId="ADAL" clId="{F8BECC06-5057-47DD-B458-F8F1AB077BB3}" dt="2023-03-22T16:36:03.764" v="5789" actId="255"/>
          <ac:spMkLst>
            <pc:docMk/>
            <pc:sldMk cId="436755147" sldId="306"/>
            <ac:spMk id="2" creationId="{00000000-0000-0000-0000-000000000000}"/>
          </ac:spMkLst>
        </pc:spChg>
        <pc:spChg chg="mod">
          <ac:chgData name="Nadie GEORGET" userId="fcec0fba-0b3f-4ccd-a0fe-38d7af3dc7de" providerId="ADAL" clId="{F8BECC06-5057-47DD-B458-F8F1AB077BB3}" dt="2023-03-21T17:08:02.021" v="3048" actId="1076"/>
          <ac:spMkLst>
            <pc:docMk/>
            <pc:sldMk cId="436755147" sldId="306"/>
            <ac:spMk id="3" creationId="{00000000-0000-0000-0000-000000000000}"/>
          </ac:spMkLst>
        </pc:spChg>
      </pc:sldChg>
      <pc:sldChg chg="addSp delSp modSp new mod">
        <pc:chgData name="Nadie GEORGET" userId="fcec0fba-0b3f-4ccd-a0fe-38d7af3dc7de" providerId="ADAL" clId="{F8BECC06-5057-47DD-B458-F8F1AB077BB3}" dt="2023-03-22T16:36:39.017" v="5795" actId="14100"/>
        <pc:sldMkLst>
          <pc:docMk/>
          <pc:sldMk cId="1765709019" sldId="307"/>
        </pc:sldMkLst>
        <pc:spChg chg="mod">
          <ac:chgData name="Nadie GEORGET" userId="fcec0fba-0b3f-4ccd-a0fe-38d7af3dc7de" providerId="ADAL" clId="{F8BECC06-5057-47DD-B458-F8F1AB077BB3}" dt="2023-03-22T16:36:39.017" v="5795" actId="14100"/>
          <ac:spMkLst>
            <pc:docMk/>
            <pc:sldMk cId="1765709019" sldId="307"/>
            <ac:spMk id="2" creationId="{3B9D54EF-3116-6950-650B-D78E6C23A5C6}"/>
          </ac:spMkLst>
        </pc:spChg>
        <pc:spChg chg="del">
          <ac:chgData name="Nadie GEORGET" userId="fcec0fba-0b3f-4ccd-a0fe-38d7af3dc7de" providerId="ADAL" clId="{F8BECC06-5057-47DD-B458-F8F1AB077BB3}" dt="2023-03-22T16:18:10.789" v="5560" actId="478"/>
          <ac:spMkLst>
            <pc:docMk/>
            <pc:sldMk cId="1765709019" sldId="307"/>
            <ac:spMk id="3" creationId="{3820330B-41EB-2E5E-C3F0-E7ED1475B3F2}"/>
          </ac:spMkLst>
        </pc:spChg>
        <pc:spChg chg="add mod">
          <ac:chgData name="Nadie GEORGET" userId="fcec0fba-0b3f-4ccd-a0fe-38d7af3dc7de" providerId="ADAL" clId="{F8BECC06-5057-47DD-B458-F8F1AB077BB3}" dt="2023-03-22T16:18:15.502" v="5562" actId="1076"/>
          <ac:spMkLst>
            <pc:docMk/>
            <pc:sldMk cId="1765709019" sldId="307"/>
            <ac:spMk id="4" creationId="{CC58CDAF-0318-ABD7-9BCA-C963F7786C15}"/>
          </ac:spMkLst>
        </pc:spChg>
      </pc:sldChg>
      <pc:sldChg chg="modSp new mod">
        <pc:chgData name="Nadie GEORGET" userId="fcec0fba-0b3f-4ccd-a0fe-38d7af3dc7de" providerId="ADAL" clId="{F8BECC06-5057-47DD-B458-F8F1AB077BB3}" dt="2023-03-22T16:30:34.503" v="5774" actId="255"/>
        <pc:sldMkLst>
          <pc:docMk/>
          <pc:sldMk cId="1601426792" sldId="308"/>
        </pc:sldMkLst>
        <pc:spChg chg="mod">
          <ac:chgData name="Nadie GEORGET" userId="fcec0fba-0b3f-4ccd-a0fe-38d7af3dc7de" providerId="ADAL" clId="{F8BECC06-5057-47DD-B458-F8F1AB077BB3}" dt="2023-03-22T16:30:21.806" v="5772" actId="113"/>
          <ac:spMkLst>
            <pc:docMk/>
            <pc:sldMk cId="1601426792" sldId="308"/>
            <ac:spMk id="2" creationId="{E48772CC-0C17-A0A6-9A10-D0CDA87599EE}"/>
          </ac:spMkLst>
        </pc:spChg>
        <pc:spChg chg="mod">
          <ac:chgData name="Nadie GEORGET" userId="fcec0fba-0b3f-4ccd-a0fe-38d7af3dc7de" providerId="ADAL" clId="{F8BECC06-5057-47DD-B458-F8F1AB077BB3}" dt="2023-03-22T16:30:34.503" v="5774" actId="255"/>
          <ac:spMkLst>
            <pc:docMk/>
            <pc:sldMk cId="1601426792" sldId="308"/>
            <ac:spMk id="3" creationId="{C4FC3280-FA6B-9271-ED9E-730EB651BF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13903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4863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240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653190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439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25433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9459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102534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61126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790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089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27/03/2023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325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27/03/2023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55973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27/03/2023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18055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77917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71558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27/03/2023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95893582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as-sante.fr/jcms/p_3297932/fr/diagnostiquer-plus-precocement-la-denutrition-chez-la-personne-agee-de-70-ans-et-plus"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has-sante.fr/upload/docs/application/pdf/2021-11/reco368_recommandations_denutrition_pa_cd_20211110_v1.pdf"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has-sante.fr/jcms/p_3297932/fr/diagnostiquer-plus-precocement-la-denutrition-chez-la-personne-agee-de-70-ans-et-plus"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as-sante.fr/upload/docs/application/pdf/2021-11/reco368_recommandations_denutrition_pa_cd_20211110_v1.pdf"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as-sante.fr/jcms/p_3297932/fr/diagnostiquer-plus-precocement-la-denutrition-chez-la-personne-agee-de-70-ans-et-plus"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as-sante.fr/jcms/p_3118872/fr/diagnostic-de-la-denutrition-de-l-enfant-et-de-l-adulte"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as-sante.fr/jcms/p_3297932/fr/diagnostiquer-plus-precocement-la-denutrition-chez-la-personne-agee-de-70-ans-et-plus"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49382"/>
            <a:ext cx="9474926" cy="3708663"/>
          </a:xfrm>
        </p:spPr>
        <p:txBody>
          <a:bodyPr anchor="ctr">
            <a:noAutofit/>
          </a:bodyPr>
          <a:lstStyle/>
          <a:p>
            <a:r>
              <a:rPr lang="fr-FR" sz="3200" b="1" dirty="0"/>
              <a:t>Formation au protocole de coopération</a:t>
            </a:r>
            <a:r>
              <a:rPr lang="fr-FR" sz="3200" dirty="0"/>
              <a:t>:</a:t>
            </a:r>
            <a:br>
              <a:rPr lang="fr-FR" sz="3200" dirty="0"/>
            </a:br>
            <a:br>
              <a:rPr lang="fr-FR" sz="3200" dirty="0"/>
            </a:br>
            <a:r>
              <a:rPr lang="fr-FR" sz="2400" i="1" dirty="0"/>
              <a:t>Diagnostic d’une dénutrition et mise en place d’actions de correction en lien avec le médecin délégant pour la prise en charge à domicile des patients âgés ou en situation de handicap et en difficultés pour se déplacer aux cabinets des médecins</a:t>
            </a: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JJ/MM/2023</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8772CC-0C17-A0A6-9A10-D0CDA87599EE}"/>
              </a:ext>
            </a:extLst>
          </p:cNvPr>
          <p:cNvSpPr>
            <a:spLocks noGrp="1"/>
          </p:cNvSpPr>
          <p:nvPr>
            <p:ph type="title"/>
          </p:nvPr>
        </p:nvSpPr>
        <p:spPr/>
        <p:txBody>
          <a:bodyPr>
            <a:normAutofit/>
          </a:bodyPr>
          <a:lstStyle/>
          <a:p>
            <a:r>
              <a:rPr lang="fr-FR" sz="2400" b="1" dirty="0"/>
              <a:t>Diagnostic de dénutrition</a:t>
            </a:r>
          </a:p>
        </p:txBody>
      </p:sp>
      <p:sp>
        <p:nvSpPr>
          <p:cNvPr id="3" name="Espace réservé du contenu 2">
            <a:extLst>
              <a:ext uri="{FF2B5EF4-FFF2-40B4-BE49-F238E27FC236}">
                <a16:creationId xmlns:a16="http://schemas.microsoft.com/office/drawing/2014/main" id="{C4FC3280-FA6B-9271-ED9E-730EB651BF9A}"/>
              </a:ext>
            </a:extLst>
          </p:cNvPr>
          <p:cNvSpPr>
            <a:spLocks noGrp="1"/>
          </p:cNvSpPr>
          <p:nvPr>
            <p:ph idx="1"/>
          </p:nvPr>
        </p:nvSpPr>
        <p:spPr/>
        <p:txBody>
          <a:bodyPr>
            <a:normAutofit/>
          </a:bodyPr>
          <a:lstStyle/>
          <a:p>
            <a:pPr marL="0" indent="0" algn="ctr">
              <a:buNone/>
            </a:pPr>
            <a:r>
              <a:rPr lang="fr-FR" sz="2800" dirty="0"/>
              <a:t>Présence d’un critère étiologique</a:t>
            </a:r>
          </a:p>
          <a:p>
            <a:pPr marL="0" indent="0" algn="ctr">
              <a:buNone/>
            </a:pPr>
            <a:r>
              <a:rPr lang="fr-FR" sz="2800" dirty="0"/>
              <a:t>+</a:t>
            </a:r>
          </a:p>
          <a:p>
            <a:pPr marL="0" indent="0" algn="ctr">
              <a:buNone/>
            </a:pPr>
            <a:r>
              <a:rPr lang="fr-FR" sz="2800" dirty="0"/>
              <a:t>Présence d’un critère phénotypique</a:t>
            </a:r>
          </a:p>
          <a:p>
            <a:pPr marL="0" indent="0" algn="ctr">
              <a:buNone/>
            </a:pPr>
            <a:r>
              <a:rPr lang="fr-FR" sz="2800" dirty="0"/>
              <a:t>=</a:t>
            </a:r>
          </a:p>
          <a:p>
            <a:pPr marL="0" indent="0" algn="ctr">
              <a:buNone/>
            </a:pPr>
            <a:r>
              <a:rPr lang="fr-FR" sz="2800" dirty="0"/>
              <a:t>Diagnostic de dénutrition</a:t>
            </a:r>
          </a:p>
        </p:txBody>
      </p:sp>
    </p:spTree>
    <p:extLst>
      <p:ext uri="{BB962C8B-B14F-4D97-AF65-F5344CB8AC3E}">
        <p14:creationId xmlns:p14="http://schemas.microsoft.com/office/powerpoint/2010/main" val="160142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766A21-5E4C-24E2-AD16-17B4D35FCE01}"/>
              </a:ext>
            </a:extLst>
          </p:cNvPr>
          <p:cNvSpPr>
            <a:spLocks noGrp="1"/>
          </p:cNvSpPr>
          <p:nvPr>
            <p:ph type="title"/>
          </p:nvPr>
        </p:nvSpPr>
        <p:spPr>
          <a:xfrm>
            <a:off x="2415396" y="701747"/>
            <a:ext cx="9704718" cy="807875"/>
          </a:xfrm>
        </p:spPr>
        <p:txBody>
          <a:bodyPr>
            <a:normAutofit fontScale="90000"/>
          </a:bodyPr>
          <a:lstStyle/>
          <a:p>
            <a:r>
              <a:rPr lang="fr-FR" sz="2700" b="1" dirty="0"/>
              <a:t>Trois critères de sévérité sont à prendre en compte</a:t>
            </a:r>
            <a:br>
              <a:rPr lang="fr-FR" b="1" i="0" dirty="0">
                <a:solidFill>
                  <a:srgbClr val="001438"/>
                </a:solidFill>
                <a:effectLst/>
                <a:latin typeface="Raleway" pitchFamily="2" charset="0"/>
              </a:rPr>
            </a:br>
            <a:endParaRPr lang="fr-FR" dirty="0"/>
          </a:p>
        </p:txBody>
      </p:sp>
      <p:sp>
        <p:nvSpPr>
          <p:cNvPr id="3" name="Espace réservé du contenu 2">
            <a:extLst>
              <a:ext uri="{FF2B5EF4-FFF2-40B4-BE49-F238E27FC236}">
                <a16:creationId xmlns:a16="http://schemas.microsoft.com/office/drawing/2014/main" id="{B87154E9-2FC1-A221-BC66-36DA0C22CABF}"/>
              </a:ext>
            </a:extLst>
          </p:cNvPr>
          <p:cNvSpPr>
            <a:spLocks noGrp="1"/>
          </p:cNvSpPr>
          <p:nvPr>
            <p:ph idx="1"/>
          </p:nvPr>
        </p:nvSpPr>
        <p:spPr>
          <a:xfrm>
            <a:off x="2589212" y="1716657"/>
            <a:ext cx="9341120" cy="4865298"/>
          </a:xfrm>
        </p:spPr>
        <p:txBody>
          <a:bodyPr>
            <a:normAutofit fontScale="85000" lnSpcReduction="20000"/>
          </a:bodyPr>
          <a:lstStyle/>
          <a:p>
            <a:pPr algn="l">
              <a:lnSpc>
                <a:spcPct val="160000"/>
              </a:lnSpc>
            </a:pPr>
            <a:r>
              <a:rPr lang="fr-FR" b="0" i="0" dirty="0">
                <a:solidFill>
                  <a:srgbClr val="001438"/>
                </a:solidFill>
                <a:effectLst/>
              </a:rPr>
              <a:t>Une </a:t>
            </a:r>
            <a:r>
              <a:rPr lang="fr-FR" b="1" i="0" dirty="0">
                <a:solidFill>
                  <a:srgbClr val="001438"/>
                </a:solidFill>
                <a:effectLst/>
              </a:rPr>
              <a:t>dénutrition est considérée comme sévère chez une personne de 70 ans</a:t>
            </a:r>
            <a:r>
              <a:rPr lang="fr-FR" b="0" i="0" dirty="0">
                <a:solidFill>
                  <a:srgbClr val="001438"/>
                </a:solidFill>
                <a:effectLst/>
              </a:rPr>
              <a:t> et plus </a:t>
            </a:r>
            <a:r>
              <a:rPr lang="fr-FR" b="1" i="0" dirty="0">
                <a:solidFill>
                  <a:srgbClr val="001438"/>
                </a:solidFill>
                <a:effectLst/>
              </a:rPr>
              <a:t>lorsqu’au moins </a:t>
            </a:r>
            <a:r>
              <a:rPr lang="fr-FR" b="1" dirty="0">
                <a:solidFill>
                  <a:srgbClr val="001438"/>
                </a:solidFill>
              </a:rPr>
              <a:t>UN</a:t>
            </a:r>
            <a:r>
              <a:rPr lang="fr-FR" b="1" i="0" dirty="0">
                <a:solidFill>
                  <a:srgbClr val="001438"/>
                </a:solidFill>
                <a:effectLst/>
              </a:rPr>
              <a:t> des trois critères suivants</a:t>
            </a:r>
            <a:r>
              <a:rPr lang="fr-FR" b="0" i="0" dirty="0">
                <a:solidFill>
                  <a:srgbClr val="001438"/>
                </a:solidFill>
                <a:effectLst/>
              </a:rPr>
              <a:t> est présent :</a:t>
            </a:r>
          </a:p>
          <a:p>
            <a:pPr lvl="1">
              <a:lnSpc>
                <a:spcPct val="160000"/>
              </a:lnSpc>
              <a:buFont typeface="Arial" panose="020B0604020202020204" pitchFamily="34" charset="0"/>
              <a:buChar char="•"/>
            </a:pPr>
            <a:r>
              <a:rPr lang="fr-FR" b="1" i="0" dirty="0">
                <a:solidFill>
                  <a:srgbClr val="001438"/>
                </a:solidFill>
                <a:effectLst/>
              </a:rPr>
              <a:t>Un IMC inférieur à 20 kg/m</a:t>
            </a:r>
            <a:r>
              <a:rPr lang="fr-FR" b="1" i="0" baseline="30000" dirty="0">
                <a:solidFill>
                  <a:srgbClr val="001438"/>
                </a:solidFill>
                <a:effectLst/>
              </a:rPr>
              <a:t>2</a:t>
            </a:r>
            <a:r>
              <a:rPr lang="fr-FR" b="1" i="0" dirty="0">
                <a:solidFill>
                  <a:srgbClr val="001438"/>
                </a:solidFill>
                <a:effectLst/>
              </a:rPr>
              <a:t>;</a:t>
            </a:r>
          </a:p>
          <a:p>
            <a:pPr lvl="1">
              <a:lnSpc>
                <a:spcPct val="160000"/>
              </a:lnSpc>
              <a:buFont typeface="Arial" panose="020B0604020202020204" pitchFamily="34" charset="0"/>
              <a:buChar char="•"/>
            </a:pPr>
            <a:r>
              <a:rPr lang="fr-FR" b="1" i="0" dirty="0">
                <a:solidFill>
                  <a:srgbClr val="001438"/>
                </a:solidFill>
                <a:effectLst/>
              </a:rPr>
              <a:t>Une perte de poids supérieure ou égale à 10% en 1 mois, supérieure ou égale à 15% en 6 mois ou par rapport au poids habituel avant le début d’une maladie ;</a:t>
            </a:r>
          </a:p>
          <a:p>
            <a:pPr lvl="1">
              <a:lnSpc>
                <a:spcPct val="160000"/>
              </a:lnSpc>
              <a:buFont typeface="Arial" panose="020B0604020202020204" pitchFamily="34" charset="0"/>
              <a:buChar char="•"/>
            </a:pPr>
            <a:r>
              <a:rPr lang="fr-FR" b="1" i="0" dirty="0">
                <a:solidFill>
                  <a:srgbClr val="001438"/>
                </a:solidFill>
                <a:effectLst/>
              </a:rPr>
              <a:t>Un dosage pondéral de l’albuminémie avec un résultat inférieur à 30 g/L, mesuré soit par </a:t>
            </a:r>
            <a:r>
              <a:rPr lang="fr-FR" b="1" i="0" dirty="0" err="1">
                <a:solidFill>
                  <a:srgbClr val="001438"/>
                </a:solidFill>
                <a:effectLst/>
              </a:rPr>
              <a:t>immunonéphélémétrie</a:t>
            </a:r>
            <a:r>
              <a:rPr lang="fr-FR" b="1" i="0" dirty="0">
                <a:solidFill>
                  <a:srgbClr val="001438"/>
                </a:solidFill>
                <a:effectLst/>
              </a:rPr>
              <a:t> soit par </a:t>
            </a:r>
            <a:r>
              <a:rPr lang="fr-FR" b="1" i="0" dirty="0" err="1">
                <a:solidFill>
                  <a:srgbClr val="001438"/>
                </a:solidFill>
                <a:effectLst/>
              </a:rPr>
              <a:t>immunoturbidimétrie</a:t>
            </a:r>
            <a:r>
              <a:rPr lang="fr-FR" b="1" i="0" dirty="0">
                <a:solidFill>
                  <a:srgbClr val="001438"/>
                </a:solidFill>
                <a:effectLst/>
              </a:rPr>
              <a:t> qui sont les seules méthodes fiables.</a:t>
            </a:r>
          </a:p>
          <a:p>
            <a:pPr algn="l">
              <a:lnSpc>
                <a:spcPct val="160000"/>
              </a:lnSpc>
              <a:buFont typeface="Arial" panose="020B0604020202020204" pitchFamily="34" charset="0"/>
              <a:buChar char="•"/>
            </a:pPr>
            <a:endParaRPr lang="fr-FR" b="0" i="0" dirty="0">
              <a:solidFill>
                <a:srgbClr val="001438"/>
              </a:solidFill>
              <a:effectLst/>
            </a:endParaRPr>
          </a:p>
          <a:p>
            <a:pPr algn="l">
              <a:lnSpc>
                <a:spcPct val="160000"/>
              </a:lnSpc>
            </a:pPr>
            <a:r>
              <a:rPr lang="fr-FR" b="0" i="0" dirty="0">
                <a:solidFill>
                  <a:srgbClr val="001438"/>
                </a:solidFill>
                <a:effectLst/>
              </a:rPr>
              <a:t>Diagnostiquer la dénutrition, en rechercher les causes et en établir la sévérité ne suffit pas. Il faut la prendre en charge et surveiller l’état nutritionnel.</a:t>
            </a:r>
          </a:p>
          <a:p>
            <a:pPr marL="0" indent="0" algn="l">
              <a:buNone/>
            </a:pPr>
            <a:endParaRPr lang="fr-FR" b="0" i="0" dirty="0">
              <a:solidFill>
                <a:srgbClr val="001438"/>
              </a:solidFill>
              <a:effectLst/>
              <a:latin typeface="Raleway" pitchFamily="2" charset="0"/>
            </a:endParaRPr>
          </a:p>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sz="1200" dirty="0">
                <a:hlinkClick r:id="rId3"/>
              </a:rPr>
              <a:t>Haute Autorité de Santé - Diagnostiquer plus précocement la dénutrition chez la personne âgée de 70 ans et plus (has-sante.fr)</a:t>
            </a:r>
            <a:endParaRPr lang="fr-FR" sz="1200" b="1" i="1" dirty="0">
              <a:solidFill>
                <a:srgbClr val="001438"/>
              </a:solidFill>
              <a:effectLst/>
              <a:latin typeface="Raleway" pitchFamily="2" charset="0"/>
            </a:endParaRPr>
          </a:p>
          <a:p>
            <a:pPr algn="l"/>
            <a:endParaRPr lang="fr-FR" sz="1200" dirty="0">
              <a:solidFill>
                <a:srgbClr val="001438"/>
              </a:solidFill>
              <a:latin typeface="Raleway" pitchFamily="2" charset="0"/>
            </a:endParaRPr>
          </a:p>
          <a:p>
            <a:pPr algn="l"/>
            <a:endParaRPr lang="fr-FR" b="0" i="0" dirty="0">
              <a:solidFill>
                <a:srgbClr val="001438"/>
              </a:solidFill>
              <a:effectLst/>
              <a:latin typeface="Raleway" pitchFamily="2" charset="0"/>
            </a:endParaRPr>
          </a:p>
          <a:p>
            <a:endParaRPr lang="fr-FR" dirty="0"/>
          </a:p>
        </p:txBody>
      </p:sp>
    </p:spTree>
    <p:extLst>
      <p:ext uri="{BB962C8B-B14F-4D97-AF65-F5344CB8AC3E}">
        <p14:creationId xmlns:p14="http://schemas.microsoft.com/office/powerpoint/2010/main" val="2962794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53EF4-04F4-06A0-3684-69C3BAFCA3C1}"/>
              </a:ext>
            </a:extLst>
          </p:cNvPr>
          <p:cNvSpPr>
            <a:spLocks noGrp="1"/>
          </p:cNvSpPr>
          <p:nvPr>
            <p:ph type="title"/>
          </p:nvPr>
        </p:nvSpPr>
        <p:spPr>
          <a:xfrm>
            <a:off x="2592925" y="624110"/>
            <a:ext cx="9415045" cy="721611"/>
          </a:xfrm>
        </p:spPr>
        <p:txBody>
          <a:bodyPr>
            <a:normAutofit/>
          </a:bodyPr>
          <a:lstStyle/>
          <a:p>
            <a:r>
              <a:rPr lang="fr-FR" sz="2400" b="1" dirty="0"/>
              <a:t>HAS et Fédération Française de Nutrition</a:t>
            </a:r>
          </a:p>
        </p:txBody>
      </p:sp>
      <p:sp>
        <p:nvSpPr>
          <p:cNvPr id="3" name="Espace réservé du contenu 2">
            <a:extLst>
              <a:ext uri="{FF2B5EF4-FFF2-40B4-BE49-F238E27FC236}">
                <a16:creationId xmlns:a16="http://schemas.microsoft.com/office/drawing/2014/main" id="{7497013B-DDD0-1062-9701-282BACEB4616}"/>
              </a:ext>
            </a:extLst>
          </p:cNvPr>
          <p:cNvSpPr>
            <a:spLocks noGrp="1"/>
          </p:cNvSpPr>
          <p:nvPr>
            <p:ph idx="1"/>
          </p:nvPr>
        </p:nvSpPr>
        <p:spPr>
          <a:xfrm>
            <a:off x="2589212" y="1768415"/>
            <a:ext cx="8915400" cy="4623759"/>
          </a:xfrm>
        </p:spPr>
        <p:txBody>
          <a:bodyPr>
            <a:normAutofit fontScale="77500" lnSpcReduction="20000"/>
          </a:bodyPr>
          <a:lstStyle/>
          <a:p>
            <a:pPr algn="just">
              <a:lnSpc>
                <a:spcPct val="170000"/>
              </a:lnSpc>
            </a:pPr>
            <a:r>
              <a:rPr lang="fr-FR" b="0" i="0" dirty="0">
                <a:solidFill>
                  <a:srgbClr val="001438"/>
                </a:solidFill>
                <a:effectLst/>
              </a:rPr>
              <a:t>La Haute Autorité de Santé et la Fédération Française de Nutrition soulignent que lorsque la situation de la personne âgée évolue et permet la disparition du critère étiologique, par reprise de l’alimentation ou à la suite de la guérison d’une maladie par exemple, cela ne doit pas modifier le diagnostic de dénutrition tant que persiste le critère phénotypique. C’est seulement lorsque les deux critères sont améliorés que l’état de dénutrition est résolu.</a:t>
            </a:r>
          </a:p>
          <a:p>
            <a:pPr marL="0" indent="0" algn="just">
              <a:buNone/>
            </a:pPr>
            <a:endParaRPr lang="fr-FR" b="0" i="0" dirty="0">
              <a:solidFill>
                <a:srgbClr val="001438"/>
              </a:solidFill>
              <a:effectLst/>
              <a:latin typeface="Raleway" pitchFamily="2" charset="0"/>
            </a:endParaRPr>
          </a:p>
          <a:p>
            <a:pPr algn="just">
              <a:lnSpc>
                <a:spcPct val="160000"/>
              </a:lnSpc>
            </a:pPr>
            <a:r>
              <a:rPr lang="fr-FR" b="0" i="0" dirty="0">
                <a:solidFill>
                  <a:srgbClr val="001438"/>
                </a:solidFill>
                <a:effectLst/>
              </a:rPr>
              <a:t>Une fois posé le diagnostic de dénutrition, il est recommandé de poursuivre les investigations et de réaliser un bilan étiologique complet à la recherche de toutes les causes possibles de dénutrition chez la personne concernée, dans la mesure où la dénutrition est souvent d’origine multifactorielle chez les personnes âgées. Il est de plus recommandé d’en évaluer la sévérité.</a:t>
            </a:r>
          </a:p>
          <a:p>
            <a:pPr marL="0" indent="0" algn="l">
              <a:buNone/>
            </a:pPr>
            <a:endParaRPr lang="fr-FR" dirty="0">
              <a:solidFill>
                <a:srgbClr val="001438"/>
              </a:solidFill>
              <a:latin typeface="Raleway" pitchFamily="2" charset="0"/>
            </a:endParaRPr>
          </a:p>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sz="1200" dirty="0">
                <a:hlinkClick r:id="rId3"/>
              </a:rPr>
              <a:t>reco368_recommandations_denutrition_pa_cd_20211110_v1.pdf (has-sante.fr)</a:t>
            </a:r>
            <a:endParaRPr lang="fr-FR" sz="1200" b="1" i="1" dirty="0">
              <a:solidFill>
                <a:srgbClr val="001438"/>
              </a:solidFill>
              <a:effectLst/>
              <a:latin typeface="Raleway" pitchFamily="2" charset="0"/>
            </a:endParaRPr>
          </a:p>
          <a:p>
            <a:pPr marL="0" indent="0" algn="l">
              <a:buNone/>
            </a:pPr>
            <a:endParaRPr lang="fr-FR" b="0" i="0" dirty="0">
              <a:solidFill>
                <a:srgbClr val="001438"/>
              </a:solidFill>
              <a:effectLst/>
              <a:latin typeface="Raleway" pitchFamily="2" charset="0"/>
            </a:endParaRPr>
          </a:p>
          <a:p>
            <a:endParaRPr lang="fr-FR" dirty="0"/>
          </a:p>
        </p:txBody>
      </p:sp>
    </p:spTree>
    <p:extLst>
      <p:ext uri="{BB962C8B-B14F-4D97-AF65-F5344CB8AC3E}">
        <p14:creationId xmlns:p14="http://schemas.microsoft.com/office/powerpoint/2010/main" val="428222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5340" y="563726"/>
            <a:ext cx="9599075" cy="859633"/>
          </a:xfrm>
        </p:spPr>
        <p:txBody>
          <a:bodyPr>
            <a:normAutofit fontScale="90000"/>
          </a:bodyPr>
          <a:lstStyle/>
          <a:p>
            <a:r>
              <a:rPr lang="fr-FR" dirty="0"/>
              <a:t>Objectif 3. Recherche des facteurs favorisants: </a:t>
            </a:r>
          </a:p>
        </p:txBody>
      </p:sp>
      <p:sp>
        <p:nvSpPr>
          <p:cNvPr id="3" name="Espace réservé du contenu 2"/>
          <p:cNvSpPr>
            <a:spLocks noGrp="1"/>
          </p:cNvSpPr>
          <p:nvPr>
            <p:ph idx="1"/>
          </p:nvPr>
        </p:nvSpPr>
        <p:spPr>
          <a:xfrm>
            <a:off x="2268747" y="1763485"/>
            <a:ext cx="9739223" cy="4794069"/>
          </a:xfrm>
        </p:spPr>
        <p:txBody>
          <a:bodyPr anchor="ctr">
            <a:normAutofit/>
          </a:bodyPr>
          <a:lstStyle/>
          <a:p>
            <a:pPr algn="l"/>
            <a:r>
              <a:rPr lang="fr-FR" sz="1600" b="0" i="0" u="none" strike="noStrike" baseline="0" dirty="0"/>
              <a:t>Difficultés de mastication dues à un mauvais état dentaire ou à une prothèse inadaptée</a:t>
            </a:r>
          </a:p>
          <a:p>
            <a:pPr algn="l"/>
            <a:r>
              <a:rPr lang="fr-FR" sz="1600" b="0" i="0" u="none" strike="noStrike" baseline="0" dirty="0"/>
              <a:t>Suspicion de pathologie(s) sous-jacente(s) </a:t>
            </a:r>
            <a:r>
              <a:rPr lang="fr-FR" sz="1600" b="0" i="1" u="none" strike="noStrike" baseline="0" dirty="0"/>
              <a:t>(cancer, hémopathies malignes, pathologies chroniques….)</a:t>
            </a:r>
          </a:p>
          <a:p>
            <a:pPr algn="l"/>
            <a:r>
              <a:rPr lang="fr-FR" sz="1600" b="0" i="0" u="none" strike="noStrike" baseline="0" dirty="0"/>
              <a:t>Suspicion de dépression</a:t>
            </a:r>
          </a:p>
          <a:p>
            <a:pPr algn="l"/>
            <a:r>
              <a:rPr lang="fr-FR" sz="1600" b="0" i="0" u="none" strike="noStrike" baseline="0" dirty="0"/>
              <a:t>Suspicion d’alcoolisme chronique</a:t>
            </a:r>
          </a:p>
          <a:p>
            <a:pPr algn="l"/>
            <a:r>
              <a:rPr lang="fr-FR" sz="1600" b="0" i="0" u="none" strike="noStrike" baseline="0" dirty="0"/>
              <a:t>Suspicion de facteur iatrogène </a:t>
            </a:r>
            <a:r>
              <a:rPr lang="fr-FR" sz="1600" b="0" i="1" u="none" strike="noStrike" baseline="0" dirty="0"/>
              <a:t>(traitements médicamenteux)</a:t>
            </a:r>
          </a:p>
          <a:p>
            <a:pPr algn="l"/>
            <a:r>
              <a:rPr lang="fr-FR" sz="1600" b="0" i="0" u="none" strike="noStrike" baseline="0" dirty="0"/>
              <a:t>Difficultés d’approvisionnement </a:t>
            </a:r>
            <a:r>
              <a:rPr lang="fr-FR" sz="1600" b="0" i="1" u="none" strike="noStrike" baseline="0" dirty="0"/>
              <a:t>(courses alimentaires)</a:t>
            </a:r>
          </a:p>
          <a:p>
            <a:pPr algn="l"/>
            <a:r>
              <a:rPr lang="fr-FR" sz="1600" b="0" i="0" u="none" strike="noStrike" baseline="0" dirty="0"/>
              <a:t>Précarité </a:t>
            </a:r>
          </a:p>
          <a:p>
            <a:pPr algn="l"/>
            <a:r>
              <a:rPr lang="fr-FR" sz="1600" b="0" i="0" u="none" strike="noStrike" baseline="0" dirty="0"/>
              <a:t>Autre</a:t>
            </a:r>
            <a:endParaRPr lang="fr-FR" sz="1600" i="1" dirty="0"/>
          </a:p>
          <a:p>
            <a:pPr>
              <a:buFont typeface="Arial" panose="020B0604020202020204" pitchFamily="34" charset="0"/>
              <a:buChar char="•"/>
            </a:pPr>
            <a:endParaRPr lang="fr-FR" sz="2800" i="1" dirty="0"/>
          </a:p>
        </p:txBody>
      </p:sp>
    </p:spTree>
    <p:extLst>
      <p:ext uri="{BB962C8B-B14F-4D97-AF65-F5344CB8AC3E}">
        <p14:creationId xmlns:p14="http://schemas.microsoft.com/office/powerpoint/2010/main" val="886654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EDF69C8D-39B7-F200-4459-6C2C853F28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07303" y="230462"/>
            <a:ext cx="5107743" cy="6397076"/>
          </a:xfrm>
          <a:prstGeom prst="rect">
            <a:avLst/>
          </a:prstGeom>
          <a:noFill/>
          <a:ln>
            <a:noFill/>
          </a:ln>
        </p:spPr>
      </p:pic>
    </p:spTree>
    <p:extLst>
      <p:ext uri="{BB962C8B-B14F-4D97-AF65-F5344CB8AC3E}">
        <p14:creationId xmlns:p14="http://schemas.microsoft.com/office/powerpoint/2010/main" val="3871436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EC8F158D-67A1-4F57-A937-DA5A2A94B1DB}"/>
              </a:ext>
            </a:extLst>
          </p:cNvPr>
          <p:cNvSpPr txBox="1">
            <a:spLocks/>
          </p:cNvSpPr>
          <p:nvPr/>
        </p:nvSpPr>
        <p:spPr>
          <a:xfrm>
            <a:off x="2075340" y="563726"/>
            <a:ext cx="9904224" cy="859633"/>
          </a:xfrm>
          <a:prstGeom prst="rect">
            <a:avLst/>
          </a:prstGeom>
        </p:spPr>
        <p:txBody>
          <a:bodyPr vert="horz" lIns="91440" tIns="45720" rIns="91440" bIns="45720" rtlCol="0" anchor="t">
            <a:normAutofit fontScale="82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Objectif 4. Connaître la stratégie de prise en charge</a:t>
            </a:r>
          </a:p>
          <a:p>
            <a:r>
              <a:rPr lang="fr-FR" dirty="0"/>
              <a:t>                   nutritionnelle d’une personne âgée</a:t>
            </a:r>
          </a:p>
        </p:txBody>
      </p:sp>
      <p:pic>
        <p:nvPicPr>
          <p:cNvPr id="5" name="Image 4">
            <a:extLst>
              <a:ext uri="{FF2B5EF4-FFF2-40B4-BE49-F238E27FC236}">
                <a16:creationId xmlns:a16="http://schemas.microsoft.com/office/drawing/2014/main" id="{97B5CF4F-C0A7-7F69-CA67-478B913F63CF}"/>
              </a:ext>
            </a:extLst>
          </p:cNvPr>
          <p:cNvPicPr>
            <a:picLocks noChangeAspect="1"/>
          </p:cNvPicPr>
          <p:nvPr/>
        </p:nvPicPr>
        <p:blipFill>
          <a:blip r:embed="rId2"/>
          <a:stretch>
            <a:fillRect/>
          </a:stretch>
        </p:blipFill>
        <p:spPr>
          <a:xfrm>
            <a:off x="3158837" y="1756231"/>
            <a:ext cx="7339510" cy="4179988"/>
          </a:xfrm>
          <a:prstGeom prst="rect">
            <a:avLst/>
          </a:prstGeom>
        </p:spPr>
      </p:pic>
    </p:spTree>
    <p:extLst>
      <p:ext uri="{BB962C8B-B14F-4D97-AF65-F5344CB8AC3E}">
        <p14:creationId xmlns:p14="http://schemas.microsoft.com/office/powerpoint/2010/main" val="3465213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C4763D-37DA-13A2-6701-98E10FEB10B5}"/>
              </a:ext>
            </a:extLst>
          </p:cNvPr>
          <p:cNvSpPr>
            <a:spLocks noGrp="1"/>
          </p:cNvSpPr>
          <p:nvPr>
            <p:ph type="title"/>
          </p:nvPr>
        </p:nvSpPr>
        <p:spPr>
          <a:xfrm>
            <a:off x="1535501" y="170741"/>
            <a:ext cx="10584612" cy="1280890"/>
          </a:xfrm>
        </p:spPr>
        <p:txBody>
          <a:bodyPr>
            <a:normAutofit fontScale="90000"/>
          </a:bodyPr>
          <a:lstStyle/>
          <a:p>
            <a:pPr algn="ctr"/>
            <a:r>
              <a:rPr lang="fr-FR" sz="2800" b="1" dirty="0"/>
              <a:t>Règles générales d’enrichissement de l’alimentation</a:t>
            </a:r>
            <a:br>
              <a:rPr lang="fr-FR" sz="2800" b="1" dirty="0"/>
            </a:br>
            <a:br>
              <a:rPr lang="fr-FR" sz="2800" b="1" dirty="0"/>
            </a:br>
            <a:r>
              <a:rPr lang="fr-FR" sz="2800" b="1" dirty="0"/>
              <a:t> (adapter les apports pour les personnes diabétiques)</a:t>
            </a:r>
          </a:p>
        </p:txBody>
      </p:sp>
      <p:sp>
        <p:nvSpPr>
          <p:cNvPr id="4" name="ZoneTexte 3">
            <a:extLst>
              <a:ext uri="{FF2B5EF4-FFF2-40B4-BE49-F238E27FC236}">
                <a16:creationId xmlns:a16="http://schemas.microsoft.com/office/drawing/2014/main" id="{AFC0D17C-3CAF-2330-39E6-BF022AA99EFA}"/>
              </a:ext>
            </a:extLst>
          </p:cNvPr>
          <p:cNvSpPr txBox="1"/>
          <p:nvPr/>
        </p:nvSpPr>
        <p:spPr>
          <a:xfrm>
            <a:off x="2424023" y="1727676"/>
            <a:ext cx="9696090" cy="4885953"/>
          </a:xfrm>
          <a:prstGeom prst="rect">
            <a:avLst/>
          </a:prstGeom>
          <a:noFill/>
        </p:spPr>
        <p:txBody>
          <a:bodyPr wrap="square">
            <a:spAutoFit/>
          </a:bodyPr>
          <a:lstStyle/>
          <a:p>
            <a:pPr marL="171450" indent="-171450" algn="l">
              <a:buFont typeface="Wingdings" panose="05000000000000000000" pitchFamily="2" charset="2"/>
              <a:buChar char="Ø"/>
            </a:pPr>
            <a:r>
              <a:rPr lang="fr-FR" sz="1400" b="0" i="0" u="none" strike="noStrike" baseline="0" dirty="0">
                <a:latin typeface="CIDFont+F1"/>
              </a:rPr>
              <a:t>Respecter les recommandations du Programme national nutrition santé pour les personnes âgées :</a:t>
            </a:r>
          </a:p>
          <a:p>
            <a:pPr marL="628650" lvl="1" indent="-171450">
              <a:buFont typeface="Wingdings" panose="05000000000000000000" pitchFamily="2" charset="2"/>
              <a:buChar char="ü"/>
            </a:pPr>
            <a:r>
              <a:rPr lang="fr-FR" sz="1400" b="0" i="0" u="none" strike="noStrike" baseline="0" dirty="0">
                <a:latin typeface="CIDFont+F1"/>
              </a:rPr>
              <a:t>Viandes, poissons ou œufs, 2 fois par jour ;</a:t>
            </a:r>
          </a:p>
          <a:p>
            <a:pPr marL="628650" lvl="1" indent="-171450">
              <a:buFont typeface="Wingdings" panose="05000000000000000000" pitchFamily="2" charset="2"/>
              <a:buChar char="ü"/>
            </a:pPr>
            <a:r>
              <a:rPr lang="fr-FR" sz="1400" b="0" i="0" u="none" strike="noStrike" baseline="0" dirty="0">
                <a:latin typeface="CIDFont+F1"/>
              </a:rPr>
              <a:t>Lait et produits laitiers, 3 à 4 prises par jour ;</a:t>
            </a:r>
          </a:p>
          <a:p>
            <a:pPr marL="628650" lvl="1" indent="-171450">
              <a:buFont typeface="Wingdings" panose="05000000000000000000" pitchFamily="2" charset="2"/>
              <a:buChar char="ü"/>
            </a:pPr>
            <a:r>
              <a:rPr lang="fr-FR" sz="1400" b="0" i="0" u="none" strike="noStrike" baseline="0" dirty="0">
                <a:latin typeface="CIDFont+F1"/>
              </a:rPr>
              <a:t>Pain, autres aliments céréaliers, pommes de terre ou légumes secs à chaque repas ;</a:t>
            </a:r>
          </a:p>
          <a:p>
            <a:pPr marL="628650" lvl="1" indent="-171450">
              <a:buFont typeface="Wingdings" panose="05000000000000000000" pitchFamily="2" charset="2"/>
              <a:buChar char="ü"/>
            </a:pPr>
            <a:r>
              <a:rPr lang="fr-FR" sz="1400" b="0" i="0" u="none" strike="noStrike" baseline="0" dirty="0">
                <a:latin typeface="CIDFont+F1"/>
              </a:rPr>
              <a:t>Au moins 5 portions de fruits et légumes par jour ;</a:t>
            </a:r>
          </a:p>
          <a:p>
            <a:pPr marL="628650" lvl="1" indent="-171450">
              <a:buFont typeface="Wingdings" panose="05000000000000000000" pitchFamily="2" charset="2"/>
              <a:buChar char="ü"/>
            </a:pPr>
            <a:r>
              <a:rPr lang="fr-FR" sz="1400" b="0" i="0" u="none" strike="noStrike" baseline="0" dirty="0">
                <a:latin typeface="CIDFont+F1"/>
              </a:rPr>
              <a:t>1 à 1,5 litre d'eau (ou autres boissons telles que jus de fruit, tisanes, etc.) par jour sans attendre la sensation de soif</a:t>
            </a:r>
          </a:p>
          <a:p>
            <a:pPr marL="628650" lvl="1" indent="-171450">
              <a:buFont typeface="Wingdings" panose="05000000000000000000" pitchFamily="2" charset="2"/>
              <a:buChar char="ü"/>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Augmenter la fréquence des prises alimentaires dans la journée : 3 repas quotidiens et proposition de collations entre les repas</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Limiter la période de jeûne nocturne &gt; 12h en retardant l'horaire du dîner et/ou en proposant une collation au coucher</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Privilégier les produits riches en énergie et/ou en protéines (viandes en sauce, soufflés, gratins, quenelles, lasagnes, pâtes farcies…) et adaptés aux goûts de la personne</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Adapter la texture des aliments aux capacités de mastication et de déglutition</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Ajouter aux aliments des produits riches en protéines ou en calories sous un faible volume : poudre de lait entier ou du lait concentré entier (3 cuillères à soupe de = 8 g de protéines), fromage râpé (20 g = 5 g de protéines), des </a:t>
            </a:r>
            <a:r>
              <a:rPr lang="fr-FR" sz="1400" b="0" i="0" u="none" strike="noStrike" baseline="0" dirty="0" err="1">
                <a:latin typeface="CIDFont+F1"/>
              </a:rPr>
              <a:t>oeufs</a:t>
            </a:r>
            <a:r>
              <a:rPr lang="fr-FR" sz="1400" b="0" i="0" u="none" strike="noStrike" baseline="0" dirty="0">
                <a:latin typeface="CIDFont+F1"/>
              </a:rPr>
              <a:t> (1 jaune = ~3 g de protéines), crème fraîche épaisse (1 cuillère à soupe = 80 calories, beurre fondu ou huile (1 cuillère à soupe = 75-90 calories, poudres de protéines industrielles ( 1 cuillère à soupe = environ 5 g de protéines), pâtes ou semoule enrichies en protéines</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Organiser une aide technique et/ou humaine au repas en fonction du handicap</a:t>
            </a:r>
          </a:p>
          <a:p>
            <a:pPr marL="171450" indent="-171450" algn="l">
              <a:buFont typeface="Wingdings" panose="05000000000000000000" pitchFamily="2" charset="2"/>
              <a:buChar char="Ø"/>
            </a:pPr>
            <a:endParaRPr lang="fr-FR" sz="1050" b="0" i="0" u="none" strike="noStrike" baseline="0" dirty="0">
              <a:latin typeface="CIDFont+F1"/>
            </a:endParaRPr>
          </a:p>
          <a:p>
            <a:pPr marL="171450" indent="-171450" algn="l">
              <a:buFont typeface="Wingdings" panose="05000000000000000000" pitchFamily="2" charset="2"/>
              <a:buChar char="Ø"/>
            </a:pPr>
            <a:r>
              <a:rPr lang="fr-FR" sz="1400" b="0" i="0" u="none" strike="noStrike" baseline="0" dirty="0">
                <a:latin typeface="CIDFont+F1"/>
              </a:rPr>
              <a:t>Favoriser un environnement agréable</a:t>
            </a:r>
            <a:endParaRPr lang="fr-FR" sz="1400" dirty="0"/>
          </a:p>
        </p:txBody>
      </p:sp>
    </p:spTree>
    <p:extLst>
      <p:ext uri="{BB962C8B-B14F-4D97-AF65-F5344CB8AC3E}">
        <p14:creationId xmlns:p14="http://schemas.microsoft.com/office/powerpoint/2010/main" val="1715080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E5098B-CB08-A385-7409-AAFE72F4959F}"/>
              </a:ext>
            </a:extLst>
          </p:cNvPr>
          <p:cNvSpPr>
            <a:spLocks noGrp="1"/>
          </p:cNvSpPr>
          <p:nvPr>
            <p:ph type="title"/>
          </p:nvPr>
        </p:nvSpPr>
        <p:spPr>
          <a:xfrm>
            <a:off x="1933605" y="408169"/>
            <a:ext cx="9929003" cy="1280890"/>
          </a:xfrm>
        </p:spPr>
        <p:txBody>
          <a:bodyPr>
            <a:normAutofit fontScale="90000"/>
          </a:bodyPr>
          <a:lstStyle/>
          <a:p>
            <a:pPr algn="ctr"/>
            <a:r>
              <a:rPr lang="fr-FR" sz="3100" dirty="0"/>
              <a:t>Installer une surveillance de l’état nutritionnel régulière</a:t>
            </a:r>
            <a:r>
              <a:rPr lang="fr-FR" sz="3100" b="1" i="0" dirty="0">
                <a:solidFill>
                  <a:srgbClr val="001438"/>
                </a:solidFill>
                <a:effectLst/>
                <a:latin typeface="Raleway" pitchFamily="2" charset="0"/>
              </a:rPr>
              <a:t>: </a:t>
            </a:r>
            <a:br>
              <a:rPr lang="fr-FR" sz="3100" b="1" i="0" dirty="0">
                <a:solidFill>
                  <a:srgbClr val="001438"/>
                </a:solidFill>
                <a:effectLst/>
                <a:latin typeface="Raleway" pitchFamily="2" charset="0"/>
              </a:rPr>
            </a:br>
            <a:br>
              <a:rPr lang="fr-FR" sz="3100" b="1" i="0" dirty="0">
                <a:solidFill>
                  <a:srgbClr val="001438"/>
                </a:solidFill>
                <a:effectLst/>
                <a:latin typeface="Raleway" pitchFamily="2" charset="0"/>
              </a:rPr>
            </a:br>
            <a:r>
              <a:rPr lang="fr-FR" sz="2700" i="0" dirty="0">
                <a:solidFill>
                  <a:srgbClr val="001438"/>
                </a:solidFill>
                <a:effectLst/>
                <a:latin typeface="Raleway" pitchFamily="2" charset="0"/>
              </a:rPr>
              <a:t>1 fois/mois à domicile et à chaque consultation</a:t>
            </a:r>
            <a:br>
              <a:rPr lang="fr-FR" b="1" i="0" dirty="0">
                <a:solidFill>
                  <a:srgbClr val="001438"/>
                </a:solidFill>
                <a:effectLst/>
                <a:latin typeface="Raleway" pitchFamily="2" charset="0"/>
              </a:rPr>
            </a:br>
            <a:endParaRPr lang="fr-FR" dirty="0"/>
          </a:p>
        </p:txBody>
      </p:sp>
      <p:sp>
        <p:nvSpPr>
          <p:cNvPr id="3" name="Espace réservé du contenu 2">
            <a:extLst>
              <a:ext uri="{FF2B5EF4-FFF2-40B4-BE49-F238E27FC236}">
                <a16:creationId xmlns:a16="http://schemas.microsoft.com/office/drawing/2014/main" id="{37F350D5-4319-126F-A115-3D717DF05210}"/>
              </a:ext>
            </a:extLst>
          </p:cNvPr>
          <p:cNvSpPr>
            <a:spLocks noGrp="1"/>
          </p:cNvSpPr>
          <p:nvPr>
            <p:ph idx="1"/>
          </p:nvPr>
        </p:nvSpPr>
        <p:spPr>
          <a:xfrm>
            <a:off x="2589212" y="2402904"/>
            <a:ext cx="8915400" cy="3777622"/>
          </a:xfrm>
        </p:spPr>
        <p:txBody>
          <a:bodyPr/>
          <a:lstStyle/>
          <a:p>
            <a:pPr algn="just">
              <a:lnSpc>
                <a:spcPct val="150000"/>
              </a:lnSpc>
            </a:pPr>
            <a:r>
              <a:rPr lang="fr-FR" sz="1600" b="0" i="0" dirty="0">
                <a:solidFill>
                  <a:srgbClr val="001438"/>
                </a:solidFill>
                <a:effectLst/>
              </a:rPr>
              <a:t>La surveillance de l’état nutritionnel d’une personne de 70 ans et plus ne relève pas de sa seule responsabilité, elle doit impliquer les proches aidants, les professionnels de santé et ceux du secteur social et médico-social. Elle requiert de </a:t>
            </a:r>
            <a:r>
              <a:rPr lang="fr-FR" sz="1600" b="1" i="0" dirty="0">
                <a:solidFill>
                  <a:srgbClr val="001438"/>
                </a:solidFill>
                <a:effectLst/>
              </a:rPr>
              <a:t>peser le patient</a:t>
            </a:r>
            <a:r>
              <a:rPr lang="fr-FR" sz="1600" b="0" i="0" dirty="0">
                <a:solidFill>
                  <a:srgbClr val="001438"/>
                </a:solidFill>
                <a:effectLst/>
              </a:rPr>
              <a:t>, de </a:t>
            </a:r>
            <a:r>
              <a:rPr lang="fr-FR" sz="1600" b="1" i="0" dirty="0">
                <a:solidFill>
                  <a:srgbClr val="001438"/>
                </a:solidFill>
                <a:effectLst/>
              </a:rPr>
              <a:t>calculer son IMC</a:t>
            </a:r>
            <a:r>
              <a:rPr lang="fr-FR" sz="1600" b="0" i="0" dirty="0">
                <a:solidFill>
                  <a:srgbClr val="001438"/>
                </a:solidFill>
                <a:effectLst/>
              </a:rPr>
              <a:t>, d’</a:t>
            </a:r>
            <a:r>
              <a:rPr lang="fr-FR" sz="1600" b="1" i="0" dirty="0">
                <a:solidFill>
                  <a:srgbClr val="001438"/>
                </a:solidFill>
                <a:effectLst/>
              </a:rPr>
              <a:t>évaluer son appétit et sa consommation alimentaire</a:t>
            </a:r>
            <a:r>
              <a:rPr lang="fr-FR" sz="1600" b="0" i="0" dirty="0">
                <a:solidFill>
                  <a:srgbClr val="001438"/>
                </a:solidFill>
                <a:effectLst/>
              </a:rPr>
              <a:t> (en utilisant une échelle visuelle, une échelle semi-quantitative, ou en faisant appel à un diététicien), et enfin de </a:t>
            </a:r>
            <a:r>
              <a:rPr lang="fr-FR" sz="1600" b="1" i="0" dirty="0">
                <a:solidFill>
                  <a:srgbClr val="001438"/>
                </a:solidFill>
                <a:effectLst/>
              </a:rPr>
              <a:t>déterminer sa force musculaire</a:t>
            </a:r>
            <a:r>
              <a:rPr lang="fr-FR" sz="1600" b="0" i="0" dirty="0">
                <a:solidFill>
                  <a:srgbClr val="001438"/>
                </a:solidFill>
                <a:effectLst/>
              </a:rPr>
              <a:t> en s’appuyant sur la mesure de la force de préhension ou sur le test de lever de chaise.</a:t>
            </a:r>
          </a:p>
          <a:p>
            <a:pPr marL="0" indent="0" algn="just">
              <a:lnSpc>
                <a:spcPct val="150000"/>
              </a:lnSpc>
              <a:buNone/>
            </a:pPr>
            <a:endParaRPr lang="fr-FR" b="0" i="0" dirty="0">
              <a:solidFill>
                <a:srgbClr val="001438"/>
              </a:solidFill>
              <a:effectLst/>
              <a:latin typeface="Raleway" pitchFamily="2" charset="0"/>
            </a:endParaRPr>
          </a:p>
          <a:p>
            <a:endParaRPr lang="fr-FR" dirty="0"/>
          </a:p>
        </p:txBody>
      </p:sp>
      <p:sp>
        <p:nvSpPr>
          <p:cNvPr id="5" name="ZoneTexte 4">
            <a:extLst>
              <a:ext uri="{FF2B5EF4-FFF2-40B4-BE49-F238E27FC236}">
                <a16:creationId xmlns:a16="http://schemas.microsoft.com/office/drawing/2014/main" id="{A8945FC6-BF4A-B179-05CE-51E516637709}"/>
              </a:ext>
            </a:extLst>
          </p:cNvPr>
          <p:cNvSpPr txBox="1"/>
          <p:nvPr/>
        </p:nvSpPr>
        <p:spPr>
          <a:xfrm>
            <a:off x="2589212" y="5911222"/>
            <a:ext cx="9273396" cy="538609"/>
          </a:xfrm>
          <a:prstGeom prst="rect">
            <a:avLst/>
          </a:prstGeom>
          <a:noFill/>
        </p:spPr>
        <p:txBody>
          <a:bodyPr wrap="square">
            <a:spAutoFit/>
          </a:bodyPr>
          <a:lstStyle/>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sz="1100" dirty="0">
                <a:hlinkClick r:id="rId3"/>
              </a:rPr>
              <a:t>Haute Autorité de Santé - Diagnostiquer plus précocement la dénutrition chez la personne âgée de 70 ans et plus (has-sante.fr)</a:t>
            </a:r>
            <a:endParaRPr lang="fr-FR" sz="1100" b="1" i="1" dirty="0">
              <a:solidFill>
                <a:srgbClr val="001438"/>
              </a:solidFill>
              <a:effectLst/>
              <a:latin typeface="Raleway" pitchFamily="2" charset="0"/>
            </a:endParaRPr>
          </a:p>
        </p:txBody>
      </p:sp>
    </p:spTree>
    <p:extLst>
      <p:ext uri="{BB962C8B-B14F-4D97-AF65-F5344CB8AC3E}">
        <p14:creationId xmlns:p14="http://schemas.microsoft.com/office/powerpoint/2010/main" val="1295289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EC8F158D-67A1-4F57-A937-DA5A2A94B1DB}"/>
              </a:ext>
            </a:extLst>
          </p:cNvPr>
          <p:cNvSpPr txBox="1">
            <a:spLocks/>
          </p:cNvSpPr>
          <p:nvPr/>
        </p:nvSpPr>
        <p:spPr>
          <a:xfrm>
            <a:off x="2113471" y="641363"/>
            <a:ext cx="9195759" cy="85963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dirty="0"/>
              <a:t>Objectif 5. Règles de prescription des CNO</a:t>
            </a:r>
          </a:p>
        </p:txBody>
      </p:sp>
      <p:sp>
        <p:nvSpPr>
          <p:cNvPr id="7" name="ZoneTexte 6">
            <a:extLst>
              <a:ext uri="{FF2B5EF4-FFF2-40B4-BE49-F238E27FC236}">
                <a16:creationId xmlns:a16="http://schemas.microsoft.com/office/drawing/2014/main" id="{CD29804D-0F50-E43D-75A8-C10632EF7B06}"/>
              </a:ext>
            </a:extLst>
          </p:cNvPr>
          <p:cNvSpPr txBox="1"/>
          <p:nvPr/>
        </p:nvSpPr>
        <p:spPr>
          <a:xfrm>
            <a:off x="2829464" y="2009956"/>
            <a:ext cx="8617789" cy="4001095"/>
          </a:xfrm>
          <a:prstGeom prst="rect">
            <a:avLst/>
          </a:prstGeom>
          <a:noFill/>
        </p:spPr>
        <p:txBody>
          <a:bodyPr wrap="square">
            <a:spAutoFit/>
          </a:bodyPr>
          <a:lstStyle/>
          <a:p>
            <a:pPr marL="285750" indent="-285750" algn="l">
              <a:buFont typeface="Wingdings" panose="05000000000000000000" pitchFamily="2" charset="2"/>
              <a:buChar char="Ø"/>
            </a:pPr>
            <a:r>
              <a:rPr lang="fr-FR" b="0" i="0" u="none" strike="noStrike" baseline="0" dirty="0">
                <a:latin typeface="+mj-lt"/>
              </a:rPr>
              <a:t>Evaluer et prévenir le risque de chute associé</a:t>
            </a:r>
          </a:p>
          <a:p>
            <a:pPr marL="285750" indent="-285750" algn="l">
              <a:buFont typeface="Wingdings" panose="05000000000000000000" pitchFamily="2" charset="2"/>
              <a:buChar char="Ø"/>
            </a:pPr>
            <a:endParaRPr lang="fr-FR" b="0" i="0" u="none" strike="noStrike" baseline="0" dirty="0">
              <a:latin typeface="+mj-lt"/>
            </a:endParaRPr>
          </a:p>
          <a:p>
            <a:pPr marL="285750" indent="-285750" algn="l">
              <a:buFont typeface="Wingdings" panose="05000000000000000000" pitchFamily="2" charset="2"/>
              <a:buChar char="Ø"/>
            </a:pPr>
            <a:r>
              <a:rPr lang="fr-FR" b="0" i="0" u="none" strike="noStrike" baseline="0" dirty="0">
                <a:latin typeface="+mj-lt"/>
              </a:rPr>
              <a:t>Donner des conseils nutritionnels pour enrichir et diversifier l’alimentation avec le cas échéant et selon possibilités intervention d’une diététicienne.</a:t>
            </a:r>
          </a:p>
          <a:p>
            <a:pPr marL="285750" indent="-285750" algn="l">
              <a:buFont typeface="Wingdings" panose="05000000000000000000" pitchFamily="2" charset="2"/>
              <a:buChar char="Ø"/>
            </a:pPr>
            <a:endParaRPr lang="fr-FR" b="0" i="0" u="none" strike="noStrike" baseline="0" dirty="0">
              <a:latin typeface="+mj-lt"/>
            </a:endParaRPr>
          </a:p>
          <a:p>
            <a:pPr marL="285750" indent="-285750" algn="l">
              <a:buFont typeface="Wingdings" panose="05000000000000000000" pitchFamily="2" charset="2"/>
              <a:buChar char="Ø"/>
            </a:pPr>
            <a:r>
              <a:rPr lang="fr-FR" b="0" i="0" u="none" strike="noStrike" baseline="0" dirty="0">
                <a:latin typeface="+mj-lt"/>
              </a:rPr>
              <a:t>S’assurer de la compréhension et de l’aide de l’entourage</a:t>
            </a:r>
          </a:p>
          <a:p>
            <a:pPr marL="285750" indent="-285750" algn="l">
              <a:buFont typeface="Wingdings" panose="05000000000000000000" pitchFamily="2" charset="2"/>
              <a:buChar char="Ø"/>
            </a:pPr>
            <a:endParaRPr lang="fr-FR" b="0" i="0" u="none" strike="noStrike" baseline="0" dirty="0">
              <a:latin typeface="+mj-lt"/>
            </a:endParaRPr>
          </a:p>
          <a:p>
            <a:pPr marL="285750" indent="-285750" algn="l">
              <a:buFont typeface="Wingdings" panose="05000000000000000000" pitchFamily="2" charset="2"/>
              <a:buChar char="Ø"/>
            </a:pPr>
            <a:r>
              <a:rPr lang="fr-FR" b="0" i="0" u="none" strike="noStrike" baseline="0" dirty="0">
                <a:latin typeface="+mj-lt"/>
              </a:rPr>
              <a:t>Si apports fortement diminués et dénutrition : prescription d’emblée de compléments nutritionnels oraux pour 1 mois après avis du délégant : 2 unités/jour pour atteindre 30 g de protéines et/ou 400 kcal</a:t>
            </a:r>
          </a:p>
          <a:p>
            <a:pPr marL="285750" indent="-285750" algn="l">
              <a:buFont typeface="Wingdings" panose="05000000000000000000" pitchFamily="2" charset="2"/>
              <a:buChar char="Ø"/>
            </a:pPr>
            <a:endParaRPr lang="fr-FR" b="0" i="0" u="none" strike="noStrike" baseline="0" dirty="0">
              <a:latin typeface="+mj-lt"/>
            </a:endParaRPr>
          </a:p>
          <a:p>
            <a:pPr marL="285750" indent="-285750" algn="l">
              <a:buFont typeface="Wingdings" panose="05000000000000000000" pitchFamily="2" charset="2"/>
              <a:buChar char="Ø"/>
            </a:pPr>
            <a:r>
              <a:rPr lang="fr-FR" b="0" i="0" u="none" strike="noStrike" baseline="0" dirty="0">
                <a:latin typeface="+mj-lt"/>
              </a:rPr>
              <a:t>Surveillance hebdomadaire du poids</a:t>
            </a:r>
          </a:p>
          <a:p>
            <a:pPr marL="285750" indent="-285750" algn="l">
              <a:buFont typeface="Wingdings" panose="05000000000000000000" pitchFamily="2" charset="2"/>
              <a:buChar char="Ø"/>
            </a:pPr>
            <a:endParaRPr lang="fr-FR" sz="2000" b="0" i="0" u="none" strike="noStrike" baseline="0" dirty="0">
              <a:latin typeface="+mj-lt"/>
            </a:endParaRPr>
          </a:p>
        </p:txBody>
      </p:sp>
    </p:spTree>
    <p:extLst>
      <p:ext uri="{BB962C8B-B14F-4D97-AF65-F5344CB8AC3E}">
        <p14:creationId xmlns:p14="http://schemas.microsoft.com/office/powerpoint/2010/main" val="2668358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D2BEF-3BCE-56D0-C112-B65F023A7240}"/>
              </a:ext>
            </a:extLst>
          </p:cNvPr>
          <p:cNvSpPr>
            <a:spLocks noGrp="1"/>
          </p:cNvSpPr>
          <p:nvPr>
            <p:ph type="title"/>
          </p:nvPr>
        </p:nvSpPr>
        <p:spPr>
          <a:xfrm>
            <a:off x="1587260" y="658616"/>
            <a:ext cx="11102195" cy="1280890"/>
          </a:xfrm>
        </p:spPr>
        <p:txBody>
          <a:bodyPr>
            <a:normAutofit/>
          </a:bodyPr>
          <a:lstStyle/>
          <a:p>
            <a:r>
              <a:rPr lang="fr-FR" sz="3200" dirty="0"/>
              <a:t>Objectif 6. Conseils favorisant l’observance des CNO</a:t>
            </a:r>
          </a:p>
        </p:txBody>
      </p:sp>
      <p:sp>
        <p:nvSpPr>
          <p:cNvPr id="4" name="ZoneTexte 3">
            <a:extLst>
              <a:ext uri="{FF2B5EF4-FFF2-40B4-BE49-F238E27FC236}">
                <a16:creationId xmlns:a16="http://schemas.microsoft.com/office/drawing/2014/main" id="{546326F6-B62F-EE43-7CAF-8DDA41BA7D2D}"/>
              </a:ext>
            </a:extLst>
          </p:cNvPr>
          <p:cNvSpPr txBox="1"/>
          <p:nvPr/>
        </p:nvSpPr>
        <p:spPr>
          <a:xfrm>
            <a:off x="2130724" y="1638580"/>
            <a:ext cx="9954883" cy="4524315"/>
          </a:xfrm>
          <a:prstGeom prst="rect">
            <a:avLst/>
          </a:prstGeom>
          <a:noFill/>
        </p:spPr>
        <p:txBody>
          <a:bodyPr wrap="square">
            <a:spAutoFit/>
          </a:bodyPr>
          <a:lstStyle/>
          <a:p>
            <a:pPr marL="285750" indent="-285750" algn="just">
              <a:buFont typeface="Wingdings" panose="05000000000000000000" pitchFamily="2" charset="2"/>
              <a:buChar char="Ø"/>
            </a:pPr>
            <a:r>
              <a:rPr lang="fr-FR" sz="1400" b="0" i="0" u="none" strike="noStrike" baseline="0" dirty="0">
                <a:latin typeface="+mj-lt"/>
              </a:rPr>
              <a:t>Consommer les CNO de préférence lors de collations, environ 2 heures avant ou après un repas pour préserver l’appétit au moment du repas</a:t>
            </a:r>
          </a:p>
          <a:p>
            <a:pPr marL="285750" indent="-285750" algn="just">
              <a:buFont typeface="Wingdings" panose="05000000000000000000" pitchFamily="2" charset="2"/>
              <a:buChar char="Ø"/>
            </a:pPr>
            <a:endParaRPr lang="fr-FR" sz="1400" b="0" i="0" u="none" strike="noStrike" baseline="0" dirty="0">
              <a:latin typeface="+mj-lt"/>
            </a:endParaRPr>
          </a:p>
          <a:p>
            <a:pPr marL="285750" indent="-285750" algn="just">
              <a:buFont typeface="Wingdings" panose="05000000000000000000" pitchFamily="2" charset="2"/>
              <a:buChar char="Ø"/>
            </a:pPr>
            <a:r>
              <a:rPr lang="fr-FR" sz="1400" b="0" i="0" u="none" strike="noStrike" baseline="0" dirty="0">
                <a:latin typeface="+mj-lt"/>
              </a:rPr>
              <a:t>Présenter au patient les CNO comme un traitement efficace de la dénutrition prescrit pour une période transitoire</a:t>
            </a:r>
          </a:p>
          <a:p>
            <a:pPr marL="285750" indent="-285750" algn="just">
              <a:buFont typeface="Wingdings" panose="05000000000000000000" pitchFamily="2" charset="2"/>
              <a:buChar char="Ø"/>
            </a:pPr>
            <a:endParaRPr lang="fr-FR" sz="1400" b="0" i="0" u="none" strike="noStrike" baseline="0" dirty="0">
              <a:latin typeface="+mj-lt"/>
            </a:endParaRPr>
          </a:p>
          <a:p>
            <a:pPr marL="285750" indent="-285750" algn="just">
              <a:buFont typeface="Wingdings" panose="05000000000000000000" pitchFamily="2" charset="2"/>
              <a:buChar char="Ø"/>
            </a:pPr>
            <a:r>
              <a:rPr lang="fr-FR" sz="1400" b="0" i="0" u="none" strike="noStrike" baseline="0" dirty="0">
                <a:latin typeface="+mj-lt"/>
              </a:rPr>
              <a:t>Tenir compte des goûts du malade (salé, sucré, lacté ou non, saveurs), varier les arômes et les textures</a:t>
            </a:r>
          </a:p>
          <a:p>
            <a:pPr marL="285750" indent="-285750" algn="just">
              <a:buFont typeface="Wingdings" panose="05000000000000000000" pitchFamily="2" charset="2"/>
              <a:buChar char="Ø"/>
            </a:pPr>
            <a:endParaRPr lang="fr-FR" sz="1400" b="0" i="0" u="none" strike="noStrike" baseline="0" dirty="0">
              <a:latin typeface="+mj-lt"/>
            </a:endParaRPr>
          </a:p>
          <a:p>
            <a:pPr marL="285750" indent="-285750" algn="just">
              <a:buFont typeface="Wingdings" panose="05000000000000000000" pitchFamily="2" charset="2"/>
              <a:buChar char="Ø"/>
            </a:pPr>
            <a:r>
              <a:rPr lang="fr-FR" sz="1400" b="0" i="0" u="none" strike="noStrike" baseline="0" dirty="0">
                <a:latin typeface="+mj-lt"/>
              </a:rPr>
              <a:t>Adapter leur prescription aux handicaps éventuels (troubles de déglutition, difficultés de préhension des objets, etc.) en modifiant la texture des boissons avec une poudre épaississante (non incluse dans la LPPR) </a:t>
            </a:r>
            <a:endParaRPr lang="fr-FR" sz="1400" dirty="0">
              <a:latin typeface="+mj-lt"/>
            </a:endParaRPr>
          </a:p>
          <a:p>
            <a:pPr marL="285750" indent="-285750" algn="just">
              <a:buFont typeface="Wingdings" panose="05000000000000000000" pitchFamily="2" charset="2"/>
              <a:buChar char="Ø"/>
            </a:pPr>
            <a:endParaRPr lang="fr-FR" sz="1400" b="0" i="0" u="none" strike="noStrike" baseline="0" dirty="0">
              <a:latin typeface="+mj-lt"/>
            </a:endParaRPr>
          </a:p>
          <a:p>
            <a:pPr marL="285750" indent="-285750" algn="just">
              <a:buFont typeface="Wingdings" panose="05000000000000000000" pitchFamily="2" charset="2"/>
              <a:buChar char="Ø"/>
            </a:pPr>
            <a:r>
              <a:rPr lang="fr-FR" sz="1400" b="0" i="0" u="none" strike="noStrike" baseline="0" dirty="0">
                <a:latin typeface="+mj-lt"/>
              </a:rPr>
              <a:t>Conseiller de les consommer à la bonne température : bien frais pour les produits sucrés, réchauffés bain-marie ou au four à micro-ondes pour les compléments à servir chauds</a:t>
            </a:r>
            <a:endParaRPr lang="fr-FR" sz="1400" dirty="0">
              <a:latin typeface="+mj-lt"/>
            </a:endParaRPr>
          </a:p>
          <a:p>
            <a:pPr marL="285750" indent="-285750" algn="just">
              <a:buFont typeface="Wingdings" panose="05000000000000000000" pitchFamily="2" charset="2"/>
              <a:buChar char="Ø"/>
            </a:pPr>
            <a:endParaRPr lang="fr-FR" sz="1400" b="0" i="0" u="none" strike="noStrike" baseline="0" dirty="0">
              <a:latin typeface="+mj-lt"/>
            </a:endParaRPr>
          </a:p>
          <a:p>
            <a:pPr marL="285750" indent="-285750" algn="just">
              <a:buFont typeface="Wingdings" panose="05000000000000000000" pitchFamily="2" charset="2"/>
              <a:buChar char="Ø"/>
            </a:pPr>
            <a:r>
              <a:rPr lang="fr-FR" sz="1400" b="0" i="0" u="none" strike="noStrike" baseline="0" dirty="0">
                <a:latin typeface="+mj-lt"/>
              </a:rPr>
              <a:t>Rappeler les consignes de conservation une fois ouvert : 2 heures à température ambiante et jusqu’à 24 heures au réfrigérateur</a:t>
            </a:r>
            <a:endParaRPr lang="fr-FR" sz="1400" dirty="0">
              <a:latin typeface="+mj-lt"/>
            </a:endParaRPr>
          </a:p>
          <a:p>
            <a:pPr algn="just"/>
            <a:endParaRPr lang="fr-FR" sz="1600" b="0" i="0" u="none" strike="noStrike" baseline="0" dirty="0">
              <a:latin typeface="+mj-lt"/>
            </a:endParaRPr>
          </a:p>
          <a:p>
            <a:pPr algn="ctr"/>
            <a:r>
              <a:rPr lang="fr-FR" sz="1600" b="0" i="0" u="none" strike="noStrike" baseline="0" dirty="0">
                <a:latin typeface="+mj-lt"/>
              </a:rPr>
              <a:t>L’objectif est d’atteindre un apport alimentaire supplémentaire de 400 kcal/jour et/ou de 30 g/jour de protéines (le plus souvent avec 2 unités/jour).</a:t>
            </a:r>
          </a:p>
          <a:p>
            <a:pPr algn="ctr"/>
            <a:r>
              <a:rPr lang="fr-FR" sz="1600" b="0" i="0" u="none" strike="noStrike" baseline="0" dirty="0">
                <a:latin typeface="+mj-lt"/>
              </a:rPr>
              <a:t>Les CNO doivent être adaptés aux goûts du malade, à ses éventuels handicaps.</a:t>
            </a:r>
            <a:endParaRPr lang="fr-FR" sz="1600" dirty="0">
              <a:latin typeface="+mj-lt"/>
            </a:endParaRPr>
          </a:p>
        </p:txBody>
      </p:sp>
    </p:spTree>
    <p:extLst>
      <p:ext uri="{BB962C8B-B14F-4D97-AF65-F5344CB8AC3E}">
        <p14:creationId xmlns:p14="http://schemas.microsoft.com/office/powerpoint/2010/main" val="404147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idx="1"/>
          </p:nvPr>
        </p:nvSpPr>
        <p:spPr/>
        <p:txBody>
          <a:bodyPr>
            <a:normAutofit fontScale="77500" lnSpcReduction="20000"/>
          </a:bodyPr>
          <a:lstStyle/>
          <a:p>
            <a:pPr>
              <a:lnSpc>
                <a:spcPct val="170000"/>
              </a:lnSpc>
            </a:pPr>
            <a:r>
              <a:rPr lang="fr-FR" sz="2600" dirty="0"/>
              <a:t>Ce support de formation à distance doit être complété par une séance présentielle de formation réunissant les membres de l’équipe de soins et de prévention intéressés à ce protocole.</a:t>
            </a:r>
          </a:p>
          <a:p>
            <a:pPr>
              <a:lnSpc>
                <a:spcPct val="170000"/>
              </a:lnSpc>
            </a:pPr>
            <a:r>
              <a:rPr lang="fr-FR" sz="2600" dirty="0"/>
              <a:t>Lisez attentivement les diapositives suivantes.</a:t>
            </a:r>
          </a:p>
          <a:p>
            <a:pPr>
              <a:lnSpc>
                <a:spcPct val="170000"/>
              </a:lnSpc>
            </a:pPr>
            <a:r>
              <a:rPr lang="fr-FR" sz="2600" dirty="0"/>
              <a:t>Notez vos questions, vous pourrez les poser ensuite aux délégants et à vos collègues lors de cette séance de formation.</a:t>
            </a:r>
          </a:p>
          <a:p>
            <a:endParaRPr lang="fr-FR" dirty="0"/>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743" y="624110"/>
            <a:ext cx="9479869" cy="1280890"/>
          </a:xfrm>
        </p:spPr>
        <p:txBody>
          <a:bodyPr>
            <a:normAutofit/>
          </a:bodyPr>
          <a:lstStyle/>
          <a:p>
            <a:r>
              <a:rPr lang="fr-FR" dirty="0"/>
              <a:t>En résumé, devant un patient pour lequel une dénutrition est suspectée, il faut:</a:t>
            </a:r>
          </a:p>
        </p:txBody>
      </p:sp>
      <p:sp>
        <p:nvSpPr>
          <p:cNvPr id="3" name="Espace réservé du contenu 2"/>
          <p:cNvSpPr>
            <a:spLocks noGrp="1"/>
          </p:cNvSpPr>
          <p:nvPr>
            <p:ph idx="1"/>
          </p:nvPr>
        </p:nvSpPr>
        <p:spPr>
          <a:xfrm>
            <a:off x="2101901" y="2303253"/>
            <a:ext cx="9819805" cy="3442209"/>
          </a:xfrm>
        </p:spPr>
        <p:txBody>
          <a:bodyPr anchor="ctr">
            <a:normAutofit fontScale="92500" lnSpcReduction="10000"/>
          </a:bodyPr>
          <a:lstStyle/>
          <a:p>
            <a:pPr>
              <a:buFont typeface="Wingdings" panose="05000000000000000000" pitchFamily="2" charset="2"/>
              <a:buChar char="Ø"/>
            </a:pPr>
            <a:r>
              <a:rPr lang="fr-FR" sz="1600" dirty="0"/>
              <a:t>Rechercher l’existence d’au moins un facteur étiologique de dénutrition</a:t>
            </a:r>
          </a:p>
          <a:p>
            <a:pPr>
              <a:buFont typeface="Wingdings" panose="05000000000000000000" pitchFamily="2" charset="2"/>
              <a:buChar char="Ø"/>
            </a:pPr>
            <a:r>
              <a:rPr lang="fr-FR" sz="1600" b="1" dirty="0"/>
              <a:t>ET</a:t>
            </a:r>
            <a:r>
              <a:rPr lang="fr-FR" sz="1600" dirty="0"/>
              <a:t> constater au moins un critère observable (phénotypique de dénutrition)</a:t>
            </a:r>
          </a:p>
          <a:p>
            <a:pPr marL="0" indent="0">
              <a:buNone/>
            </a:pPr>
            <a:endParaRPr lang="fr-FR" sz="1600" dirty="0"/>
          </a:p>
          <a:p>
            <a:pPr>
              <a:buFont typeface="Wingdings" panose="05000000000000000000" pitchFamily="2" charset="2"/>
              <a:buChar char="Ø"/>
            </a:pPr>
            <a:r>
              <a:rPr lang="fr-FR" sz="1600" dirty="0"/>
              <a:t>Lorsque le diagnostic de dénutrition est posé, il faut évaluer la gravité de la dénutrition</a:t>
            </a:r>
          </a:p>
          <a:p>
            <a:pPr marL="0" indent="0">
              <a:buNone/>
            </a:pPr>
            <a:endParaRPr lang="fr-FR" sz="2000" dirty="0"/>
          </a:p>
          <a:p>
            <a:pPr>
              <a:lnSpc>
                <a:spcPct val="160000"/>
              </a:lnSpc>
            </a:pPr>
            <a:r>
              <a:rPr lang="fr-FR" sz="2200" dirty="0">
                <a:solidFill>
                  <a:srgbClr val="FF0000"/>
                </a:solidFill>
              </a:rPr>
              <a:t>Dans le cadre du protocole, la gravité de la dénutrition doit être évaluée. </a:t>
            </a:r>
          </a:p>
          <a:p>
            <a:pPr>
              <a:lnSpc>
                <a:spcPct val="160000"/>
              </a:lnSpc>
            </a:pPr>
            <a:r>
              <a:rPr lang="fr-FR" sz="2200" dirty="0">
                <a:solidFill>
                  <a:srgbClr val="FF0000"/>
                </a:solidFill>
              </a:rPr>
              <a:t>La présence d’un seul des critères d’évaluation de dénutrition sévère doit faire réorienter le patient vers un médecin.</a:t>
            </a:r>
          </a:p>
        </p:txBody>
      </p:sp>
    </p:spTree>
    <p:extLst>
      <p:ext uri="{BB962C8B-B14F-4D97-AF65-F5344CB8AC3E}">
        <p14:creationId xmlns:p14="http://schemas.microsoft.com/office/powerpoint/2010/main" val="33778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743" y="624110"/>
            <a:ext cx="9479869" cy="1280890"/>
          </a:xfrm>
        </p:spPr>
        <p:txBody>
          <a:bodyPr>
            <a:normAutofit fontScale="90000"/>
          </a:bodyPr>
          <a:lstStyle/>
          <a:p>
            <a:r>
              <a:rPr lang="fr-FR" dirty="0"/>
              <a:t>En résumé, devant un patient pour lequel le diagnostic d’une dénutrition est posé, il faut:</a:t>
            </a:r>
          </a:p>
        </p:txBody>
      </p:sp>
      <p:sp>
        <p:nvSpPr>
          <p:cNvPr id="3" name="Espace réservé du contenu 2"/>
          <p:cNvSpPr>
            <a:spLocks noGrp="1"/>
          </p:cNvSpPr>
          <p:nvPr>
            <p:ph idx="1"/>
          </p:nvPr>
        </p:nvSpPr>
        <p:spPr>
          <a:xfrm>
            <a:off x="2101901" y="2303253"/>
            <a:ext cx="9819805" cy="3442209"/>
          </a:xfrm>
        </p:spPr>
        <p:txBody>
          <a:bodyPr anchor="ctr">
            <a:normAutofit/>
          </a:bodyPr>
          <a:lstStyle/>
          <a:p>
            <a:pPr>
              <a:buFont typeface="Wingdings" panose="05000000000000000000" pitchFamily="2" charset="2"/>
              <a:buChar char="Ø"/>
            </a:pPr>
            <a:r>
              <a:rPr lang="fr-FR" sz="1600" dirty="0"/>
              <a:t>Rechercher le facteur favorisant/déclenchant</a:t>
            </a:r>
          </a:p>
          <a:p>
            <a:pPr>
              <a:buFont typeface="Wingdings" panose="05000000000000000000" pitchFamily="2" charset="2"/>
              <a:buChar char="Ø"/>
            </a:pPr>
            <a:r>
              <a:rPr lang="fr-FR" sz="1600" b="1" dirty="0"/>
              <a:t>ET</a:t>
            </a:r>
            <a:r>
              <a:rPr lang="fr-FR" sz="1600" dirty="0"/>
              <a:t> initier sa correction</a:t>
            </a:r>
          </a:p>
          <a:p>
            <a:pPr marL="0" indent="0">
              <a:buNone/>
            </a:pPr>
            <a:endParaRPr lang="fr-FR" sz="1600" dirty="0"/>
          </a:p>
          <a:p>
            <a:pPr marL="0" indent="0">
              <a:buNone/>
            </a:pPr>
            <a:endParaRPr lang="fr-FR" sz="2000" dirty="0"/>
          </a:p>
          <a:p>
            <a:pPr>
              <a:lnSpc>
                <a:spcPct val="150000"/>
              </a:lnSpc>
            </a:pPr>
            <a:r>
              <a:rPr lang="fr-FR" sz="2200" dirty="0">
                <a:solidFill>
                  <a:srgbClr val="FF0000"/>
                </a:solidFill>
              </a:rPr>
              <a:t>Dans le cadre du protocole, selon la nature du facteur favorisant/déclenchant, le patient doit être orienté vers le médecin délégant </a:t>
            </a:r>
          </a:p>
        </p:txBody>
      </p:sp>
    </p:spTree>
    <p:extLst>
      <p:ext uri="{BB962C8B-B14F-4D97-AF65-F5344CB8AC3E}">
        <p14:creationId xmlns:p14="http://schemas.microsoft.com/office/powerpoint/2010/main" val="2237423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76709" cy="1280890"/>
          </a:xfrm>
        </p:spPr>
        <p:txBody>
          <a:bodyPr>
            <a:normAutofit fontScale="90000"/>
          </a:bodyPr>
          <a:lstStyle/>
          <a:p>
            <a:r>
              <a:rPr lang="fr-FR" dirty="0"/>
              <a:t>Inclusion ou exclusion d’un patient : un tableau clinique à qualifier par le délégué </a:t>
            </a:r>
          </a:p>
        </p:txBody>
      </p:sp>
      <p:sp>
        <p:nvSpPr>
          <p:cNvPr id="3" name="Espace réservé du contenu 2"/>
          <p:cNvSpPr>
            <a:spLocks noGrp="1"/>
          </p:cNvSpPr>
          <p:nvPr>
            <p:ph idx="1"/>
          </p:nvPr>
        </p:nvSpPr>
        <p:spPr>
          <a:xfrm>
            <a:off x="2354080" y="2094410"/>
            <a:ext cx="8915400" cy="4489269"/>
          </a:xfrm>
        </p:spPr>
        <p:txBody>
          <a:bodyPr>
            <a:noAutofit/>
          </a:bodyPr>
          <a:lstStyle/>
          <a:p>
            <a:pPr>
              <a:lnSpc>
                <a:spcPct val="150000"/>
              </a:lnSpc>
            </a:pPr>
            <a:r>
              <a:rPr lang="fr-FR" b="1" dirty="0"/>
              <a:t>Selon les critères d’inclusion définis par le protocole </a:t>
            </a:r>
            <a:r>
              <a:rPr lang="fr-FR" dirty="0"/>
              <a:t>: Ensemble des conditions qui permettent d'identifier les personnes </a:t>
            </a:r>
            <a:r>
              <a:rPr lang="fr-FR" u="sng" dirty="0"/>
              <a:t>aptes à être pris</a:t>
            </a:r>
            <a:r>
              <a:rPr lang="fr-FR" dirty="0"/>
              <a:t> en charge par le délégué </a:t>
            </a:r>
          </a:p>
          <a:p>
            <a:pPr>
              <a:lnSpc>
                <a:spcPct val="150000"/>
              </a:lnSpc>
            </a:pPr>
            <a:endParaRPr lang="fr-FR" dirty="0"/>
          </a:p>
          <a:p>
            <a:pPr>
              <a:lnSpc>
                <a:spcPct val="150000"/>
              </a:lnSpc>
            </a:pPr>
            <a:r>
              <a:rPr lang="fr-FR" b="1" dirty="0"/>
              <a:t>Selon les critères d’exclusion définis par le protocole </a:t>
            </a:r>
            <a:r>
              <a:rPr lang="fr-FR" dirty="0"/>
              <a:t>: Ensemble de conditions qui permettent d'identifier les personnes qui </a:t>
            </a:r>
            <a:r>
              <a:rPr lang="fr-FR" u="sng" dirty="0"/>
              <a:t>seront exclues d’une prise en charge par le délégué</a:t>
            </a:r>
            <a:r>
              <a:rPr lang="fr-FR" dirty="0"/>
              <a:t>. L’identification d’un seul critère d’exclusion justifie la réorientation vers le médecin délégant.</a:t>
            </a:r>
            <a:endParaRPr lang="fr-FR" i="1" dirty="0"/>
          </a:p>
        </p:txBody>
      </p:sp>
    </p:spTree>
    <p:extLst>
      <p:ext uri="{BB962C8B-B14F-4D97-AF65-F5344CB8AC3E}">
        <p14:creationId xmlns:p14="http://schemas.microsoft.com/office/powerpoint/2010/main" val="1631386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3747" y="632737"/>
            <a:ext cx="9130373" cy="1280890"/>
          </a:xfrm>
        </p:spPr>
        <p:txBody>
          <a:bodyPr>
            <a:normAutofit/>
          </a:bodyPr>
          <a:lstStyle/>
          <a:p>
            <a:pPr algn="ctr"/>
            <a:r>
              <a:rPr lang="fr-FR" sz="2400" dirty="0"/>
              <a:t>Citez 3 conséquences de la dénutrition: </a:t>
            </a:r>
          </a:p>
        </p:txBody>
      </p:sp>
      <p:sp>
        <p:nvSpPr>
          <p:cNvPr id="3" name="Espace réservé du contenu 2"/>
          <p:cNvSpPr>
            <a:spLocks noGrp="1"/>
          </p:cNvSpPr>
          <p:nvPr>
            <p:ph idx="1"/>
          </p:nvPr>
        </p:nvSpPr>
        <p:spPr/>
        <p:txBody>
          <a:bodyPr anchor="ctr">
            <a:normAutofit/>
          </a:bodyPr>
          <a:lstStyle/>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marL="0" indent="0">
              <a:buNone/>
            </a:pPr>
            <a:r>
              <a:rPr lang="fr-FR" sz="2400" dirty="0"/>
              <a:t> </a:t>
            </a:r>
          </a:p>
          <a:p>
            <a:pPr marL="0" indent="0">
              <a:buNone/>
            </a:pPr>
            <a:endParaRPr lang="fr-FR" sz="2400" dirty="0"/>
          </a:p>
        </p:txBody>
      </p:sp>
    </p:spTree>
    <p:extLst>
      <p:ext uri="{BB962C8B-B14F-4D97-AF65-F5344CB8AC3E}">
        <p14:creationId xmlns:p14="http://schemas.microsoft.com/office/powerpoint/2010/main" val="1960822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8197" y="624110"/>
            <a:ext cx="9546416" cy="1877550"/>
          </a:xfrm>
        </p:spPr>
        <p:txBody>
          <a:bodyPr>
            <a:normAutofit/>
          </a:bodyPr>
          <a:lstStyle/>
          <a:p>
            <a:pPr algn="ctr"/>
            <a:r>
              <a:rPr lang="fr-FR" sz="2400" dirty="0"/>
              <a:t>Pour poser le diagnostic initial d’une dénutrition chez la personne âgée de plus de 70 ans, </a:t>
            </a:r>
            <a:br>
              <a:rPr lang="fr-FR" sz="2400" dirty="0"/>
            </a:br>
            <a:r>
              <a:rPr lang="fr-FR" sz="2400" dirty="0"/>
              <a:t>quel est le minimum requis ?</a:t>
            </a:r>
          </a:p>
        </p:txBody>
      </p:sp>
      <p:sp>
        <p:nvSpPr>
          <p:cNvPr id="3" name="Espace réservé du contenu 2"/>
          <p:cNvSpPr>
            <a:spLocks noGrp="1"/>
          </p:cNvSpPr>
          <p:nvPr>
            <p:ph idx="1"/>
          </p:nvPr>
        </p:nvSpPr>
        <p:spPr>
          <a:xfrm>
            <a:off x="2589213" y="2583612"/>
            <a:ext cx="8915400" cy="2982554"/>
          </a:xfrm>
        </p:spPr>
        <p:txBody>
          <a:bodyPr anchor="ctr">
            <a:normAutofit/>
          </a:bodyPr>
          <a:lstStyle/>
          <a:p>
            <a:pPr>
              <a:buFont typeface="Wingdings" panose="05000000000000000000" pitchFamily="2" charset="2"/>
              <a:buChar char="q"/>
            </a:pPr>
            <a:r>
              <a:rPr lang="fr-FR" sz="2400" dirty="0"/>
              <a:t>1 seul critère phénotypique suffit</a:t>
            </a:r>
          </a:p>
          <a:p>
            <a:pPr>
              <a:buFont typeface="Wingdings" panose="05000000000000000000" pitchFamily="2" charset="2"/>
              <a:buChar char="q"/>
            </a:pPr>
            <a:r>
              <a:rPr lang="fr-FR" sz="2400" dirty="0"/>
              <a:t>1 critère phénotypique + 1 critère étiologique</a:t>
            </a:r>
          </a:p>
          <a:p>
            <a:pPr>
              <a:buFont typeface="Wingdings" panose="05000000000000000000" pitchFamily="2" charset="2"/>
              <a:buChar char="q"/>
            </a:pPr>
            <a:r>
              <a:rPr lang="fr-FR" sz="2400" dirty="0"/>
              <a:t>2 critères phénotypiques et 1 critère étiologique</a:t>
            </a:r>
          </a:p>
          <a:p>
            <a:pPr>
              <a:buFont typeface="Wingdings" panose="05000000000000000000" pitchFamily="2" charset="2"/>
              <a:buChar char="q"/>
            </a:pPr>
            <a:r>
              <a:rPr lang="fr-FR" sz="2400" dirty="0"/>
              <a:t>Une sarcopénie confirmée</a:t>
            </a:r>
          </a:p>
        </p:txBody>
      </p:sp>
    </p:spTree>
    <p:extLst>
      <p:ext uri="{BB962C8B-B14F-4D97-AF65-F5344CB8AC3E}">
        <p14:creationId xmlns:p14="http://schemas.microsoft.com/office/powerpoint/2010/main" val="436755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Citez 2 critères d’évaluation permettant de poser le diagnostic de dénutrition sévère:</a:t>
            </a:r>
          </a:p>
        </p:txBody>
      </p:sp>
      <p:sp>
        <p:nvSpPr>
          <p:cNvPr id="3" name="Espace réservé du contenu 2"/>
          <p:cNvSpPr>
            <a:spLocks noGrp="1"/>
          </p:cNvSpPr>
          <p:nvPr>
            <p:ph idx="1"/>
          </p:nvPr>
        </p:nvSpPr>
        <p:spPr>
          <a:xfrm>
            <a:off x="2592925" y="1986951"/>
            <a:ext cx="8915400" cy="3777622"/>
          </a:xfrm>
        </p:spPr>
        <p:txBody>
          <a:bodyPr anchor="ctr">
            <a:normAutofit/>
          </a:bodyPr>
          <a:lstStyle/>
          <a:p>
            <a:pPr marL="0" indent="0">
              <a:buNone/>
            </a:pPr>
            <a:r>
              <a:rPr lang="fr-FR" sz="2400" dirty="0">
                <a:solidFill>
                  <a:schemeClr val="accent1"/>
                </a:solidFill>
              </a:rPr>
              <a:t>1.</a:t>
            </a:r>
          </a:p>
          <a:p>
            <a:pPr marL="0" indent="0">
              <a:buNone/>
            </a:pPr>
            <a:r>
              <a:rPr lang="fr-FR" sz="2400" dirty="0">
                <a:solidFill>
                  <a:schemeClr val="accent1"/>
                </a:solidFill>
              </a:rPr>
              <a:t>2.</a:t>
            </a:r>
          </a:p>
        </p:txBody>
      </p:sp>
    </p:spTree>
    <p:extLst>
      <p:ext uri="{BB962C8B-B14F-4D97-AF65-F5344CB8AC3E}">
        <p14:creationId xmlns:p14="http://schemas.microsoft.com/office/powerpoint/2010/main" val="3475968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247374" y="615483"/>
            <a:ext cx="9599075" cy="1280890"/>
          </a:xfrm>
        </p:spPr>
        <p:txBody>
          <a:bodyPr>
            <a:noAutofit/>
          </a:bodyPr>
          <a:lstStyle/>
          <a:p>
            <a:r>
              <a:rPr lang="fr-FR" sz="2800" dirty="0"/>
              <a:t>Citez 4 facteurs favorisant/déclenchant la dénutrition</a:t>
            </a:r>
          </a:p>
        </p:txBody>
      </p:sp>
      <p:sp>
        <p:nvSpPr>
          <p:cNvPr id="5" name="Espace réservé du contenu 4"/>
          <p:cNvSpPr>
            <a:spLocks noGrp="1"/>
          </p:cNvSpPr>
          <p:nvPr>
            <p:ph idx="1"/>
          </p:nvPr>
        </p:nvSpPr>
        <p:spPr/>
        <p:txBody>
          <a:bodyPr anchor="ctr"/>
          <a:lstStyle/>
          <a:p>
            <a:pPr marL="0" indent="0">
              <a:buNone/>
            </a:pPr>
            <a:r>
              <a:rPr lang="fr-FR" dirty="0">
                <a:solidFill>
                  <a:schemeClr val="accent1"/>
                </a:solidFill>
              </a:rPr>
              <a:t>1.</a:t>
            </a:r>
          </a:p>
          <a:p>
            <a:pPr marL="0" indent="0">
              <a:buNone/>
            </a:pPr>
            <a:r>
              <a:rPr lang="fr-FR" dirty="0">
                <a:solidFill>
                  <a:schemeClr val="accent1"/>
                </a:solidFill>
              </a:rPr>
              <a:t>2.</a:t>
            </a:r>
          </a:p>
          <a:p>
            <a:pPr marL="0" indent="0">
              <a:buNone/>
            </a:pPr>
            <a:r>
              <a:rPr lang="fr-FR" dirty="0">
                <a:solidFill>
                  <a:schemeClr val="accent1"/>
                </a:solidFill>
              </a:rPr>
              <a:t>3.</a:t>
            </a:r>
          </a:p>
          <a:p>
            <a:pPr marL="0" indent="0">
              <a:buNone/>
            </a:pPr>
            <a:r>
              <a:rPr lang="fr-FR" dirty="0">
                <a:solidFill>
                  <a:schemeClr val="accent1"/>
                </a:solidFill>
              </a:rPr>
              <a:t>4.</a:t>
            </a:r>
          </a:p>
          <a:p>
            <a:pPr marL="0" indent="0">
              <a:buNone/>
            </a:pPr>
            <a:endParaRPr lang="fr-FR" dirty="0"/>
          </a:p>
        </p:txBody>
      </p:sp>
    </p:spTree>
    <p:extLst>
      <p:ext uri="{BB962C8B-B14F-4D97-AF65-F5344CB8AC3E}">
        <p14:creationId xmlns:p14="http://schemas.microsoft.com/office/powerpoint/2010/main" val="1214050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03253" y="624110"/>
            <a:ext cx="9627078" cy="1280890"/>
          </a:xfrm>
        </p:spPr>
        <p:txBody>
          <a:bodyPr>
            <a:normAutofit/>
          </a:bodyPr>
          <a:lstStyle/>
          <a:p>
            <a:r>
              <a:rPr lang="fr-FR" sz="2400" dirty="0"/>
              <a:t>Quels sont les cas où le patient doit être pris en charge par le médecin délégant:</a:t>
            </a:r>
          </a:p>
        </p:txBody>
      </p:sp>
      <p:sp>
        <p:nvSpPr>
          <p:cNvPr id="5" name="Espace réservé du contenu 4"/>
          <p:cNvSpPr>
            <a:spLocks noGrp="1"/>
          </p:cNvSpPr>
          <p:nvPr>
            <p:ph idx="1"/>
          </p:nvPr>
        </p:nvSpPr>
        <p:spPr/>
        <p:txBody>
          <a:bodyPr anchor="ctr">
            <a:normAutofit/>
          </a:bodyPr>
          <a:lstStyle/>
          <a:p>
            <a:pPr>
              <a:buFont typeface="Wingdings" panose="05000000000000000000" pitchFamily="2" charset="2"/>
              <a:buChar char="q"/>
            </a:pPr>
            <a:r>
              <a:rPr lang="fr-FR" sz="2400" dirty="0"/>
              <a:t>Mauvais état dentaire</a:t>
            </a:r>
          </a:p>
          <a:p>
            <a:pPr>
              <a:buFont typeface="Wingdings" panose="05000000000000000000" pitchFamily="2" charset="2"/>
              <a:buChar char="q"/>
            </a:pPr>
            <a:r>
              <a:rPr lang="fr-FR" sz="2400" dirty="0"/>
              <a:t>Suspicion de dépression</a:t>
            </a:r>
          </a:p>
          <a:p>
            <a:pPr>
              <a:buFont typeface="Wingdings" panose="05000000000000000000" pitchFamily="2" charset="2"/>
              <a:buChar char="q"/>
            </a:pPr>
            <a:r>
              <a:rPr lang="fr-FR" sz="2400" dirty="0"/>
              <a:t>Difficultés d’approvisionnement</a:t>
            </a:r>
          </a:p>
          <a:p>
            <a:pPr>
              <a:buFont typeface="Wingdings" panose="05000000000000000000" pitchFamily="2" charset="2"/>
              <a:buChar char="q"/>
            </a:pPr>
            <a:r>
              <a:rPr lang="fr-FR" sz="2400" dirty="0"/>
              <a:t>Précarité</a:t>
            </a:r>
          </a:p>
          <a:p>
            <a:pPr>
              <a:buFont typeface="Wingdings" panose="05000000000000000000" pitchFamily="2" charset="2"/>
              <a:buChar char="q"/>
            </a:pPr>
            <a:r>
              <a:rPr lang="fr-FR" sz="2400" dirty="0"/>
              <a:t>Suspicion de pathologie sous-jacente</a:t>
            </a:r>
          </a:p>
          <a:p>
            <a:pPr>
              <a:buFont typeface="Wingdings" panose="05000000000000000000" pitchFamily="2" charset="2"/>
              <a:buChar char="q"/>
            </a:pPr>
            <a:r>
              <a:rPr lang="fr-FR" sz="2400" dirty="0"/>
              <a:t>Suspicion de facteur iatrogène</a:t>
            </a:r>
          </a:p>
        </p:txBody>
      </p:sp>
    </p:spTree>
    <p:extLst>
      <p:ext uri="{BB962C8B-B14F-4D97-AF65-F5344CB8AC3E}">
        <p14:creationId xmlns:p14="http://schemas.microsoft.com/office/powerpoint/2010/main" val="164344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691" y="484582"/>
            <a:ext cx="8911687" cy="807875"/>
          </a:xfrm>
        </p:spPr>
        <p:txBody>
          <a:bodyPr/>
          <a:lstStyle/>
          <a:p>
            <a:pPr algn="ctr"/>
            <a:r>
              <a:rPr lang="fr-FR" dirty="0"/>
              <a:t>Rappel</a:t>
            </a:r>
          </a:p>
        </p:txBody>
      </p:sp>
      <p:sp>
        <p:nvSpPr>
          <p:cNvPr id="6" name="Espace réservé du contenu 2">
            <a:extLst>
              <a:ext uri="{FF2B5EF4-FFF2-40B4-BE49-F238E27FC236}">
                <a16:creationId xmlns:a16="http://schemas.microsoft.com/office/drawing/2014/main" id="{783642E5-F8D3-1F27-31B7-4B522200749F}"/>
              </a:ext>
            </a:extLst>
          </p:cNvPr>
          <p:cNvSpPr txBox="1">
            <a:spLocks/>
          </p:cNvSpPr>
          <p:nvPr/>
        </p:nvSpPr>
        <p:spPr>
          <a:xfrm>
            <a:off x="1799294" y="1757670"/>
            <a:ext cx="10263309" cy="4270076"/>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2000" dirty="0"/>
              <a:t>Toute prise en charge d’un nouveau patient nécessite de prendre connaissance:</a:t>
            </a:r>
          </a:p>
          <a:p>
            <a:pPr marL="0" indent="0">
              <a:buFont typeface="Wingdings 3" charset="2"/>
              <a:buNone/>
            </a:pPr>
            <a:endParaRPr lang="fr-FR" sz="2000" dirty="0"/>
          </a:p>
          <a:p>
            <a:r>
              <a:rPr lang="fr-FR" sz="2000" dirty="0"/>
              <a:t>Des ses antécédents personnels médicaux et chirurgicaux</a:t>
            </a:r>
          </a:p>
          <a:p>
            <a:r>
              <a:rPr lang="fr-FR" sz="2000" dirty="0"/>
              <a:t>De ses allergies et intolérance médicamenteuses</a:t>
            </a:r>
          </a:p>
          <a:p>
            <a:r>
              <a:rPr lang="fr-FR" sz="2000" dirty="0"/>
              <a:t>Des traitements qui lui sont actuellement prescrits</a:t>
            </a:r>
          </a:p>
          <a:p>
            <a:r>
              <a:rPr lang="fr-FR" sz="2000" dirty="0"/>
              <a:t>Des événements intercurrents</a:t>
            </a:r>
          </a:p>
          <a:p>
            <a:pPr marL="0" indent="0">
              <a:buFont typeface="Wingdings 3" charset="2"/>
              <a:buNone/>
            </a:pPr>
            <a:endParaRPr lang="fr-FR" sz="2000" dirty="0"/>
          </a:p>
          <a:p>
            <a:pPr marL="0" indent="0">
              <a:buFont typeface="Wingdings 3" charset="2"/>
              <a:buNone/>
            </a:pPr>
            <a:r>
              <a:rPr lang="fr-FR" sz="2000" dirty="0"/>
              <a:t>En l’impossibilité d’accès à son dossier médical ou à son Volet de Synthèse Médical ou encore DMP, ces questions doivent lui être posées systématiquement.</a:t>
            </a:r>
          </a:p>
          <a:p>
            <a:pPr marL="0" indent="0">
              <a:buFont typeface="Wingdings 3" charset="2"/>
              <a:buNone/>
            </a:pPr>
            <a:r>
              <a:rPr lang="fr-FR" sz="2000" dirty="0"/>
              <a:t>L’utilisation « Mon Espace Santé » contenant le DMP devra être encouragé.</a:t>
            </a:r>
          </a:p>
        </p:txBody>
      </p:sp>
    </p:spTree>
    <p:extLst>
      <p:ext uri="{BB962C8B-B14F-4D97-AF65-F5344CB8AC3E}">
        <p14:creationId xmlns:p14="http://schemas.microsoft.com/office/powerpoint/2010/main" val="3586793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9737" y="624110"/>
            <a:ext cx="9304876" cy="1280890"/>
          </a:xfrm>
        </p:spPr>
        <p:txBody>
          <a:bodyPr>
            <a:normAutofit/>
          </a:bodyPr>
          <a:lstStyle/>
          <a:p>
            <a:r>
              <a:rPr lang="fr-FR" sz="2400" dirty="0"/>
              <a:t>Parmi les affirmations suivantes cochez celles qui sont vrai ?</a:t>
            </a:r>
          </a:p>
        </p:txBody>
      </p:sp>
      <p:sp>
        <p:nvSpPr>
          <p:cNvPr id="3" name="Espace réservé du contenu 2"/>
          <p:cNvSpPr>
            <a:spLocks noGrp="1"/>
          </p:cNvSpPr>
          <p:nvPr>
            <p:ph idx="1"/>
          </p:nvPr>
        </p:nvSpPr>
        <p:spPr/>
        <p:txBody>
          <a:bodyPr anchor="ctr">
            <a:normAutofit/>
          </a:bodyPr>
          <a:lstStyle/>
          <a:p>
            <a:pPr marL="0" indent="0">
              <a:buNone/>
            </a:pPr>
            <a:endParaRPr lang="fr-FR" sz="2400" dirty="0"/>
          </a:p>
          <a:p>
            <a:pPr marL="0" indent="0">
              <a:buNone/>
            </a:pPr>
            <a:endParaRPr lang="fr-FR" sz="2400" dirty="0"/>
          </a:p>
        </p:txBody>
      </p:sp>
      <p:sp>
        <p:nvSpPr>
          <p:cNvPr id="4" name="Espace réservé du contenu 4">
            <a:extLst>
              <a:ext uri="{FF2B5EF4-FFF2-40B4-BE49-F238E27FC236}">
                <a16:creationId xmlns:a16="http://schemas.microsoft.com/office/drawing/2014/main" id="{73B680CD-CBB5-ACD5-418B-D4AD4A3C0DEB}"/>
              </a:ext>
            </a:extLst>
          </p:cNvPr>
          <p:cNvSpPr txBox="1">
            <a:spLocks/>
          </p:cNvSpPr>
          <p:nvPr/>
        </p:nvSpPr>
        <p:spPr>
          <a:xfrm>
            <a:off x="2199736" y="2286000"/>
            <a:ext cx="9992264" cy="3777622"/>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q"/>
            </a:pPr>
            <a:r>
              <a:rPr lang="fr-FR" sz="1600" dirty="0"/>
              <a:t>Suivant les règles d’enrichissement de l’alimentation, j’adapte les apports pour les personnes diabétiques</a:t>
            </a:r>
          </a:p>
          <a:p>
            <a:pPr>
              <a:buFont typeface="Wingdings" panose="05000000000000000000" pitchFamily="2" charset="2"/>
              <a:buChar char="q"/>
            </a:pPr>
            <a:r>
              <a:rPr lang="fr-FR" sz="1600" dirty="0"/>
              <a:t>Dans le cadre de l’enrichissement de l’alimentation, il est recommandé de limiter les prises alimentaires dans la journée</a:t>
            </a:r>
          </a:p>
          <a:p>
            <a:pPr>
              <a:buFont typeface="Wingdings" panose="05000000000000000000" pitchFamily="2" charset="2"/>
              <a:buChar char="q"/>
            </a:pPr>
            <a:r>
              <a:rPr lang="fr-FR" sz="1600" dirty="0"/>
              <a:t>La qualité de l’environnement n’a pas d’impact sur la bonne alimentation de la personne</a:t>
            </a:r>
          </a:p>
          <a:p>
            <a:pPr>
              <a:buFont typeface="Wingdings" panose="05000000000000000000" pitchFamily="2" charset="2"/>
              <a:buChar char="q"/>
            </a:pPr>
            <a:r>
              <a:rPr lang="fr-FR" sz="1600" dirty="0"/>
              <a:t>L’adaptation de la texture des aliments aux capacités de mastication et de déglutition est essentielle</a:t>
            </a:r>
          </a:p>
          <a:p>
            <a:pPr>
              <a:buFont typeface="Wingdings" panose="05000000000000000000" pitchFamily="2" charset="2"/>
              <a:buChar char="q"/>
            </a:pPr>
            <a:r>
              <a:rPr lang="fr-FR" sz="1600" dirty="0"/>
              <a:t>Il est préférable d’attendre la sensation de soif pour proposer des boissons hydratantes</a:t>
            </a:r>
          </a:p>
          <a:p>
            <a:pPr>
              <a:buFont typeface="Wingdings" panose="05000000000000000000" pitchFamily="2" charset="2"/>
              <a:buChar char="q"/>
            </a:pPr>
            <a:r>
              <a:rPr lang="fr-FR" sz="1600" dirty="0"/>
              <a:t>Le programme alimentaire doit comporter au moins 5 portions de fruits et légumes par jour</a:t>
            </a:r>
          </a:p>
        </p:txBody>
      </p:sp>
    </p:spTree>
    <p:extLst>
      <p:ext uri="{BB962C8B-B14F-4D97-AF65-F5344CB8AC3E}">
        <p14:creationId xmlns:p14="http://schemas.microsoft.com/office/powerpoint/2010/main" val="256121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9D54EF-3116-6950-650B-D78E6C23A5C6}"/>
              </a:ext>
            </a:extLst>
          </p:cNvPr>
          <p:cNvSpPr>
            <a:spLocks noGrp="1"/>
          </p:cNvSpPr>
          <p:nvPr>
            <p:ph type="title"/>
          </p:nvPr>
        </p:nvSpPr>
        <p:spPr>
          <a:xfrm>
            <a:off x="2863970" y="624110"/>
            <a:ext cx="9074987" cy="1280890"/>
          </a:xfrm>
        </p:spPr>
        <p:txBody>
          <a:bodyPr>
            <a:normAutofit/>
          </a:bodyPr>
          <a:lstStyle/>
          <a:p>
            <a:r>
              <a:rPr lang="fr-FR" sz="2400" dirty="0"/>
              <a:t>Quels sont les éléments de décision pour prescrire le dosage d’albuminémie ?</a:t>
            </a:r>
          </a:p>
        </p:txBody>
      </p:sp>
      <p:sp>
        <p:nvSpPr>
          <p:cNvPr id="4" name="Espace réservé du contenu 2">
            <a:extLst>
              <a:ext uri="{FF2B5EF4-FFF2-40B4-BE49-F238E27FC236}">
                <a16:creationId xmlns:a16="http://schemas.microsoft.com/office/drawing/2014/main" id="{CC58CDAF-0318-ABD7-9BCA-C963F7786C15}"/>
              </a:ext>
            </a:extLst>
          </p:cNvPr>
          <p:cNvSpPr>
            <a:spLocks noGrp="1"/>
          </p:cNvSpPr>
          <p:nvPr>
            <p:ph idx="1"/>
          </p:nvPr>
        </p:nvSpPr>
        <p:spPr>
          <a:xfrm>
            <a:off x="2592925" y="2366513"/>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1765709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2400" dirty="0"/>
              <a:t>Une erreur s’est glissée dans l’ordonnance suivante. Rectifiez la</a:t>
            </a:r>
          </a:p>
        </p:txBody>
      </p:sp>
      <p:graphicFrame>
        <p:nvGraphicFramePr>
          <p:cNvPr id="4" name="Tableau 3"/>
          <p:cNvGraphicFramePr>
            <a:graphicFrameLocks noGrp="1"/>
          </p:cNvGraphicFramePr>
          <p:nvPr>
            <p:extLst>
              <p:ext uri="{D42A27DB-BD31-4B8C-83A1-F6EECF244321}">
                <p14:modId xmlns:p14="http://schemas.microsoft.com/office/powerpoint/2010/main" val="1262762798"/>
              </p:ext>
            </p:extLst>
          </p:nvPr>
        </p:nvGraphicFramePr>
        <p:xfrm>
          <a:off x="2743199" y="2375266"/>
          <a:ext cx="8911687" cy="3964115"/>
        </p:xfrm>
        <a:graphic>
          <a:graphicData uri="http://schemas.openxmlformats.org/drawingml/2006/table">
            <a:tbl>
              <a:tblPr firstRow="1" firstCol="1" bandRow="1">
                <a:tableStyleId>{5C22544A-7EE6-4342-B048-85BDC9FD1C3A}</a:tableStyleId>
              </a:tblPr>
              <a:tblGrid>
                <a:gridCol w="8911687">
                  <a:extLst>
                    <a:ext uri="{9D8B030D-6E8A-4147-A177-3AD203B41FA5}">
                      <a16:colId xmlns:a16="http://schemas.microsoft.com/office/drawing/2014/main" val="2219342428"/>
                    </a:ext>
                  </a:extLst>
                </a:gridCol>
              </a:tblGrid>
              <a:tr h="3774472">
                <a:tc>
                  <a:txBody>
                    <a:bodyPr/>
                    <a:lstStyle/>
                    <a:p>
                      <a:pPr algn="l">
                        <a:lnSpc>
                          <a:spcPct val="107000"/>
                        </a:lnSpc>
                        <a:spcAft>
                          <a:spcPts val="0"/>
                        </a:spcAft>
                        <a:tabLst>
                          <a:tab pos="3684905" algn="l"/>
                        </a:tabLst>
                      </a:pPr>
                      <a:endParaRPr lang="fr-FR" sz="1800" b="0" dirty="0">
                        <a:solidFill>
                          <a:schemeClr val="tx1"/>
                        </a:solidFill>
                        <a:effectLst/>
                      </a:endParaRPr>
                    </a:p>
                    <a:p>
                      <a:pPr algn="ctr">
                        <a:lnSpc>
                          <a:spcPct val="107000"/>
                        </a:lnSpc>
                        <a:spcAft>
                          <a:spcPts val="600"/>
                        </a:spcAft>
                      </a:pPr>
                      <a:r>
                        <a:rPr lang="fr-FR" sz="1800" b="1" dirty="0">
                          <a:solidFill>
                            <a:schemeClr val="tx1"/>
                          </a:solidFill>
                          <a:effectLst/>
                        </a:rPr>
                        <a:t>Identification du Médecin délégant (RPPS) et du délégué (RPPS ou ADELI)</a:t>
                      </a:r>
                    </a:p>
                    <a:p>
                      <a:pPr algn="l">
                        <a:lnSpc>
                          <a:spcPct val="107000"/>
                        </a:lnSpc>
                        <a:spcAft>
                          <a:spcPts val="0"/>
                        </a:spcAft>
                        <a:tabLst>
                          <a:tab pos="3684905" algn="l"/>
                        </a:tabLst>
                      </a:pPr>
                      <a:r>
                        <a:rPr lang="fr-FR" sz="1800" b="0" dirty="0">
                          <a:solidFill>
                            <a:schemeClr val="tx1"/>
                          </a:solidFill>
                          <a:effectLst/>
                        </a:rPr>
                        <a:t>   </a:t>
                      </a:r>
                    </a:p>
                    <a:p>
                      <a:pPr algn="l">
                        <a:lnSpc>
                          <a:spcPct val="107000"/>
                        </a:lnSpc>
                        <a:spcAft>
                          <a:spcPts val="0"/>
                        </a:spcAft>
                        <a:tabLst>
                          <a:tab pos="3684905" algn="l"/>
                        </a:tabLst>
                      </a:pPr>
                      <a:r>
                        <a:rPr lang="fr-FR" sz="1800" b="0" dirty="0">
                          <a:solidFill>
                            <a:schemeClr val="tx1"/>
                          </a:solidFill>
                          <a:effectLst/>
                        </a:rPr>
                        <a:t>                                        Nom, Prénom, du patient</a:t>
                      </a:r>
                    </a:p>
                    <a:p>
                      <a:pPr algn="l">
                        <a:lnSpc>
                          <a:spcPct val="107000"/>
                        </a:lnSpc>
                        <a:spcAft>
                          <a:spcPts val="600"/>
                        </a:spcAft>
                      </a:pPr>
                      <a:r>
                        <a:rPr lang="fr-FR" sz="1800" b="0" dirty="0">
                          <a:solidFill>
                            <a:schemeClr val="tx1"/>
                          </a:solidFill>
                          <a:effectLst/>
                        </a:rPr>
                        <a:t>                                        Date :</a:t>
                      </a:r>
                    </a:p>
                    <a:p>
                      <a:pPr algn="l">
                        <a:lnSpc>
                          <a:spcPct val="107000"/>
                        </a:lnSpc>
                        <a:spcAft>
                          <a:spcPts val="600"/>
                        </a:spcAft>
                      </a:pPr>
                      <a:endParaRPr lang="fr-FR" sz="1800" b="0" dirty="0">
                        <a:solidFill>
                          <a:schemeClr val="tx1"/>
                        </a:solidFill>
                        <a:effectLst/>
                      </a:endParaRPr>
                    </a:p>
                    <a:p>
                      <a:pPr algn="l">
                        <a:lnSpc>
                          <a:spcPct val="107000"/>
                        </a:lnSpc>
                        <a:spcAft>
                          <a:spcPts val="600"/>
                        </a:spcAft>
                      </a:pPr>
                      <a:r>
                        <a:rPr lang="fr-FR" sz="1800" b="0" dirty="0">
                          <a:solidFill>
                            <a:schemeClr val="tx1"/>
                          </a:solidFill>
                          <a:effectLst/>
                        </a:rPr>
                        <a:t>☐ Compléments nutritionnels oraux pour adultes: mélange hyperprotidique et hyper énergétique pour un apport de 400kcal/j de protéines et 30g/j de protéines; 3 unités/j pendants 4 semaines (qsp)</a:t>
                      </a:r>
                    </a:p>
                    <a:p>
                      <a:pPr algn="l">
                        <a:lnSpc>
                          <a:spcPct val="107000"/>
                        </a:lnSpc>
                        <a:spcAft>
                          <a:spcPts val="600"/>
                        </a:spcAft>
                      </a:pPr>
                      <a:endParaRPr lang="fr-FR" sz="1800" b="0" dirty="0">
                        <a:solidFill>
                          <a:schemeClr val="tx1"/>
                        </a:solidFill>
                        <a:effectLst/>
                      </a:endParaRPr>
                    </a:p>
                    <a:p>
                      <a:pPr algn="l">
                        <a:lnSpc>
                          <a:spcPct val="107000"/>
                        </a:lnSpc>
                        <a:spcAft>
                          <a:spcPts val="600"/>
                        </a:spcAft>
                      </a:pPr>
                      <a:endParaRPr lang="fr-FR" sz="1800" b="0" dirty="0">
                        <a:solidFill>
                          <a:schemeClr val="tx1"/>
                        </a:solidFill>
                        <a:effectLst/>
                      </a:endParaRPr>
                    </a:p>
                    <a:p>
                      <a:pPr algn="l">
                        <a:lnSpc>
                          <a:spcPct val="107000"/>
                        </a:lnSpc>
                        <a:spcAft>
                          <a:spcPts val="1200"/>
                        </a:spcAft>
                      </a:pPr>
                      <a:r>
                        <a:rPr lang="fr-FR" sz="1800" b="0" dirty="0">
                          <a:solidFill>
                            <a:schemeClr val="tx1"/>
                          </a:solidFill>
                          <a:effectLst/>
                        </a:rPr>
                        <a:t>Nom et signature [du délégant] et</a:t>
                      </a:r>
                      <a:r>
                        <a:rPr lang="fr-FR" sz="1800" b="0" baseline="0" dirty="0">
                          <a:solidFill>
                            <a:schemeClr val="tx1"/>
                          </a:solidFill>
                          <a:effectLst/>
                        </a:rPr>
                        <a:t> </a:t>
                      </a:r>
                      <a:r>
                        <a:rPr lang="fr-FR" sz="1800" b="0" dirty="0">
                          <a:solidFill>
                            <a:schemeClr val="tx1"/>
                          </a:solidFill>
                          <a:effectLst/>
                        </a:rPr>
                        <a:t>du délégué</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64758"/>
                  </a:ext>
                </a:extLst>
              </a:tr>
            </a:tbl>
          </a:graphicData>
        </a:graphic>
      </p:graphicFrame>
    </p:spTree>
    <p:extLst>
      <p:ext uri="{BB962C8B-B14F-4D97-AF65-F5344CB8AC3E}">
        <p14:creationId xmlns:p14="http://schemas.microsoft.com/office/powerpoint/2010/main" val="1324764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624110"/>
            <a:ext cx="9993085" cy="1280890"/>
          </a:xfrm>
        </p:spPr>
        <p:txBody>
          <a:bodyPr>
            <a:normAutofit/>
          </a:bodyPr>
          <a:lstStyle/>
          <a:p>
            <a:r>
              <a:rPr lang="fr-FR" sz="2400" dirty="0"/>
              <a:t>Citez 4 conseils à donner systématiquement à un patient à l’alimentation enrichie en CNO:</a:t>
            </a:r>
          </a:p>
        </p:txBody>
      </p:sp>
      <p:sp>
        <p:nvSpPr>
          <p:cNvPr id="3" name="Espace réservé du contenu 2"/>
          <p:cNvSpPr>
            <a:spLocks noGrp="1"/>
          </p:cNvSpPr>
          <p:nvPr>
            <p:ph idx="1"/>
          </p:nvPr>
        </p:nvSpPr>
        <p:spPr>
          <a:xfrm>
            <a:off x="2501660" y="2467157"/>
            <a:ext cx="9002952" cy="3303916"/>
          </a:xfrm>
        </p:spPr>
        <p:txBody>
          <a:bodyPr anchor="ctr">
            <a:normAutofit/>
          </a:bodyPr>
          <a:lstStyle/>
          <a:p>
            <a:pPr>
              <a:buFont typeface="+mj-lt"/>
              <a:buAutoNum type="arabicPeriod"/>
            </a:pPr>
            <a:r>
              <a:rPr lang="fr-FR" sz="2400" dirty="0">
                <a:solidFill>
                  <a:schemeClr val="accent1"/>
                </a:solidFill>
              </a:rPr>
              <a:t> </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r>
              <a:rPr lang="fr-FR" sz="2400" dirty="0"/>
              <a:t> </a:t>
            </a:r>
          </a:p>
          <a:p>
            <a:pPr>
              <a:buFont typeface="+mj-lt"/>
              <a:buAutoNum type="arabicPeriod"/>
            </a:pPr>
            <a:endParaRPr lang="fr-FR" sz="2400" dirty="0"/>
          </a:p>
        </p:txBody>
      </p:sp>
    </p:spTree>
    <p:extLst>
      <p:ext uri="{BB962C8B-B14F-4D97-AF65-F5344CB8AC3E}">
        <p14:creationId xmlns:p14="http://schemas.microsoft.com/office/powerpoint/2010/main" val="8762421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6822" y="270427"/>
            <a:ext cx="10084279" cy="1280890"/>
          </a:xfrm>
        </p:spPr>
        <p:txBody>
          <a:bodyPr>
            <a:normAutofit/>
          </a:bodyPr>
          <a:lstStyle/>
          <a:p>
            <a:r>
              <a:rPr lang="fr-FR" sz="2400" dirty="0"/>
              <a:t>Que répondez-vous à l’entourage qui s’interroge sur l’accompagnement de la prise alimentaire du patient?</a:t>
            </a:r>
          </a:p>
        </p:txBody>
      </p:sp>
      <p:sp>
        <p:nvSpPr>
          <p:cNvPr id="3" name="Espace réservé du contenu 2"/>
          <p:cNvSpPr>
            <a:spLocks noGrp="1"/>
          </p:cNvSpPr>
          <p:nvPr>
            <p:ph idx="1"/>
          </p:nvPr>
        </p:nvSpPr>
        <p:spPr>
          <a:xfrm>
            <a:off x="2551262" y="2711570"/>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4017197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Références bibliographiques</a:t>
            </a:r>
          </a:p>
        </p:txBody>
      </p:sp>
      <p:sp>
        <p:nvSpPr>
          <p:cNvPr id="3" name="Espace réservé du contenu 2"/>
          <p:cNvSpPr>
            <a:spLocks noGrp="1"/>
          </p:cNvSpPr>
          <p:nvPr>
            <p:ph idx="1"/>
          </p:nvPr>
        </p:nvSpPr>
        <p:spPr>
          <a:xfrm>
            <a:off x="2585499" y="2035833"/>
            <a:ext cx="8915400" cy="3314671"/>
          </a:xfrm>
        </p:spPr>
        <p:txBody>
          <a:bodyPr anchor="ctr">
            <a:normAutofit/>
          </a:bodyPr>
          <a:lstStyle/>
          <a:p>
            <a:pPr algn="l"/>
            <a:r>
              <a:rPr lang="fr-FR" sz="1800" b="0" i="0" u="none" strike="noStrike" baseline="0" dirty="0">
                <a:solidFill>
                  <a:srgbClr val="0563C2"/>
                </a:solidFill>
                <a:latin typeface="CIDFont+F1"/>
              </a:rPr>
              <a:t>Haute Autorité de Santé - Diagnostic de la dénutrition chez la personne de 70 ans et plus (has-sante.fr) </a:t>
            </a:r>
            <a:r>
              <a:rPr lang="fr-FR" sz="1400" b="0" i="0" u="none" strike="noStrike" baseline="0" dirty="0">
                <a:solidFill>
                  <a:srgbClr val="000000"/>
                </a:solidFill>
                <a:latin typeface="CIDFont+F1"/>
              </a:rPr>
              <a:t>Novembre 2021</a:t>
            </a:r>
          </a:p>
          <a:p>
            <a:pPr marL="0" indent="0" algn="l">
              <a:buNone/>
            </a:pPr>
            <a:endParaRPr lang="fr-FR" sz="1800" b="0" i="0" u="none" strike="noStrike" baseline="0" dirty="0">
              <a:solidFill>
                <a:srgbClr val="000000"/>
              </a:solidFill>
              <a:latin typeface="CIDFont+F1"/>
            </a:endParaRPr>
          </a:p>
          <a:p>
            <a:pPr algn="l"/>
            <a:r>
              <a:rPr lang="fr-FR" sz="1800" b="0" i="0" u="none" strike="noStrike" baseline="0" dirty="0">
                <a:solidFill>
                  <a:srgbClr val="000000"/>
                </a:solidFill>
                <a:latin typeface="CIDFont+F1"/>
              </a:rPr>
              <a:t>Stratégie de prise en charge en cas de dénutrition </a:t>
            </a:r>
            <a:r>
              <a:rPr lang="fr-FR" sz="1800" b="0" i="0" u="none" strike="noStrike" baseline="0" dirty="0" err="1">
                <a:solidFill>
                  <a:srgbClr val="000000"/>
                </a:solidFill>
                <a:latin typeface="CIDFont+F1"/>
              </a:rPr>
              <a:t>protéino</a:t>
            </a:r>
            <a:r>
              <a:rPr lang="fr-FR" sz="1800" b="0" i="0" u="none" strike="noStrike" baseline="0" dirty="0">
                <a:solidFill>
                  <a:srgbClr val="000000"/>
                </a:solidFill>
                <a:latin typeface="CIDFont+F1"/>
              </a:rPr>
              <a:t>-énergétique chez la personne âgée (2007)</a:t>
            </a:r>
          </a:p>
          <a:p>
            <a:pPr marL="0" indent="0" algn="l">
              <a:buNone/>
            </a:pPr>
            <a:r>
              <a:rPr lang="fr-FR" sz="1400" b="0" i="0" u="none" strike="noStrike" baseline="0" dirty="0">
                <a:solidFill>
                  <a:srgbClr val="0563C2"/>
                </a:solidFill>
                <a:latin typeface="CIDFont+F1"/>
              </a:rPr>
              <a:t>         https://www.has-sante.fr/upload/docs/application/pdf/synthese_denutrition_personnes_agees.pdf</a:t>
            </a:r>
            <a:endParaRPr lang="fr-FR" sz="1400" dirty="0"/>
          </a:p>
        </p:txBody>
      </p:sp>
    </p:spTree>
    <p:extLst>
      <p:ext uri="{BB962C8B-B14F-4D97-AF65-F5344CB8AC3E}">
        <p14:creationId xmlns:p14="http://schemas.microsoft.com/office/powerpoint/2010/main" val="285022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0450" y="434330"/>
            <a:ext cx="9949883" cy="1280890"/>
          </a:xfrm>
        </p:spPr>
        <p:txBody>
          <a:bodyPr>
            <a:normAutofit/>
          </a:bodyPr>
          <a:lstStyle/>
          <a:p>
            <a:r>
              <a:rPr lang="fr-FR" sz="3200" dirty="0"/>
              <a:t>Après avoir complété le support de formation, vous devez être capable de:</a:t>
            </a:r>
          </a:p>
        </p:txBody>
      </p:sp>
      <p:sp>
        <p:nvSpPr>
          <p:cNvPr id="3" name="Espace réservé du contenu 2"/>
          <p:cNvSpPr>
            <a:spLocks noGrp="1"/>
          </p:cNvSpPr>
          <p:nvPr>
            <p:ph idx="1"/>
          </p:nvPr>
        </p:nvSpPr>
        <p:spPr>
          <a:xfrm>
            <a:off x="2199736" y="1987773"/>
            <a:ext cx="9888747" cy="4140925"/>
          </a:xfrm>
        </p:spPr>
        <p:txBody>
          <a:bodyPr anchor="ctr">
            <a:noAutofit/>
          </a:bodyPr>
          <a:lstStyle/>
          <a:p>
            <a:pPr marL="434975">
              <a:lnSpc>
                <a:spcPct val="150000"/>
              </a:lnSpc>
              <a:spcBef>
                <a:spcPts val="0"/>
              </a:spcBef>
              <a:buFont typeface="+mj-lt"/>
              <a:buAutoNum type="arabicPeriod"/>
            </a:pPr>
            <a:r>
              <a:rPr lang="fr-FR" dirty="0">
                <a:solidFill>
                  <a:schemeClr val="tx1"/>
                </a:solidFill>
              </a:rPr>
              <a:t>Vous approprier les enjeux de la prévention du risque de dénutrition </a:t>
            </a:r>
          </a:p>
          <a:p>
            <a:pPr marL="434975">
              <a:lnSpc>
                <a:spcPct val="150000"/>
              </a:lnSpc>
              <a:spcBef>
                <a:spcPts val="0"/>
              </a:spcBef>
              <a:buFont typeface="+mj-lt"/>
              <a:buAutoNum type="arabicPeriod"/>
            </a:pPr>
            <a:r>
              <a:rPr lang="fr-FR" dirty="0">
                <a:solidFill>
                  <a:schemeClr val="tx1"/>
                </a:solidFill>
              </a:rPr>
              <a:t>Lister les critères diagnostiques de dénutrition et de dénutrition sévère chez les patients âgés de plus de 70 ans</a:t>
            </a:r>
          </a:p>
          <a:p>
            <a:pPr marL="434975">
              <a:lnSpc>
                <a:spcPct val="150000"/>
              </a:lnSpc>
              <a:spcBef>
                <a:spcPts val="0"/>
              </a:spcBef>
              <a:buFont typeface="+mj-lt"/>
              <a:buAutoNum type="arabicPeriod"/>
            </a:pPr>
            <a:r>
              <a:rPr lang="fr-FR" dirty="0">
                <a:solidFill>
                  <a:schemeClr val="tx1"/>
                </a:solidFill>
              </a:rPr>
              <a:t>Citer les facteurs favorisants/déclenchants de dénutrition directement amendables</a:t>
            </a:r>
          </a:p>
          <a:p>
            <a:pPr marL="434975">
              <a:lnSpc>
                <a:spcPct val="150000"/>
              </a:lnSpc>
              <a:spcBef>
                <a:spcPts val="0"/>
              </a:spcBef>
              <a:buFont typeface="+mj-lt"/>
              <a:buAutoNum type="arabicPeriod"/>
            </a:pPr>
            <a:r>
              <a:rPr lang="fr-FR" dirty="0">
                <a:solidFill>
                  <a:schemeClr val="tx1"/>
                </a:solidFill>
              </a:rPr>
              <a:t>Connaître les objectifs et principes d’enrichissement de l’alimentation en protéines et calories</a:t>
            </a:r>
          </a:p>
          <a:p>
            <a:pPr marL="434975">
              <a:lnSpc>
                <a:spcPct val="150000"/>
              </a:lnSpc>
              <a:spcBef>
                <a:spcPts val="0"/>
              </a:spcBef>
              <a:buFont typeface="+mj-lt"/>
              <a:buAutoNum type="arabicPeriod"/>
            </a:pPr>
            <a:r>
              <a:rPr lang="fr-FR" dirty="0">
                <a:solidFill>
                  <a:schemeClr val="tx1"/>
                </a:solidFill>
              </a:rPr>
              <a:t>Appliquer les règles de prescription des compléments nutritionnels oraux (CNO)</a:t>
            </a:r>
          </a:p>
          <a:p>
            <a:pPr marL="434975">
              <a:lnSpc>
                <a:spcPct val="150000"/>
              </a:lnSpc>
              <a:spcBef>
                <a:spcPts val="0"/>
              </a:spcBef>
              <a:buFont typeface="+mj-lt"/>
              <a:buAutoNum type="arabicPeriod"/>
            </a:pPr>
            <a:r>
              <a:rPr lang="fr-FR" dirty="0">
                <a:solidFill>
                  <a:schemeClr val="tx1"/>
                </a:solidFill>
              </a:rPr>
              <a:t>Conseiller en vue de favoriser l’observance des compléments nutritionnels oraux </a:t>
            </a:r>
          </a:p>
        </p:txBody>
      </p:sp>
    </p:spTree>
    <p:extLst>
      <p:ext uri="{BB962C8B-B14F-4D97-AF65-F5344CB8AC3E}">
        <p14:creationId xmlns:p14="http://schemas.microsoft.com/office/powerpoint/2010/main" val="93885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7374" y="312738"/>
            <a:ext cx="8911687" cy="754063"/>
          </a:xfrm>
        </p:spPr>
        <p:txBody>
          <a:bodyPr>
            <a:normAutofit fontScale="90000"/>
          </a:bodyPr>
          <a:lstStyle/>
          <a:p>
            <a:r>
              <a:rPr lang="fr-FR" dirty="0"/>
              <a:t>Objectif 1. Qu’est ce qu’une dénutrition ?</a:t>
            </a:r>
          </a:p>
        </p:txBody>
      </p:sp>
      <p:sp>
        <p:nvSpPr>
          <p:cNvPr id="3" name="Espace réservé du contenu 2"/>
          <p:cNvSpPr>
            <a:spLocks noGrp="1"/>
          </p:cNvSpPr>
          <p:nvPr>
            <p:ph idx="1"/>
          </p:nvPr>
        </p:nvSpPr>
        <p:spPr>
          <a:xfrm>
            <a:off x="2277374" y="1089117"/>
            <a:ext cx="9782354" cy="5433830"/>
          </a:xfrm>
        </p:spPr>
        <p:txBody>
          <a:bodyPr anchor="ctr">
            <a:normAutofit fontScale="92500"/>
          </a:bodyPr>
          <a:lstStyle/>
          <a:p>
            <a:pPr marL="0" indent="0" algn="just">
              <a:lnSpc>
                <a:spcPct val="170000"/>
              </a:lnSpc>
              <a:buNone/>
            </a:pPr>
            <a:r>
              <a:rPr lang="fr-FR" sz="1200" u="sng" dirty="0"/>
              <a:t>Il est recommandé de retenir la définition suivante de la dénutrition </a:t>
            </a:r>
            <a:r>
              <a:rPr lang="fr-FR" sz="1200" dirty="0"/>
              <a:t>:</a:t>
            </a:r>
          </a:p>
          <a:p>
            <a:pPr marL="0" indent="0" algn="just">
              <a:lnSpc>
                <a:spcPct val="170000"/>
              </a:lnSpc>
              <a:spcBef>
                <a:spcPts val="0"/>
              </a:spcBef>
              <a:buNone/>
            </a:pPr>
            <a:r>
              <a:rPr lang="fr-FR" sz="1200" b="1" dirty="0"/>
              <a:t>La dénutrition représente l’état d’un organisme en déséquilibre nutritionnel</a:t>
            </a:r>
            <a:r>
              <a:rPr lang="fr-FR" sz="1200" dirty="0"/>
              <a:t>.</a:t>
            </a:r>
          </a:p>
          <a:p>
            <a:pPr marL="0" indent="0" algn="just">
              <a:lnSpc>
                <a:spcPct val="170000"/>
              </a:lnSpc>
              <a:spcBef>
                <a:spcPts val="0"/>
              </a:spcBef>
              <a:buNone/>
            </a:pPr>
            <a:r>
              <a:rPr lang="fr-FR" sz="1200" dirty="0"/>
              <a:t>Le déséquilibre nutritionnel est caractérisé par un bilan énergétique et/ou protéique négatif.</a:t>
            </a:r>
          </a:p>
          <a:p>
            <a:pPr marL="0" indent="0" algn="just">
              <a:lnSpc>
                <a:spcPct val="170000"/>
              </a:lnSpc>
              <a:spcBef>
                <a:spcPts val="0"/>
              </a:spcBef>
              <a:buNone/>
            </a:pPr>
            <a:endParaRPr lang="fr-FR" sz="1200" dirty="0"/>
          </a:p>
          <a:p>
            <a:pPr marL="0" indent="0" algn="just">
              <a:lnSpc>
                <a:spcPct val="170000"/>
              </a:lnSpc>
              <a:spcBef>
                <a:spcPts val="0"/>
              </a:spcBef>
              <a:buNone/>
            </a:pPr>
            <a:r>
              <a:rPr lang="fr-FR" sz="1200" dirty="0"/>
              <a:t>La dénutrition peut être liée à un ou à une association des facteurs suivants :</a:t>
            </a:r>
          </a:p>
          <a:p>
            <a:pPr marL="0" indent="0" algn="just">
              <a:lnSpc>
                <a:spcPct val="170000"/>
              </a:lnSpc>
              <a:spcBef>
                <a:spcPts val="0"/>
              </a:spcBef>
              <a:buNone/>
            </a:pPr>
            <a:r>
              <a:rPr lang="fr-FR" sz="1200" dirty="0"/>
              <a:t> ‒ un déficit d’apport </a:t>
            </a:r>
            <a:r>
              <a:rPr lang="fr-FR" sz="1200" dirty="0" err="1"/>
              <a:t>protéino</a:t>
            </a:r>
            <a:r>
              <a:rPr lang="fr-FR" sz="1200" dirty="0"/>
              <a:t>-énergétique ; </a:t>
            </a:r>
          </a:p>
          <a:p>
            <a:pPr marL="0" indent="0" algn="just">
              <a:lnSpc>
                <a:spcPct val="170000"/>
              </a:lnSpc>
              <a:spcBef>
                <a:spcPts val="0"/>
              </a:spcBef>
              <a:buNone/>
            </a:pPr>
            <a:r>
              <a:rPr lang="fr-FR" sz="1200" dirty="0"/>
              <a:t> ‒ une augmentation des dépenses énergétiques totales ; </a:t>
            </a:r>
          </a:p>
          <a:p>
            <a:pPr marL="0" indent="0" algn="just">
              <a:lnSpc>
                <a:spcPct val="170000"/>
              </a:lnSpc>
              <a:spcBef>
                <a:spcPts val="0"/>
              </a:spcBef>
              <a:buNone/>
            </a:pPr>
            <a:r>
              <a:rPr lang="fr-FR" sz="1200" dirty="0"/>
              <a:t> ‒ une augmentation des pertes énergétiques et/ou protéiques. </a:t>
            </a:r>
          </a:p>
          <a:p>
            <a:pPr marL="0" indent="0" algn="just">
              <a:lnSpc>
                <a:spcPct val="170000"/>
              </a:lnSpc>
              <a:spcBef>
                <a:spcPts val="0"/>
              </a:spcBef>
              <a:buNone/>
            </a:pPr>
            <a:endParaRPr lang="fr-FR" sz="1200" dirty="0"/>
          </a:p>
          <a:p>
            <a:pPr marL="0" indent="0" algn="just">
              <a:lnSpc>
                <a:spcPct val="170000"/>
              </a:lnSpc>
              <a:spcBef>
                <a:spcPts val="0"/>
              </a:spcBef>
              <a:buNone/>
            </a:pPr>
            <a:r>
              <a:rPr lang="fr-FR" sz="1200" dirty="0"/>
              <a:t>Le déséquilibre inhérent à la dénutrition conduit à des effets délétères sur les tissus avec des changements mesurables des fonctions corporelles et/ou de la composition corporelle, associés à une aggravation du pronostic des maladies, à une diminution de la qualité de vie et, plus particulièrement chez les personnes âgées, à une augmentation du risque de dépendance. </a:t>
            </a:r>
          </a:p>
          <a:p>
            <a:pPr marL="0" indent="0" algn="just">
              <a:lnSpc>
                <a:spcPct val="170000"/>
              </a:lnSpc>
              <a:spcBef>
                <a:spcPts val="0"/>
              </a:spcBef>
              <a:buNone/>
            </a:pPr>
            <a:r>
              <a:rPr lang="fr-FR" sz="1200" dirty="0"/>
              <a:t>Il s’installe une spirale délétère entre les causes et les conséquences de la dénutrition. </a:t>
            </a:r>
          </a:p>
          <a:p>
            <a:pPr marL="0" indent="0" algn="just">
              <a:lnSpc>
                <a:spcPct val="170000"/>
              </a:lnSpc>
              <a:spcBef>
                <a:spcPts val="0"/>
              </a:spcBef>
              <a:buNone/>
            </a:pPr>
            <a:r>
              <a:rPr lang="fr-FR" sz="1200" dirty="0"/>
              <a:t>La dénutrition partage des critères diagnostiques avec la fragilité, la sarcopénie et la cachexie. </a:t>
            </a:r>
          </a:p>
          <a:p>
            <a:pPr marL="0" indent="0" algn="just">
              <a:lnSpc>
                <a:spcPct val="170000"/>
              </a:lnSpc>
              <a:spcBef>
                <a:spcPts val="0"/>
              </a:spcBef>
              <a:buNone/>
            </a:pPr>
            <a:r>
              <a:rPr lang="fr-FR" sz="1200" dirty="0"/>
              <a:t>L’identification d’une de ces situations doit conduire à rechercher une dénutrition. </a:t>
            </a:r>
            <a:endParaRPr lang="fr-FR" sz="1200" b="0" i="0" dirty="0">
              <a:solidFill>
                <a:srgbClr val="001438"/>
              </a:solidFill>
              <a:effectLst/>
            </a:endParaRPr>
          </a:p>
          <a:p>
            <a:pPr marL="0" indent="0">
              <a:buNone/>
            </a:pPr>
            <a:r>
              <a:rPr lang="fr-FR" sz="2400" b="0" i="0" dirty="0">
                <a:solidFill>
                  <a:srgbClr val="001438"/>
                </a:solidFill>
                <a:effectLst/>
                <a:latin typeface="Raleway" pitchFamily="2" charset="0"/>
              </a:rPr>
              <a:t>								</a:t>
            </a:r>
            <a:r>
              <a:rPr lang="fr-FR" sz="1300" b="1" i="1" dirty="0">
                <a:solidFill>
                  <a:srgbClr val="001438"/>
                </a:solidFill>
                <a:effectLst/>
                <a:latin typeface="Raleway" pitchFamily="2" charset="0"/>
              </a:rPr>
              <a:t>Source: </a:t>
            </a:r>
            <a:r>
              <a:rPr lang="fr-FR" sz="1300" b="1" i="1" dirty="0">
                <a:solidFill>
                  <a:srgbClr val="001438"/>
                </a:solidFill>
                <a:effectLst/>
                <a:latin typeface="Raleway" pitchFamily="2" charset="0"/>
                <a:hlinkClick r:id="rId2"/>
              </a:rPr>
              <a:t>www.has-sante.fr</a:t>
            </a:r>
            <a:endParaRPr lang="fr-FR" sz="1300" b="1" i="1" dirty="0">
              <a:solidFill>
                <a:srgbClr val="001438"/>
              </a:solidFill>
              <a:effectLst/>
              <a:latin typeface="Raleway" pitchFamily="2" charset="0"/>
            </a:endParaRPr>
          </a:p>
          <a:p>
            <a:pPr marL="0" indent="0" algn="ctr">
              <a:buNone/>
            </a:pPr>
            <a:r>
              <a:rPr lang="fr-FR" sz="1100" dirty="0">
                <a:hlinkClick r:id="rId3"/>
              </a:rPr>
              <a:t>reco368_recommandations_denutrition_pa_cd_20211110_v1.pdf (has-sante.fr)</a:t>
            </a:r>
            <a:endParaRPr lang="fr-FR" sz="1100" dirty="0"/>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52162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5835" y="534838"/>
            <a:ext cx="9344296" cy="754063"/>
          </a:xfrm>
        </p:spPr>
        <p:txBody>
          <a:bodyPr>
            <a:normAutofit/>
          </a:bodyPr>
          <a:lstStyle/>
          <a:p>
            <a:r>
              <a:rPr lang="fr-FR" sz="2400" b="1" dirty="0"/>
              <a:t>Chez la personne âgée ?</a:t>
            </a:r>
          </a:p>
        </p:txBody>
      </p:sp>
      <p:sp>
        <p:nvSpPr>
          <p:cNvPr id="3" name="Espace réservé du contenu 2"/>
          <p:cNvSpPr>
            <a:spLocks noGrp="1"/>
          </p:cNvSpPr>
          <p:nvPr>
            <p:ph idx="1"/>
          </p:nvPr>
        </p:nvSpPr>
        <p:spPr>
          <a:xfrm>
            <a:off x="2035834" y="1604513"/>
            <a:ext cx="10023894" cy="4718649"/>
          </a:xfrm>
        </p:spPr>
        <p:txBody>
          <a:bodyPr anchor="ctr">
            <a:normAutofit fontScale="92500" lnSpcReduction="20000"/>
          </a:bodyPr>
          <a:lstStyle/>
          <a:p>
            <a:pPr marL="0" indent="0">
              <a:lnSpc>
                <a:spcPct val="170000"/>
              </a:lnSpc>
              <a:buNone/>
            </a:pPr>
            <a:r>
              <a:rPr lang="fr-FR" sz="2100" dirty="0"/>
              <a:t>La définition de la dénutrition chez </a:t>
            </a:r>
            <a:r>
              <a:rPr lang="fr-FR" sz="2100" b="0" i="0" dirty="0">
                <a:solidFill>
                  <a:srgbClr val="001438"/>
                </a:solidFill>
                <a:effectLst/>
              </a:rPr>
              <a:t>les personnes âgées est la même que chez les adultes plus jeunes, il s’agit de l’état d’un organisme en déséquilibre nutritionnel. Cependant certaines spécificités sont propres aux personnes de 70 ans et plus. Le diagnostic de la dénutrition dans cette population intègre ainsi des critères telle que la sarcopénie (perte de force musculaire associée à une diminution de la masse musculaire et dégradation des performances physiques, susceptibles d’entrainer une perte d’autonomie et une dépendance). </a:t>
            </a:r>
          </a:p>
          <a:p>
            <a:pPr marL="0" indent="0" algn="l">
              <a:lnSpc>
                <a:spcPct val="170000"/>
              </a:lnSpc>
              <a:buNone/>
            </a:pPr>
            <a:endParaRPr lang="fr-FR" sz="900" b="1" i="0" dirty="0">
              <a:solidFill>
                <a:srgbClr val="001438"/>
              </a:solidFill>
              <a:effectLst/>
              <a:latin typeface="Raleway" pitchFamily="2" charset="0"/>
            </a:endParaRPr>
          </a:p>
          <a:p>
            <a:pPr marL="0" indent="0" algn="l">
              <a:buNone/>
            </a:pPr>
            <a:endParaRPr lang="fr-FR" sz="1900" b="0" i="0" dirty="0">
              <a:solidFill>
                <a:srgbClr val="001438"/>
              </a:solidFill>
              <a:effectLst/>
              <a:latin typeface="Raleway" pitchFamily="2" charset="0"/>
            </a:endParaRPr>
          </a:p>
          <a:p>
            <a:pPr marL="0" indent="0">
              <a:buNone/>
            </a:pPr>
            <a:r>
              <a:rPr lang="fr-FR" sz="2400" b="0" i="0" dirty="0">
                <a:solidFill>
                  <a:srgbClr val="001438"/>
                </a:solidFill>
                <a:effectLst/>
                <a:latin typeface="Raleway" pitchFamily="2" charset="0"/>
              </a:rPr>
              <a:t>							</a:t>
            </a:r>
            <a:r>
              <a:rPr lang="fr-FR" sz="2400" b="1" i="1" dirty="0">
                <a:solidFill>
                  <a:srgbClr val="001438"/>
                </a:solidFill>
                <a:effectLst/>
                <a:latin typeface="Raleway" pitchFamily="2" charset="0"/>
              </a:rPr>
              <a:t>Source: </a:t>
            </a:r>
            <a:r>
              <a:rPr lang="fr-FR" sz="2400" b="1" i="1" dirty="0">
                <a:solidFill>
                  <a:srgbClr val="001438"/>
                </a:solidFill>
                <a:effectLst/>
                <a:latin typeface="Raleway" pitchFamily="2" charset="0"/>
                <a:hlinkClick r:id="rId2"/>
              </a:rPr>
              <a:t>www.has-sante.fr</a:t>
            </a:r>
            <a:endParaRPr lang="fr-FR" sz="2400" b="1" i="1" dirty="0">
              <a:solidFill>
                <a:srgbClr val="001438"/>
              </a:solidFill>
              <a:effectLst/>
              <a:latin typeface="Raleway" pitchFamily="2" charset="0"/>
            </a:endParaRPr>
          </a:p>
          <a:p>
            <a:pPr marL="0" indent="0" algn="ctr">
              <a:buNone/>
            </a:pPr>
            <a:r>
              <a:rPr lang="fr-FR" sz="1200" dirty="0">
                <a:hlinkClick r:id="rId3"/>
              </a:rPr>
              <a:t>Haute Autorité de Santé - Diagnostiquer plus précocement la dénutrition chez la personne âgée de 70 ans et plus (has-sante.fr)</a:t>
            </a:r>
            <a:endParaRPr lang="fr-FR" sz="1200" b="1" i="1" dirty="0">
              <a:solidFill>
                <a:srgbClr val="001438"/>
              </a:solidFill>
              <a:effectLst/>
              <a:latin typeface="Raleway" pitchFamily="2" charset="0"/>
            </a:endParaRPr>
          </a:p>
          <a:p>
            <a:endParaRPr lang="fr-FR" sz="2400" dirty="0"/>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14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2A235-533B-374F-0EB1-0CEECBD0F853}"/>
              </a:ext>
            </a:extLst>
          </p:cNvPr>
          <p:cNvSpPr>
            <a:spLocks noGrp="1"/>
          </p:cNvSpPr>
          <p:nvPr>
            <p:ph type="title"/>
          </p:nvPr>
        </p:nvSpPr>
        <p:spPr>
          <a:xfrm>
            <a:off x="2527388" y="693121"/>
            <a:ext cx="9584099" cy="583588"/>
          </a:xfrm>
        </p:spPr>
        <p:txBody>
          <a:bodyPr>
            <a:normAutofit fontScale="90000"/>
          </a:bodyPr>
          <a:lstStyle/>
          <a:p>
            <a:r>
              <a:rPr lang="fr-FR" sz="2700" b="1" dirty="0"/>
              <a:t>L’obésité n’exclut pas la dénutrition chez une même personne</a:t>
            </a:r>
            <a:br>
              <a:rPr lang="fr-FR" sz="3600" b="1" i="0" dirty="0">
                <a:solidFill>
                  <a:srgbClr val="001438"/>
                </a:solidFill>
                <a:effectLst/>
                <a:latin typeface="Raleway" pitchFamily="2" charset="0"/>
              </a:rPr>
            </a:br>
            <a:endParaRPr lang="fr-FR" dirty="0"/>
          </a:p>
        </p:txBody>
      </p:sp>
      <p:sp>
        <p:nvSpPr>
          <p:cNvPr id="3" name="Espace réservé du contenu 2">
            <a:extLst>
              <a:ext uri="{FF2B5EF4-FFF2-40B4-BE49-F238E27FC236}">
                <a16:creationId xmlns:a16="http://schemas.microsoft.com/office/drawing/2014/main" id="{0CAE5549-3CED-EC95-A0E7-7B44A6B0CD24}"/>
              </a:ext>
            </a:extLst>
          </p:cNvPr>
          <p:cNvSpPr>
            <a:spLocks noGrp="1"/>
          </p:cNvSpPr>
          <p:nvPr>
            <p:ph idx="1"/>
          </p:nvPr>
        </p:nvSpPr>
        <p:spPr>
          <a:xfrm>
            <a:off x="2592925" y="1276709"/>
            <a:ext cx="9123721" cy="5292173"/>
          </a:xfrm>
        </p:spPr>
        <p:txBody>
          <a:bodyPr>
            <a:normAutofit fontScale="85000" lnSpcReduction="10000"/>
          </a:bodyPr>
          <a:lstStyle/>
          <a:p>
            <a:pPr marL="0" indent="0" algn="just">
              <a:lnSpc>
                <a:spcPct val="150000"/>
              </a:lnSpc>
              <a:spcBef>
                <a:spcPts val="600"/>
              </a:spcBef>
              <a:buNone/>
            </a:pPr>
            <a:r>
              <a:rPr lang="fr-FR" sz="1800" b="0" i="0" dirty="0">
                <a:solidFill>
                  <a:srgbClr val="001438"/>
                </a:solidFill>
                <a:effectLst/>
              </a:rPr>
              <a:t>Il est important de souligner qu’obésité et dénutrition ne sont pas incompatibles et peuvent coexister chez une même personne. Le cas échéant, le diagnostic repose sur l’association d’un critère étiologique et d’un critère phénotypique - à l’exclusion de l’IMC, qui ne fait pas partie des critères de définition de la dénutrition dans une population obèse.</a:t>
            </a:r>
          </a:p>
          <a:p>
            <a:pPr marL="0" indent="0" algn="just">
              <a:lnSpc>
                <a:spcPct val="160000"/>
              </a:lnSpc>
              <a:spcBef>
                <a:spcPts val="0"/>
              </a:spcBef>
              <a:buNone/>
            </a:pPr>
            <a:br>
              <a:rPr lang="fr-FR" sz="1800" b="0" i="0" dirty="0">
                <a:solidFill>
                  <a:srgbClr val="001438"/>
                </a:solidFill>
                <a:effectLst/>
              </a:rPr>
            </a:br>
            <a:r>
              <a:rPr lang="fr-FR" sz="1800" b="0" i="0" dirty="0">
                <a:solidFill>
                  <a:srgbClr val="001438"/>
                </a:solidFill>
                <a:effectLst/>
              </a:rPr>
              <a:t>Ainsi, pour faire le diagnostic, il est recommandé de rechercher une perte de poids (≥ 5 % en 1 mois, ou ≥ 10% en 6 mois, ou ≥ 10% par rapport au poids habituel avant le début de la maladie) et une sarcopénie confirmée.</a:t>
            </a:r>
          </a:p>
          <a:p>
            <a:pPr marL="0" indent="0" algn="just">
              <a:lnSpc>
                <a:spcPct val="150000"/>
              </a:lnSpc>
              <a:spcBef>
                <a:spcPts val="600"/>
              </a:spcBef>
              <a:buNone/>
            </a:pPr>
            <a:r>
              <a:rPr lang="fr-FR" sz="1800" b="0" i="0" dirty="0">
                <a:solidFill>
                  <a:srgbClr val="001438"/>
                </a:solidFill>
                <a:effectLst/>
              </a:rPr>
              <a:t>Lorsque le diagnostic de dénutrition est établi, il est recommandé de déterminer la présence de critères de sévérité. La présence d'un seul établit une dénutrition sévère : une perte de poids plus importante (≥ 10 % en 1 mois ou ≥ 15% en 6 mois ou ≥ 15% par rapport au poids habituel avant le début de la maladie) ainsi qu'une albuminémie &lt; 30 g/L.</a:t>
            </a:r>
          </a:p>
          <a:p>
            <a:pPr marL="0" indent="0" algn="just">
              <a:lnSpc>
                <a:spcPct val="150000"/>
              </a:lnSpc>
              <a:spcBef>
                <a:spcPts val="600"/>
              </a:spcBef>
              <a:buNone/>
            </a:pPr>
            <a:r>
              <a:rPr lang="fr-FR" sz="1800" b="0" i="0" dirty="0">
                <a:solidFill>
                  <a:srgbClr val="001438"/>
                </a:solidFill>
                <a:effectLst/>
              </a:rPr>
              <a:t>La surveillance de l’état nutritionnel des personnes âgées doit être régulière, qu’elles souffrent ou non d’obésité.</a:t>
            </a:r>
          </a:p>
          <a:p>
            <a:endParaRPr lang="fr-FR" dirty="0"/>
          </a:p>
        </p:txBody>
      </p:sp>
    </p:spTree>
    <p:extLst>
      <p:ext uri="{BB962C8B-B14F-4D97-AF65-F5344CB8AC3E}">
        <p14:creationId xmlns:p14="http://schemas.microsoft.com/office/powerpoint/2010/main" val="3534117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67155" y="603850"/>
            <a:ext cx="9351033" cy="788569"/>
          </a:xfrm>
        </p:spPr>
        <p:txBody>
          <a:bodyPr>
            <a:normAutofit/>
          </a:bodyPr>
          <a:lstStyle/>
          <a:p>
            <a:r>
              <a:rPr lang="fr-FR" sz="2400" b="1" dirty="0"/>
              <a:t>Conséquences et diagnostic d’une dénutrition</a:t>
            </a:r>
          </a:p>
        </p:txBody>
      </p:sp>
      <p:sp>
        <p:nvSpPr>
          <p:cNvPr id="3" name="Espace réservé du contenu 2"/>
          <p:cNvSpPr>
            <a:spLocks noGrp="1"/>
          </p:cNvSpPr>
          <p:nvPr>
            <p:ph idx="1"/>
          </p:nvPr>
        </p:nvSpPr>
        <p:spPr>
          <a:xfrm>
            <a:off x="2589211" y="1630391"/>
            <a:ext cx="9228977" cy="4917058"/>
          </a:xfrm>
        </p:spPr>
        <p:txBody>
          <a:bodyPr anchor="ctr">
            <a:normAutofit fontScale="47500" lnSpcReduction="20000"/>
          </a:bodyPr>
          <a:lstStyle/>
          <a:p>
            <a:pPr algn="l"/>
            <a:r>
              <a:rPr lang="fr-FR" sz="2500" b="1" i="0" dirty="0">
                <a:solidFill>
                  <a:srgbClr val="001438"/>
                </a:solidFill>
                <a:effectLst/>
              </a:rPr>
              <a:t>Quelles sont les conséquences de la dénutrition ?</a:t>
            </a:r>
          </a:p>
          <a:p>
            <a:pPr algn="just">
              <a:buFont typeface="Arial" panose="020B0604020202020204" pitchFamily="34" charset="0"/>
              <a:buChar char="•"/>
            </a:pPr>
            <a:r>
              <a:rPr lang="fr-FR" sz="2500" b="0" i="0" dirty="0">
                <a:solidFill>
                  <a:srgbClr val="001438"/>
                </a:solidFill>
                <a:effectLst/>
              </a:rPr>
              <a:t>La dénutrition se traduit par une perte de poids involontaire.</a:t>
            </a:r>
          </a:p>
          <a:p>
            <a:pPr algn="just">
              <a:buFont typeface="Arial" panose="020B0604020202020204" pitchFamily="34" charset="0"/>
              <a:buChar char="•"/>
            </a:pPr>
            <a:r>
              <a:rPr lang="fr-FR" sz="2500" b="0" i="0" dirty="0">
                <a:solidFill>
                  <a:srgbClr val="001438"/>
                </a:solidFill>
                <a:effectLst/>
              </a:rPr>
              <a:t>La dénutrition fragilise, diminue les défenses naturelles et augmente le risque d’infection.</a:t>
            </a:r>
          </a:p>
          <a:p>
            <a:pPr algn="just">
              <a:buFont typeface="Arial" panose="020B0604020202020204" pitchFamily="34" charset="0"/>
              <a:buChar char="•"/>
            </a:pPr>
            <a:r>
              <a:rPr lang="fr-FR" sz="2500" b="0" i="0" dirty="0">
                <a:solidFill>
                  <a:srgbClr val="001438"/>
                </a:solidFill>
                <a:effectLst/>
              </a:rPr>
              <a:t>Elle diminue la force musculaire et la mobilité.</a:t>
            </a:r>
          </a:p>
          <a:p>
            <a:pPr algn="just">
              <a:buFont typeface="Arial" panose="020B0604020202020204" pitchFamily="34" charset="0"/>
              <a:buChar char="•"/>
            </a:pPr>
            <a:r>
              <a:rPr lang="fr-FR" sz="2500" b="0" i="0" dirty="0">
                <a:solidFill>
                  <a:srgbClr val="001438"/>
                </a:solidFill>
                <a:effectLst/>
              </a:rPr>
              <a:t>Elle augmente les complications médicales et chirurgicales et ralentit la guérison d’une maladie curable.</a:t>
            </a:r>
          </a:p>
          <a:p>
            <a:pPr algn="just">
              <a:buFont typeface="Arial" panose="020B0604020202020204" pitchFamily="34" charset="0"/>
              <a:buChar char="•"/>
            </a:pPr>
            <a:r>
              <a:rPr lang="fr-FR" sz="2500" dirty="0">
                <a:solidFill>
                  <a:srgbClr val="001438"/>
                </a:solidFill>
              </a:rPr>
              <a:t>Elle diminue la qualité de vie et majore les risques de dépendance.</a:t>
            </a:r>
            <a:endParaRPr lang="fr-FR" sz="2500" b="0" i="0" dirty="0">
              <a:solidFill>
                <a:srgbClr val="001438"/>
              </a:solidFill>
              <a:effectLst/>
            </a:endParaRPr>
          </a:p>
          <a:p>
            <a:pPr algn="just">
              <a:buFont typeface="Arial" panose="020B0604020202020204" pitchFamily="34" charset="0"/>
              <a:buChar char="•"/>
            </a:pPr>
            <a:endParaRPr lang="fr-FR" sz="2500" b="0" i="0" dirty="0">
              <a:solidFill>
                <a:srgbClr val="001438"/>
              </a:solidFill>
              <a:effectLst/>
            </a:endParaRPr>
          </a:p>
          <a:p>
            <a:pPr algn="l"/>
            <a:r>
              <a:rPr lang="fr-FR" sz="2500" b="1" i="0" dirty="0">
                <a:solidFill>
                  <a:srgbClr val="001438"/>
                </a:solidFill>
                <a:effectLst/>
              </a:rPr>
              <a:t>Un diagnostic qui repose exclusivement sur des critères cliniques</a:t>
            </a:r>
          </a:p>
          <a:p>
            <a:pPr marL="0" indent="0" algn="just">
              <a:lnSpc>
                <a:spcPct val="170000"/>
              </a:lnSpc>
              <a:buNone/>
            </a:pPr>
            <a:r>
              <a:rPr lang="fr-FR" sz="2500" b="0" i="0" dirty="0">
                <a:solidFill>
                  <a:srgbClr val="001438"/>
                </a:solidFill>
                <a:effectLst/>
              </a:rPr>
              <a:t>Afin d’uniformiser le plus possible les critères diagnostiques et de sévérité de la dénutrition du sujet âgé avec celle de l’enfant et de l’adulte jeune, il est précisé que </a:t>
            </a:r>
            <a:r>
              <a:rPr lang="fr-FR" sz="2500" b="1" i="0" dirty="0">
                <a:solidFill>
                  <a:srgbClr val="001438"/>
                </a:solidFill>
                <a:effectLst/>
              </a:rPr>
              <a:t>le diagnostic de la dénutrition chez une personne âgée de 70 ans et plus repose sur l’examen clinique qui doit permettre de repérer l’association d’au moins deux critères</a:t>
            </a:r>
            <a:r>
              <a:rPr lang="fr-FR" sz="2500" b="0" i="0" dirty="0">
                <a:solidFill>
                  <a:srgbClr val="001438"/>
                </a:solidFill>
                <a:effectLst/>
              </a:rPr>
              <a:t>. </a:t>
            </a:r>
          </a:p>
          <a:p>
            <a:pPr marL="0" indent="0" algn="just">
              <a:buNone/>
            </a:pPr>
            <a:r>
              <a:rPr lang="fr-FR" sz="2500" b="0" i="0" dirty="0">
                <a:solidFill>
                  <a:srgbClr val="001438"/>
                </a:solidFill>
                <a:effectLst/>
              </a:rPr>
              <a:t>Il faut: </a:t>
            </a:r>
          </a:p>
          <a:p>
            <a:pPr algn="just">
              <a:buFontTx/>
              <a:buChar char="-"/>
            </a:pPr>
            <a:r>
              <a:rPr lang="fr-FR" sz="2500" b="1" i="0" dirty="0">
                <a:solidFill>
                  <a:srgbClr val="001438"/>
                </a:solidFill>
                <a:effectLst/>
              </a:rPr>
              <a:t>au minimum 1 critère phénotypique, </a:t>
            </a:r>
            <a:r>
              <a:rPr lang="fr-FR" sz="2500" b="0" i="0" dirty="0">
                <a:solidFill>
                  <a:srgbClr val="001438"/>
                </a:solidFill>
                <a:effectLst/>
              </a:rPr>
              <a:t>relatif à l’état physique de la personne</a:t>
            </a:r>
            <a:r>
              <a:rPr lang="fr-FR" sz="2500" b="1" i="0" dirty="0">
                <a:solidFill>
                  <a:srgbClr val="001438"/>
                </a:solidFill>
                <a:effectLst/>
              </a:rPr>
              <a:t>, </a:t>
            </a:r>
          </a:p>
          <a:p>
            <a:pPr algn="just">
              <a:buFontTx/>
              <a:buChar char="-"/>
            </a:pPr>
            <a:r>
              <a:rPr lang="fr-FR" sz="2500" b="1" i="0" dirty="0">
                <a:solidFill>
                  <a:srgbClr val="001438"/>
                </a:solidFill>
                <a:effectLst/>
              </a:rPr>
              <a:t>et au minimum 1 critère étiologique, </a:t>
            </a:r>
            <a:r>
              <a:rPr lang="fr-FR" sz="2500" b="0" i="0" dirty="0">
                <a:solidFill>
                  <a:srgbClr val="001438"/>
                </a:solidFill>
                <a:effectLst/>
              </a:rPr>
              <a:t>c’est-à-dire lié à une cause possible de la dénutrition.</a:t>
            </a:r>
          </a:p>
          <a:p>
            <a:pPr marL="0" indent="0">
              <a:buNone/>
            </a:pPr>
            <a:endParaRPr lang="fr-FR" sz="2400" b="1" i="1" dirty="0">
              <a:solidFill>
                <a:srgbClr val="001438"/>
              </a:solidFill>
              <a:effectLst/>
              <a:latin typeface="Raleway" pitchFamily="2" charset="0"/>
            </a:endParaRPr>
          </a:p>
          <a:p>
            <a:pPr marL="0" indent="0" algn="ctr">
              <a:buNone/>
            </a:pPr>
            <a:r>
              <a:rPr lang="fr-FR" sz="2400" b="1" i="1" dirty="0">
                <a:solidFill>
                  <a:srgbClr val="001438"/>
                </a:solidFill>
                <a:effectLst/>
                <a:latin typeface="Raleway" pitchFamily="2" charset="0"/>
              </a:rPr>
              <a:t>Source: </a:t>
            </a:r>
            <a:r>
              <a:rPr lang="fr-FR" sz="2400" b="1" i="1" dirty="0">
                <a:solidFill>
                  <a:srgbClr val="001438"/>
                </a:solidFill>
                <a:effectLst/>
                <a:latin typeface="Raleway" pitchFamily="2" charset="0"/>
                <a:hlinkClick r:id="rId2"/>
              </a:rPr>
              <a:t>www.has-sante.fr</a:t>
            </a:r>
            <a:endParaRPr lang="fr-FR" sz="2400" b="1" i="1" dirty="0">
              <a:solidFill>
                <a:srgbClr val="001438"/>
              </a:solidFill>
              <a:effectLst/>
              <a:latin typeface="Raleway" pitchFamily="2" charset="0"/>
            </a:endParaRPr>
          </a:p>
          <a:p>
            <a:pPr marL="0" indent="0" algn="ctr">
              <a:buNone/>
            </a:pPr>
            <a:r>
              <a:rPr lang="fr-FR" dirty="0">
                <a:hlinkClick r:id="rId3"/>
              </a:rPr>
              <a:t>Haute Autorité de Santé - Diagnostic de la dénutrition de l’enfant et de l’adulte (has-sante.fr)</a:t>
            </a:r>
            <a:endParaRPr lang="fr-FR" b="1" i="1" dirty="0">
              <a:solidFill>
                <a:srgbClr val="001438"/>
              </a:solidFill>
              <a:effectLst/>
              <a:latin typeface="Raleway" pitchFamily="2" charset="0"/>
            </a:endParaRPr>
          </a:p>
          <a:p>
            <a:pPr marL="0" indent="0" algn="l">
              <a:buNone/>
            </a:pPr>
            <a:endParaRPr lang="fr-FR" sz="2400" b="0" i="0" dirty="0">
              <a:solidFill>
                <a:srgbClr val="001438"/>
              </a:solidFill>
              <a:effectLst/>
              <a:latin typeface="Raleway" pitchFamily="2" charset="0"/>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8193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010DC-172F-3700-1FFC-B23000DD770D}"/>
              </a:ext>
            </a:extLst>
          </p:cNvPr>
          <p:cNvSpPr>
            <a:spLocks noGrp="1"/>
          </p:cNvSpPr>
          <p:nvPr>
            <p:ph type="title"/>
          </p:nvPr>
        </p:nvSpPr>
        <p:spPr>
          <a:xfrm>
            <a:off x="1061049" y="142412"/>
            <a:ext cx="11217215" cy="866859"/>
          </a:xfrm>
        </p:spPr>
        <p:txBody>
          <a:bodyPr>
            <a:normAutofit fontScale="90000"/>
          </a:bodyPr>
          <a:lstStyle/>
          <a:p>
            <a:r>
              <a:rPr lang="fr-FR" dirty="0"/>
              <a:t>Objectif 2. Critères phénotypiques, critères étiologiques</a:t>
            </a:r>
          </a:p>
        </p:txBody>
      </p:sp>
      <p:sp>
        <p:nvSpPr>
          <p:cNvPr id="3" name="Espace réservé du contenu 2">
            <a:extLst>
              <a:ext uri="{FF2B5EF4-FFF2-40B4-BE49-F238E27FC236}">
                <a16:creationId xmlns:a16="http://schemas.microsoft.com/office/drawing/2014/main" id="{2113D368-C9E0-1EE5-9C59-C17EC99EE62B}"/>
              </a:ext>
            </a:extLst>
          </p:cNvPr>
          <p:cNvSpPr>
            <a:spLocks noGrp="1"/>
          </p:cNvSpPr>
          <p:nvPr>
            <p:ph idx="1"/>
          </p:nvPr>
        </p:nvSpPr>
        <p:spPr>
          <a:xfrm>
            <a:off x="2589211" y="1492370"/>
            <a:ext cx="9444637" cy="5011947"/>
          </a:xfrm>
        </p:spPr>
        <p:txBody>
          <a:bodyPr>
            <a:normAutofit fontScale="70000" lnSpcReduction="20000"/>
          </a:bodyPr>
          <a:lstStyle/>
          <a:p>
            <a:pPr algn="l"/>
            <a:r>
              <a:rPr lang="fr-FR" sz="2600" b="0" i="0" dirty="0">
                <a:solidFill>
                  <a:srgbClr val="001438"/>
                </a:solidFill>
                <a:effectLst/>
              </a:rPr>
              <a:t>Les </a:t>
            </a:r>
            <a:r>
              <a:rPr lang="fr-FR" sz="2600" b="1" i="0" dirty="0">
                <a:solidFill>
                  <a:srgbClr val="001438"/>
                </a:solidFill>
                <a:effectLst/>
              </a:rPr>
              <a:t>critères phénotypiques sont les suivants</a:t>
            </a:r>
            <a:r>
              <a:rPr lang="fr-FR" sz="2600" b="0" i="0" dirty="0">
                <a:solidFill>
                  <a:srgbClr val="001438"/>
                </a:solidFill>
                <a:effectLst/>
              </a:rPr>
              <a:t> (1 seul critère suffit) :</a:t>
            </a:r>
          </a:p>
          <a:p>
            <a:pPr lvl="1">
              <a:lnSpc>
                <a:spcPct val="170000"/>
              </a:lnSpc>
              <a:buFont typeface="Arial" panose="020B0604020202020204" pitchFamily="34" charset="0"/>
              <a:buChar char="•"/>
            </a:pPr>
            <a:r>
              <a:rPr lang="fr-FR" b="1" i="0" dirty="0">
                <a:solidFill>
                  <a:srgbClr val="001438"/>
                </a:solidFill>
                <a:effectLst/>
              </a:rPr>
              <a:t>Perte de poids ≥ 5 % en 1 mois ou ≥ 10% en 6 mois ou ≥ 10 % par rapport au poids habituel avant le début de la maladie ;</a:t>
            </a:r>
            <a:endParaRPr lang="fr-FR" b="0" i="0" dirty="0">
              <a:solidFill>
                <a:srgbClr val="001438"/>
              </a:solidFill>
              <a:effectLst/>
            </a:endParaRPr>
          </a:p>
          <a:p>
            <a:pPr lvl="1">
              <a:lnSpc>
                <a:spcPct val="170000"/>
              </a:lnSpc>
              <a:buFont typeface="Arial" panose="020B0604020202020204" pitchFamily="34" charset="0"/>
              <a:buChar char="•"/>
            </a:pPr>
            <a:r>
              <a:rPr lang="fr-FR" b="1" i="0" dirty="0">
                <a:solidFill>
                  <a:srgbClr val="001438"/>
                </a:solidFill>
                <a:effectLst/>
              </a:rPr>
              <a:t>IMC (indice de masse corporelle) &lt; 22 kg/m ² ;</a:t>
            </a:r>
            <a:endParaRPr lang="fr-FR" b="0" i="0" dirty="0">
              <a:solidFill>
                <a:srgbClr val="001438"/>
              </a:solidFill>
              <a:effectLst/>
            </a:endParaRPr>
          </a:p>
          <a:p>
            <a:pPr lvl="1">
              <a:lnSpc>
                <a:spcPct val="170000"/>
              </a:lnSpc>
              <a:buFont typeface="Arial" panose="020B0604020202020204" pitchFamily="34" charset="0"/>
              <a:buChar char="•"/>
            </a:pPr>
            <a:r>
              <a:rPr lang="fr-FR" b="1" i="0" dirty="0">
                <a:solidFill>
                  <a:srgbClr val="001438"/>
                </a:solidFill>
                <a:effectLst/>
              </a:rPr>
              <a:t>Sarcopénie confirmée par l’association d’une réduction de la force et de la masse musculaire, conformément au Consensus Européen (EWGSOP 2019)</a:t>
            </a:r>
            <a:r>
              <a:rPr lang="fr-FR" b="0" i="0" dirty="0">
                <a:solidFill>
                  <a:srgbClr val="001438"/>
                </a:solidFill>
                <a:effectLst/>
              </a:rPr>
              <a:t>. </a:t>
            </a:r>
            <a:r>
              <a:rPr lang="fr-FR" b="0" i="0" dirty="0">
                <a:solidFill>
                  <a:srgbClr val="FF0000"/>
                </a:solidFill>
                <a:effectLst/>
              </a:rPr>
              <a:t>TEST: 5 levers de chaises &gt; 15 secondes ET réduction de la masse musculaire: tour de mollet &lt; 31 cm</a:t>
            </a:r>
          </a:p>
          <a:p>
            <a:pPr algn="l">
              <a:buFont typeface="Arial" panose="020B0604020202020204" pitchFamily="34" charset="0"/>
              <a:buChar char="•"/>
            </a:pPr>
            <a:endParaRPr lang="fr-FR" b="0" i="0" dirty="0">
              <a:solidFill>
                <a:srgbClr val="001438"/>
              </a:solidFill>
              <a:effectLst/>
            </a:endParaRPr>
          </a:p>
          <a:p>
            <a:pPr algn="l"/>
            <a:r>
              <a:rPr lang="fr-FR" sz="2600" b="0" i="0" dirty="0">
                <a:solidFill>
                  <a:srgbClr val="001438"/>
                </a:solidFill>
                <a:effectLst/>
              </a:rPr>
              <a:t>Les </a:t>
            </a:r>
            <a:r>
              <a:rPr lang="fr-FR" sz="2600" b="1" i="0" dirty="0">
                <a:solidFill>
                  <a:srgbClr val="001438"/>
                </a:solidFill>
                <a:effectLst/>
              </a:rPr>
              <a:t>critères étiologiques</a:t>
            </a:r>
            <a:r>
              <a:rPr lang="fr-FR" sz="2600" b="0" i="0" dirty="0">
                <a:solidFill>
                  <a:srgbClr val="001438"/>
                </a:solidFill>
                <a:effectLst/>
              </a:rPr>
              <a:t> sont les suivants (1 seul critère suffit) :</a:t>
            </a:r>
          </a:p>
          <a:p>
            <a:pPr lvl="1">
              <a:lnSpc>
                <a:spcPct val="170000"/>
              </a:lnSpc>
              <a:buFont typeface="Arial" panose="020B0604020202020204" pitchFamily="34" charset="0"/>
              <a:buChar char="•"/>
            </a:pPr>
            <a:r>
              <a:rPr lang="fr-FR" b="1" i="0" dirty="0">
                <a:solidFill>
                  <a:srgbClr val="001438"/>
                </a:solidFill>
                <a:effectLst/>
              </a:rPr>
              <a:t>Réduction de la prise alimentaire</a:t>
            </a:r>
            <a:r>
              <a:rPr lang="fr-FR" b="0" i="0" dirty="0">
                <a:solidFill>
                  <a:srgbClr val="001438"/>
                </a:solidFill>
                <a:effectLst/>
              </a:rPr>
              <a:t> ≥ 50% pendant plus d'une semaine ou toute réduction des apports pendant plus de deux semaines par rapport à la consommation habituelle ou aux besoins </a:t>
            </a:r>
            <a:r>
              <a:rPr lang="fr-FR" b="0" i="0" dirty="0" err="1">
                <a:solidFill>
                  <a:srgbClr val="001438"/>
                </a:solidFill>
                <a:effectLst/>
              </a:rPr>
              <a:t>protéino</a:t>
            </a:r>
            <a:r>
              <a:rPr lang="fr-FR" b="0" i="0" dirty="0">
                <a:solidFill>
                  <a:srgbClr val="001438"/>
                </a:solidFill>
                <a:effectLst/>
              </a:rPr>
              <a:t>-énergétiques.</a:t>
            </a:r>
          </a:p>
          <a:p>
            <a:pPr lvl="1">
              <a:lnSpc>
                <a:spcPct val="170000"/>
              </a:lnSpc>
              <a:buFont typeface="Arial" panose="020B0604020202020204" pitchFamily="34" charset="0"/>
              <a:buChar char="•"/>
            </a:pPr>
            <a:r>
              <a:rPr lang="fr-FR" b="1" i="0" dirty="0">
                <a:solidFill>
                  <a:srgbClr val="001438"/>
                </a:solidFill>
                <a:effectLst/>
              </a:rPr>
              <a:t>Absorption réduite (malabsorption/</a:t>
            </a:r>
            <a:r>
              <a:rPr lang="fr-FR" b="1" i="0" dirty="0" err="1">
                <a:solidFill>
                  <a:srgbClr val="001438"/>
                </a:solidFill>
                <a:effectLst/>
              </a:rPr>
              <a:t>maldigestion</a:t>
            </a:r>
            <a:r>
              <a:rPr lang="fr-FR" b="1" i="0" dirty="0">
                <a:solidFill>
                  <a:srgbClr val="001438"/>
                </a:solidFill>
                <a:effectLst/>
              </a:rPr>
              <a:t>): </a:t>
            </a:r>
            <a:r>
              <a:rPr lang="fr-FR" i="0" dirty="0">
                <a:solidFill>
                  <a:srgbClr val="001438"/>
                </a:solidFill>
                <a:effectLst/>
              </a:rPr>
              <a:t>plaintes du patient sur ses difficultés à digérer ou troubles du transit</a:t>
            </a:r>
          </a:p>
          <a:p>
            <a:pPr lvl="1">
              <a:lnSpc>
                <a:spcPct val="170000"/>
              </a:lnSpc>
              <a:buFont typeface="Arial" panose="020B0604020202020204" pitchFamily="34" charset="0"/>
              <a:buChar char="•"/>
            </a:pPr>
            <a:r>
              <a:rPr lang="fr-FR" b="1" i="0" dirty="0">
                <a:solidFill>
                  <a:srgbClr val="001438"/>
                </a:solidFill>
                <a:effectLst/>
              </a:rPr>
              <a:t>Situation d'agression (avec ou sans syndrome inflammatoire) : pathologie aiguë ou pathologie chronique évolutive ou pathologie maligne évolutive.</a:t>
            </a:r>
          </a:p>
          <a:p>
            <a:pPr algn="l">
              <a:lnSpc>
                <a:spcPct val="170000"/>
              </a:lnSpc>
              <a:buFont typeface="Arial" panose="020B0604020202020204" pitchFamily="34" charset="0"/>
              <a:buChar char="•"/>
            </a:pPr>
            <a:endParaRPr lang="fr-FR" b="1" dirty="0">
              <a:solidFill>
                <a:srgbClr val="001438"/>
              </a:solidFill>
              <a:latin typeface="Raleway" pitchFamily="2" charset="0"/>
            </a:endParaRPr>
          </a:p>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sz="1600" dirty="0">
                <a:hlinkClick r:id="rId3"/>
              </a:rPr>
              <a:t>Haute Autorité de Santé - Diagnostiquer plus précocement la dénutrition chez la personne âgée de 70 ans et plus (has-sante.fr)</a:t>
            </a:r>
            <a:endParaRPr lang="fr-FR" sz="1600" b="1" i="1" dirty="0">
              <a:solidFill>
                <a:srgbClr val="001438"/>
              </a:solidFill>
              <a:effectLst/>
              <a:latin typeface="Raleway" pitchFamily="2" charset="0"/>
            </a:endParaRPr>
          </a:p>
          <a:p>
            <a:pPr marL="0" indent="0" algn="l">
              <a:buNone/>
            </a:pPr>
            <a:endParaRPr lang="fr-FR" b="0" i="0" dirty="0">
              <a:solidFill>
                <a:srgbClr val="001438"/>
              </a:solidFill>
              <a:effectLst/>
              <a:latin typeface="Raleway" pitchFamily="2" charset="0"/>
            </a:endParaRPr>
          </a:p>
          <a:p>
            <a:endParaRPr lang="fr-FR" dirty="0"/>
          </a:p>
        </p:txBody>
      </p:sp>
    </p:spTree>
    <p:extLst>
      <p:ext uri="{BB962C8B-B14F-4D97-AF65-F5344CB8AC3E}">
        <p14:creationId xmlns:p14="http://schemas.microsoft.com/office/powerpoint/2010/main" val="236858828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2218</TotalTime>
  <Words>3174</Words>
  <Application>Microsoft Office PowerPoint</Application>
  <PresentationFormat>Grand écran</PresentationFormat>
  <Paragraphs>246</Paragraphs>
  <Slides>35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35</vt:i4>
      </vt:variant>
    </vt:vector>
  </HeadingPairs>
  <TitlesOfParts>
    <vt:vector size="43" baseType="lpstr">
      <vt:lpstr>Arial</vt:lpstr>
      <vt:lpstr>Calibri</vt:lpstr>
      <vt:lpstr>Century Gothic</vt:lpstr>
      <vt:lpstr>CIDFont+F1</vt:lpstr>
      <vt:lpstr>Raleway</vt:lpstr>
      <vt:lpstr>Wingdings</vt:lpstr>
      <vt:lpstr>Wingdings 3</vt:lpstr>
      <vt:lpstr>Brin</vt:lpstr>
      <vt:lpstr>Formation au protocole de coopération:  Diagnostic d’une dénutrition et mise en place d’actions de correction en lien avec le médecin délégant pour la prise en charge à domicile des patients âgés ou en situation de handicap et en difficultés pour se déplacer aux cabinets des médecins</vt:lpstr>
      <vt:lpstr>Etape 1. Eléments de formation</vt:lpstr>
      <vt:lpstr>Rappel</vt:lpstr>
      <vt:lpstr>Après avoir complété le support de formation, vous devez être capable de:</vt:lpstr>
      <vt:lpstr>Objectif 1. Qu’est ce qu’une dénutrition ?</vt:lpstr>
      <vt:lpstr>Chez la personne âgée ?</vt:lpstr>
      <vt:lpstr>L’obésité n’exclut pas la dénutrition chez une même personne </vt:lpstr>
      <vt:lpstr>Conséquences et diagnostic d’une dénutrition</vt:lpstr>
      <vt:lpstr>Objectif 2. Critères phénotypiques, critères étiologiques</vt:lpstr>
      <vt:lpstr>Diagnostic de dénutrition</vt:lpstr>
      <vt:lpstr>Trois critères de sévérité sont à prendre en compte </vt:lpstr>
      <vt:lpstr>HAS et Fédération Française de Nutrition</vt:lpstr>
      <vt:lpstr>Objectif 3. Recherche des facteurs favorisants: </vt:lpstr>
      <vt:lpstr>Présentation PowerPoint</vt:lpstr>
      <vt:lpstr>Présentation PowerPoint</vt:lpstr>
      <vt:lpstr>Règles générales d’enrichissement de l’alimentation   (adapter les apports pour les personnes diabétiques)</vt:lpstr>
      <vt:lpstr>Installer une surveillance de l’état nutritionnel régulière:   1 fois/mois à domicile et à chaque consultation </vt:lpstr>
      <vt:lpstr>Présentation PowerPoint</vt:lpstr>
      <vt:lpstr>Objectif 6. Conseils favorisant l’observance des CNO</vt:lpstr>
      <vt:lpstr>En résumé, devant un patient pour lequel une dénutrition est suspectée, il faut:</vt:lpstr>
      <vt:lpstr>En résumé, devant un patient pour lequel le diagnostic d’une dénutrition est posé, il faut:</vt:lpstr>
      <vt:lpstr>Inclusion ou exclusion d’un patient : un tableau clinique à qualifier par le délégué </vt:lpstr>
      <vt:lpstr>Etape 2. Test de lecture</vt:lpstr>
      <vt:lpstr>Citez 3 conséquences de la dénutrition: </vt:lpstr>
      <vt:lpstr>Pour poser le diagnostic initial d’une dénutrition chez la personne âgée de plus de 70 ans,  quel est le minimum requis ?</vt:lpstr>
      <vt:lpstr>Citez 2 critères d’évaluation permettant de poser le diagnostic de dénutrition sévère:</vt:lpstr>
      <vt:lpstr>Citez 4 facteurs favorisant/déclenchant la dénutrition</vt:lpstr>
      <vt:lpstr>Quels sont les cas où le patient doit être pris en charge par le médecin délégant:</vt:lpstr>
      <vt:lpstr>Etape 3. Evaluation</vt:lpstr>
      <vt:lpstr>Parmi les affirmations suivantes cochez celles qui sont vrai ?</vt:lpstr>
      <vt:lpstr>Quels sont les éléments de décision pour prescrire le dosage d’albuminémie ?</vt:lpstr>
      <vt:lpstr>Une erreur s’est glissée dans l’ordonnance suivante. Rectifiez la</vt:lpstr>
      <vt:lpstr>Citez 4 conseils à donner systématiquement à un patient à l’alimentation enrichie en CNO:</vt:lpstr>
      <vt:lpstr>Que répondez-vous à l’entourage qui s’interroge sur l’accompagnement de la prise alimentaire du patient?</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Nadie GEORGET</cp:lastModifiedBy>
  <cp:revision>77</cp:revision>
  <cp:lastPrinted>2023-03-22T16:24:10Z</cp:lastPrinted>
  <dcterms:created xsi:type="dcterms:W3CDTF">2022-07-24T09:25:49Z</dcterms:created>
  <dcterms:modified xsi:type="dcterms:W3CDTF">2023-03-27T07:20:01Z</dcterms:modified>
</cp:coreProperties>
</file>