
<file path=[Content_Types].xml><?xml version="1.0" encoding="utf-8"?>
<Types xmlns="http://schemas.openxmlformats.org/package/2006/content-types">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5" r:id="rId1"/>
  </p:sldMasterIdLst>
  <p:sldIdLst>
    <p:sldId id="256" r:id="rId2"/>
    <p:sldId id="284" r:id="rId3"/>
    <p:sldId id="267" r:id="rId4"/>
    <p:sldId id="262" r:id="rId5"/>
    <p:sldId id="258" r:id="rId6"/>
    <p:sldId id="257" r:id="rId7"/>
    <p:sldId id="266" r:id="rId8"/>
    <p:sldId id="261" r:id="rId9"/>
    <p:sldId id="285" r:id="rId10"/>
    <p:sldId id="289" r:id="rId11"/>
    <p:sldId id="259" r:id="rId12"/>
    <p:sldId id="260" r:id="rId13"/>
    <p:sldId id="293" r:id="rId14"/>
    <p:sldId id="268" r:id="rId15"/>
    <p:sldId id="263" r:id="rId16"/>
    <p:sldId id="292" r:id="rId17"/>
    <p:sldId id="291" r:id="rId18"/>
    <p:sldId id="264" r:id="rId19"/>
    <p:sldId id="295" r:id="rId20"/>
    <p:sldId id="290" r:id="rId21"/>
    <p:sldId id="294" r:id="rId22"/>
    <p:sldId id="269" r:id="rId23"/>
    <p:sldId id="278" r:id="rId24"/>
    <p:sldId id="273" r:id="rId25"/>
    <p:sldId id="272" r:id="rId26"/>
    <p:sldId id="274" r:id="rId27"/>
    <p:sldId id="296" r:id="rId28"/>
    <p:sldId id="275" r:id="rId29"/>
    <p:sldId id="277" r:id="rId30"/>
    <p:sldId id="270" r:id="rId31"/>
    <p:sldId id="283" r:id="rId32"/>
    <p:sldId id="297" r:id="rId33"/>
    <p:sldId id="282" r:id="rId34"/>
    <p:sldId id="280" r:id="rId35"/>
    <p:sldId id="279" r:id="rId36"/>
    <p:sldId id="298" r:id="rId37"/>
    <p:sldId id="281" r:id="rId38"/>
    <p:sldId id="288"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9853" autoAdjust="0"/>
    <p:restoredTop sz="94660"/>
  </p:normalViewPr>
  <p:slideViewPr>
    <p:cSldViewPr snapToGrid="0">
      <p:cViewPr varScale="1">
        <p:scale>
          <a:sx n="73" d="100"/>
          <a:sy n="73" d="100"/>
        </p:scale>
        <p:origin x="420" y="72"/>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16/02/2023</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923107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16/02/2023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980773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16/02/2023</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98099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16/02/2023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2371567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16/02/2023</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95555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16/02/2023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242191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16/02/2023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4002291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16/02/2023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863046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B1F9FB-AA79-4BE9-8254-08A52FA01C03}" type="datetimeFigureOut">
              <a:rPr lang="fr-FR" smtClean="0"/>
              <a:t>16/02/2023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810294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2FB1F9FB-AA79-4BE9-8254-08A52FA01C03}" type="datetimeFigureOut">
              <a:rPr lang="fr-FR" smtClean="0"/>
              <a:t>16/02/2023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720391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FB1F9FB-AA79-4BE9-8254-08A52FA01C03}" type="datetimeFigureOut">
              <a:rPr lang="fr-FR" smtClean="0"/>
              <a:t>16/02/2023</a:t>
            </a:fld>
            <a:endParaRPr lang="fr-FR"/>
          </a:p>
        </p:txBody>
      </p:sp>
      <p:sp>
        <p:nvSpPr>
          <p:cNvPr id="6" name="Footer Placeholder 5"/>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022742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FB1F9FB-AA79-4BE9-8254-08A52FA01C03}" type="datetimeFigureOut">
              <a:rPr lang="fr-FR" smtClean="0"/>
              <a:t>16/02/2023</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450470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FB1F9FB-AA79-4BE9-8254-08A52FA01C03}" type="datetimeFigureOut">
              <a:rPr lang="fr-FR" smtClean="0"/>
              <a:t>16/02/2023</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70801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B1F9FB-AA79-4BE9-8254-08A52FA01C03}" type="datetimeFigureOut">
              <a:rPr lang="fr-FR" smtClean="0"/>
              <a:t>16/02/2023</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260843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16/02/2023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1700847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2FB1F9FB-AA79-4BE9-8254-08A52FA01C03}" type="datetimeFigureOut">
              <a:rPr lang="fr-FR" smtClean="0"/>
              <a:t>16/02/2023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B714B89-24CE-418D-A22B-2373B0E7D889}" type="slidenum">
              <a:rPr lang="fr-FR" smtClean="0"/>
              <a:t>‹N°›</a:t>
            </a:fld>
            <a:endParaRPr lang="fr-FR"/>
          </a:p>
        </p:txBody>
      </p:sp>
    </p:spTree>
    <p:extLst>
      <p:ext uri="{BB962C8B-B14F-4D97-AF65-F5344CB8AC3E}">
        <p14:creationId xmlns:p14="http://schemas.microsoft.com/office/powerpoint/2010/main" val="2677794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FB1F9FB-AA79-4BE9-8254-08A52FA01C03}" type="datetimeFigureOut">
              <a:rPr lang="fr-FR" smtClean="0"/>
              <a:t>16/02/2023</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B714B89-24CE-418D-A22B-2373B0E7D889}" type="slidenum">
              <a:rPr lang="fr-FR" smtClean="0"/>
              <a:t>‹N°›</a:t>
            </a:fld>
            <a:endParaRPr lang="fr-FR"/>
          </a:p>
        </p:txBody>
      </p:sp>
    </p:spTree>
    <p:extLst>
      <p:ext uri="{BB962C8B-B14F-4D97-AF65-F5344CB8AC3E}">
        <p14:creationId xmlns:p14="http://schemas.microsoft.com/office/powerpoint/2010/main" val="3567944681"/>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 id="2147483837" r:id="rId12"/>
    <p:sldLayoutId id="2147483838" r:id="rId13"/>
    <p:sldLayoutId id="2147483839" r:id="rId14"/>
    <p:sldLayoutId id="2147483840" r:id="rId15"/>
    <p:sldLayoutId id="214748384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sports.gouv.fr/"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bien-chez-soi.lassuranceretraite.fr/" TargetMode="External"/><Relationship Id="rId3" Type="http://schemas.openxmlformats.org/officeDocument/2006/relationships/hyperlink" Target="https://www.pourbienvieillir.fr/que-faire-en-cas-de-chute" TargetMode="External"/><Relationship Id="rId7" Type="http://schemas.openxmlformats.org/officeDocument/2006/relationships/hyperlink" Target="https://www.agirc-arrco.fr/mes-services-particuliers/retraites/soutenir-un-de-mes-proches-age-ou-handicape/#c2483" TargetMode="External"/><Relationship Id="rId2" Type="http://schemas.openxmlformats.org/officeDocument/2006/relationships/hyperlink" Target="https://www.pourbienvieillir.fr/amenager-son-logement-pour-eviter-les-chutes" TargetMode="External"/><Relationship Id="rId1" Type="http://schemas.openxmlformats.org/officeDocument/2006/relationships/slideLayout" Target="../slideLayouts/slideLayout2.xml"/><Relationship Id="rId6" Type="http://schemas.openxmlformats.org/officeDocument/2006/relationships/hyperlink" Target="https://www.pour-les-personnes-agees.gouv.fr/vivre-a-domicile/beneficier-daide-a-domicile/la-teleassistance" TargetMode="External"/><Relationship Id="rId5" Type="http://schemas.openxmlformats.org/officeDocument/2006/relationships/hyperlink" Target="https://www.pour-les-personnes-agees.gouv.fr/vivre-a-domicile/aides-financieres" TargetMode="External"/><Relationship Id="rId4" Type="http://schemas.openxmlformats.org/officeDocument/2006/relationships/hyperlink" Target="https://www.pour-les-personnes-agees.gouv.fr/vivre-a-domicile/beneficier-daide-a-domicile/le-portage-de-repas-domicile" TargetMode="External"/><Relationship Id="rId9" Type="http://schemas.openxmlformats.org/officeDocument/2006/relationships/hyperlink" Target="http://www.sports.gouv.fr/"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sante.gouv.fr/IMG/pdf/dp_plan-antichute-accessible28-02-2022.pdf" TargetMode="External"/><Relationship Id="rId2" Type="http://schemas.openxmlformats.org/officeDocument/2006/relationships/hyperlink" Target="https://www.has-sante.fr/upload/docs/application/pdf/2020-12/pied_de_la_personne_agee_-_fiche_outil_n3_patient_a_risque_de_chutes.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2"/>
            <a:ext cx="9474926" cy="2835683"/>
          </a:xfrm>
        </p:spPr>
        <p:txBody>
          <a:bodyPr anchor="ctr">
            <a:noAutofit/>
          </a:bodyPr>
          <a:lstStyle/>
          <a:p>
            <a:r>
              <a:rPr lang="fr-FR" sz="3200" b="1" dirty="0"/>
              <a:t>Formation au protocole de coopération</a:t>
            </a:r>
            <a:r>
              <a:rPr lang="fr-FR" sz="3200" dirty="0"/>
              <a:t>: coopération entre médecins et infirmiers pour </a:t>
            </a:r>
            <a:r>
              <a:rPr lang="fr-FR" sz="3200" i="1" dirty="0"/>
              <a:t>prévenir les chutes de la personne âgée</a:t>
            </a:r>
          </a:p>
        </p:txBody>
      </p:sp>
      <p:sp>
        <p:nvSpPr>
          <p:cNvPr id="3" name="Sous-titre 2"/>
          <p:cNvSpPr>
            <a:spLocks noGrp="1"/>
          </p:cNvSpPr>
          <p:nvPr>
            <p:ph type="subTitle" idx="1"/>
          </p:nvPr>
        </p:nvSpPr>
        <p:spPr>
          <a:xfrm>
            <a:off x="1776549" y="4389120"/>
            <a:ext cx="8891450" cy="1802674"/>
          </a:xfrm>
        </p:spPr>
        <p:txBody>
          <a:bodyPr>
            <a:normAutofit/>
          </a:bodyPr>
          <a:lstStyle/>
          <a:p>
            <a:r>
              <a:rPr lang="fr-FR" dirty="0"/>
              <a:t>Date : JJ/MM/2023</a:t>
            </a:r>
          </a:p>
          <a:p>
            <a:r>
              <a:rPr lang="fr-FR" dirty="0"/>
              <a:t>Prénom :                             </a:t>
            </a:r>
          </a:p>
          <a:p>
            <a:r>
              <a:rPr lang="fr-FR" dirty="0"/>
              <a:t>Nom: </a:t>
            </a:r>
          </a:p>
          <a:p>
            <a:r>
              <a:rPr lang="fr-FR" dirty="0"/>
              <a:t>Profession </a:t>
            </a:r>
          </a:p>
        </p:txBody>
      </p:sp>
    </p:spTree>
    <p:extLst>
      <p:ext uri="{BB962C8B-B14F-4D97-AF65-F5344CB8AC3E}">
        <p14:creationId xmlns:p14="http://schemas.microsoft.com/office/powerpoint/2010/main" val="545945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1680" y="624110"/>
            <a:ext cx="9679577" cy="1100187"/>
          </a:xfrm>
        </p:spPr>
        <p:txBody>
          <a:bodyPr>
            <a:normAutofit/>
          </a:bodyPr>
          <a:lstStyle/>
          <a:p>
            <a:pPr algn="ctr"/>
            <a:r>
              <a:rPr lang="fr-FR" sz="3200" dirty="0"/>
              <a:t>Objectif 3. Tester l’équilibre : test d’appui ou de station </a:t>
            </a:r>
            <a:r>
              <a:rPr lang="fr-FR" sz="3200" dirty="0" err="1"/>
              <a:t>unipodal</a:t>
            </a:r>
            <a:endParaRPr lang="fr-FR" sz="3200" dirty="0"/>
          </a:p>
        </p:txBody>
      </p:sp>
      <p:sp>
        <p:nvSpPr>
          <p:cNvPr id="3" name="Espace réservé du contenu 2"/>
          <p:cNvSpPr>
            <a:spLocks noGrp="1"/>
          </p:cNvSpPr>
          <p:nvPr>
            <p:ph idx="1"/>
          </p:nvPr>
        </p:nvSpPr>
        <p:spPr>
          <a:xfrm>
            <a:off x="2124097" y="2181497"/>
            <a:ext cx="9376366" cy="4062548"/>
          </a:xfrm>
        </p:spPr>
        <p:txBody>
          <a:bodyPr>
            <a:noAutofit/>
          </a:bodyPr>
          <a:lstStyle/>
          <a:p>
            <a:pPr marL="0" indent="0" algn="ctr">
              <a:buNone/>
            </a:pPr>
            <a:r>
              <a:rPr lang="fr-FR" sz="2000" dirty="0"/>
              <a:t>Le test est réalisé sur la jambe de son choix</a:t>
            </a:r>
          </a:p>
          <a:p>
            <a:pPr lvl="0"/>
            <a:r>
              <a:rPr lang="fr-FR" sz="2000" dirty="0"/>
              <a:t>Le patient est debout, pieds nus, les bras croisés sur la poitrine</a:t>
            </a:r>
          </a:p>
          <a:p>
            <a:pPr lvl="0"/>
            <a:r>
              <a:rPr lang="fr-FR" sz="2000" dirty="0"/>
              <a:t>L’examinateur lui demande de lever un pied (de son choix) légèrement au-dessus du sol</a:t>
            </a:r>
          </a:p>
          <a:p>
            <a:pPr lvl="0"/>
            <a:r>
              <a:rPr lang="fr-FR" sz="2000" dirty="0"/>
              <a:t>L’examinateur déclenche le chronomètre lorsque le patient lève le pied</a:t>
            </a:r>
          </a:p>
          <a:p>
            <a:pPr lvl="0"/>
            <a:r>
              <a:rPr lang="fr-FR" sz="2000" dirty="0"/>
              <a:t>Il arrête le chronomètre lorsque le patient pour s’équilibrer utilise les bras, ou déplace son pied porteur, ou incline le tronc, ou repose le pied.</a:t>
            </a:r>
          </a:p>
          <a:p>
            <a:pPr marL="0" indent="0" algn="ctr">
              <a:buNone/>
            </a:pPr>
            <a:r>
              <a:rPr lang="fr-FR" sz="2000" b="1" dirty="0"/>
              <a:t>Un temps d’appui ≤5 secondes signe un risque de chute x 2</a:t>
            </a:r>
            <a:endParaRPr lang="fr-FR" sz="3200" dirty="0"/>
          </a:p>
        </p:txBody>
      </p:sp>
    </p:spTree>
    <p:extLst>
      <p:ext uri="{BB962C8B-B14F-4D97-AF65-F5344CB8AC3E}">
        <p14:creationId xmlns:p14="http://schemas.microsoft.com/office/powerpoint/2010/main" val="2789232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24743" y="624110"/>
            <a:ext cx="9479869" cy="832081"/>
          </a:xfrm>
        </p:spPr>
        <p:txBody>
          <a:bodyPr>
            <a:normAutofit/>
          </a:bodyPr>
          <a:lstStyle/>
          <a:p>
            <a:pPr algn="ctr"/>
            <a:r>
              <a:rPr lang="fr-FR" dirty="0"/>
              <a:t>Objectif 3. Identifier le risque de chute </a:t>
            </a:r>
          </a:p>
        </p:txBody>
      </p:sp>
      <p:sp>
        <p:nvSpPr>
          <p:cNvPr id="3" name="Espace réservé du contenu 2"/>
          <p:cNvSpPr>
            <a:spLocks noGrp="1"/>
          </p:cNvSpPr>
          <p:nvPr>
            <p:ph idx="1"/>
          </p:nvPr>
        </p:nvSpPr>
        <p:spPr>
          <a:xfrm>
            <a:off x="838199" y="1825624"/>
            <a:ext cx="10691813" cy="4532313"/>
          </a:xfrm>
        </p:spPr>
        <p:txBody>
          <a:bodyPr anchor="ctr">
            <a:normAutofit/>
          </a:bodyPr>
          <a:lstStyle/>
          <a:p>
            <a:pPr>
              <a:buFont typeface="Wingdings" panose="05000000000000000000" pitchFamily="2" charset="2"/>
              <a:buChar char="Ø"/>
            </a:pPr>
            <a:r>
              <a:rPr lang="fr-FR" sz="3000" dirty="0">
                <a:solidFill>
                  <a:schemeClr val="tx1"/>
                </a:solidFill>
              </a:rPr>
              <a:t>Le patient est à risque de chute </a:t>
            </a:r>
            <a:r>
              <a:rPr lang="fr-FR" sz="3000" b="1" dirty="0">
                <a:solidFill>
                  <a:schemeClr val="accent2"/>
                </a:solidFill>
              </a:rPr>
              <a:t>si le score d’un des deux tests précédent est anormal </a:t>
            </a:r>
          </a:p>
          <a:p>
            <a:pPr>
              <a:buFont typeface="Wingdings" panose="05000000000000000000" pitchFamily="2" charset="2"/>
              <a:buChar char="Ø"/>
            </a:pPr>
            <a:r>
              <a:rPr lang="fr-FR" sz="3000" dirty="0">
                <a:solidFill>
                  <a:schemeClr val="tx1"/>
                </a:solidFill>
              </a:rPr>
              <a:t>Son risque de chute est élevé </a:t>
            </a:r>
            <a:r>
              <a:rPr lang="fr-FR" sz="3000" dirty="0">
                <a:solidFill>
                  <a:schemeClr val="accent2"/>
                </a:solidFill>
              </a:rPr>
              <a:t>si</a:t>
            </a:r>
          </a:p>
          <a:p>
            <a:pPr lvl="1">
              <a:buFont typeface="Wingdings" panose="05000000000000000000" pitchFamily="2" charset="2"/>
              <a:buChar char="v"/>
            </a:pPr>
            <a:r>
              <a:rPr lang="fr-FR" sz="2800" b="1" dirty="0">
                <a:solidFill>
                  <a:schemeClr val="accent2"/>
                </a:solidFill>
              </a:rPr>
              <a:t>Le score est anormal aux deux tests</a:t>
            </a:r>
          </a:p>
          <a:p>
            <a:pPr lvl="1">
              <a:buFont typeface="Wingdings" panose="05000000000000000000" pitchFamily="2" charset="2"/>
              <a:buChar char="v"/>
            </a:pPr>
            <a:r>
              <a:rPr lang="fr-FR" sz="2800" b="1" dirty="0">
                <a:solidFill>
                  <a:schemeClr val="accent2"/>
                </a:solidFill>
              </a:rPr>
              <a:t>Ou si la fréquence des chutes a augmenté récemment</a:t>
            </a:r>
          </a:p>
          <a:p>
            <a:pPr lvl="1">
              <a:buFont typeface="Wingdings" panose="05000000000000000000" pitchFamily="2" charset="2"/>
              <a:buChar char="v"/>
            </a:pPr>
            <a:r>
              <a:rPr lang="fr-FR" sz="2800" b="1" dirty="0">
                <a:solidFill>
                  <a:schemeClr val="accent2"/>
                </a:solidFill>
              </a:rPr>
              <a:t>Ou si son nombre de facteurs prédisposant aux chutes  est ≥3</a:t>
            </a:r>
          </a:p>
        </p:txBody>
      </p:sp>
    </p:spTree>
    <p:extLst>
      <p:ext uri="{BB962C8B-B14F-4D97-AF65-F5344CB8AC3E}">
        <p14:creationId xmlns:p14="http://schemas.microsoft.com/office/powerpoint/2010/main" val="337787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580605" y="585216"/>
            <a:ext cx="10384971" cy="1465653"/>
          </a:xfrm>
        </p:spPr>
        <p:txBody>
          <a:bodyPr>
            <a:noAutofit/>
          </a:bodyPr>
          <a:lstStyle/>
          <a:p>
            <a:pPr algn="ctr"/>
            <a:r>
              <a:rPr lang="fr-FR" dirty="0"/>
              <a:t>Objectif 4. Facteurs précipitants la chute et immédiatement amendables</a:t>
            </a:r>
            <a:endParaRPr lang="fr-FR" sz="4400" dirty="0"/>
          </a:p>
        </p:txBody>
      </p:sp>
      <p:sp>
        <p:nvSpPr>
          <p:cNvPr id="3" name="Espace réservé du contenu 2"/>
          <p:cNvSpPr>
            <a:spLocks noGrp="1"/>
          </p:cNvSpPr>
          <p:nvPr>
            <p:ph idx="1"/>
          </p:nvPr>
        </p:nvSpPr>
        <p:spPr>
          <a:xfrm>
            <a:off x="2315390" y="2270480"/>
            <a:ext cx="8915400" cy="3777622"/>
          </a:xfrm>
        </p:spPr>
        <p:txBody>
          <a:bodyPr anchor="ctr">
            <a:normAutofit fontScale="77500" lnSpcReduction="20000"/>
          </a:bodyPr>
          <a:lstStyle/>
          <a:p>
            <a:pPr>
              <a:buFont typeface="Arial" panose="020B0604020202020204" pitchFamily="34" charset="0"/>
              <a:buChar char="•"/>
            </a:pPr>
            <a:r>
              <a:rPr lang="fr-FR" sz="2800" dirty="0"/>
              <a:t>Chaussage défectueux: mules, charentaises avachies…</a:t>
            </a:r>
          </a:p>
          <a:p>
            <a:pPr>
              <a:buFont typeface="Arial" panose="020B0604020202020204" pitchFamily="34" charset="0"/>
              <a:buChar char="•"/>
            </a:pPr>
            <a:r>
              <a:rPr lang="fr-FR" sz="2800" dirty="0"/>
              <a:t>Aides à la mobilité inadaptées ou mal utilisées </a:t>
            </a:r>
          </a:p>
          <a:p>
            <a:pPr>
              <a:buFont typeface="Arial" panose="020B0604020202020204" pitchFamily="34" charset="0"/>
              <a:buChar char="•"/>
            </a:pPr>
            <a:r>
              <a:rPr lang="fr-FR" sz="2800" dirty="0"/>
              <a:t>Encombrement du lieu de vie: tapis, obstacles, surfaces glissantes…</a:t>
            </a:r>
          </a:p>
          <a:p>
            <a:pPr>
              <a:buFont typeface="Arial" panose="020B0604020202020204" pitchFamily="34" charset="0"/>
              <a:buChar char="•"/>
            </a:pPr>
            <a:r>
              <a:rPr lang="fr-FR" sz="2800" dirty="0"/>
              <a:t>Mauvais éclairage du lieu de vie</a:t>
            </a:r>
          </a:p>
          <a:p>
            <a:pPr>
              <a:buFont typeface="Arial" panose="020B0604020202020204" pitchFamily="34" charset="0"/>
              <a:buChar char="•"/>
            </a:pPr>
            <a:r>
              <a:rPr lang="fr-FR" sz="2800" dirty="0"/>
              <a:t>Addiction</a:t>
            </a:r>
          </a:p>
          <a:p>
            <a:pPr>
              <a:buFont typeface="Arial" panose="020B0604020202020204" pitchFamily="34" charset="0"/>
              <a:buChar char="•"/>
            </a:pPr>
            <a:r>
              <a:rPr lang="fr-FR" sz="2800" dirty="0"/>
              <a:t>Télé assistance absente ou défectueuse</a:t>
            </a:r>
          </a:p>
          <a:p>
            <a:pPr>
              <a:buFont typeface="Arial" panose="020B0604020202020204" pitchFamily="34" charset="0"/>
              <a:buChar char="•"/>
            </a:pPr>
            <a:r>
              <a:rPr lang="fr-FR" sz="2800" dirty="0"/>
              <a:t>Dénutrition (perte de poids récente &gt;5% ou IMC &lt;21 kg.m</a:t>
            </a:r>
            <a:r>
              <a:rPr lang="fr-FR" sz="2800" baseline="30000" dirty="0"/>
              <a:t>2</a:t>
            </a:r>
            <a:r>
              <a:rPr lang="fr-FR" sz="2800" dirty="0"/>
              <a:t>) </a:t>
            </a:r>
          </a:p>
          <a:p>
            <a:pPr>
              <a:buFont typeface="Arial" panose="020B0604020202020204" pitchFamily="34" charset="0"/>
              <a:buChar char="•"/>
            </a:pPr>
            <a:r>
              <a:rPr lang="fr-FR" sz="2800" dirty="0"/>
              <a:t>Pathologie associée : cardiovasculaire, neurologique, vestibulaire, déshydratation </a:t>
            </a:r>
          </a:p>
        </p:txBody>
      </p:sp>
    </p:spTree>
    <p:extLst>
      <p:ext uri="{BB962C8B-B14F-4D97-AF65-F5344CB8AC3E}">
        <p14:creationId xmlns:p14="http://schemas.microsoft.com/office/powerpoint/2010/main" val="901908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580605" y="585215"/>
            <a:ext cx="10384971" cy="1805287"/>
          </a:xfrm>
        </p:spPr>
        <p:txBody>
          <a:bodyPr>
            <a:noAutofit/>
          </a:bodyPr>
          <a:lstStyle/>
          <a:p>
            <a:pPr algn="ctr"/>
            <a:r>
              <a:rPr lang="fr-FR" dirty="0"/>
              <a:t>Objectif 5. Exemples de modifications simples de l’environnement pour réduire le risque de chute</a:t>
            </a:r>
            <a:br>
              <a:rPr lang="fr-FR" dirty="0"/>
            </a:br>
            <a:br>
              <a:rPr lang="fr-FR" dirty="0"/>
            </a:br>
            <a:endParaRPr lang="fr-FR" sz="4400" dirty="0"/>
          </a:p>
        </p:txBody>
      </p:sp>
      <p:sp>
        <p:nvSpPr>
          <p:cNvPr id="3" name="Espace réservé du contenu 2"/>
          <p:cNvSpPr>
            <a:spLocks noGrp="1"/>
          </p:cNvSpPr>
          <p:nvPr>
            <p:ph idx="1"/>
          </p:nvPr>
        </p:nvSpPr>
        <p:spPr>
          <a:xfrm>
            <a:off x="2419393" y="2390502"/>
            <a:ext cx="9088983" cy="4284618"/>
          </a:xfrm>
        </p:spPr>
        <p:txBody>
          <a:bodyPr anchor="ctr">
            <a:normAutofit fontScale="85000" lnSpcReduction="20000"/>
          </a:bodyPr>
          <a:lstStyle/>
          <a:p>
            <a:pPr>
              <a:buFont typeface="Arial" panose="020B0604020202020204" pitchFamily="34" charset="0"/>
              <a:buChar char="•"/>
            </a:pPr>
            <a:r>
              <a:rPr lang="fr-FR" sz="2800" dirty="0"/>
              <a:t>Conseiller des chaussons qui tiennent au pied ou prescrire des CHUP</a:t>
            </a:r>
          </a:p>
          <a:p>
            <a:pPr>
              <a:buFont typeface="Arial" panose="020B0604020202020204" pitchFamily="34" charset="0"/>
              <a:buChar char="•"/>
            </a:pPr>
            <a:r>
              <a:rPr lang="fr-FR" sz="2800" dirty="0"/>
              <a:t>Prescrire des aides à la mobilité</a:t>
            </a:r>
          </a:p>
          <a:p>
            <a:pPr>
              <a:buFont typeface="Arial" panose="020B0604020202020204" pitchFamily="34" charset="0"/>
              <a:buChar char="•"/>
            </a:pPr>
            <a:r>
              <a:rPr lang="fr-FR" sz="2800" dirty="0"/>
              <a:t>Fixer une barre d’appui d’aide au lever sur le sommier du lit </a:t>
            </a:r>
          </a:p>
          <a:p>
            <a:pPr>
              <a:buFont typeface="Arial" panose="020B0604020202020204" pitchFamily="34" charset="0"/>
              <a:buChar char="•"/>
            </a:pPr>
            <a:r>
              <a:rPr lang="fr-FR" sz="2800" dirty="0"/>
              <a:t>Supprimer ou fixer les tapis au sol, déplacer les meubles qui font obstacles à la marche</a:t>
            </a:r>
          </a:p>
          <a:p>
            <a:pPr>
              <a:buFont typeface="Arial" panose="020B0604020202020204" pitchFamily="34" charset="0"/>
              <a:buChar char="•"/>
            </a:pPr>
            <a:r>
              <a:rPr lang="fr-FR" sz="2800" dirty="0"/>
              <a:t>Améliorer l’éclairage du lieu de vie, appareil d’éclairage à détecteur de mouvement</a:t>
            </a:r>
          </a:p>
          <a:p>
            <a:pPr>
              <a:buFont typeface="Arial" panose="020B0604020202020204" pitchFamily="34" charset="0"/>
              <a:buChar char="•"/>
            </a:pPr>
            <a:r>
              <a:rPr lang="fr-FR" sz="2800" dirty="0"/>
              <a:t>Faire installer un dispositif de télé assistance</a:t>
            </a:r>
          </a:p>
          <a:p>
            <a:pPr>
              <a:buFont typeface="Arial" panose="020B0604020202020204" pitchFamily="34" charset="0"/>
              <a:buChar char="•"/>
            </a:pPr>
            <a:r>
              <a:rPr lang="fr-FR" sz="2800" dirty="0"/>
              <a:t>Organiser un portage des repas à domicile</a:t>
            </a:r>
          </a:p>
        </p:txBody>
      </p:sp>
    </p:spTree>
    <p:extLst>
      <p:ext uri="{BB962C8B-B14F-4D97-AF65-F5344CB8AC3E}">
        <p14:creationId xmlns:p14="http://schemas.microsoft.com/office/powerpoint/2010/main" val="1191416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78928" y="245286"/>
            <a:ext cx="9425392" cy="1348383"/>
          </a:xfrm>
        </p:spPr>
        <p:txBody>
          <a:bodyPr>
            <a:normAutofit fontScale="90000"/>
          </a:bodyPr>
          <a:lstStyle/>
          <a:p>
            <a:pPr algn="ctr"/>
            <a:r>
              <a:rPr lang="fr-FR" dirty="0"/>
              <a:t>Objectif 6. Expertises et professions à mobiliser pour le bilan d’un patient à risque de chute</a:t>
            </a:r>
          </a:p>
        </p:txBody>
      </p:sp>
      <p:graphicFrame>
        <p:nvGraphicFramePr>
          <p:cNvPr id="4" name="Tableau 3"/>
          <p:cNvGraphicFramePr>
            <a:graphicFrameLocks noGrp="1"/>
          </p:cNvGraphicFramePr>
          <p:nvPr>
            <p:extLst>
              <p:ext uri="{D42A27DB-BD31-4B8C-83A1-F6EECF244321}">
                <p14:modId xmlns:p14="http://schemas.microsoft.com/office/powerpoint/2010/main" val="2424610438"/>
              </p:ext>
            </p:extLst>
          </p:nvPr>
        </p:nvGraphicFramePr>
        <p:xfrm>
          <a:off x="2278928" y="1956338"/>
          <a:ext cx="9539677" cy="4661152"/>
        </p:xfrm>
        <a:graphic>
          <a:graphicData uri="http://schemas.openxmlformats.org/drawingml/2006/table">
            <a:tbl>
              <a:tblPr firstRow="1" firstCol="1" bandRow="1">
                <a:tableStyleId>{85BE263C-DBD7-4A20-BB59-AAB30ACAA65A}</a:tableStyleId>
              </a:tblPr>
              <a:tblGrid>
                <a:gridCol w="5006340">
                  <a:extLst>
                    <a:ext uri="{9D8B030D-6E8A-4147-A177-3AD203B41FA5}">
                      <a16:colId xmlns:a16="http://schemas.microsoft.com/office/drawing/2014/main" val="692790589"/>
                    </a:ext>
                  </a:extLst>
                </a:gridCol>
                <a:gridCol w="4533337">
                  <a:extLst>
                    <a:ext uri="{9D8B030D-6E8A-4147-A177-3AD203B41FA5}">
                      <a16:colId xmlns:a16="http://schemas.microsoft.com/office/drawing/2014/main" val="4130300927"/>
                    </a:ext>
                  </a:extLst>
                </a:gridCol>
              </a:tblGrid>
              <a:tr h="371246">
                <a:tc>
                  <a:txBody>
                    <a:bodyPr/>
                    <a:lstStyle/>
                    <a:p>
                      <a:pPr>
                        <a:lnSpc>
                          <a:spcPct val="107000"/>
                        </a:lnSpc>
                        <a:spcAft>
                          <a:spcPts val="0"/>
                        </a:spcAft>
                      </a:pPr>
                      <a:r>
                        <a:rPr lang="fr-FR" sz="1800" dirty="0">
                          <a:effectLst/>
                        </a:rPr>
                        <a:t>Facteur de risque ou besoin identifié</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173" marR="67173" marT="0" marB="0" anchor="ctr">
                    <a:lnL>
                      <a:noFill/>
                    </a:lnL>
                    <a:lnR>
                      <a:noFill/>
                    </a:lnR>
                    <a:lnT w="25400" cmpd="sng">
                      <a:noFill/>
                    </a:lnT>
                    <a:lnB w="25400" cmpd="sng">
                      <a:noFill/>
                    </a:lnB>
                    <a:lnTlToBr w="12700" cmpd="sng">
                      <a:noFill/>
                      <a:prstDash val="solid"/>
                    </a:lnTlToBr>
                    <a:lnBlToTr w="12700" cmpd="sng">
                      <a:noFill/>
                      <a:prstDash val="solid"/>
                    </a:lnBlToTr>
                  </a:tcPr>
                </a:tc>
                <a:tc>
                  <a:txBody>
                    <a:bodyPr/>
                    <a:lstStyle/>
                    <a:p>
                      <a:pPr>
                        <a:lnSpc>
                          <a:spcPct val="107000"/>
                        </a:lnSpc>
                        <a:spcAft>
                          <a:spcPts val="0"/>
                        </a:spcAft>
                      </a:pPr>
                      <a:r>
                        <a:rPr lang="fr-FR" sz="1800" dirty="0">
                          <a:effectLst/>
                        </a:rPr>
                        <a:t>Professionnels pouvant être sollicités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173" marR="67173" marT="0" marB="0" anchor="ctr">
                    <a:lnL>
                      <a:noFill/>
                    </a:lnL>
                    <a:lnR>
                      <a:noFill/>
                    </a:lnR>
                    <a:lnT w="25400" cmpd="sng">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3921124196"/>
                  </a:ext>
                </a:extLst>
              </a:tr>
              <a:tr h="676873">
                <a:tc>
                  <a:txBody>
                    <a:bodyPr/>
                    <a:lstStyle/>
                    <a:p>
                      <a:pPr>
                        <a:lnSpc>
                          <a:spcPct val="107000"/>
                        </a:lnSpc>
                        <a:spcAft>
                          <a:spcPts val="0"/>
                        </a:spcAft>
                      </a:pPr>
                      <a:r>
                        <a:rPr lang="fr-FR" sz="1800" dirty="0">
                          <a:effectLst/>
                        </a:rPr>
                        <a:t>Poly médication, hypotension orthostatique, psychotropes</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173" marR="67173" marT="0" marB="0" anchor="ctr">
                    <a:lnT w="25400" cmpd="sng">
                      <a:noFill/>
                    </a:lnT>
                  </a:tcPr>
                </a:tc>
                <a:tc>
                  <a:txBody>
                    <a:bodyPr/>
                    <a:lstStyle/>
                    <a:p>
                      <a:pPr>
                        <a:lnSpc>
                          <a:spcPct val="107000"/>
                        </a:lnSpc>
                        <a:spcAft>
                          <a:spcPts val="0"/>
                        </a:spcAft>
                      </a:pPr>
                      <a:r>
                        <a:rPr lang="fr-FR" sz="1800" dirty="0">
                          <a:effectLst/>
                        </a:rPr>
                        <a:t>Médecin traitant et/ou médecin d’une autre spécialité, infirmière</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173" marR="67173" marT="0" marB="0" anchor="ctr">
                    <a:lnT w="25400" cmpd="sng">
                      <a:noFill/>
                    </a:lnT>
                    <a:solidFill>
                      <a:schemeClr val="accent2">
                        <a:lumMod val="20000"/>
                        <a:lumOff val="80000"/>
                      </a:schemeClr>
                    </a:solidFill>
                  </a:tcPr>
                </a:tc>
                <a:extLst>
                  <a:ext uri="{0D108BD9-81ED-4DB2-BD59-A6C34878D82A}">
                    <a16:rowId xmlns:a16="http://schemas.microsoft.com/office/drawing/2014/main" val="4162751952"/>
                  </a:ext>
                </a:extLst>
              </a:tr>
              <a:tr h="738313">
                <a:tc>
                  <a:txBody>
                    <a:bodyPr/>
                    <a:lstStyle/>
                    <a:p>
                      <a:pPr>
                        <a:lnSpc>
                          <a:spcPct val="107000"/>
                        </a:lnSpc>
                        <a:spcAft>
                          <a:spcPts val="0"/>
                        </a:spcAft>
                      </a:pPr>
                      <a:r>
                        <a:rPr lang="fr-FR" sz="1800" dirty="0">
                          <a:effectLst/>
                        </a:rPr>
                        <a:t>Difficultés à la marche ou douleurs des pieds ou autre anomalie des pieds</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173" marR="67173" marT="0" marB="0" anchor="ctr"/>
                </a:tc>
                <a:tc>
                  <a:txBody>
                    <a:bodyPr/>
                    <a:lstStyle/>
                    <a:p>
                      <a:pPr>
                        <a:lnSpc>
                          <a:spcPct val="107000"/>
                        </a:lnSpc>
                        <a:spcAft>
                          <a:spcPts val="0"/>
                        </a:spcAft>
                      </a:pPr>
                      <a:r>
                        <a:rPr lang="fr-FR" sz="1800" dirty="0">
                          <a:effectLst/>
                        </a:rPr>
                        <a:t>Pédicure podologue</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173" marR="67173" marT="0" marB="0" anchor="ctr"/>
                </a:tc>
                <a:extLst>
                  <a:ext uri="{0D108BD9-81ED-4DB2-BD59-A6C34878D82A}">
                    <a16:rowId xmlns:a16="http://schemas.microsoft.com/office/drawing/2014/main" val="515469821"/>
                  </a:ext>
                </a:extLst>
              </a:tr>
              <a:tr h="371246">
                <a:tc>
                  <a:txBody>
                    <a:bodyPr/>
                    <a:lstStyle/>
                    <a:p>
                      <a:pPr>
                        <a:lnSpc>
                          <a:spcPct val="107000"/>
                        </a:lnSpc>
                        <a:spcAft>
                          <a:spcPts val="0"/>
                        </a:spcAft>
                      </a:pPr>
                      <a:r>
                        <a:rPr lang="fr-FR" sz="1800" dirty="0">
                          <a:effectLst/>
                        </a:rPr>
                        <a:t>Maladie rhumatologique, troubles de la marche ou de l’équilibre</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173" marR="67173" marT="0" marB="0" anchor="ctr"/>
                </a:tc>
                <a:tc>
                  <a:txBody>
                    <a:bodyPr/>
                    <a:lstStyle/>
                    <a:p>
                      <a:pPr>
                        <a:lnSpc>
                          <a:spcPct val="107000"/>
                        </a:lnSpc>
                        <a:spcAft>
                          <a:spcPts val="0"/>
                        </a:spcAft>
                      </a:pPr>
                      <a:r>
                        <a:rPr lang="fr-FR" sz="1800" dirty="0">
                          <a:effectLst/>
                        </a:rPr>
                        <a:t>Masseur-kinésithérapeute, APA</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173" marR="67173" marT="0" marB="0" anchor="ctr">
                    <a:solidFill>
                      <a:schemeClr val="accent2">
                        <a:lumMod val="20000"/>
                        <a:lumOff val="80000"/>
                      </a:schemeClr>
                    </a:solidFill>
                  </a:tcPr>
                </a:tc>
                <a:extLst>
                  <a:ext uri="{0D108BD9-81ED-4DB2-BD59-A6C34878D82A}">
                    <a16:rowId xmlns:a16="http://schemas.microsoft.com/office/drawing/2014/main" val="3059065237"/>
                  </a:ext>
                </a:extLst>
              </a:tr>
              <a:tr h="371246">
                <a:tc>
                  <a:txBody>
                    <a:bodyPr/>
                    <a:lstStyle/>
                    <a:p>
                      <a:pPr>
                        <a:lnSpc>
                          <a:spcPct val="107000"/>
                        </a:lnSpc>
                        <a:spcAft>
                          <a:spcPts val="0"/>
                        </a:spcAft>
                      </a:pPr>
                      <a:r>
                        <a:rPr lang="fr-FR" sz="1800" dirty="0">
                          <a:effectLst/>
                        </a:rPr>
                        <a:t>Aménagement du domicile </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173" marR="67173" marT="0" marB="0" anchor="ctr"/>
                </a:tc>
                <a:tc>
                  <a:txBody>
                    <a:bodyPr/>
                    <a:lstStyle/>
                    <a:p>
                      <a:pPr>
                        <a:lnSpc>
                          <a:spcPct val="107000"/>
                        </a:lnSpc>
                        <a:spcAft>
                          <a:spcPts val="0"/>
                        </a:spcAft>
                      </a:pPr>
                      <a:r>
                        <a:rPr lang="fr-FR" sz="1800" dirty="0">
                          <a:effectLst/>
                        </a:rPr>
                        <a:t>Ergothérapeute</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173" marR="67173" marT="0" marB="0" anchor="ctr"/>
                </a:tc>
                <a:extLst>
                  <a:ext uri="{0D108BD9-81ED-4DB2-BD59-A6C34878D82A}">
                    <a16:rowId xmlns:a16="http://schemas.microsoft.com/office/drawing/2014/main" val="2430184965"/>
                  </a:ext>
                </a:extLst>
              </a:tr>
              <a:tr h="371246">
                <a:tc>
                  <a:txBody>
                    <a:bodyPr/>
                    <a:lstStyle/>
                    <a:p>
                      <a:pPr>
                        <a:lnSpc>
                          <a:spcPct val="107000"/>
                        </a:lnSpc>
                        <a:spcAft>
                          <a:spcPts val="0"/>
                        </a:spcAft>
                      </a:pPr>
                      <a:r>
                        <a:rPr lang="fr-FR" sz="1800" dirty="0">
                          <a:effectLst/>
                        </a:rPr>
                        <a:t>Baisse de la vision / audition</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173" marR="67173" marT="0" marB="0" anchor="ctr"/>
                </a:tc>
                <a:tc>
                  <a:txBody>
                    <a:bodyPr/>
                    <a:lstStyle/>
                    <a:p>
                      <a:pPr>
                        <a:lnSpc>
                          <a:spcPct val="107000"/>
                        </a:lnSpc>
                        <a:spcAft>
                          <a:spcPts val="0"/>
                        </a:spcAft>
                      </a:pPr>
                      <a:r>
                        <a:rPr lang="fr-FR" sz="1800" dirty="0">
                          <a:effectLst/>
                        </a:rPr>
                        <a:t>Ophtalmologiste, orthoptiste, ORL</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173" marR="67173" marT="0" marB="0" anchor="ctr">
                    <a:solidFill>
                      <a:schemeClr val="accent2">
                        <a:lumMod val="20000"/>
                        <a:lumOff val="80000"/>
                      </a:schemeClr>
                    </a:solidFill>
                  </a:tcPr>
                </a:tc>
                <a:extLst>
                  <a:ext uri="{0D108BD9-81ED-4DB2-BD59-A6C34878D82A}">
                    <a16:rowId xmlns:a16="http://schemas.microsoft.com/office/drawing/2014/main" val="701369984"/>
                  </a:ext>
                </a:extLst>
              </a:tr>
              <a:tr h="371246">
                <a:tc>
                  <a:txBody>
                    <a:bodyPr/>
                    <a:lstStyle/>
                    <a:p>
                      <a:pPr>
                        <a:lnSpc>
                          <a:spcPct val="107000"/>
                        </a:lnSpc>
                        <a:spcAft>
                          <a:spcPts val="0"/>
                        </a:spcAft>
                      </a:pPr>
                      <a:r>
                        <a:rPr lang="fr-FR" sz="1800" dirty="0">
                          <a:effectLst/>
                        </a:rPr>
                        <a:t>Difficultés dans les activités de la vie quotidienne, troubles cognitifs</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173" marR="67173" marT="0" marB="0" anchor="ctr"/>
                </a:tc>
                <a:tc>
                  <a:txBody>
                    <a:bodyPr/>
                    <a:lstStyle/>
                    <a:p>
                      <a:pPr>
                        <a:lnSpc>
                          <a:spcPct val="107000"/>
                        </a:lnSpc>
                        <a:spcAft>
                          <a:spcPts val="0"/>
                        </a:spcAft>
                      </a:pPr>
                      <a:r>
                        <a:rPr lang="fr-FR" sz="1800" dirty="0">
                          <a:effectLst/>
                        </a:rPr>
                        <a:t>Infirmière, aide à la personne</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173" marR="67173" marT="0" marB="0" anchor="ctr"/>
                </a:tc>
                <a:extLst>
                  <a:ext uri="{0D108BD9-81ED-4DB2-BD59-A6C34878D82A}">
                    <a16:rowId xmlns:a16="http://schemas.microsoft.com/office/drawing/2014/main" val="1177629690"/>
                  </a:ext>
                </a:extLst>
              </a:tr>
              <a:tr h="371246">
                <a:tc>
                  <a:txBody>
                    <a:bodyPr/>
                    <a:lstStyle/>
                    <a:p>
                      <a:pPr>
                        <a:lnSpc>
                          <a:spcPct val="107000"/>
                        </a:lnSpc>
                        <a:spcAft>
                          <a:spcPts val="0"/>
                        </a:spcAft>
                      </a:pPr>
                      <a:r>
                        <a:rPr lang="fr-FR" sz="1800" dirty="0">
                          <a:effectLst/>
                        </a:rPr>
                        <a:t>Dénutrition,</a:t>
                      </a:r>
                      <a:r>
                        <a:rPr lang="fr-FR" sz="1800" baseline="0" dirty="0">
                          <a:effectLst/>
                        </a:rPr>
                        <a:t> difficulté à s’alimenter</a:t>
                      </a:r>
                      <a:endParaRPr lang="fr-FR" sz="1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7173" marR="67173" marT="0" marB="0" anchor="ctr">
                    <a:lnB>
                      <a:noFill/>
                    </a:lnB>
                  </a:tcPr>
                </a:tc>
                <a:tc>
                  <a:txBody>
                    <a:bodyPr/>
                    <a:lstStyle/>
                    <a:p>
                      <a:pPr>
                        <a:lnSpc>
                          <a:spcPct val="107000"/>
                        </a:lnSpc>
                        <a:spcAft>
                          <a:spcPts val="0"/>
                        </a:spcAft>
                      </a:pPr>
                      <a:r>
                        <a:rPr lang="fr-FR" sz="1800" dirty="0">
                          <a:effectLst/>
                        </a:rPr>
                        <a:t>Diététicienne, portage des repas à domicile, chirurgien</a:t>
                      </a:r>
                      <a:r>
                        <a:rPr lang="fr-FR" sz="1800" baseline="0" dirty="0">
                          <a:effectLst/>
                        </a:rPr>
                        <a:t>-dentiste</a:t>
                      </a:r>
                      <a:endParaRPr lang="fr-FR" sz="1800" b="1"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7173" marR="67173" marT="0" marB="0" anchor="ctr">
                    <a:lnB>
                      <a:noFill/>
                    </a:lnB>
                    <a:solidFill>
                      <a:schemeClr val="accent2">
                        <a:lumMod val="20000"/>
                        <a:lumOff val="80000"/>
                      </a:schemeClr>
                    </a:solidFill>
                  </a:tcPr>
                </a:tc>
                <a:extLst>
                  <a:ext uri="{0D108BD9-81ED-4DB2-BD59-A6C34878D82A}">
                    <a16:rowId xmlns:a16="http://schemas.microsoft.com/office/drawing/2014/main" val="2030855255"/>
                  </a:ext>
                </a:extLst>
              </a:tr>
              <a:tr h="371246">
                <a:tc>
                  <a:txBody>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lang="fr-FR" sz="1800" dirty="0">
                          <a:effectLst/>
                        </a:rPr>
                        <a:t>Besoin d’aide financière</a:t>
                      </a:r>
                      <a:endParaRPr lang="fr-FR"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173" marR="67173" marT="0" marB="0" anchor="ctr">
                    <a:lnL>
                      <a:noFill/>
                    </a:lnL>
                    <a:lnR>
                      <a:noFill/>
                    </a:lnR>
                    <a:lnT>
                      <a:noFill/>
                    </a:lnT>
                    <a:lnB w="25400" cmpd="sng">
                      <a:noFill/>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lang="fr-FR" sz="1800" dirty="0">
                          <a:effectLst/>
                        </a:rPr>
                        <a:t> Assistante sociale, caisses de retraite</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173" marR="67173" marT="0" marB="0" anchor="ctr">
                    <a:lnL>
                      <a:noFill/>
                    </a:lnL>
                    <a:lnR>
                      <a:noFill/>
                    </a:lnR>
                    <a:lnT>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3626627362"/>
                  </a:ext>
                </a:extLst>
              </a:tr>
            </a:tbl>
          </a:graphicData>
        </a:graphic>
      </p:graphicFrame>
    </p:spTree>
    <p:extLst>
      <p:ext uri="{BB962C8B-B14F-4D97-AF65-F5344CB8AC3E}">
        <p14:creationId xmlns:p14="http://schemas.microsoft.com/office/powerpoint/2010/main" val="771636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Objectif 7. Rubriques d’un plan de prévention des chutes </a:t>
            </a:r>
          </a:p>
        </p:txBody>
      </p:sp>
      <p:graphicFrame>
        <p:nvGraphicFramePr>
          <p:cNvPr id="6" name="Tableau 5"/>
          <p:cNvGraphicFramePr>
            <a:graphicFrameLocks noGrp="1"/>
          </p:cNvGraphicFramePr>
          <p:nvPr>
            <p:extLst>
              <p:ext uri="{D42A27DB-BD31-4B8C-83A1-F6EECF244321}">
                <p14:modId xmlns:p14="http://schemas.microsoft.com/office/powerpoint/2010/main" val="2847286522"/>
              </p:ext>
            </p:extLst>
          </p:nvPr>
        </p:nvGraphicFramePr>
        <p:xfrm>
          <a:off x="2740481" y="2307330"/>
          <a:ext cx="8624205" cy="3916680"/>
        </p:xfrm>
        <a:graphic>
          <a:graphicData uri="http://schemas.openxmlformats.org/drawingml/2006/table">
            <a:tbl>
              <a:tblPr firstRow="1" bandRow="1">
                <a:tableStyleId>{21E4AEA4-8DFA-4A89-87EB-49C32662AFE0}</a:tableStyleId>
              </a:tblPr>
              <a:tblGrid>
                <a:gridCol w="3568879">
                  <a:extLst>
                    <a:ext uri="{9D8B030D-6E8A-4147-A177-3AD203B41FA5}">
                      <a16:colId xmlns:a16="http://schemas.microsoft.com/office/drawing/2014/main" val="4037416163"/>
                    </a:ext>
                  </a:extLst>
                </a:gridCol>
                <a:gridCol w="5055326">
                  <a:extLst>
                    <a:ext uri="{9D8B030D-6E8A-4147-A177-3AD203B41FA5}">
                      <a16:colId xmlns:a16="http://schemas.microsoft.com/office/drawing/2014/main" val="2628793696"/>
                    </a:ext>
                  </a:extLst>
                </a:gridCol>
              </a:tblGrid>
              <a:tr h="370840">
                <a:tc>
                  <a:txBody>
                    <a:bodyPr/>
                    <a:lstStyle/>
                    <a:p>
                      <a:pPr algn="ctr"/>
                      <a:r>
                        <a:rPr lang="fr-FR" sz="1600" dirty="0"/>
                        <a:t>Volet</a:t>
                      </a:r>
                    </a:p>
                  </a:txBody>
                  <a:tcPr/>
                </a:tc>
                <a:tc>
                  <a:txBody>
                    <a:bodyPr/>
                    <a:lstStyle/>
                    <a:p>
                      <a:pPr algn="ctr"/>
                      <a:r>
                        <a:rPr lang="fr-FR" dirty="0"/>
                        <a:t>Mesures préconisées / intervenants</a:t>
                      </a:r>
                    </a:p>
                  </a:txBody>
                  <a:tcPr/>
                </a:tc>
                <a:extLst>
                  <a:ext uri="{0D108BD9-81ED-4DB2-BD59-A6C34878D82A}">
                    <a16:rowId xmlns:a16="http://schemas.microsoft.com/office/drawing/2014/main" val="2581254421"/>
                  </a:ext>
                </a:extLst>
              </a:tr>
              <a:tr h="370840">
                <a:tc>
                  <a:txBody>
                    <a:bodyPr/>
                    <a:lstStyle/>
                    <a:p>
                      <a:r>
                        <a:rPr lang="fr-FR" sz="1600" dirty="0"/>
                        <a:t>Aménagement</a:t>
                      </a:r>
                      <a:r>
                        <a:rPr lang="fr-FR" sz="1600" baseline="0" dirty="0"/>
                        <a:t> des traitements </a:t>
                      </a:r>
                      <a:endParaRPr lang="fr-FR" sz="1600" dirty="0"/>
                    </a:p>
                  </a:txBody>
                  <a:tcPr/>
                </a:tc>
                <a:tc>
                  <a:txBody>
                    <a:bodyPr/>
                    <a:lstStyle/>
                    <a:p>
                      <a:endParaRPr lang="fr-FR" dirty="0"/>
                    </a:p>
                  </a:txBody>
                  <a:tcPr/>
                </a:tc>
                <a:extLst>
                  <a:ext uri="{0D108BD9-81ED-4DB2-BD59-A6C34878D82A}">
                    <a16:rowId xmlns:a16="http://schemas.microsoft.com/office/drawing/2014/main" val="4245550770"/>
                  </a:ext>
                </a:extLst>
              </a:tr>
              <a:tr h="370840">
                <a:tc>
                  <a:txBody>
                    <a:bodyPr/>
                    <a:lstStyle/>
                    <a:p>
                      <a:r>
                        <a:rPr lang="fr-FR" sz="1600" kern="1200" dirty="0">
                          <a:effectLst/>
                        </a:rPr>
                        <a:t>Installation d’une télé assistance</a:t>
                      </a:r>
                      <a:endParaRPr lang="fr-FR" sz="1600" dirty="0"/>
                    </a:p>
                  </a:txBody>
                  <a:tcPr/>
                </a:tc>
                <a:tc>
                  <a:txBody>
                    <a:bodyPr/>
                    <a:lstStyle/>
                    <a:p>
                      <a:endParaRPr lang="fr-FR" dirty="0"/>
                    </a:p>
                  </a:txBody>
                  <a:tcPr/>
                </a:tc>
                <a:extLst>
                  <a:ext uri="{0D108BD9-81ED-4DB2-BD59-A6C34878D82A}">
                    <a16:rowId xmlns:a16="http://schemas.microsoft.com/office/drawing/2014/main" val="1157074082"/>
                  </a:ext>
                </a:extLst>
              </a:tr>
              <a:tr h="370840">
                <a:tc>
                  <a:txBody>
                    <a:bodyPr/>
                    <a:lstStyle/>
                    <a:p>
                      <a:r>
                        <a:rPr lang="fr-FR" sz="1600" dirty="0"/>
                        <a:t>Augmentation</a:t>
                      </a:r>
                      <a:r>
                        <a:rPr lang="fr-FR" sz="1600" baseline="0" dirty="0"/>
                        <a:t> de l’activité physique</a:t>
                      </a:r>
                      <a:endParaRPr lang="fr-FR" sz="1600" dirty="0"/>
                    </a:p>
                  </a:txBody>
                  <a:tcPr/>
                </a:tc>
                <a:tc>
                  <a:txBody>
                    <a:bodyPr/>
                    <a:lstStyle/>
                    <a:p>
                      <a:endParaRPr lang="fr-FR" dirty="0"/>
                    </a:p>
                  </a:txBody>
                  <a:tcPr/>
                </a:tc>
                <a:extLst>
                  <a:ext uri="{0D108BD9-81ED-4DB2-BD59-A6C34878D82A}">
                    <a16:rowId xmlns:a16="http://schemas.microsoft.com/office/drawing/2014/main" val="4089274770"/>
                  </a:ext>
                </a:extLst>
              </a:tr>
              <a:tr h="370840">
                <a:tc>
                  <a:txBody>
                    <a:bodyPr/>
                    <a:lstStyle/>
                    <a:p>
                      <a:r>
                        <a:rPr lang="fr-FR" sz="1600" dirty="0"/>
                        <a:t>Aide à la</a:t>
                      </a:r>
                      <a:r>
                        <a:rPr lang="fr-FR" sz="1600" baseline="0" dirty="0"/>
                        <a:t> mobilité/ à la marche</a:t>
                      </a:r>
                      <a:endParaRPr lang="fr-FR" sz="1600" dirty="0"/>
                    </a:p>
                  </a:txBody>
                  <a:tcPr/>
                </a:tc>
                <a:tc>
                  <a:txBody>
                    <a:bodyPr/>
                    <a:lstStyle/>
                    <a:p>
                      <a:endParaRPr lang="fr-FR" dirty="0"/>
                    </a:p>
                  </a:txBody>
                  <a:tcPr/>
                </a:tc>
                <a:extLst>
                  <a:ext uri="{0D108BD9-81ED-4DB2-BD59-A6C34878D82A}">
                    <a16:rowId xmlns:a16="http://schemas.microsoft.com/office/drawing/2014/main" val="4217583192"/>
                  </a:ext>
                </a:extLst>
              </a:tr>
              <a:tr h="370840">
                <a:tc>
                  <a:txBody>
                    <a:bodyPr/>
                    <a:lstStyle/>
                    <a:p>
                      <a:r>
                        <a:rPr lang="fr-FR" sz="1600" dirty="0"/>
                        <a:t>Lutte contre la dénutrition</a:t>
                      </a:r>
                    </a:p>
                  </a:txBody>
                  <a:tcPr/>
                </a:tc>
                <a:tc>
                  <a:txBody>
                    <a:bodyPr/>
                    <a:lstStyle/>
                    <a:p>
                      <a:endParaRPr lang="fr-FR" dirty="0"/>
                    </a:p>
                  </a:txBody>
                  <a:tcPr/>
                </a:tc>
                <a:extLst>
                  <a:ext uri="{0D108BD9-81ED-4DB2-BD59-A6C34878D82A}">
                    <a16:rowId xmlns:a16="http://schemas.microsoft.com/office/drawing/2014/main" val="2783402604"/>
                  </a:ext>
                </a:extLst>
              </a:tr>
              <a:tr h="370840">
                <a:tc>
                  <a:txBody>
                    <a:bodyPr/>
                    <a:lstStyle/>
                    <a:p>
                      <a:r>
                        <a:rPr lang="fr-FR" sz="1600" dirty="0"/>
                        <a:t>Aménagement</a:t>
                      </a:r>
                      <a:r>
                        <a:rPr lang="fr-FR" sz="1600" baseline="0" dirty="0"/>
                        <a:t> du domicile</a:t>
                      </a:r>
                      <a:endParaRPr lang="fr-FR" sz="1600" dirty="0"/>
                    </a:p>
                  </a:txBody>
                  <a:tcPr/>
                </a:tc>
                <a:tc>
                  <a:txBody>
                    <a:bodyPr/>
                    <a:lstStyle/>
                    <a:p>
                      <a:endParaRPr lang="fr-FR" dirty="0"/>
                    </a:p>
                  </a:txBody>
                  <a:tcPr/>
                </a:tc>
                <a:extLst>
                  <a:ext uri="{0D108BD9-81ED-4DB2-BD59-A6C34878D82A}">
                    <a16:rowId xmlns:a16="http://schemas.microsoft.com/office/drawing/2014/main" val="175979292"/>
                  </a:ext>
                </a:extLst>
              </a:tr>
              <a:tr h="370840">
                <a:tc>
                  <a:txBody>
                    <a:bodyPr/>
                    <a:lstStyle/>
                    <a:p>
                      <a:r>
                        <a:rPr lang="fr-FR" sz="1600" dirty="0"/>
                        <a:t>Amélioration de la vision</a:t>
                      </a:r>
                    </a:p>
                  </a:txBody>
                  <a:tcPr/>
                </a:tc>
                <a:tc>
                  <a:txBody>
                    <a:bodyPr/>
                    <a:lstStyle/>
                    <a:p>
                      <a:endParaRPr lang="fr-FR" dirty="0"/>
                    </a:p>
                  </a:txBody>
                  <a:tcPr/>
                </a:tc>
                <a:extLst>
                  <a:ext uri="{0D108BD9-81ED-4DB2-BD59-A6C34878D82A}">
                    <a16:rowId xmlns:a16="http://schemas.microsoft.com/office/drawing/2014/main" val="2153142580"/>
                  </a:ext>
                </a:extLst>
              </a:tr>
              <a:tr h="370840">
                <a:tc>
                  <a:txBody>
                    <a:bodyPr/>
                    <a:lstStyle/>
                    <a:p>
                      <a:r>
                        <a:rPr lang="fr-FR" sz="1600" dirty="0"/>
                        <a:t>Amélioration de l’audition</a:t>
                      </a:r>
                    </a:p>
                  </a:txBody>
                  <a:tcPr/>
                </a:tc>
                <a:tc>
                  <a:txBody>
                    <a:bodyPr/>
                    <a:lstStyle/>
                    <a:p>
                      <a:endParaRPr lang="fr-FR" dirty="0"/>
                    </a:p>
                  </a:txBody>
                  <a:tcPr/>
                </a:tc>
                <a:extLst>
                  <a:ext uri="{0D108BD9-81ED-4DB2-BD59-A6C34878D82A}">
                    <a16:rowId xmlns:a16="http://schemas.microsoft.com/office/drawing/2014/main" val="2447876926"/>
                  </a:ext>
                </a:extLst>
              </a:tr>
              <a:tr h="370840">
                <a:tc>
                  <a:txBody>
                    <a:bodyPr/>
                    <a:lstStyle/>
                    <a:p>
                      <a:r>
                        <a:rPr lang="fr-FR" sz="1600" dirty="0"/>
                        <a:t>Démarches administratives</a:t>
                      </a:r>
                    </a:p>
                  </a:txBody>
                  <a:tcPr/>
                </a:tc>
                <a:tc>
                  <a:txBody>
                    <a:bodyPr/>
                    <a:lstStyle/>
                    <a:p>
                      <a:endParaRPr lang="fr-FR" dirty="0"/>
                    </a:p>
                  </a:txBody>
                  <a:tcPr/>
                </a:tc>
                <a:extLst>
                  <a:ext uri="{0D108BD9-81ED-4DB2-BD59-A6C34878D82A}">
                    <a16:rowId xmlns:a16="http://schemas.microsoft.com/office/drawing/2014/main" val="570506007"/>
                  </a:ext>
                </a:extLst>
              </a:tr>
            </a:tbl>
          </a:graphicData>
        </a:graphic>
      </p:graphicFrame>
    </p:spTree>
    <p:extLst>
      <p:ext uri="{BB962C8B-B14F-4D97-AF65-F5344CB8AC3E}">
        <p14:creationId xmlns:p14="http://schemas.microsoft.com/office/powerpoint/2010/main" val="3886162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495007" y="624110"/>
            <a:ext cx="9009606" cy="1217753"/>
          </a:xfrm>
        </p:spPr>
        <p:txBody>
          <a:bodyPr>
            <a:normAutofit/>
          </a:bodyPr>
          <a:lstStyle/>
          <a:p>
            <a:pPr algn="ctr"/>
            <a:r>
              <a:rPr lang="fr-FR" dirty="0"/>
              <a:t>Objectif 8. L’activité physique adaptée</a:t>
            </a:r>
          </a:p>
        </p:txBody>
      </p:sp>
      <p:sp>
        <p:nvSpPr>
          <p:cNvPr id="5" name="Espace réservé du contenu 4"/>
          <p:cNvSpPr>
            <a:spLocks noGrp="1"/>
          </p:cNvSpPr>
          <p:nvPr>
            <p:ph idx="1"/>
          </p:nvPr>
        </p:nvSpPr>
        <p:spPr>
          <a:xfrm>
            <a:off x="2589212" y="2133599"/>
            <a:ext cx="8915400" cy="4201887"/>
          </a:xfrm>
        </p:spPr>
        <p:txBody>
          <a:bodyPr anchor="ctr">
            <a:noAutofit/>
          </a:bodyPr>
          <a:lstStyle/>
          <a:p>
            <a:pPr marL="0" indent="0" algn="ctr">
              <a:buNone/>
            </a:pPr>
            <a:r>
              <a:rPr lang="fr-FR" sz="2000" b="1" dirty="0"/>
              <a:t>L’activité physique est la meilleure arme antichute. Son impact sur la réduction des chutes a largement été prouvé.</a:t>
            </a:r>
          </a:p>
          <a:p>
            <a:r>
              <a:rPr lang="fr-FR" sz="2400" dirty="0"/>
              <a:t>Conseiller une activité physique ≥2h30 par semaine</a:t>
            </a:r>
          </a:p>
          <a:p>
            <a:r>
              <a:rPr lang="fr-FR" sz="2400" dirty="0"/>
              <a:t>Orienter les patients vers un programme d’activité physique adapté senior</a:t>
            </a:r>
          </a:p>
          <a:p>
            <a:pPr lvl="1"/>
            <a:r>
              <a:rPr lang="fr-FR" dirty="0"/>
              <a:t>Réseau des maisons sport santé </a:t>
            </a:r>
            <a:r>
              <a:rPr lang="fr-FR" dirty="0">
                <a:hlinkClick r:id="rId2"/>
              </a:rPr>
              <a:t>www.sports.gouv.fr</a:t>
            </a:r>
            <a:r>
              <a:rPr lang="fr-FR" dirty="0"/>
              <a:t> </a:t>
            </a:r>
          </a:p>
          <a:p>
            <a:pPr lvl="1"/>
            <a:r>
              <a:rPr lang="fr-FR" dirty="0"/>
              <a:t>Ressources des plans régionaux anti-chutes</a:t>
            </a:r>
          </a:p>
          <a:p>
            <a:r>
              <a:rPr lang="fr-FR" sz="2400" dirty="0"/>
              <a:t>Après une hospitalisation pour chute: prescrire une rééducation par masseur-kinésithérapeute</a:t>
            </a:r>
          </a:p>
        </p:txBody>
      </p:sp>
    </p:spTree>
    <p:extLst>
      <p:ext uri="{BB962C8B-B14F-4D97-AF65-F5344CB8AC3E}">
        <p14:creationId xmlns:p14="http://schemas.microsoft.com/office/powerpoint/2010/main" val="900207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495007" y="624110"/>
            <a:ext cx="9009606" cy="1217753"/>
          </a:xfrm>
        </p:spPr>
        <p:txBody>
          <a:bodyPr>
            <a:normAutofit/>
          </a:bodyPr>
          <a:lstStyle/>
          <a:p>
            <a:pPr algn="ctr"/>
            <a:r>
              <a:rPr lang="fr-FR" dirty="0"/>
              <a:t>Objectif 8. La télé assistance</a:t>
            </a:r>
          </a:p>
        </p:txBody>
      </p:sp>
      <p:sp>
        <p:nvSpPr>
          <p:cNvPr id="5" name="Espace réservé du contenu 4"/>
          <p:cNvSpPr>
            <a:spLocks noGrp="1"/>
          </p:cNvSpPr>
          <p:nvPr>
            <p:ph idx="1"/>
          </p:nvPr>
        </p:nvSpPr>
        <p:spPr>
          <a:xfrm>
            <a:off x="2589212" y="1672046"/>
            <a:ext cx="8915400" cy="4978135"/>
          </a:xfrm>
        </p:spPr>
        <p:txBody>
          <a:bodyPr anchor="ctr">
            <a:noAutofit/>
          </a:bodyPr>
          <a:lstStyle/>
          <a:p>
            <a:pPr marL="0" indent="0" algn="ctr">
              <a:spcAft>
                <a:spcPts val="600"/>
              </a:spcAft>
              <a:buNone/>
            </a:pPr>
            <a:r>
              <a:rPr lang="fr-FR" b="1" dirty="0"/>
              <a:t>La téléassistance, en bracelet ou en médaillon permet, en cas de problème, d’appeler du secours 24 heures sur 24. </a:t>
            </a:r>
          </a:p>
          <a:p>
            <a:pPr>
              <a:spcBef>
                <a:spcPts val="0"/>
              </a:spcBef>
            </a:pPr>
            <a:r>
              <a:rPr lang="fr-FR" dirty="0"/>
              <a:t>La personne contacte un téléopérateur en appuyant sur un médaillon ou une montre qu’elle porte en permanence. Selon l’urgence, le téléopérateur :</a:t>
            </a:r>
          </a:p>
          <a:p>
            <a:pPr lvl="1">
              <a:spcBef>
                <a:spcPts val="0"/>
              </a:spcBef>
              <a:buFont typeface="Arial" panose="020B0604020202020204" pitchFamily="34" charset="0"/>
              <a:buChar char="•"/>
            </a:pPr>
            <a:r>
              <a:rPr lang="fr-FR" dirty="0"/>
              <a:t>contacte un proche de la personne âgée</a:t>
            </a:r>
          </a:p>
          <a:p>
            <a:pPr lvl="1">
              <a:spcBef>
                <a:spcPts val="0"/>
              </a:spcBef>
              <a:spcAft>
                <a:spcPts val="600"/>
              </a:spcAft>
              <a:buFont typeface="Arial" panose="020B0604020202020204" pitchFamily="34" charset="0"/>
              <a:buChar char="•"/>
            </a:pPr>
            <a:r>
              <a:rPr lang="fr-FR" dirty="0"/>
              <a:t>ou déclenche une intervention pour porter assistance à la personne âgée</a:t>
            </a:r>
          </a:p>
          <a:p>
            <a:pPr>
              <a:spcBef>
                <a:spcPts val="600"/>
              </a:spcBef>
            </a:pPr>
            <a:r>
              <a:rPr lang="fr-FR" dirty="0"/>
              <a:t>Pour en bénéficier il faut souscrire un abonnement auprès d’un organisme qui propose l’installation d’une téléassistance :</a:t>
            </a:r>
          </a:p>
          <a:p>
            <a:pPr lvl="1">
              <a:spcBef>
                <a:spcPts val="0"/>
              </a:spcBef>
              <a:buFont typeface="Arial" panose="020B0604020202020204" pitchFamily="34" charset="0"/>
              <a:buChar char="•"/>
            </a:pPr>
            <a:r>
              <a:rPr lang="fr-FR" dirty="0"/>
              <a:t>structures associatives</a:t>
            </a:r>
          </a:p>
          <a:p>
            <a:pPr lvl="1">
              <a:spcBef>
                <a:spcPts val="0"/>
              </a:spcBef>
              <a:buFont typeface="Arial" panose="020B0604020202020204" pitchFamily="34" charset="0"/>
              <a:buChar char="•"/>
            </a:pPr>
            <a:r>
              <a:rPr lang="fr-FR" dirty="0"/>
              <a:t>sociétés privées</a:t>
            </a:r>
          </a:p>
          <a:p>
            <a:pPr lvl="1">
              <a:spcBef>
                <a:spcPts val="0"/>
              </a:spcBef>
              <a:buFont typeface="Arial" panose="020B0604020202020204" pitchFamily="34" charset="0"/>
              <a:buChar char="•"/>
            </a:pPr>
            <a:r>
              <a:rPr lang="fr-FR" dirty="0"/>
              <a:t>communes ou départements qui proposent ce service</a:t>
            </a:r>
          </a:p>
          <a:p>
            <a:pPr marL="0" indent="0" algn="ctr">
              <a:buNone/>
            </a:pPr>
            <a:r>
              <a:rPr lang="fr-FR" dirty="0"/>
              <a:t>Le coût de l’abonnement peut être pris en charge dans le cadre de l’APA, par la mairie ou par certaines caisses de retraites</a:t>
            </a:r>
          </a:p>
        </p:txBody>
      </p:sp>
    </p:spTree>
    <p:extLst>
      <p:ext uri="{BB962C8B-B14F-4D97-AF65-F5344CB8AC3E}">
        <p14:creationId xmlns:p14="http://schemas.microsoft.com/office/powerpoint/2010/main" val="2817095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495007" y="496390"/>
            <a:ext cx="9009606" cy="1449976"/>
          </a:xfrm>
        </p:spPr>
        <p:txBody>
          <a:bodyPr>
            <a:normAutofit fontScale="90000"/>
          </a:bodyPr>
          <a:lstStyle/>
          <a:p>
            <a:pPr algn="ctr"/>
            <a:r>
              <a:rPr lang="fr-FR" dirty="0"/>
              <a:t>Objectif 8. Aides techniques mobilisables pour l’aménagement du domicile </a:t>
            </a:r>
          </a:p>
        </p:txBody>
      </p:sp>
      <p:sp>
        <p:nvSpPr>
          <p:cNvPr id="5" name="Espace réservé du contenu 4"/>
          <p:cNvSpPr>
            <a:spLocks noGrp="1"/>
          </p:cNvSpPr>
          <p:nvPr>
            <p:ph idx="1"/>
          </p:nvPr>
        </p:nvSpPr>
        <p:spPr>
          <a:xfrm>
            <a:off x="2589212" y="2133599"/>
            <a:ext cx="8915400" cy="4201887"/>
          </a:xfrm>
        </p:spPr>
        <p:txBody>
          <a:bodyPr anchor="ctr">
            <a:noAutofit/>
          </a:bodyPr>
          <a:lstStyle/>
          <a:p>
            <a:r>
              <a:rPr lang="fr-FR" dirty="0"/>
              <a:t>Chemin lumineux : il permet de réduire les risques de chute en lien avec les zones d’obscurité et les levers nocturnes notamment, en déclenchant un éclairage en cas de mouvement et en délimitant un tracé aidant au repérage (environ 25 €)</a:t>
            </a:r>
          </a:p>
          <a:p>
            <a:r>
              <a:rPr lang="fr-FR" dirty="0"/>
              <a:t>Bandes antidérapantes : à fixer au sol directement sur le revêtement de la salle de bain ou sur les marches (à partir de 12 €)</a:t>
            </a:r>
          </a:p>
          <a:p>
            <a:r>
              <a:rPr lang="fr-FR" dirty="0"/>
              <a:t>Mains courantes : ils permettent de prendre appui lors des déplacements courants au sein du domicile, dans les couloirs, escaliers, pièces de vie</a:t>
            </a:r>
          </a:p>
          <a:p>
            <a:r>
              <a:rPr lang="fr-FR" sz="2000" dirty="0"/>
              <a:t>Barres d’appui de redressement du lit, pour fauteuil, à fixer au mur</a:t>
            </a:r>
          </a:p>
          <a:p>
            <a:r>
              <a:rPr lang="fr-FR" sz="2000" dirty="0"/>
              <a:t>Planche de bain </a:t>
            </a:r>
          </a:p>
          <a:p>
            <a:pPr marL="0" indent="0" algn="ctr">
              <a:buNone/>
            </a:pPr>
            <a:r>
              <a:rPr lang="fr-FR" sz="2400" dirty="0"/>
              <a:t>Pas d’inscription à la LPPR - Financement possible par caisses de retraite, CD ou ANAH</a:t>
            </a:r>
          </a:p>
        </p:txBody>
      </p:sp>
    </p:spTree>
    <p:extLst>
      <p:ext uri="{BB962C8B-B14F-4D97-AF65-F5344CB8AC3E}">
        <p14:creationId xmlns:p14="http://schemas.microsoft.com/office/powerpoint/2010/main" val="3223092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ctr"/>
          <a:lstStyle/>
          <a:p>
            <a:pPr algn="ctr"/>
            <a:r>
              <a:rPr lang="fr-FR" dirty="0"/>
              <a:t>Objectif 8. Aides à l’aménagement du logement</a:t>
            </a:r>
          </a:p>
        </p:txBody>
      </p:sp>
      <p:sp>
        <p:nvSpPr>
          <p:cNvPr id="3" name="Espace réservé du contenu 2"/>
          <p:cNvSpPr>
            <a:spLocks noGrp="1"/>
          </p:cNvSpPr>
          <p:nvPr>
            <p:ph idx="1"/>
          </p:nvPr>
        </p:nvSpPr>
        <p:spPr/>
        <p:txBody>
          <a:bodyPr anchor="ctr">
            <a:normAutofit/>
          </a:bodyPr>
          <a:lstStyle/>
          <a:p>
            <a:r>
              <a:rPr lang="fr-FR" sz="2000" dirty="0"/>
              <a:t>Le « Diagnostic bien chez moi » proposé par l’</a:t>
            </a:r>
            <a:r>
              <a:rPr lang="fr-FR" sz="2000" dirty="0" err="1"/>
              <a:t>Agirc-Arrco</a:t>
            </a:r>
            <a:r>
              <a:rPr lang="fr-FR" sz="2000" dirty="0"/>
              <a:t> permet la visite à domicile d’un professionnel ergothérapeute et le repérage de risques de chutes et d’accidents domestiques au sein du  logement. Il donne lieu à des conseils pratiques et personnalisés ainsi qu’à une participation aux travaux d’adaptation si nécessaire Il est financé à 95% Par l’</a:t>
            </a:r>
            <a:r>
              <a:rPr lang="fr-FR" sz="2000" dirty="0" err="1"/>
              <a:t>Agirc-Arrco</a:t>
            </a:r>
            <a:endParaRPr lang="fr-FR" sz="2000" dirty="0"/>
          </a:p>
          <a:p>
            <a:r>
              <a:rPr lang="fr-FR" sz="2000" dirty="0"/>
              <a:t>Le site internet « Bien chez soi, des équipements pour simplifier son quotidien » proposé par la CNAV recense plus de 200 produits, référencés sous la forme de fiches pratiques, permettant des aménagements pour rendre le logement plus ergonomique et confortable.</a:t>
            </a:r>
          </a:p>
        </p:txBody>
      </p:sp>
    </p:spTree>
    <p:extLst>
      <p:ext uri="{BB962C8B-B14F-4D97-AF65-F5344CB8AC3E}">
        <p14:creationId xmlns:p14="http://schemas.microsoft.com/office/powerpoint/2010/main" val="2163870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Etape 1. Eléments de formation</a:t>
            </a:r>
          </a:p>
        </p:txBody>
      </p:sp>
      <p:sp>
        <p:nvSpPr>
          <p:cNvPr id="6" name="Espace réservé du texte 5"/>
          <p:cNvSpPr>
            <a:spLocks noGrp="1"/>
          </p:cNvSpPr>
          <p:nvPr>
            <p:ph type="body" idx="1"/>
          </p:nvPr>
        </p:nvSpPr>
        <p:spPr>
          <a:xfrm>
            <a:off x="2589212" y="3765260"/>
            <a:ext cx="8915399" cy="2204466"/>
          </a:xfrm>
        </p:spPr>
        <p:txBody>
          <a:bodyPr anchor="ctr">
            <a:normAutofit/>
          </a:bodyPr>
          <a:lstStyle/>
          <a:p>
            <a:r>
              <a:rPr lang="fr-FR" dirty="0"/>
              <a:t>Ce support de formation à distance doit être complété par une séance présentielle de formation réunissant les membres de l’équipe de soins et de prévention intéressés à ce protocole</a:t>
            </a:r>
          </a:p>
          <a:p>
            <a:r>
              <a:rPr lang="fr-FR" dirty="0"/>
              <a:t>Notez vos questions, vous pourrez les poser ensuite aux délégants et à vous collègues lors de cette séance de formation</a:t>
            </a:r>
          </a:p>
        </p:txBody>
      </p:sp>
    </p:spTree>
    <p:extLst>
      <p:ext uri="{BB962C8B-B14F-4D97-AF65-F5344CB8AC3E}">
        <p14:creationId xmlns:p14="http://schemas.microsoft.com/office/powerpoint/2010/main" val="1956574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495007" y="624110"/>
            <a:ext cx="9009606" cy="1661890"/>
          </a:xfrm>
        </p:spPr>
        <p:txBody>
          <a:bodyPr>
            <a:normAutofit/>
          </a:bodyPr>
          <a:lstStyle/>
          <a:p>
            <a:pPr algn="ctr"/>
            <a:r>
              <a:rPr lang="fr-FR" dirty="0"/>
              <a:t>Objectif 8. Aides pouvant être prescrites pour améliorer la mobilité </a:t>
            </a:r>
          </a:p>
        </p:txBody>
      </p:sp>
      <p:sp>
        <p:nvSpPr>
          <p:cNvPr id="5" name="Espace réservé du contenu 4"/>
          <p:cNvSpPr>
            <a:spLocks noGrp="1"/>
          </p:cNvSpPr>
          <p:nvPr>
            <p:ph idx="1"/>
          </p:nvPr>
        </p:nvSpPr>
        <p:spPr>
          <a:xfrm>
            <a:off x="2589212" y="2133599"/>
            <a:ext cx="8915400" cy="4071257"/>
          </a:xfrm>
        </p:spPr>
        <p:txBody>
          <a:bodyPr anchor="ctr">
            <a:noAutofit/>
          </a:bodyPr>
          <a:lstStyle/>
          <a:p>
            <a:r>
              <a:rPr lang="fr-FR" sz="2400" dirty="0"/>
              <a:t>Canne métallique réglable avec appui ante brachial ou poignet en T : LPPR 12,20 € </a:t>
            </a:r>
          </a:p>
          <a:p>
            <a:r>
              <a:rPr lang="fr-FR" sz="2400" dirty="0"/>
              <a:t>Canne en bois vernis (avec sabot/embout adapté): LPPR 6,10 €</a:t>
            </a:r>
          </a:p>
          <a:p>
            <a:r>
              <a:rPr lang="fr-FR" sz="2400" dirty="0"/>
              <a:t>Déambulateur simple ou à deux roues (usage intérieur): LPPR 53,81 €</a:t>
            </a:r>
          </a:p>
          <a:p>
            <a:r>
              <a:rPr lang="fr-FR" sz="2400" dirty="0"/>
              <a:t>Chaussures thérapeutiques à usage temporaire (CHUT) LPPR 60,30 € - Chaussures thérapeutiques à usage prolongé (CHUP): LPPR chez les distributeurs de matériel médical 71,65 €</a:t>
            </a:r>
          </a:p>
        </p:txBody>
      </p:sp>
    </p:spTree>
    <p:extLst>
      <p:ext uri="{BB962C8B-B14F-4D97-AF65-F5344CB8AC3E}">
        <p14:creationId xmlns:p14="http://schemas.microsoft.com/office/powerpoint/2010/main" val="3350915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878119"/>
          </a:xfrm>
        </p:spPr>
        <p:txBody>
          <a:bodyPr anchor="ctr"/>
          <a:lstStyle/>
          <a:p>
            <a:pPr algn="ctr"/>
            <a:r>
              <a:rPr lang="fr-FR" dirty="0"/>
              <a:t>Quelques sites ressources</a:t>
            </a:r>
          </a:p>
        </p:txBody>
      </p:sp>
      <p:sp>
        <p:nvSpPr>
          <p:cNvPr id="3" name="Espace réservé du contenu 2"/>
          <p:cNvSpPr>
            <a:spLocks noGrp="1"/>
          </p:cNvSpPr>
          <p:nvPr>
            <p:ph idx="1"/>
          </p:nvPr>
        </p:nvSpPr>
        <p:spPr>
          <a:xfrm>
            <a:off x="2589212" y="1867989"/>
            <a:ext cx="8915400" cy="4689565"/>
          </a:xfrm>
        </p:spPr>
        <p:txBody>
          <a:bodyPr>
            <a:normAutofit/>
          </a:bodyPr>
          <a:lstStyle/>
          <a:p>
            <a:r>
              <a:rPr lang="fr-FR" dirty="0">
                <a:hlinkClick r:id="rId2"/>
              </a:rPr>
              <a:t>Aménager son logement pour éviter les chutes (pourbienvieillir.fr)</a:t>
            </a:r>
            <a:endParaRPr lang="fr-FR" dirty="0"/>
          </a:p>
          <a:p>
            <a:r>
              <a:rPr lang="fr-FR" dirty="0"/>
              <a:t> </a:t>
            </a:r>
            <a:r>
              <a:rPr lang="fr-FR" dirty="0">
                <a:hlinkClick r:id="rId3"/>
              </a:rPr>
              <a:t>Que faire en cas de chute ? (pourbienvieillir.fr)</a:t>
            </a:r>
            <a:r>
              <a:rPr lang="fr-FR" dirty="0"/>
              <a:t> </a:t>
            </a:r>
          </a:p>
          <a:p>
            <a:r>
              <a:rPr lang="fr-FR" dirty="0">
                <a:hlinkClick r:id="rId4"/>
              </a:rPr>
              <a:t>Le portage de repas à domicile | Pour les personnes âgées (pour-les-personnes-agees.gouv.fr)</a:t>
            </a:r>
            <a:endParaRPr lang="fr-FR" dirty="0"/>
          </a:p>
          <a:p>
            <a:r>
              <a:rPr lang="fr-FR" dirty="0">
                <a:hlinkClick r:id="rId5"/>
              </a:rPr>
              <a:t>Aides financières à domicile pour les personnes âgées| Pour les personnes âgées (pour-les-personnes-agees.gouv.fr)</a:t>
            </a:r>
            <a:endParaRPr lang="fr-FR" dirty="0"/>
          </a:p>
          <a:p>
            <a:r>
              <a:rPr lang="fr-FR" dirty="0">
                <a:hlinkClick r:id="rId6"/>
              </a:rPr>
              <a:t>La téléassistance | Pour les personnes âgées (pour-les-personnes-agees.gouv.fr)</a:t>
            </a:r>
            <a:endParaRPr lang="fr-FR" dirty="0"/>
          </a:p>
          <a:p>
            <a:r>
              <a:rPr lang="fr-FR" dirty="0">
                <a:hlinkClick r:id="rId7"/>
              </a:rPr>
              <a:t>Soutenir un proche - </a:t>
            </a:r>
            <a:r>
              <a:rPr lang="fr-FR" dirty="0" err="1">
                <a:hlinkClick r:id="rId7"/>
              </a:rPr>
              <a:t>Agirc-Arrco</a:t>
            </a:r>
            <a:endParaRPr lang="fr-FR" dirty="0"/>
          </a:p>
          <a:p>
            <a:r>
              <a:rPr lang="fr-FR" dirty="0">
                <a:hlinkClick r:id="rId8"/>
              </a:rPr>
              <a:t>Accueil - Bien chez soi de l'assurance retraite (lassuranceretraite.fr)</a:t>
            </a:r>
            <a:endParaRPr lang="fr-FR" dirty="0"/>
          </a:p>
          <a:p>
            <a:r>
              <a:rPr lang="fr-FR" dirty="0"/>
              <a:t>Les Maisons Sport-Santé, un outil d’égalité des chances et d’accès au droit de la santé par le sport </a:t>
            </a:r>
            <a:r>
              <a:rPr lang="fr-FR" dirty="0">
                <a:hlinkClick r:id="rId9"/>
              </a:rPr>
              <a:t>www.sports.gouv.fr</a:t>
            </a:r>
            <a:r>
              <a:rPr lang="fr-FR" dirty="0"/>
              <a:t> </a:t>
            </a:r>
          </a:p>
          <a:p>
            <a:r>
              <a:rPr lang="fr-FR" dirty="0"/>
              <a:t>Plans régionaux anti-chutes sur le site des ARS </a:t>
            </a:r>
          </a:p>
          <a:p>
            <a:endParaRPr lang="fr-FR" dirty="0"/>
          </a:p>
          <a:p>
            <a:endParaRPr lang="fr-FR" dirty="0"/>
          </a:p>
        </p:txBody>
      </p:sp>
    </p:spTree>
    <p:extLst>
      <p:ext uri="{BB962C8B-B14F-4D97-AF65-F5344CB8AC3E}">
        <p14:creationId xmlns:p14="http://schemas.microsoft.com/office/powerpoint/2010/main" val="656122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Etape 2. Test de lecture</a:t>
            </a:r>
          </a:p>
        </p:txBody>
      </p:sp>
      <p:sp>
        <p:nvSpPr>
          <p:cNvPr id="3" name="Espace réservé du texte 2"/>
          <p:cNvSpPr>
            <a:spLocks noGrp="1"/>
          </p:cNvSpPr>
          <p:nvPr>
            <p:ph type="body" idx="1"/>
          </p:nvPr>
        </p:nvSpPr>
        <p:spPr>
          <a:xfrm>
            <a:off x="2589212" y="3530128"/>
            <a:ext cx="8915399" cy="1224751"/>
          </a:xfrm>
        </p:spPr>
        <p:txBody>
          <a:bodyPr anchor="ctr">
            <a:normAutofit/>
          </a:bodyPr>
          <a:lstStyle/>
          <a:p>
            <a:r>
              <a:rPr lang="fr-FR" dirty="0"/>
              <a:t>Transformez les bonnes réponses en rouge</a:t>
            </a:r>
          </a:p>
          <a:p>
            <a:r>
              <a:rPr lang="fr-FR" dirty="0"/>
              <a:t>N’hésitez pas à vérifier vos réponses sur les diapositives précédentes</a:t>
            </a:r>
          </a:p>
        </p:txBody>
      </p:sp>
    </p:spTree>
    <p:extLst>
      <p:ext uri="{BB962C8B-B14F-4D97-AF65-F5344CB8AC3E}">
        <p14:creationId xmlns:p14="http://schemas.microsoft.com/office/powerpoint/2010/main" val="18424635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t>Citez 5 signes « avant chuteurs » devant faire évaluer le risque de chute </a:t>
            </a:r>
          </a:p>
        </p:txBody>
      </p:sp>
      <p:sp>
        <p:nvSpPr>
          <p:cNvPr id="3" name="Espace réservé du contenu 2"/>
          <p:cNvSpPr>
            <a:spLocks noGrp="1"/>
          </p:cNvSpPr>
          <p:nvPr>
            <p:ph idx="1"/>
          </p:nvPr>
        </p:nvSpPr>
        <p:spPr/>
        <p:txBody>
          <a:bodyPr anchor="ctr">
            <a:normAutofit/>
          </a:bodyPr>
          <a:lstStyle/>
          <a:p>
            <a:pPr>
              <a:buFont typeface="+mj-lt"/>
              <a:buAutoNum type="arabicPeriod"/>
            </a:pPr>
            <a:r>
              <a:rPr lang="fr-FR" sz="2400" dirty="0"/>
              <a:t> </a:t>
            </a:r>
          </a:p>
          <a:p>
            <a:pPr>
              <a:buFont typeface="+mj-lt"/>
              <a:buAutoNum type="arabicPeriod"/>
            </a:pPr>
            <a:r>
              <a:rPr lang="fr-FR" sz="2400" dirty="0"/>
              <a:t> </a:t>
            </a:r>
          </a:p>
          <a:p>
            <a:pPr>
              <a:buFont typeface="+mj-lt"/>
              <a:buAutoNum type="arabicPeriod"/>
            </a:pPr>
            <a:r>
              <a:rPr lang="fr-FR" sz="2400" dirty="0"/>
              <a:t> </a:t>
            </a:r>
          </a:p>
          <a:p>
            <a:pPr>
              <a:buFont typeface="+mj-lt"/>
              <a:buAutoNum type="arabicPeriod"/>
            </a:pPr>
            <a:r>
              <a:rPr lang="fr-FR" sz="2400" dirty="0"/>
              <a:t> </a:t>
            </a:r>
          </a:p>
          <a:p>
            <a:pPr>
              <a:buFont typeface="+mj-lt"/>
              <a:buAutoNum type="arabicPeriod"/>
            </a:pPr>
            <a:r>
              <a:rPr lang="fr-FR" sz="2400" dirty="0"/>
              <a:t> </a:t>
            </a:r>
          </a:p>
        </p:txBody>
      </p:sp>
    </p:spTree>
    <p:extLst>
      <p:ext uri="{BB962C8B-B14F-4D97-AF65-F5344CB8AC3E}">
        <p14:creationId xmlns:p14="http://schemas.microsoft.com/office/powerpoint/2010/main" val="27361188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t>Dans la liste suivante, quels sont les facteurs prédisposant au risque de chute ?</a:t>
            </a:r>
          </a:p>
        </p:txBody>
      </p:sp>
      <p:sp>
        <p:nvSpPr>
          <p:cNvPr id="3" name="Espace réservé du contenu 2"/>
          <p:cNvSpPr>
            <a:spLocks noGrp="1"/>
          </p:cNvSpPr>
          <p:nvPr>
            <p:ph idx="1"/>
          </p:nvPr>
        </p:nvSpPr>
        <p:spPr/>
        <p:txBody>
          <a:bodyPr anchor="ctr">
            <a:normAutofit/>
          </a:bodyPr>
          <a:lstStyle/>
          <a:p>
            <a:pPr>
              <a:buFont typeface="Wingdings" panose="05000000000000000000" pitchFamily="2" charset="2"/>
              <a:buChar char="q"/>
            </a:pPr>
            <a:r>
              <a:rPr lang="fr-FR" sz="2400" dirty="0"/>
              <a:t>Une hypotension orthostatique</a:t>
            </a:r>
          </a:p>
          <a:p>
            <a:pPr>
              <a:buFont typeface="Wingdings" panose="05000000000000000000" pitchFamily="2" charset="2"/>
              <a:buChar char="q"/>
            </a:pPr>
            <a:r>
              <a:rPr lang="fr-FR" sz="2400" dirty="0"/>
              <a:t>Une poly médication &gt;4 médicaments / jour</a:t>
            </a:r>
          </a:p>
          <a:p>
            <a:pPr>
              <a:buFont typeface="Wingdings" panose="05000000000000000000" pitchFamily="2" charset="2"/>
              <a:buChar char="q"/>
            </a:pPr>
            <a:r>
              <a:rPr lang="fr-FR" sz="2400" dirty="0"/>
              <a:t>Un diabète</a:t>
            </a:r>
          </a:p>
          <a:p>
            <a:pPr>
              <a:buFont typeface="Wingdings" panose="05000000000000000000" pitchFamily="2" charset="2"/>
              <a:buChar char="q"/>
            </a:pPr>
            <a:r>
              <a:rPr lang="fr-FR" sz="2400" dirty="0"/>
              <a:t>Une diminution de la force des membres inférieurs</a:t>
            </a:r>
          </a:p>
          <a:p>
            <a:pPr>
              <a:buFont typeface="Wingdings" panose="05000000000000000000" pitchFamily="2" charset="2"/>
              <a:buChar char="q"/>
            </a:pPr>
            <a:r>
              <a:rPr lang="fr-FR" sz="2400" dirty="0"/>
              <a:t>Un antécédent de chute</a:t>
            </a:r>
          </a:p>
          <a:p>
            <a:pPr>
              <a:buFont typeface="Wingdings" panose="05000000000000000000" pitchFamily="2" charset="2"/>
              <a:buChar char="q"/>
            </a:pPr>
            <a:r>
              <a:rPr lang="fr-FR" sz="2400" dirty="0"/>
              <a:t>Un IMC &lt;25 </a:t>
            </a:r>
          </a:p>
          <a:p>
            <a:pPr>
              <a:buFont typeface="Wingdings" panose="05000000000000000000" pitchFamily="2" charset="2"/>
              <a:buChar char="q"/>
            </a:pPr>
            <a:r>
              <a:rPr lang="fr-FR" sz="2400" dirty="0"/>
              <a:t>Une pathologie neurologique ou vestibulaire</a:t>
            </a:r>
          </a:p>
        </p:txBody>
      </p:sp>
    </p:spTree>
    <p:extLst>
      <p:ext uri="{BB962C8B-B14F-4D97-AF65-F5344CB8AC3E}">
        <p14:creationId xmlns:p14="http://schemas.microsoft.com/office/powerpoint/2010/main" val="34759682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t>Citez les deux tests à pratiquer pour identifier le risque de chute </a:t>
            </a:r>
            <a:br>
              <a:rPr lang="fr-FR" dirty="0"/>
            </a:br>
            <a:endParaRPr lang="fr-FR" dirty="0"/>
          </a:p>
        </p:txBody>
      </p:sp>
      <p:sp>
        <p:nvSpPr>
          <p:cNvPr id="3" name="Espace réservé du contenu 2"/>
          <p:cNvSpPr>
            <a:spLocks noGrp="1"/>
          </p:cNvSpPr>
          <p:nvPr>
            <p:ph idx="1"/>
          </p:nvPr>
        </p:nvSpPr>
        <p:spPr/>
        <p:txBody>
          <a:bodyPr anchor="ctr">
            <a:normAutofit/>
          </a:bodyPr>
          <a:lstStyle/>
          <a:p>
            <a:pPr marL="0" indent="0">
              <a:buNone/>
            </a:pPr>
            <a:r>
              <a:rPr lang="fr-FR" sz="2400" dirty="0"/>
              <a:t>1.</a:t>
            </a:r>
          </a:p>
          <a:p>
            <a:pPr marL="0" indent="0">
              <a:buNone/>
            </a:pPr>
            <a:r>
              <a:rPr lang="fr-FR" sz="2400" dirty="0"/>
              <a:t>2. </a:t>
            </a:r>
          </a:p>
        </p:txBody>
      </p:sp>
    </p:spTree>
    <p:extLst>
      <p:ext uri="{BB962C8B-B14F-4D97-AF65-F5344CB8AC3E}">
        <p14:creationId xmlns:p14="http://schemas.microsoft.com/office/powerpoint/2010/main" val="674856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416629" y="624109"/>
            <a:ext cx="9339942" cy="1701079"/>
          </a:xfrm>
        </p:spPr>
        <p:txBody>
          <a:bodyPr>
            <a:noAutofit/>
          </a:bodyPr>
          <a:lstStyle/>
          <a:p>
            <a:pPr algn="ctr"/>
            <a:r>
              <a:rPr lang="fr-FR" sz="2000" dirty="0"/>
              <a:t>Madame Y… 83 ans vit seule a son domicile. Elle se déplace peu à l’extérieur et toujours avec un canne. Elle a fait plusieurs chutes, toujours à son domicile et la dernière fois la nuit. Elle a perdu 4 kg ces 6 derniers mois. Citez au moins 5 modifications simples de l’environnement susceptibles de rapidement réduire son risque de chute ? </a:t>
            </a:r>
          </a:p>
        </p:txBody>
      </p:sp>
      <p:sp>
        <p:nvSpPr>
          <p:cNvPr id="5" name="Espace réservé du contenu 4"/>
          <p:cNvSpPr>
            <a:spLocks noGrp="1"/>
          </p:cNvSpPr>
          <p:nvPr>
            <p:ph idx="1"/>
          </p:nvPr>
        </p:nvSpPr>
        <p:spPr/>
        <p:txBody>
          <a:bodyPr anchor="ctr">
            <a:normAutofit/>
          </a:bodyPr>
          <a:lstStyle/>
          <a:p>
            <a:pPr>
              <a:buFont typeface="Wingdings" panose="05000000000000000000" pitchFamily="2" charset="2"/>
              <a:buChar char="q"/>
            </a:pPr>
            <a:endParaRPr lang="fr-FR" sz="2400" dirty="0"/>
          </a:p>
          <a:p>
            <a:pPr>
              <a:buFont typeface="Wingdings" panose="05000000000000000000" pitchFamily="2" charset="2"/>
              <a:buChar char="q"/>
            </a:pPr>
            <a:r>
              <a:rPr lang="fr-FR" sz="2400" dirty="0"/>
              <a:t>1. </a:t>
            </a:r>
          </a:p>
          <a:p>
            <a:pPr>
              <a:buFont typeface="Wingdings" panose="05000000000000000000" pitchFamily="2" charset="2"/>
              <a:buChar char="q"/>
            </a:pPr>
            <a:r>
              <a:rPr lang="fr-FR" sz="2400" dirty="0"/>
              <a:t>2.</a:t>
            </a:r>
          </a:p>
          <a:p>
            <a:pPr>
              <a:buFont typeface="Wingdings" panose="05000000000000000000" pitchFamily="2" charset="2"/>
              <a:buChar char="q"/>
            </a:pPr>
            <a:r>
              <a:rPr lang="fr-FR" sz="2400" dirty="0"/>
              <a:t>3.</a:t>
            </a:r>
          </a:p>
          <a:p>
            <a:pPr>
              <a:buFont typeface="Wingdings" panose="05000000000000000000" pitchFamily="2" charset="2"/>
              <a:buChar char="q"/>
            </a:pPr>
            <a:r>
              <a:rPr lang="fr-FR" sz="2400" dirty="0"/>
              <a:t>4. </a:t>
            </a:r>
          </a:p>
          <a:p>
            <a:pPr>
              <a:buFont typeface="Wingdings" panose="05000000000000000000" pitchFamily="2" charset="2"/>
              <a:buChar char="q"/>
            </a:pPr>
            <a:r>
              <a:rPr lang="fr-FR" sz="2400" dirty="0"/>
              <a:t>5. </a:t>
            </a:r>
          </a:p>
        </p:txBody>
      </p:sp>
    </p:spTree>
    <p:extLst>
      <p:ext uri="{BB962C8B-B14F-4D97-AF65-F5344CB8AC3E}">
        <p14:creationId xmlns:p14="http://schemas.microsoft.com/office/powerpoint/2010/main" val="1643442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416629" y="624109"/>
            <a:ext cx="9339942" cy="1701079"/>
          </a:xfrm>
        </p:spPr>
        <p:txBody>
          <a:bodyPr>
            <a:noAutofit/>
          </a:bodyPr>
          <a:lstStyle/>
          <a:p>
            <a:pPr algn="ctr"/>
            <a:r>
              <a:rPr lang="fr-FR" sz="3200" dirty="0"/>
              <a:t>Le bilan de prévention des chutes est pluri- professionnel. Compléter la liste des professionnels qui peuvent y contribuer</a:t>
            </a:r>
          </a:p>
        </p:txBody>
      </p:sp>
      <p:sp>
        <p:nvSpPr>
          <p:cNvPr id="5" name="Espace réservé du contenu 4"/>
          <p:cNvSpPr>
            <a:spLocks noGrp="1"/>
          </p:cNvSpPr>
          <p:nvPr>
            <p:ph idx="1"/>
          </p:nvPr>
        </p:nvSpPr>
        <p:spPr/>
        <p:txBody>
          <a:bodyPr anchor="ctr">
            <a:normAutofit fontScale="85000" lnSpcReduction="20000"/>
          </a:bodyPr>
          <a:lstStyle/>
          <a:p>
            <a:pPr>
              <a:buFont typeface="Wingdings" panose="05000000000000000000" pitchFamily="2" charset="2"/>
              <a:buChar char="q"/>
            </a:pPr>
            <a:endParaRPr lang="fr-FR" sz="2400" dirty="0"/>
          </a:p>
          <a:p>
            <a:pPr>
              <a:buFont typeface="Wingdings" panose="05000000000000000000" pitchFamily="2" charset="2"/>
              <a:buChar char="q"/>
            </a:pPr>
            <a:r>
              <a:rPr lang="fr-FR" sz="2400" dirty="0"/>
              <a:t>Masseur-kinésithérapeute</a:t>
            </a:r>
          </a:p>
          <a:p>
            <a:pPr>
              <a:buFont typeface="Wingdings" panose="05000000000000000000" pitchFamily="2" charset="2"/>
              <a:buChar char="q"/>
            </a:pPr>
            <a:r>
              <a:rPr lang="fr-FR" sz="2400" dirty="0"/>
              <a:t>Médecin traitant</a:t>
            </a:r>
          </a:p>
          <a:p>
            <a:pPr>
              <a:buFont typeface="Wingdings" panose="05000000000000000000" pitchFamily="2" charset="2"/>
              <a:buChar char="q"/>
            </a:pPr>
            <a:r>
              <a:rPr lang="fr-FR" sz="2400" dirty="0"/>
              <a:t>Diététicienne</a:t>
            </a:r>
          </a:p>
          <a:p>
            <a:pPr>
              <a:buFont typeface="Wingdings" panose="05000000000000000000" pitchFamily="2" charset="2"/>
              <a:buChar char="q"/>
            </a:pPr>
            <a:r>
              <a:rPr lang="fr-FR" sz="2400" dirty="0"/>
              <a:t>I</a:t>
            </a:r>
          </a:p>
          <a:p>
            <a:pPr>
              <a:buFont typeface="Wingdings" panose="05000000000000000000" pitchFamily="2" charset="2"/>
              <a:buChar char="q"/>
            </a:pPr>
            <a:r>
              <a:rPr lang="fr-FR" sz="2400" dirty="0"/>
              <a:t>P</a:t>
            </a:r>
          </a:p>
          <a:p>
            <a:pPr>
              <a:buFont typeface="Wingdings" panose="05000000000000000000" pitchFamily="2" charset="2"/>
              <a:buChar char="q"/>
            </a:pPr>
            <a:r>
              <a:rPr lang="fr-FR" sz="2400" dirty="0"/>
              <a:t>E</a:t>
            </a:r>
          </a:p>
          <a:p>
            <a:pPr>
              <a:buFont typeface="Wingdings" panose="05000000000000000000" pitchFamily="2" charset="2"/>
              <a:buChar char="q"/>
            </a:pPr>
            <a:r>
              <a:rPr lang="fr-FR" sz="2400" dirty="0"/>
              <a:t>A</a:t>
            </a:r>
          </a:p>
          <a:p>
            <a:pPr>
              <a:buFont typeface="Wingdings" panose="05000000000000000000" pitchFamily="2" charset="2"/>
              <a:buChar char="q"/>
            </a:pPr>
            <a:r>
              <a:rPr lang="fr-FR" sz="2400" dirty="0"/>
              <a:t>O</a:t>
            </a:r>
          </a:p>
          <a:p>
            <a:pPr>
              <a:buFont typeface="Wingdings" panose="05000000000000000000" pitchFamily="2" charset="2"/>
              <a:buChar char="q"/>
            </a:pPr>
            <a:r>
              <a:rPr lang="fr-FR" sz="2400" dirty="0"/>
              <a:t>O</a:t>
            </a:r>
          </a:p>
          <a:p>
            <a:pPr>
              <a:buFont typeface="Wingdings" panose="05000000000000000000" pitchFamily="2" charset="2"/>
              <a:buChar char="q"/>
            </a:pPr>
            <a:endParaRPr lang="fr-FR" sz="2400" dirty="0"/>
          </a:p>
        </p:txBody>
      </p:sp>
    </p:spTree>
    <p:extLst>
      <p:ext uri="{BB962C8B-B14F-4D97-AF65-F5344CB8AC3E}">
        <p14:creationId xmlns:p14="http://schemas.microsoft.com/office/powerpoint/2010/main" val="23986995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Autofit/>
          </a:bodyPr>
          <a:lstStyle/>
          <a:p>
            <a:pPr algn="ctr"/>
            <a:r>
              <a:rPr lang="fr-FR" sz="3200" dirty="0"/>
              <a:t>Complétez la liste des rubriques possibles d’un plan de prévention des chutes </a:t>
            </a:r>
          </a:p>
        </p:txBody>
      </p:sp>
      <p:sp>
        <p:nvSpPr>
          <p:cNvPr id="5" name="Espace réservé du contenu 4"/>
          <p:cNvSpPr>
            <a:spLocks noGrp="1"/>
          </p:cNvSpPr>
          <p:nvPr>
            <p:ph idx="1"/>
          </p:nvPr>
        </p:nvSpPr>
        <p:spPr/>
        <p:txBody>
          <a:bodyPr anchor="ctr">
            <a:normAutofit fontScale="92500" lnSpcReduction="10000"/>
          </a:bodyPr>
          <a:lstStyle/>
          <a:p>
            <a:pPr marL="457200" indent="-457200">
              <a:buFont typeface="+mj-lt"/>
              <a:buAutoNum type="arabicPeriod"/>
            </a:pPr>
            <a:endParaRPr lang="fr-FR" sz="2400" dirty="0"/>
          </a:p>
          <a:p>
            <a:pPr marL="0" indent="0">
              <a:buNone/>
            </a:pPr>
            <a:r>
              <a:rPr lang="fr-FR" sz="2400" dirty="0"/>
              <a:t>1. Augmentation de l’activité physique</a:t>
            </a:r>
          </a:p>
          <a:p>
            <a:pPr marL="0" indent="0">
              <a:buNone/>
            </a:pPr>
            <a:r>
              <a:rPr lang="fr-FR" sz="2400" dirty="0"/>
              <a:t>2.</a:t>
            </a:r>
          </a:p>
          <a:p>
            <a:pPr marL="0" indent="0">
              <a:buNone/>
            </a:pPr>
            <a:r>
              <a:rPr lang="fr-FR" sz="2400" dirty="0"/>
              <a:t>3.</a:t>
            </a:r>
          </a:p>
          <a:p>
            <a:pPr marL="0" indent="0">
              <a:buNone/>
            </a:pPr>
            <a:r>
              <a:rPr lang="fr-FR" sz="2400" dirty="0"/>
              <a:t>4.</a:t>
            </a:r>
          </a:p>
          <a:p>
            <a:pPr marL="0" indent="0">
              <a:buNone/>
            </a:pPr>
            <a:r>
              <a:rPr lang="fr-FR" sz="2400" dirty="0"/>
              <a:t>5.</a:t>
            </a:r>
          </a:p>
          <a:p>
            <a:pPr marL="0" indent="0">
              <a:buNone/>
            </a:pPr>
            <a:r>
              <a:rPr lang="fr-FR" sz="2400" dirty="0"/>
              <a:t>6.</a:t>
            </a:r>
          </a:p>
          <a:p>
            <a:pPr marL="0" indent="0">
              <a:buNone/>
            </a:pPr>
            <a:r>
              <a:rPr lang="fr-FR" dirty="0"/>
              <a:t>7.</a:t>
            </a:r>
          </a:p>
          <a:p>
            <a:pPr marL="0" indent="0">
              <a:buNone/>
            </a:pPr>
            <a:r>
              <a:rPr lang="fr-FR" dirty="0"/>
              <a:t>8. </a:t>
            </a:r>
          </a:p>
        </p:txBody>
      </p:sp>
    </p:spTree>
    <p:extLst>
      <p:ext uri="{BB962C8B-B14F-4D97-AF65-F5344CB8AC3E}">
        <p14:creationId xmlns:p14="http://schemas.microsoft.com/office/powerpoint/2010/main" val="12140501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9150584" cy="1509490"/>
          </a:xfrm>
        </p:spPr>
        <p:txBody>
          <a:bodyPr>
            <a:normAutofit fontScale="90000"/>
          </a:bodyPr>
          <a:lstStyle/>
          <a:p>
            <a:pPr algn="ctr"/>
            <a:r>
              <a:rPr lang="fr-FR" dirty="0"/>
              <a:t>Citez au moins 3 organismes qui peuvent être sollicités pour participer à la réalisation et au financement de la prévention des chutes</a:t>
            </a:r>
            <a:br>
              <a:rPr lang="fr-FR" dirty="0"/>
            </a:br>
            <a:endParaRPr lang="fr-FR" dirty="0"/>
          </a:p>
        </p:txBody>
      </p:sp>
      <p:sp>
        <p:nvSpPr>
          <p:cNvPr id="3" name="Espace réservé du contenu 2"/>
          <p:cNvSpPr>
            <a:spLocks noGrp="1"/>
          </p:cNvSpPr>
          <p:nvPr>
            <p:ph idx="1"/>
          </p:nvPr>
        </p:nvSpPr>
        <p:spPr/>
        <p:txBody>
          <a:bodyPr anchor="ctr">
            <a:normAutofit/>
          </a:bodyPr>
          <a:lstStyle/>
          <a:p>
            <a:pPr>
              <a:buFont typeface="Wingdings" panose="05000000000000000000" pitchFamily="2" charset="2"/>
              <a:buChar char="q"/>
            </a:pPr>
            <a:r>
              <a:rPr lang="fr-FR" sz="2400" dirty="0"/>
              <a:t>1.</a:t>
            </a:r>
          </a:p>
          <a:p>
            <a:pPr>
              <a:buFont typeface="Wingdings" panose="05000000000000000000" pitchFamily="2" charset="2"/>
              <a:buChar char="q"/>
            </a:pPr>
            <a:r>
              <a:rPr lang="fr-FR" sz="2400" dirty="0"/>
              <a:t>2.</a:t>
            </a:r>
          </a:p>
          <a:p>
            <a:pPr>
              <a:buFont typeface="Wingdings" panose="05000000000000000000" pitchFamily="2" charset="2"/>
              <a:buChar char="q"/>
            </a:pPr>
            <a:r>
              <a:rPr lang="fr-FR" sz="2400" dirty="0"/>
              <a:t>3.</a:t>
            </a:r>
          </a:p>
          <a:p>
            <a:pPr>
              <a:buFont typeface="Wingdings" panose="05000000000000000000" pitchFamily="2" charset="2"/>
              <a:buChar char="q"/>
            </a:pPr>
            <a:r>
              <a:rPr lang="fr-FR" sz="2400" dirty="0"/>
              <a:t>4. </a:t>
            </a:r>
          </a:p>
          <a:p>
            <a:pPr marL="0" indent="0">
              <a:buNone/>
            </a:pPr>
            <a:endParaRPr lang="fr-FR" sz="2400" dirty="0"/>
          </a:p>
        </p:txBody>
      </p:sp>
    </p:spTree>
    <p:extLst>
      <p:ext uri="{BB962C8B-B14F-4D97-AF65-F5344CB8AC3E}">
        <p14:creationId xmlns:p14="http://schemas.microsoft.com/office/powerpoint/2010/main" val="2143251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Rappel</a:t>
            </a:r>
          </a:p>
        </p:txBody>
      </p:sp>
      <p:sp>
        <p:nvSpPr>
          <p:cNvPr id="3" name="Espace réservé du contenu 2"/>
          <p:cNvSpPr>
            <a:spLocks noGrp="1"/>
          </p:cNvSpPr>
          <p:nvPr>
            <p:ph idx="1"/>
          </p:nvPr>
        </p:nvSpPr>
        <p:spPr>
          <a:xfrm>
            <a:off x="2589212" y="1606731"/>
            <a:ext cx="8915400" cy="4689566"/>
          </a:xfrm>
        </p:spPr>
        <p:txBody>
          <a:bodyPr anchor="ctr">
            <a:noAutofit/>
          </a:bodyPr>
          <a:lstStyle/>
          <a:p>
            <a:pPr marL="0" indent="0">
              <a:buNone/>
            </a:pPr>
            <a:r>
              <a:rPr lang="fr-FR" sz="2400" dirty="0"/>
              <a:t>Toute prise en charge d’un patient pour le délégué nécessite de prendre connaissance:</a:t>
            </a:r>
          </a:p>
          <a:p>
            <a:r>
              <a:rPr lang="fr-FR" sz="2400" dirty="0"/>
              <a:t>Des ses antécédents personnels médicaux et chirurgicaux</a:t>
            </a:r>
          </a:p>
          <a:p>
            <a:r>
              <a:rPr lang="fr-FR" sz="2400" dirty="0"/>
              <a:t>De ses allergies et intolérance médicamenteuses</a:t>
            </a:r>
          </a:p>
          <a:p>
            <a:r>
              <a:rPr lang="fr-FR" sz="2400" dirty="0"/>
              <a:t>Des traitements qui lui sont actuellement prescrits</a:t>
            </a:r>
          </a:p>
          <a:p>
            <a:r>
              <a:rPr lang="fr-FR" sz="2400" dirty="0"/>
              <a:t>Des événements de santé qui l’ont affecté depuis un an</a:t>
            </a:r>
          </a:p>
          <a:p>
            <a:pPr marL="0" indent="0">
              <a:buNone/>
            </a:pPr>
            <a:r>
              <a:rPr lang="fr-FR" sz="2400" dirty="0"/>
              <a:t>En l’impossibilité d’accès à son dossier médical, ces questions doivent lui être posées systématiquement</a:t>
            </a:r>
          </a:p>
        </p:txBody>
      </p:sp>
    </p:spTree>
    <p:extLst>
      <p:ext uri="{BB962C8B-B14F-4D97-AF65-F5344CB8AC3E}">
        <p14:creationId xmlns:p14="http://schemas.microsoft.com/office/powerpoint/2010/main" val="35867931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Etape 3. Evaluation</a:t>
            </a:r>
          </a:p>
        </p:txBody>
      </p:sp>
      <p:sp>
        <p:nvSpPr>
          <p:cNvPr id="3" name="Espace réservé du texte 2"/>
          <p:cNvSpPr>
            <a:spLocks noGrp="1"/>
          </p:cNvSpPr>
          <p:nvPr>
            <p:ph type="body" idx="1"/>
          </p:nvPr>
        </p:nvSpPr>
        <p:spPr/>
        <p:txBody>
          <a:bodyPr/>
          <a:lstStyle/>
          <a:p>
            <a:r>
              <a:rPr lang="fr-FR" dirty="0"/>
              <a:t>Compléter les diapositives suivantes qui seront ensuite commentées par l’évaluateur lors de la séance d’échange collectif</a:t>
            </a:r>
          </a:p>
        </p:txBody>
      </p:sp>
    </p:spTree>
    <p:extLst>
      <p:ext uri="{BB962C8B-B14F-4D97-AF65-F5344CB8AC3E}">
        <p14:creationId xmlns:p14="http://schemas.microsoft.com/office/powerpoint/2010/main" val="18322079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Parmi les affirmations suivantes cochez celles qui sont vrai</a:t>
            </a:r>
          </a:p>
        </p:txBody>
      </p:sp>
      <p:sp>
        <p:nvSpPr>
          <p:cNvPr id="3" name="Espace réservé du contenu 2"/>
          <p:cNvSpPr>
            <a:spLocks noGrp="1"/>
          </p:cNvSpPr>
          <p:nvPr>
            <p:ph idx="1"/>
          </p:nvPr>
        </p:nvSpPr>
        <p:spPr/>
        <p:txBody>
          <a:bodyPr anchor="ctr">
            <a:normAutofit lnSpcReduction="10000"/>
          </a:bodyPr>
          <a:lstStyle/>
          <a:p>
            <a:pPr>
              <a:buFont typeface="Wingdings" panose="05000000000000000000" pitchFamily="2" charset="2"/>
              <a:buChar char="q"/>
            </a:pPr>
            <a:r>
              <a:rPr lang="fr-FR" sz="2400" dirty="0"/>
              <a:t> Les 2/3 des patients à risque de chute sont âgés de plus de 85 ans</a:t>
            </a:r>
          </a:p>
          <a:p>
            <a:pPr>
              <a:buFont typeface="Wingdings" panose="05000000000000000000" pitchFamily="2" charset="2"/>
              <a:buChar char="q"/>
            </a:pPr>
            <a:r>
              <a:rPr lang="fr-FR" sz="2400" dirty="0"/>
              <a:t>Les chutes sont la première cause de mortalité des personnes âgées</a:t>
            </a:r>
          </a:p>
          <a:p>
            <a:pPr>
              <a:buFont typeface="Wingdings" panose="05000000000000000000" pitchFamily="2" charset="2"/>
              <a:buChar char="q"/>
            </a:pPr>
            <a:r>
              <a:rPr lang="fr-FR" sz="2400" dirty="0"/>
              <a:t> La sédentarité est un facteur prédisposant au risque de chute</a:t>
            </a:r>
          </a:p>
          <a:p>
            <a:pPr>
              <a:buFont typeface="Wingdings" panose="05000000000000000000" pitchFamily="2" charset="2"/>
              <a:buChar char="q"/>
            </a:pPr>
            <a:r>
              <a:rPr lang="fr-FR" sz="2400" dirty="0"/>
              <a:t>Un IMC &lt;21 kg.m</a:t>
            </a:r>
            <a:r>
              <a:rPr lang="fr-FR" sz="2400" baseline="30000" dirty="0"/>
              <a:t>2</a:t>
            </a:r>
            <a:r>
              <a:rPr lang="fr-FR" sz="2400" dirty="0"/>
              <a:t> prédispose au risque de chute </a:t>
            </a:r>
          </a:p>
          <a:p>
            <a:pPr>
              <a:buFont typeface="Wingdings" panose="05000000000000000000" pitchFamily="2" charset="2"/>
              <a:buChar char="q"/>
            </a:pPr>
            <a:r>
              <a:rPr lang="fr-FR" sz="2400" dirty="0"/>
              <a:t>Un score anormal à un des tests explorant la marche et l’équilibre suffit à identifier un risque de chute</a:t>
            </a:r>
          </a:p>
        </p:txBody>
      </p:sp>
    </p:spTree>
    <p:extLst>
      <p:ext uri="{BB962C8B-B14F-4D97-AF65-F5344CB8AC3E}">
        <p14:creationId xmlns:p14="http://schemas.microsoft.com/office/powerpoint/2010/main" val="2561217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72937" y="624110"/>
            <a:ext cx="9418320" cy="1426759"/>
          </a:xfrm>
        </p:spPr>
        <p:txBody>
          <a:bodyPr>
            <a:normAutofit/>
          </a:bodyPr>
          <a:lstStyle/>
          <a:p>
            <a:pPr algn="ctr"/>
            <a:r>
              <a:rPr lang="fr-FR" dirty="0"/>
              <a:t>Cochez les conditions indispensables à la bonne réalisation du test </a:t>
            </a:r>
            <a:r>
              <a:rPr lang="fr-FR" dirty="0" err="1"/>
              <a:t>timed</a:t>
            </a:r>
            <a:r>
              <a:rPr lang="fr-FR" dirty="0"/>
              <a:t> up </a:t>
            </a:r>
            <a:r>
              <a:rPr lang="fr-FR" dirty="0">
                <a:sym typeface="Symbol" panose="05050102010706020507" pitchFamily="18" charset="2"/>
              </a:rPr>
              <a:t></a:t>
            </a:r>
            <a:r>
              <a:rPr lang="fr-FR" dirty="0"/>
              <a:t> go </a:t>
            </a:r>
          </a:p>
        </p:txBody>
      </p:sp>
      <p:sp>
        <p:nvSpPr>
          <p:cNvPr id="3" name="Espace réservé du contenu 2"/>
          <p:cNvSpPr>
            <a:spLocks noGrp="1"/>
          </p:cNvSpPr>
          <p:nvPr>
            <p:ph idx="1"/>
          </p:nvPr>
        </p:nvSpPr>
        <p:spPr>
          <a:xfrm>
            <a:off x="2272937" y="2207623"/>
            <a:ext cx="9231676" cy="3657600"/>
          </a:xfrm>
        </p:spPr>
        <p:txBody>
          <a:bodyPr anchor="ctr">
            <a:noAutofit/>
          </a:bodyPr>
          <a:lstStyle/>
          <a:p>
            <a:pPr>
              <a:buFont typeface="Wingdings" panose="05000000000000000000" pitchFamily="2" charset="2"/>
              <a:buChar char="q"/>
            </a:pPr>
            <a:r>
              <a:rPr lang="fr-FR" sz="2400" dirty="0"/>
              <a:t>L’explication du test à la personne</a:t>
            </a:r>
          </a:p>
          <a:p>
            <a:pPr>
              <a:buFont typeface="Wingdings" panose="05000000000000000000" pitchFamily="2" charset="2"/>
              <a:buChar char="q"/>
            </a:pPr>
            <a:r>
              <a:rPr lang="fr-FR" sz="2400" dirty="0"/>
              <a:t>La réalisation avant midi</a:t>
            </a:r>
          </a:p>
          <a:p>
            <a:pPr>
              <a:buFont typeface="Wingdings" panose="05000000000000000000" pitchFamily="2" charset="2"/>
              <a:buChar char="q"/>
            </a:pPr>
            <a:r>
              <a:rPr lang="fr-FR" sz="2400" dirty="0"/>
              <a:t>l’absence d’autres personnes dans la pièce</a:t>
            </a:r>
          </a:p>
          <a:p>
            <a:pPr>
              <a:buFont typeface="Wingdings" panose="05000000000000000000" pitchFamily="2" charset="2"/>
              <a:buChar char="q"/>
            </a:pPr>
            <a:r>
              <a:rPr lang="fr-FR" sz="2400" dirty="0"/>
              <a:t>Le port du chaussage habituel</a:t>
            </a:r>
          </a:p>
          <a:p>
            <a:pPr>
              <a:buFont typeface="Wingdings" panose="05000000000000000000" pitchFamily="2" charset="2"/>
              <a:buChar char="q"/>
            </a:pPr>
            <a:r>
              <a:rPr lang="fr-FR" sz="2400" dirty="0"/>
              <a:t>Un bon éclairage de la pièce</a:t>
            </a:r>
          </a:p>
          <a:p>
            <a:pPr>
              <a:buFont typeface="Wingdings" panose="05000000000000000000" pitchFamily="2" charset="2"/>
              <a:buChar char="q"/>
            </a:pPr>
            <a:r>
              <a:rPr lang="fr-FR" sz="2400" dirty="0"/>
              <a:t>La non utilisation des aides habituelles au déplacement</a:t>
            </a:r>
          </a:p>
        </p:txBody>
      </p:sp>
    </p:spTree>
    <p:extLst>
      <p:ext uri="{BB962C8B-B14F-4D97-AF65-F5344CB8AC3E}">
        <p14:creationId xmlns:p14="http://schemas.microsoft.com/office/powerpoint/2010/main" val="22599597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72937" y="624110"/>
            <a:ext cx="9418320" cy="1426759"/>
          </a:xfrm>
        </p:spPr>
        <p:txBody>
          <a:bodyPr>
            <a:normAutofit/>
          </a:bodyPr>
          <a:lstStyle/>
          <a:p>
            <a:pPr algn="ctr"/>
            <a:r>
              <a:rPr lang="fr-FR" dirty="0"/>
              <a:t>Lesquels de ces signes identifient un risque de chute élevé ?</a:t>
            </a:r>
          </a:p>
        </p:txBody>
      </p:sp>
      <p:sp>
        <p:nvSpPr>
          <p:cNvPr id="3" name="Espace réservé du contenu 2"/>
          <p:cNvSpPr>
            <a:spLocks noGrp="1"/>
          </p:cNvSpPr>
          <p:nvPr>
            <p:ph idx="1"/>
          </p:nvPr>
        </p:nvSpPr>
        <p:spPr>
          <a:xfrm>
            <a:off x="2272937" y="2207623"/>
            <a:ext cx="9231676" cy="3657600"/>
          </a:xfrm>
        </p:spPr>
        <p:txBody>
          <a:bodyPr anchor="ctr">
            <a:noAutofit/>
          </a:bodyPr>
          <a:lstStyle/>
          <a:p>
            <a:pPr>
              <a:buFont typeface="Wingdings" panose="05000000000000000000" pitchFamily="2" charset="2"/>
              <a:buChar char="q"/>
            </a:pPr>
            <a:r>
              <a:rPr lang="fr-FR" sz="2400" dirty="0"/>
              <a:t>Une augmentation récente de la fréquence des chutes</a:t>
            </a:r>
          </a:p>
          <a:p>
            <a:pPr>
              <a:buFont typeface="Wingdings" panose="05000000000000000000" pitchFamily="2" charset="2"/>
              <a:buChar char="q"/>
            </a:pPr>
            <a:r>
              <a:rPr lang="fr-FR" sz="2400" dirty="0"/>
              <a:t>Une perte de poids récente d’au moins 3%</a:t>
            </a:r>
          </a:p>
          <a:p>
            <a:pPr>
              <a:buFont typeface="Wingdings" panose="05000000000000000000" pitchFamily="2" charset="2"/>
              <a:buChar char="q"/>
            </a:pPr>
            <a:r>
              <a:rPr lang="fr-FR" sz="2400" dirty="0"/>
              <a:t>Un score anormal aux deux tests de la marche et de l’équilibre</a:t>
            </a:r>
          </a:p>
          <a:p>
            <a:pPr>
              <a:buFont typeface="Wingdings" panose="05000000000000000000" pitchFamily="2" charset="2"/>
              <a:buChar char="q"/>
            </a:pPr>
            <a:r>
              <a:rPr lang="fr-FR" sz="2400" dirty="0"/>
              <a:t>Un nombre de facteurs prédisposant aux chutes ≥3</a:t>
            </a:r>
          </a:p>
          <a:p>
            <a:pPr>
              <a:buFont typeface="Wingdings" panose="05000000000000000000" pitchFamily="2" charset="2"/>
              <a:buChar char="q"/>
            </a:pPr>
            <a:r>
              <a:rPr lang="fr-FR" sz="2400" dirty="0"/>
              <a:t>Une poly médication &gt; 4/jour</a:t>
            </a:r>
          </a:p>
        </p:txBody>
      </p:sp>
    </p:spTree>
    <p:extLst>
      <p:ext uri="{BB962C8B-B14F-4D97-AF65-F5344CB8AC3E}">
        <p14:creationId xmlns:p14="http://schemas.microsoft.com/office/powerpoint/2010/main" val="16917095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pPr algn="ctr"/>
            <a:r>
              <a:rPr lang="fr-FR" dirty="0"/>
              <a:t>En cas de risque de chute élevé</a:t>
            </a:r>
          </a:p>
        </p:txBody>
      </p:sp>
      <p:sp>
        <p:nvSpPr>
          <p:cNvPr id="2" name="Espace réservé du contenu 1"/>
          <p:cNvSpPr>
            <a:spLocks noGrp="1"/>
          </p:cNvSpPr>
          <p:nvPr>
            <p:ph idx="1"/>
          </p:nvPr>
        </p:nvSpPr>
        <p:spPr/>
        <p:txBody>
          <a:bodyPr anchor="ctr">
            <a:normAutofit fontScale="92500" lnSpcReduction="20000"/>
          </a:bodyPr>
          <a:lstStyle/>
          <a:p>
            <a:pPr>
              <a:buFont typeface="Wingdings" panose="05000000000000000000" pitchFamily="2" charset="2"/>
              <a:buChar char="q"/>
            </a:pPr>
            <a:r>
              <a:rPr lang="fr-FR" sz="2400" dirty="0"/>
              <a:t>Le passage d’un ergothérapeute est un préalable indispensable à toute modification du logement</a:t>
            </a:r>
          </a:p>
          <a:p>
            <a:pPr>
              <a:buFont typeface="Wingdings" panose="05000000000000000000" pitchFamily="2" charset="2"/>
              <a:buChar char="q"/>
            </a:pPr>
            <a:r>
              <a:rPr lang="fr-FR" sz="2400" dirty="0"/>
              <a:t>Des modifications simples du logement peuvent réduire le risque de chute</a:t>
            </a:r>
          </a:p>
          <a:p>
            <a:pPr>
              <a:buFont typeface="Wingdings" panose="05000000000000000000" pitchFamily="2" charset="2"/>
              <a:buChar char="q"/>
            </a:pPr>
            <a:r>
              <a:rPr lang="fr-FR" sz="2400" dirty="0"/>
              <a:t>L’installation ou la réparation d’une télé assistance doit être envisagée  </a:t>
            </a:r>
          </a:p>
          <a:p>
            <a:pPr>
              <a:buFont typeface="Wingdings" panose="05000000000000000000" pitchFamily="2" charset="2"/>
              <a:buChar char="q"/>
            </a:pPr>
            <a:r>
              <a:rPr lang="fr-FR" sz="2400" dirty="0"/>
              <a:t>Il faut commencer par prescrire un bilan </a:t>
            </a:r>
            <a:r>
              <a:rPr lang="fr-FR" sz="2400" dirty="0" err="1"/>
              <a:t>masso</a:t>
            </a:r>
            <a:r>
              <a:rPr lang="fr-FR" sz="2400" dirty="0"/>
              <a:t>-kinésithérapique </a:t>
            </a:r>
          </a:p>
          <a:p>
            <a:pPr>
              <a:buFont typeface="Wingdings" panose="05000000000000000000" pitchFamily="2" charset="2"/>
              <a:buChar char="q"/>
            </a:pPr>
            <a:r>
              <a:rPr lang="fr-FR" sz="2400" dirty="0"/>
              <a:t>Un bilan nutritionnel par une diététicienne est obligatoire</a:t>
            </a:r>
          </a:p>
          <a:p>
            <a:pPr>
              <a:buFont typeface="Wingdings" panose="05000000000000000000" pitchFamily="2" charset="2"/>
              <a:buChar char="q"/>
            </a:pPr>
            <a:r>
              <a:rPr lang="fr-FR" sz="2400" dirty="0"/>
              <a:t>La consultation du médecin traitant est indispensable en cas de pathologie associée </a:t>
            </a:r>
          </a:p>
        </p:txBody>
      </p:sp>
    </p:spTree>
    <p:extLst>
      <p:ext uri="{BB962C8B-B14F-4D97-AF65-F5344CB8AC3E}">
        <p14:creationId xmlns:p14="http://schemas.microsoft.com/office/powerpoint/2010/main" val="13247643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8800" y="624110"/>
            <a:ext cx="10123713" cy="1509490"/>
          </a:xfrm>
        </p:spPr>
        <p:txBody>
          <a:bodyPr anchor="ctr">
            <a:normAutofit fontScale="90000"/>
          </a:bodyPr>
          <a:lstStyle/>
          <a:p>
            <a:pPr algn="ctr"/>
            <a:r>
              <a:rPr lang="fr-FR" dirty="0"/>
              <a:t>Parmi ces interventions de réduction du risque de chute, cochez celle qui est toujours efficace et nécessaire quelle que soit la situation du patient  </a:t>
            </a:r>
          </a:p>
        </p:txBody>
      </p:sp>
      <p:sp>
        <p:nvSpPr>
          <p:cNvPr id="3" name="Espace réservé du contenu 2"/>
          <p:cNvSpPr>
            <a:spLocks noGrp="1"/>
          </p:cNvSpPr>
          <p:nvPr>
            <p:ph idx="1"/>
          </p:nvPr>
        </p:nvSpPr>
        <p:spPr/>
        <p:txBody>
          <a:bodyPr anchor="ctr">
            <a:normAutofit/>
          </a:bodyPr>
          <a:lstStyle/>
          <a:p>
            <a:pPr>
              <a:buFont typeface="Wingdings" panose="05000000000000000000" pitchFamily="2" charset="2"/>
              <a:buChar char="q"/>
            </a:pPr>
            <a:r>
              <a:rPr lang="fr-FR" sz="2400" dirty="0"/>
              <a:t>L’augmentation de l’activité physique</a:t>
            </a:r>
          </a:p>
          <a:p>
            <a:pPr>
              <a:buFont typeface="Wingdings" panose="05000000000000000000" pitchFamily="2" charset="2"/>
              <a:buChar char="q"/>
            </a:pPr>
            <a:r>
              <a:rPr lang="fr-FR" sz="2400" dirty="0"/>
              <a:t>La lutte contre la dénutrition</a:t>
            </a:r>
          </a:p>
          <a:p>
            <a:pPr>
              <a:buFont typeface="Wingdings" panose="05000000000000000000" pitchFamily="2" charset="2"/>
              <a:buChar char="q"/>
            </a:pPr>
            <a:r>
              <a:rPr lang="fr-FR" sz="2400" dirty="0"/>
              <a:t>L’aménagement du domicile</a:t>
            </a:r>
          </a:p>
          <a:p>
            <a:pPr>
              <a:buFont typeface="Wingdings" panose="05000000000000000000" pitchFamily="2" charset="2"/>
              <a:buChar char="q"/>
            </a:pPr>
            <a:r>
              <a:rPr lang="fr-FR" sz="2400" dirty="0"/>
              <a:t>L’amélioration de la vision </a:t>
            </a:r>
          </a:p>
          <a:p>
            <a:pPr>
              <a:buFont typeface="Wingdings" panose="05000000000000000000" pitchFamily="2" charset="2"/>
              <a:buChar char="q"/>
            </a:pPr>
            <a:r>
              <a:rPr lang="fr-FR" sz="2400" dirty="0"/>
              <a:t>L’installation d’une télé assistance</a:t>
            </a:r>
          </a:p>
        </p:txBody>
      </p:sp>
    </p:spTree>
    <p:extLst>
      <p:ext uri="{BB962C8B-B14F-4D97-AF65-F5344CB8AC3E}">
        <p14:creationId xmlns:p14="http://schemas.microsoft.com/office/powerpoint/2010/main" val="39936144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Parmi les affirmations suivantes cochez celle qui est fausse</a:t>
            </a:r>
          </a:p>
        </p:txBody>
      </p:sp>
      <p:sp>
        <p:nvSpPr>
          <p:cNvPr id="3" name="Espace réservé du contenu 2"/>
          <p:cNvSpPr>
            <a:spLocks noGrp="1"/>
          </p:cNvSpPr>
          <p:nvPr>
            <p:ph idx="1"/>
          </p:nvPr>
        </p:nvSpPr>
        <p:spPr>
          <a:xfrm>
            <a:off x="2589212" y="2133599"/>
            <a:ext cx="8915400" cy="4306390"/>
          </a:xfrm>
        </p:spPr>
        <p:txBody>
          <a:bodyPr>
            <a:normAutofit fontScale="92500" lnSpcReduction="10000"/>
          </a:bodyPr>
          <a:lstStyle/>
          <a:p>
            <a:pPr>
              <a:buFont typeface="Wingdings" panose="05000000000000000000" pitchFamily="2" charset="2"/>
              <a:buChar char="q"/>
            </a:pPr>
            <a:r>
              <a:rPr lang="fr-FR" sz="2000" dirty="0"/>
              <a:t> Certaines caisses de retraite proposent un diagnostique du domicile par ergothérapeute</a:t>
            </a:r>
          </a:p>
          <a:p>
            <a:pPr>
              <a:buFont typeface="Wingdings" panose="05000000000000000000" pitchFamily="2" charset="2"/>
              <a:buChar char="q"/>
            </a:pPr>
            <a:r>
              <a:rPr lang="fr-FR" sz="2000" dirty="0"/>
              <a:t>Augmenter l’activité physique &gt;2h30 par semaine peut réduire le risque de chute</a:t>
            </a:r>
          </a:p>
          <a:p>
            <a:pPr>
              <a:buFont typeface="Wingdings" panose="05000000000000000000" pitchFamily="2" charset="2"/>
              <a:buChar char="q"/>
            </a:pPr>
            <a:r>
              <a:rPr lang="fr-FR" sz="2000" dirty="0"/>
              <a:t>Il n’est pas recommandé d’orienter toute personne âgée ayant des difficultés à la marche et/ou des douleurs aux pieds vers un pédicure-podologue</a:t>
            </a:r>
          </a:p>
          <a:p>
            <a:pPr>
              <a:buFont typeface="Wingdings" panose="05000000000000000000" pitchFamily="2" charset="2"/>
              <a:buChar char="q"/>
            </a:pPr>
            <a:r>
              <a:rPr lang="fr-FR" sz="2000" dirty="0"/>
              <a:t>La correction d’une dénutrition est essentielle pour réduire le risque de chute </a:t>
            </a:r>
          </a:p>
          <a:p>
            <a:pPr>
              <a:buFont typeface="Wingdings" panose="05000000000000000000" pitchFamily="2" charset="2"/>
              <a:buChar char="q"/>
            </a:pPr>
            <a:r>
              <a:rPr lang="fr-FR" sz="2000" dirty="0"/>
              <a:t>L’aménagement du traitement doit être envisagée par le médecin en cas de poly médication </a:t>
            </a:r>
          </a:p>
          <a:p>
            <a:pPr>
              <a:buFont typeface="Wingdings" panose="05000000000000000000" pitchFamily="2" charset="2"/>
              <a:buChar char="q"/>
            </a:pPr>
            <a:r>
              <a:rPr lang="fr-FR" sz="2000" dirty="0"/>
              <a:t>La bonne application du plan de prévention des chutes doit être vérifiée à chaque visite au domicile</a:t>
            </a:r>
          </a:p>
          <a:p>
            <a:pPr>
              <a:buFont typeface="Wingdings" panose="05000000000000000000" pitchFamily="2" charset="2"/>
              <a:buChar char="q"/>
            </a:pPr>
            <a:endParaRPr lang="fr-FR" sz="2000" dirty="0"/>
          </a:p>
          <a:p>
            <a:pPr>
              <a:buFont typeface="Wingdings" panose="05000000000000000000" pitchFamily="2" charset="2"/>
              <a:buChar char="q"/>
            </a:pPr>
            <a:endParaRPr lang="fr-FR" sz="2000" dirty="0"/>
          </a:p>
          <a:p>
            <a:pPr>
              <a:buFont typeface="Wingdings" panose="05000000000000000000" pitchFamily="2" charset="2"/>
              <a:buChar char="q"/>
            </a:pPr>
            <a:endParaRPr lang="fr-FR" sz="2000" dirty="0"/>
          </a:p>
        </p:txBody>
      </p:sp>
    </p:spTree>
    <p:extLst>
      <p:ext uri="{BB962C8B-B14F-4D97-AF65-F5344CB8AC3E}">
        <p14:creationId xmlns:p14="http://schemas.microsoft.com/office/powerpoint/2010/main" val="17853193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8800" y="624110"/>
            <a:ext cx="9993085" cy="1280890"/>
          </a:xfrm>
        </p:spPr>
        <p:txBody>
          <a:bodyPr>
            <a:normAutofit fontScale="90000"/>
          </a:bodyPr>
          <a:lstStyle/>
          <a:p>
            <a:pPr algn="ctr"/>
            <a:r>
              <a:rPr lang="fr-FR" dirty="0"/>
              <a:t>Parmi les organismes suivant, cochez ceux pouvant contribuer à la prévention des chutes</a:t>
            </a:r>
          </a:p>
        </p:txBody>
      </p:sp>
      <p:sp>
        <p:nvSpPr>
          <p:cNvPr id="3" name="Espace réservé du contenu 2"/>
          <p:cNvSpPr>
            <a:spLocks noGrp="1"/>
          </p:cNvSpPr>
          <p:nvPr>
            <p:ph idx="1"/>
          </p:nvPr>
        </p:nvSpPr>
        <p:spPr>
          <a:xfrm>
            <a:off x="1828801" y="2133600"/>
            <a:ext cx="9675812" cy="3777622"/>
          </a:xfrm>
        </p:spPr>
        <p:txBody>
          <a:bodyPr anchor="ctr">
            <a:normAutofit/>
          </a:bodyPr>
          <a:lstStyle/>
          <a:p>
            <a:pPr>
              <a:buFont typeface="Wingdings" panose="05000000000000000000" pitchFamily="2" charset="2"/>
              <a:buChar char="q"/>
            </a:pPr>
            <a:r>
              <a:rPr lang="fr-FR" sz="2400" dirty="0"/>
              <a:t>CNAV</a:t>
            </a:r>
          </a:p>
          <a:p>
            <a:pPr>
              <a:buFont typeface="Wingdings" panose="05000000000000000000" pitchFamily="2" charset="2"/>
              <a:buChar char="q"/>
            </a:pPr>
            <a:r>
              <a:rPr lang="fr-FR" sz="2400" dirty="0"/>
              <a:t>AGIRC-ARCCO</a:t>
            </a:r>
          </a:p>
          <a:p>
            <a:pPr>
              <a:buFont typeface="Wingdings" panose="05000000000000000000" pitchFamily="2" charset="2"/>
              <a:buChar char="q"/>
            </a:pPr>
            <a:r>
              <a:rPr lang="fr-FR" sz="2400" dirty="0"/>
              <a:t>Conseil départemental</a:t>
            </a:r>
          </a:p>
          <a:p>
            <a:pPr>
              <a:buFont typeface="Wingdings" panose="05000000000000000000" pitchFamily="2" charset="2"/>
              <a:buChar char="q"/>
            </a:pPr>
            <a:r>
              <a:rPr lang="fr-FR" sz="2400" dirty="0"/>
              <a:t>Mairie</a:t>
            </a:r>
          </a:p>
          <a:p>
            <a:pPr>
              <a:buFont typeface="Wingdings" panose="05000000000000000000" pitchFamily="2" charset="2"/>
              <a:buChar char="q"/>
            </a:pPr>
            <a:r>
              <a:rPr lang="fr-FR" sz="2400" dirty="0"/>
              <a:t>Mutuelle </a:t>
            </a:r>
          </a:p>
        </p:txBody>
      </p:sp>
    </p:spTree>
    <p:extLst>
      <p:ext uri="{BB962C8B-B14F-4D97-AF65-F5344CB8AC3E}">
        <p14:creationId xmlns:p14="http://schemas.microsoft.com/office/powerpoint/2010/main" val="876242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Références bibliographiques</a:t>
            </a:r>
          </a:p>
        </p:txBody>
      </p:sp>
      <p:sp>
        <p:nvSpPr>
          <p:cNvPr id="3" name="Espace réservé du contenu 2"/>
          <p:cNvSpPr>
            <a:spLocks noGrp="1"/>
          </p:cNvSpPr>
          <p:nvPr>
            <p:ph idx="1"/>
          </p:nvPr>
        </p:nvSpPr>
        <p:spPr/>
        <p:txBody>
          <a:bodyPr anchor="ctr">
            <a:normAutofit/>
          </a:bodyPr>
          <a:lstStyle/>
          <a:p>
            <a:r>
              <a:rPr lang="fr-FR" sz="2400" dirty="0"/>
              <a:t>Fiche HAS Le patient à risque de chutes Validée par le Collège le 26 novembre 2020 </a:t>
            </a:r>
            <a:r>
              <a:rPr lang="fr-FR" sz="2400" dirty="0">
                <a:hlinkClick r:id="rId2"/>
              </a:rPr>
              <a:t>Le patient à risque de chutes (has-sante.fr)</a:t>
            </a:r>
            <a:endParaRPr lang="fr-FR" sz="2400" dirty="0"/>
          </a:p>
          <a:p>
            <a:r>
              <a:rPr lang="fr-FR" sz="2400" dirty="0"/>
              <a:t> Dossier de presse du plan anti chute des personnes âgées </a:t>
            </a:r>
            <a:r>
              <a:rPr lang="fr-FR" sz="2400" dirty="0">
                <a:hlinkClick r:id="rId3"/>
              </a:rPr>
              <a:t>dp_plan-antichute-accessible28-02-2022.pdf (sante.gouv.fr)</a:t>
            </a:r>
            <a:endParaRPr lang="fr-FR" sz="2400" dirty="0"/>
          </a:p>
        </p:txBody>
      </p:sp>
    </p:spTree>
    <p:extLst>
      <p:ext uri="{BB962C8B-B14F-4D97-AF65-F5344CB8AC3E}">
        <p14:creationId xmlns:p14="http://schemas.microsoft.com/office/powerpoint/2010/main" val="2850222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Après avoir complété de support de formation, vous devez être capable de</a:t>
            </a:r>
          </a:p>
        </p:txBody>
      </p:sp>
      <p:sp>
        <p:nvSpPr>
          <p:cNvPr id="3" name="Espace réservé du contenu 2"/>
          <p:cNvSpPr>
            <a:spLocks noGrp="1"/>
          </p:cNvSpPr>
          <p:nvPr>
            <p:ph idx="1"/>
          </p:nvPr>
        </p:nvSpPr>
        <p:spPr>
          <a:xfrm>
            <a:off x="2589212" y="2220686"/>
            <a:ext cx="9206548" cy="4140925"/>
          </a:xfrm>
        </p:spPr>
        <p:txBody>
          <a:bodyPr anchor="ctr">
            <a:noAutofit/>
          </a:bodyPr>
          <a:lstStyle/>
          <a:p>
            <a:pPr marL="434975">
              <a:spcBef>
                <a:spcPts val="0"/>
              </a:spcBef>
              <a:buFont typeface="+mj-lt"/>
              <a:buAutoNum type="arabicPeriod"/>
            </a:pPr>
            <a:r>
              <a:rPr lang="fr-FR" dirty="0"/>
              <a:t>Vous approprier les enjeux de la prévention des chutes des personnes âgées </a:t>
            </a:r>
          </a:p>
          <a:p>
            <a:pPr marL="434975">
              <a:spcBef>
                <a:spcPts val="0"/>
              </a:spcBef>
              <a:buFont typeface="+mj-lt"/>
              <a:buAutoNum type="arabicPeriod"/>
            </a:pPr>
            <a:r>
              <a:rPr lang="fr-FR" dirty="0"/>
              <a:t>Lister les facteurs prédisposant à ces chutes </a:t>
            </a:r>
          </a:p>
          <a:p>
            <a:pPr marL="434975">
              <a:spcBef>
                <a:spcPts val="0"/>
              </a:spcBef>
              <a:buFont typeface="+mj-lt"/>
              <a:buAutoNum type="arabicPeriod"/>
            </a:pPr>
            <a:r>
              <a:rPr lang="fr-FR" dirty="0"/>
              <a:t>Connaître les modalités de réalisation standardisée et d’interprétation des tests </a:t>
            </a:r>
            <a:r>
              <a:rPr lang="fr-FR" i="1" dirty="0"/>
              <a:t>time up &amp; go</a:t>
            </a:r>
            <a:r>
              <a:rPr lang="fr-FR" dirty="0"/>
              <a:t> et </a:t>
            </a:r>
            <a:r>
              <a:rPr lang="fr-FR" i="1" dirty="0"/>
              <a:t>d’appui </a:t>
            </a:r>
            <a:r>
              <a:rPr lang="fr-FR" i="1" dirty="0" err="1"/>
              <a:t>unipodal</a:t>
            </a:r>
            <a:endParaRPr lang="fr-FR" dirty="0"/>
          </a:p>
          <a:p>
            <a:pPr marL="434975">
              <a:spcBef>
                <a:spcPts val="0"/>
              </a:spcBef>
              <a:buFont typeface="+mj-lt"/>
              <a:buAutoNum type="arabicPeriod"/>
            </a:pPr>
            <a:r>
              <a:rPr lang="fr-FR" dirty="0"/>
              <a:t>Citer les facteurs précipitants de chute directement et rapidement amendables</a:t>
            </a:r>
          </a:p>
          <a:p>
            <a:pPr marL="434975">
              <a:spcBef>
                <a:spcPts val="0"/>
              </a:spcBef>
              <a:buFont typeface="+mj-lt"/>
              <a:buAutoNum type="arabicPeriod"/>
            </a:pPr>
            <a:r>
              <a:rPr lang="fr-FR" dirty="0"/>
              <a:t>Lister les modifications simples de l’environnement d’un patient pouvant réduire son risque de chute </a:t>
            </a:r>
          </a:p>
          <a:p>
            <a:pPr marL="434975">
              <a:spcBef>
                <a:spcPts val="0"/>
              </a:spcBef>
              <a:buFont typeface="+mj-lt"/>
              <a:buAutoNum type="arabicPeriod"/>
            </a:pPr>
            <a:r>
              <a:rPr lang="fr-FR" dirty="0"/>
              <a:t>Recenser les professionnels de santé pouvant contribuer au bilan pluri professionnel d’un patient à risque de chute</a:t>
            </a:r>
          </a:p>
          <a:p>
            <a:pPr marL="434975">
              <a:spcBef>
                <a:spcPts val="0"/>
              </a:spcBef>
              <a:buFont typeface="+mj-lt"/>
              <a:buAutoNum type="arabicPeriod"/>
            </a:pPr>
            <a:r>
              <a:rPr lang="fr-FR" dirty="0"/>
              <a:t>Enumérer les différentes rubriques d’un plan antichute personnalisé</a:t>
            </a:r>
          </a:p>
          <a:p>
            <a:pPr marL="434975">
              <a:spcBef>
                <a:spcPts val="0"/>
              </a:spcBef>
              <a:buFont typeface="+mj-lt"/>
              <a:buAutoNum type="arabicPeriod"/>
            </a:pPr>
            <a:r>
              <a:rPr lang="fr-FR" dirty="0"/>
              <a:t>Identifier les aides techniques et financières pouvant être mobilisées pour mettre en œuvre ce plan</a:t>
            </a:r>
          </a:p>
        </p:txBody>
      </p:sp>
    </p:spTree>
    <p:extLst>
      <p:ext uri="{BB962C8B-B14F-4D97-AF65-F5344CB8AC3E}">
        <p14:creationId xmlns:p14="http://schemas.microsoft.com/office/powerpoint/2010/main" val="886654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Objectif1. Que représentent les chutes des personnes âges?</a:t>
            </a:r>
          </a:p>
        </p:txBody>
      </p:sp>
      <p:sp>
        <p:nvSpPr>
          <p:cNvPr id="3" name="Espace réservé du contenu 2"/>
          <p:cNvSpPr>
            <a:spLocks noGrp="1"/>
          </p:cNvSpPr>
          <p:nvPr>
            <p:ph idx="1"/>
          </p:nvPr>
        </p:nvSpPr>
        <p:spPr/>
        <p:txBody>
          <a:bodyPr anchor="ctr">
            <a:normAutofit/>
          </a:bodyPr>
          <a:lstStyle/>
          <a:p>
            <a:r>
              <a:rPr lang="fr-FR" sz="2000" dirty="0"/>
              <a:t>Chaque année, 2 millions de chutes de personnes âgées de plus de 65 ans sont responsables de 10 000 décès, la première cause de mortalité accidentelle, et de plus de 130 000 hospitalisations. </a:t>
            </a:r>
          </a:p>
          <a:p>
            <a:r>
              <a:rPr lang="fr-FR" sz="2000" dirty="0"/>
              <a:t>Les chutes ont des conséquences physiques, psychologiques, sociales et réduisent la qualité de vie des individus..</a:t>
            </a:r>
          </a:p>
        </p:txBody>
      </p:sp>
      <p:sp>
        <p:nvSpPr>
          <p:cNvPr id="4" name="AutoShape 2" descr="Cystite (infection urinaire) : symptômes et causes | ameli.fr | Assuré"/>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Cystite (infection urinaire) : symptômes et causes | ameli.fr | Assur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91475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67988" y="417378"/>
            <a:ext cx="9718765" cy="941161"/>
          </a:xfrm>
        </p:spPr>
        <p:txBody>
          <a:bodyPr>
            <a:normAutofit fontScale="90000"/>
          </a:bodyPr>
          <a:lstStyle/>
          <a:p>
            <a:pPr algn="ctr"/>
            <a:r>
              <a:rPr lang="fr-FR" dirty="0"/>
              <a:t>Objectif 1. Deux profils types de chuteurs reflètent 80% des chutes</a:t>
            </a:r>
          </a:p>
        </p:txBody>
      </p:sp>
      <p:pic>
        <p:nvPicPr>
          <p:cNvPr id="4" name="Image 3" descr="dp_plan-antichute-21-02-2022.pdf - Adobe Acrobat Reader 2020"/>
          <p:cNvPicPr>
            <a:picLocks noChangeAspect="1"/>
          </p:cNvPicPr>
          <p:nvPr/>
        </p:nvPicPr>
        <p:blipFill rotWithShape="1">
          <a:blip r:embed="rId2">
            <a:extLst>
              <a:ext uri="{28A0092B-C50C-407E-A947-70E740481C1C}">
                <a14:useLocalDpi xmlns:a14="http://schemas.microsoft.com/office/drawing/2010/main" val="0"/>
              </a:ext>
            </a:extLst>
          </a:blip>
          <a:srcRect l="6688" t="25133" r="30313" b="7579"/>
          <a:stretch/>
        </p:blipFill>
        <p:spPr>
          <a:xfrm>
            <a:off x="2337929" y="1436918"/>
            <a:ext cx="8953053" cy="5148000"/>
          </a:xfrm>
          <a:prstGeom prst="rect">
            <a:avLst/>
          </a:prstGeom>
        </p:spPr>
      </p:pic>
    </p:spTree>
    <p:extLst>
      <p:ext uri="{BB962C8B-B14F-4D97-AF65-F5344CB8AC3E}">
        <p14:creationId xmlns:p14="http://schemas.microsoft.com/office/powerpoint/2010/main" val="1893537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t>Objectif 1. Cinq signes « avant-chuteurs » incitent à évaluer le risque de chute</a:t>
            </a:r>
          </a:p>
        </p:txBody>
      </p:sp>
      <p:sp>
        <p:nvSpPr>
          <p:cNvPr id="3" name="Espace réservé du contenu 2"/>
          <p:cNvSpPr>
            <a:spLocks noGrp="1"/>
          </p:cNvSpPr>
          <p:nvPr>
            <p:ph idx="1"/>
          </p:nvPr>
        </p:nvSpPr>
        <p:spPr>
          <a:xfrm>
            <a:off x="2589212" y="2434045"/>
            <a:ext cx="8915400" cy="3777622"/>
          </a:xfrm>
        </p:spPr>
        <p:txBody>
          <a:bodyPr anchor="ctr">
            <a:normAutofit/>
          </a:bodyPr>
          <a:lstStyle/>
          <a:p>
            <a:r>
              <a:rPr lang="fr-FR" sz="2400" dirty="0"/>
              <a:t>La sédentarité – l’inactivité physique</a:t>
            </a:r>
          </a:p>
          <a:p>
            <a:r>
              <a:rPr lang="fr-FR" sz="2400" dirty="0"/>
              <a:t>La peur de la chute (qui suit souvent une première chute)</a:t>
            </a:r>
          </a:p>
          <a:p>
            <a:r>
              <a:rPr lang="fr-FR" sz="2400" dirty="0"/>
              <a:t>La dénutrition</a:t>
            </a:r>
          </a:p>
          <a:p>
            <a:r>
              <a:rPr lang="fr-FR" sz="2400" dirty="0"/>
              <a:t>L’altération de la vision / de l’audition</a:t>
            </a:r>
          </a:p>
          <a:p>
            <a:r>
              <a:rPr lang="fr-FR" sz="2400" dirty="0"/>
              <a:t>Un logement mal adapté</a:t>
            </a:r>
          </a:p>
        </p:txBody>
      </p:sp>
    </p:spTree>
    <p:extLst>
      <p:ext uri="{BB962C8B-B14F-4D97-AF65-F5344CB8AC3E}">
        <p14:creationId xmlns:p14="http://schemas.microsoft.com/office/powerpoint/2010/main" val="3908290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480419"/>
            <a:ext cx="8911687" cy="1280890"/>
          </a:xfrm>
        </p:spPr>
        <p:txBody>
          <a:bodyPr>
            <a:normAutofit/>
          </a:bodyPr>
          <a:lstStyle/>
          <a:p>
            <a:pPr algn="ctr"/>
            <a:r>
              <a:rPr lang="fr-FR" dirty="0"/>
              <a:t>Objectif 2. Facteurs prédisposant au risque de chute</a:t>
            </a:r>
          </a:p>
        </p:txBody>
      </p:sp>
      <p:sp>
        <p:nvSpPr>
          <p:cNvPr id="3" name="Espace réservé du contenu 2"/>
          <p:cNvSpPr>
            <a:spLocks noGrp="1"/>
          </p:cNvSpPr>
          <p:nvPr>
            <p:ph idx="1"/>
          </p:nvPr>
        </p:nvSpPr>
        <p:spPr>
          <a:xfrm>
            <a:off x="7243301" y="1645920"/>
            <a:ext cx="4500208" cy="5055326"/>
          </a:xfrm>
        </p:spPr>
        <p:txBody>
          <a:bodyPr anchor="ctr">
            <a:normAutofit fontScale="92500" lnSpcReduction="20000"/>
          </a:bodyPr>
          <a:lstStyle/>
          <a:p>
            <a:r>
              <a:rPr lang="fr-FR" dirty="0"/>
              <a:t>IMC &lt;21 kg.m</a:t>
            </a:r>
            <a:r>
              <a:rPr lang="fr-FR" baseline="30000" dirty="0"/>
              <a:t>2</a:t>
            </a:r>
            <a:r>
              <a:rPr lang="fr-FR" dirty="0"/>
              <a:t> ou perte de poids récente (</a:t>
            </a:r>
            <a:r>
              <a:rPr lang="fr-FR" b="1" dirty="0"/>
              <a:t>dénutrition</a:t>
            </a:r>
            <a:r>
              <a:rPr lang="fr-FR" dirty="0"/>
              <a:t>) ou IMC&gt;30 kg.m</a:t>
            </a:r>
            <a:r>
              <a:rPr lang="fr-FR" baseline="30000" dirty="0"/>
              <a:t>2</a:t>
            </a:r>
            <a:r>
              <a:rPr lang="fr-FR" dirty="0"/>
              <a:t>  </a:t>
            </a:r>
          </a:p>
          <a:p>
            <a:r>
              <a:rPr lang="fr-FR" b="1" dirty="0"/>
              <a:t>Hypotension orthostatique ↓</a:t>
            </a:r>
            <a:r>
              <a:rPr lang="fr-FR" dirty="0"/>
              <a:t>PAS ≥ 20 mm Hg et/ou ↓ PAD≥ 10 mm Hg</a:t>
            </a:r>
          </a:p>
          <a:p>
            <a:r>
              <a:rPr lang="fr-FR" b="1" dirty="0"/>
              <a:t>Arthrose du rachis et des membres inférieurs </a:t>
            </a:r>
            <a:endParaRPr lang="fr-FR" dirty="0"/>
          </a:p>
          <a:p>
            <a:r>
              <a:rPr lang="fr-FR" dirty="0"/>
              <a:t>Déformations des pieds, présence de kératoses douloureuses  </a:t>
            </a:r>
          </a:p>
          <a:p>
            <a:r>
              <a:rPr lang="fr-FR" dirty="0"/>
              <a:t>Troubles de la sensibilité des pieds</a:t>
            </a:r>
          </a:p>
          <a:p>
            <a:r>
              <a:rPr lang="fr-FR" dirty="0"/>
              <a:t>Troubles de l’appareil locomoteur   </a:t>
            </a:r>
          </a:p>
          <a:p>
            <a:r>
              <a:rPr lang="fr-FR" dirty="0"/>
              <a:t>Baisse d’acuité visuelle  </a:t>
            </a:r>
          </a:p>
          <a:p>
            <a:r>
              <a:rPr lang="fr-FR" b="1" dirty="0"/>
              <a:t>Syndrome dépressif  </a:t>
            </a:r>
            <a:endParaRPr lang="fr-FR" dirty="0"/>
          </a:p>
          <a:p>
            <a:r>
              <a:rPr lang="fr-FR" b="1" dirty="0"/>
              <a:t>Déclin cognitif  </a:t>
            </a:r>
            <a:endParaRPr lang="fr-FR" dirty="0"/>
          </a:p>
          <a:p>
            <a:r>
              <a:rPr lang="fr-FR" dirty="0" err="1"/>
              <a:t>Sarcopénie</a:t>
            </a:r>
            <a:r>
              <a:rPr lang="fr-FR" dirty="0"/>
              <a:t> : diminution de la masse musculaire puis de la force musculaire et des performances physiques</a:t>
            </a:r>
          </a:p>
        </p:txBody>
      </p:sp>
      <p:sp>
        <p:nvSpPr>
          <p:cNvPr id="4" name="Espace réservé du contenu 2"/>
          <p:cNvSpPr txBox="1">
            <a:spLocks/>
          </p:cNvSpPr>
          <p:nvPr/>
        </p:nvSpPr>
        <p:spPr>
          <a:xfrm>
            <a:off x="2155371" y="1761309"/>
            <a:ext cx="4894807" cy="4939937"/>
          </a:xfrm>
          <a:prstGeom prst="rect">
            <a:avLst/>
          </a:prstGeom>
        </p:spPr>
        <p:txBody>
          <a:bodyPr vert="horz" lIns="91440" tIns="45720" rIns="91440" bIns="45720" rtlCol="0" anchor="ctr">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fr-FR" sz="1700" b="1" dirty="0"/>
              <a:t> Age 80 ans et plus </a:t>
            </a:r>
            <a:endParaRPr lang="fr-FR" sz="1700" dirty="0"/>
          </a:p>
          <a:p>
            <a:r>
              <a:rPr lang="fr-FR" sz="1700" b="1" dirty="0"/>
              <a:t> Sexe féminin (après 65 ans) </a:t>
            </a:r>
            <a:endParaRPr lang="fr-FR" sz="1700" dirty="0"/>
          </a:p>
          <a:p>
            <a:r>
              <a:rPr lang="fr-FR" sz="1700" b="1" dirty="0"/>
              <a:t> </a:t>
            </a:r>
            <a:r>
              <a:rPr lang="fr-FR" sz="1700" dirty="0"/>
              <a:t>Antécédent de chutes : le risque de récidive de chute est augmenté si une chute &lt;6 derniers mois  </a:t>
            </a:r>
          </a:p>
          <a:p>
            <a:r>
              <a:rPr lang="fr-FR" sz="1700" dirty="0"/>
              <a:t>Antécédent de fractures traumatiques, d’insuffisance osseuse  </a:t>
            </a:r>
          </a:p>
          <a:p>
            <a:r>
              <a:rPr lang="fr-FR" sz="1700" dirty="0"/>
              <a:t>Douleur (court-circuitant l’information proprioceptive) </a:t>
            </a:r>
          </a:p>
          <a:p>
            <a:r>
              <a:rPr lang="fr-FR" sz="1700" b="1" dirty="0"/>
              <a:t>Poly médication  (&gt; 4 médicaments)</a:t>
            </a:r>
            <a:endParaRPr lang="fr-FR" sz="1700" dirty="0"/>
          </a:p>
          <a:p>
            <a:r>
              <a:rPr lang="fr-FR" sz="1700" b="1" dirty="0"/>
              <a:t>Psychotropes, diurétiques, anti arythmiques  </a:t>
            </a:r>
            <a:endParaRPr lang="fr-FR" sz="1700" dirty="0"/>
          </a:p>
          <a:p>
            <a:r>
              <a:rPr lang="fr-FR" sz="1700" dirty="0"/>
              <a:t>Trouble de la marche ou de l’équilibre  </a:t>
            </a:r>
          </a:p>
          <a:p>
            <a:r>
              <a:rPr lang="fr-FR" sz="1700" dirty="0"/>
              <a:t>Diminution de la force ou de la puissance musculaire des membres inférieurs  </a:t>
            </a:r>
          </a:p>
        </p:txBody>
      </p:sp>
    </p:spTree>
    <p:extLst>
      <p:ext uri="{BB962C8B-B14F-4D97-AF65-F5344CB8AC3E}">
        <p14:creationId xmlns:p14="http://schemas.microsoft.com/office/powerpoint/2010/main" val="1615964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24097" y="467355"/>
            <a:ext cx="9376366" cy="1047936"/>
          </a:xfrm>
        </p:spPr>
        <p:txBody>
          <a:bodyPr anchor="ctr">
            <a:normAutofit fontScale="90000"/>
          </a:bodyPr>
          <a:lstStyle/>
          <a:p>
            <a:pPr algn="ctr"/>
            <a:r>
              <a:rPr lang="fr-FR" sz="3200" dirty="0"/>
              <a:t>Objectif 3. Tester la marche: test </a:t>
            </a:r>
            <a:r>
              <a:rPr lang="fr-FR" sz="3200" dirty="0" err="1"/>
              <a:t>timed</a:t>
            </a:r>
            <a:r>
              <a:rPr lang="fr-FR" sz="3200" dirty="0"/>
              <a:t> up </a:t>
            </a:r>
            <a:r>
              <a:rPr lang="fr-FR" sz="3200" dirty="0">
                <a:sym typeface="Symbol" panose="05050102010706020507" pitchFamily="18" charset="2"/>
              </a:rPr>
              <a:t> </a:t>
            </a:r>
            <a:r>
              <a:rPr lang="fr-FR" sz="3200" dirty="0"/>
              <a:t>go</a:t>
            </a:r>
          </a:p>
        </p:txBody>
      </p:sp>
      <p:sp>
        <p:nvSpPr>
          <p:cNvPr id="3" name="Espace réservé du contenu 2"/>
          <p:cNvSpPr>
            <a:spLocks noGrp="1"/>
          </p:cNvSpPr>
          <p:nvPr>
            <p:ph idx="1"/>
          </p:nvPr>
        </p:nvSpPr>
        <p:spPr>
          <a:xfrm>
            <a:off x="2124097" y="1826623"/>
            <a:ext cx="9376366" cy="4678679"/>
          </a:xfrm>
        </p:spPr>
        <p:txBody>
          <a:bodyPr>
            <a:noAutofit/>
          </a:bodyPr>
          <a:lstStyle/>
          <a:p>
            <a:pPr marL="0" indent="0" algn="ctr">
              <a:buNone/>
            </a:pPr>
            <a:r>
              <a:rPr lang="fr-FR" sz="2000" dirty="0"/>
              <a:t>Mesure en secondes du temps mis par la personne à se lever d’une chaise avec accoudoir, marcher 3 mètres faire demi-tour et revenir s’asseoir.</a:t>
            </a:r>
          </a:p>
          <a:p>
            <a:pPr lvl="0"/>
            <a:r>
              <a:rPr lang="fr-FR" sz="2000" dirty="0"/>
              <a:t>Le test doit être expliqué au sujet avant réalisation </a:t>
            </a:r>
          </a:p>
          <a:p>
            <a:pPr lvl="0"/>
            <a:r>
              <a:rPr lang="fr-FR" sz="2000" dirty="0"/>
              <a:t>Le sujet doit utiliser ses chaussures habituelles</a:t>
            </a:r>
          </a:p>
          <a:p>
            <a:pPr lvl="0"/>
            <a:r>
              <a:rPr lang="fr-FR" sz="2000" dirty="0"/>
              <a:t>Il peut se lever en s’aidant d’un appui sur les accoudoirs</a:t>
            </a:r>
          </a:p>
          <a:p>
            <a:pPr lvl="0"/>
            <a:r>
              <a:rPr lang="fr-FR" sz="2000" dirty="0"/>
              <a:t>Il doit exécuter le test à une vitesse de déplacement la plus naturelle possible et avec son outil d’aide à la marche habituel s’il en utilise un</a:t>
            </a:r>
          </a:p>
          <a:p>
            <a:pPr lvl="0"/>
            <a:r>
              <a:rPr lang="fr-FR" sz="2000" dirty="0"/>
              <a:t>La pièce où est réalisée le test doit être fermée, une de ses dimensions doit être &gt;3,5 m, elle doit être bien éclairée, sans bruit ni stimulations extérieures (présence d’autres personnes que l’examinateur)</a:t>
            </a:r>
          </a:p>
          <a:p>
            <a:pPr marL="0" indent="0" algn="ctr">
              <a:buNone/>
            </a:pPr>
            <a:r>
              <a:rPr lang="fr-FR" sz="2000" b="1" dirty="0"/>
              <a:t>Le risque de chute est identifié par un temps mis à réaliser le test ≥20 secondes</a:t>
            </a:r>
            <a:endParaRPr lang="fr-FR" sz="2800" dirty="0"/>
          </a:p>
        </p:txBody>
      </p:sp>
    </p:spTree>
    <p:extLst>
      <p:ext uri="{BB962C8B-B14F-4D97-AF65-F5344CB8AC3E}">
        <p14:creationId xmlns:p14="http://schemas.microsoft.com/office/powerpoint/2010/main" val="1631386825"/>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5260</TotalTime>
  <Words>2644</Words>
  <Application>Microsoft Office PowerPoint</Application>
  <PresentationFormat>Grand écran</PresentationFormat>
  <Paragraphs>269</Paragraphs>
  <Slides>38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38</vt:i4>
      </vt:variant>
    </vt:vector>
  </HeadingPairs>
  <TitlesOfParts>
    <vt:vector size="44" baseType="lpstr">
      <vt:lpstr>Arial</vt:lpstr>
      <vt:lpstr>Calibri</vt:lpstr>
      <vt:lpstr>Century Gothic</vt:lpstr>
      <vt:lpstr>Wingdings</vt:lpstr>
      <vt:lpstr>Wingdings 3</vt:lpstr>
      <vt:lpstr>Brin</vt:lpstr>
      <vt:lpstr>Formation au protocole de coopération: coopération entre médecins et infirmiers pour prévenir les chutes de la personne âgée</vt:lpstr>
      <vt:lpstr>Etape 1. Eléments de formation</vt:lpstr>
      <vt:lpstr>Rappel</vt:lpstr>
      <vt:lpstr>Après avoir complété de support de formation, vous devez être capable de</vt:lpstr>
      <vt:lpstr>Objectif1. Que représentent les chutes des personnes âges?</vt:lpstr>
      <vt:lpstr>Objectif 1. Deux profils types de chuteurs reflètent 80% des chutes</vt:lpstr>
      <vt:lpstr>Objectif 1. Cinq signes « avant-chuteurs » incitent à évaluer le risque de chute</vt:lpstr>
      <vt:lpstr>Objectif 2. Facteurs prédisposant au risque de chute</vt:lpstr>
      <vt:lpstr>Objectif 3. Tester la marche: test timed up  go</vt:lpstr>
      <vt:lpstr>Objectif 3. Tester l’équilibre : test d’appui ou de station unipodal</vt:lpstr>
      <vt:lpstr>Objectif 3. Identifier le risque de chute </vt:lpstr>
      <vt:lpstr>Objectif 4. Facteurs précipitants la chute et immédiatement amendables</vt:lpstr>
      <vt:lpstr>Objectif 5. Exemples de modifications simples de l’environnement pour réduire le risque de chute  </vt:lpstr>
      <vt:lpstr>Objectif 6. Expertises et professions à mobiliser pour le bilan d’un patient à risque de chute</vt:lpstr>
      <vt:lpstr>Objectif 7. Rubriques d’un plan de prévention des chutes </vt:lpstr>
      <vt:lpstr>Objectif 8. L’activité physique adaptée</vt:lpstr>
      <vt:lpstr>Objectif 8. La télé assistance</vt:lpstr>
      <vt:lpstr>Objectif 8. Aides techniques mobilisables pour l’aménagement du domicile </vt:lpstr>
      <vt:lpstr>Objectif 8. Aides à l’aménagement du logement</vt:lpstr>
      <vt:lpstr>Objectif 8. Aides pouvant être prescrites pour améliorer la mobilité </vt:lpstr>
      <vt:lpstr>Quelques sites ressources</vt:lpstr>
      <vt:lpstr>Etape 2. Test de lecture</vt:lpstr>
      <vt:lpstr>Citez 5 signes « avant chuteurs » devant faire évaluer le risque de chute </vt:lpstr>
      <vt:lpstr>Dans la liste suivante, quels sont les facteurs prédisposant au risque de chute ?</vt:lpstr>
      <vt:lpstr>Citez les deux tests à pratiquer pour identifier le risque de chute  </vt:lpstr>
      <vt:lpstr>Madame Y… 83 ans vit seule a son domicile. Elle se déplace peu à l’extérieur et toujours avec un canne. Elle a fait plusieurs chutes, toujours à son domicile et la dernière fois la nuit. Elle a perdu 4 kg ces 6 derniers mois. Citez au moins 5 modifications simples de l’environnement susceptibles de rapidement réduire son risque de chute ? </vt:lpstr>
      <vt:lpstr>Le bilan de prévention des chutes est pluri- professionnel. Compléter la liste des professionnels qui peuvent y contribuer</vt:lpstr>
      <vt:lpstr>Complétez la liste des rubriques possibles d’un plan de prévention des chutes </vt:lpstr>
      <vt:lpstr>Citez au moins 3 organismes qui peuvent être sollicités pour participer à la réalisation et au financement de la prévention des chutes </vt:lpstr>
      <vt:lpstr>Etape 3. Evaluation</vt:lpstr>
      <vt:lpstr>Parmi les affirmations suivantes cochez celles qui sont vrai</vt:lpstr>
      <vt:lpstr>Cochez les conditions indispensables à la bonne réalisation du test timed up  go </vt:lpstr>
      <vt:lpstr>Lesquels de ces signes identifient un risque de chute élevé ?</vt:lpstr>
      <vt:lpstr>En cas de risque de chute élevé</vt:lpstr>
      <vt:lpstr>Parmi ces interventions de réduction du risque de chute, cochez celle qui est toujours efficace et nécessaire quelle que soit la situation du patient  </vt:lpstr>
      <vt:lpstr>Parmi les affirmations suivantes cochez celle qui est fausse</vt:lpstr>
      <vt:lpstr>Parmi les organismes suivant, cochez ceux pouvant contribuer à la prévention des chutes</vt:lpstr>
      <vt:lpstr>Références bibliographiques</vt:lpstr>
    </vt:vector>
  </TitlesOfParts>
  <Company>PPT/DSI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Protocole de coopération: prise en charge de la pollakiurie et de la brûlure mictionnelle chez la femme de 16 à 65 ans par l’infirmier diplômé d’Etat et le pharmacien d’officine dans le cadre d’une structure pluri-professionnelle</dc:title>
  <dc:creator>VARROUD-VIAL, Michel (DGOS/DIRECTION/DIR)</dc:creator>
  <cp:lastModifiedBy>Coordination FCPTS</cp:lastModifiedBy>
  <cp:revision>102</cp:revision>
  <dcterms:created xsi:type="dcterms:W3CDTF">2022-07-24T09:25:49Z</dcterms:created>
  <dcterms:modified xsi:type="dcterms:W3CDTF">2023-02-16T06:25:09Z</dcterms:modified>
</cp:coreProperties>
</file>