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61" r:id="rId6"/>
  </p:sldIdLst>
  <p:sldSz cx="9359900" cy="12192000"/>
  <p:notesSz cx="6797675"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C3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197" autoAdjust="0"/>
    <p:restoredTop sz="94660"/>
  </p:normalViewPr>
  <p:slideViewPr>
    <p:cSldViewPr snapToGrid="0">
      <p:cViewPr varScale="1">
        <p:scale>
          <a:sx n="49" d="100"/>
          <a:sy n="49" d="100"/>
        </p:scale>
        <p:origin x="1963" y="67"/>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701993" y="1995312"/>
            <a:ext cx="7955915" cy="4244622"/>
          </a:xfrm>
        </p:spPr>
        <p:txBody>
          <a:bodyPr anchor="b"/>
          <a:lstStyle>
            <a:lvl1pPr algn="ctr">
              <a:defRPr sz="6142"/>
            </a:lvl1pPr>
          </a:lstStyle>
          <a:p>
            <a:r>
              <a:rPr lang="fr-FR"/>
              <a:t>Modifiez le style du titre</a:t>
            </a:r>
            <a:endParaRPr lang="en-US" dirty="0"/>
          </a:p>
        </p:txBody>
      </p:sp>
      <p:sp>
        <p:nvSpPr>
          <p:cNvPr id="3" name="Subtitle 2"/>
          <p:cNvSpPr>
            <a:spLocks noGrp="1"/>
          </p:cNvSpPr>
          <p:nvPr>
            <p:ph type="subTitle" idx="1"/>
          </p:nvPr>
        </p:nvSpPr>
        <p:spPr>
          <a:xfrm>
            <a:off x="1169988" y="6403623"/>
            <a:ext cx="7019925" cy="2943577"/>
          </a:xfrm>
        </p:spPr>
        <p:txBody>
          <a:bodyPr/>
          <a:lstStyle>
            <a:lvl1pPr marL="0" indent="0" algn="ctr">
              <a:buNone/>
              <a:defRPr sz="2457"/>
            </a:lvl1pPr>
            <a:lvl2pPr marL="467990" indent="0" algn="ctr">
              <a:buNone/>
              <a:defRPr sz="2047"/>
            </a:lvl2pPr>
            <a:lvl3pPr marL="935980" indent="0" algn="ctr">
              <a:buNone/>
              <a:defRPr sz="1842"/>
            </a:lvl3pPr>
            <a:lvl4pPr marL="1403970" indent="0" algn="ctr">
              <a:buNone/>
              <a:defRPr sz="1638"/>
            </a:lvl4pPr>
            <a:lvl5pPr marL="1871960" indent="0" algn="ctr">
              <a:buNone/>
              <a:defRPr sz="1638"/>
            </a:lvl5pPr>
            <a:lvl6pPr marL="2339950" indent="0" algn="ctr">
              <a:buNone/>
              <a:defRPr sz="1638"/>
            </a:lvl6pPr>
            <a:lvl7pPr marL="2807940" indent="0" algn="ctr">
              <a:buNone/>
              <a:defRPr sz="1638"/>
            </a:lvl7pPr>
            <a:lvl8pPr marL="3275929" indent="0" algn="ctr">
              <a:buNone/>
              <a:defRPr sz="1638"/>
            </a:lvl8pPr>
            <a:lvl9pPr marL="3743919" indent="0" algn="ctr">
              <a:buNone/>
              <a:defRPr sz="1638"/>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05702C4B-F763-4AD1-90DD-B64C3859331A}" type="datetimeFigureOut">
              <a:rPr lang="fr-FR" smtClean="0"/>
              <a:t>13/12/2022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1232988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5702C4B-F763-4AD1-90DD-B64C3859331A}" type="datetimeFigureOut">
              <a:rPr lang="fr-FR" smtClean="0"/>
              <a:t>13/12/2022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2570317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8179" y="649111"/>
            <a:ext cx="2018228" cy="10332156"/>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43493" y="649111"/>
            <a:ext cx="5937687" cy="1033215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5702C4B-F763-4AD1-90DD-B64C3859331A}" type="datetimeFigureOut">
              <a:rPr lang="fr-FR" smtClean="0"/>
              <a:t>13/12/2022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145359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5702C4B-F763-4AD1-90DD-B64C3859331A}" type="datetimeFigureOut">
              <a:rPr lang="fr-FR" smtClean="0"/>
              <a:t>13/12/2022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3711006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38619" y="3039537"/>
            <a:ext cx="8072914" cy="5071532"/>
          </a:xfrm>
        </p:spPr>
        <p:txBody>
          <a:bodyPr anchor="b"/>
          <a:lstStyle>
            <a:lvl1pPr>
              <a:defRPr sz="6142"/>
            </a:lvl1pPr>
          </a:lstStyle>
          <a:p>
            <a:r>
              <a:rPr lang="fr-FR"/>
              <a:t>Modifiez le style du titre</a:t>
            </a:r>
            <a:endParaRPr lang="en-US" dirty="0"/>
          </a:p>
        </p:txBody>
      </p:sp>
      <p:sp>
        <p:nvSpPr>
          <p:cNvPr id="3" name="Text Placeholder 2"/>
          <p:cNvSpPr>
            <a:spLocks noGrp="1"/>
          </p:cNvSpPr>
          <p:nvPr>
            <p:ph type="body" idx="1"/>
          </p:nvPr>
        </p:nvSpPr>
        <p:spPr>
          <a:xfrm>
            <a:off x="638619" y="8159048"/>
            <a:ext cx="8072914" cy="2666999"/>
          </a:xfrm>
        </p:spPr>
        <p:txBody>
          <a:bodyPr/>
          <a:lstStyle>
            <a:lvl1pPr marL="0" indent="0">
              <a:buNone/>
              <a:defRPr sz="2457">
                <a:solidFill>
                  <a:schemeClr val="tx1"/>
                </a:solidFill>
              </a:defRPr>
            </a:lvl1pPr>
            <a:lvl2pPr marL="467990" indent="0">
              <a:buNone/>
              <a:defRPr sz="2047">
                <a:solidFill>
                  <a:schemeClr val="tx1">
                    <a:tint val="75000"/>
                  </a:schemeClr>
                </a:solidFill>
              </a:defRPr>
            </a:lvl2pPr>
            <a:lvl3pPr marL="935980" indent="0">
              <a:buNone/>
              <a:defRPr sz="1842">
                <a:solidFill>
                  <a:schemeClr val="tx1">
                    <a:tint val="75000"/>
                  </a:schemeClr>
                </a:solidFill>
              </a:defRPr>
            </a:lvl3pPr>
            <a:lvl4pPr marL="1403970" indent="0">
              <a:buNone/>
              <a:defRPr sz="1638">
                <a:solidFill>
                  <a:schemeClr val="tx1">
                    <a:tint val="75000"/>
                  </a:schemeClr>
                </a:solidFill>
              </a:defRPr>
            </a:lvl4pPr>
            <a:lvl5pPr marL="1871960" indent="0">
              <a:buNone/>
              <a:defRPr sz="1638">
                <a:solidFill>
                  <a:schemeClr val="tx1">
                    <a:tint val="75000"/>
                  </a:schemeClr>
                </a:solidFill>
              </a:defRPr>
            </a:lvl5pPr>
            <a:lvl6pPr marL="2339950" indent="0">
              <a:buNone/>
              <a:defRPr sz="1638">
                <a:solidFill>
                  <a:schemeClr val="tx1">
                    <a:tint val="75000"/>
                  </a:schemeClr>
                </a:solidFill>
              </a:defRPr>
            </a:lvl6pPr>
            <a:lvl7pPr marL="2807940" indent="0">
              <a:buNone/>
              <a:defRPr sz="1638">
                <a:solidFill>
                  <a:schemeClr val="tx1">
                    <a:tint val="75000"/>
                  </a:schemeClr>
                </a:solidFill>
              </a:defRPr>
            </a:lvl7pPr>
            <a:lvl8pPr marL="3275929" indent="0">
              <a:buNone/>
              <a:defRPr sz="1638">
                <a:solidFill>
                  <a:schemeClr val="tx1">
                    <a:tint val="75000"/>
                  </a:schemeClr>
                </a:solidFill>
              </a:defRPr>
            </a:lvl8pPr>
            <a:lvl9pPr marL="3743919" indent="0">
              <a:buNone/>
              <a:defRPr sz="1638">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5702C4B-F763-4AD1-90DD-B64C3859331A}" type="datetimeFigureOut">
              <a:rPr lang="fr-FR" smtClean="0"/>
              <a:t>13/12/2022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3189794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43493" y="3245556"/>
            <a:ext cx="3977958" cy="77357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738449" y="3245556"/>
            <a:ext cx="3977958" cy="77357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5702C4B-F763-4AD1-90DD-B64C3859331A}" type="datetimeFigureOut">
              <a:rPr lang="fr-FR" smtClean="0"/>
              <a:t>13/12/2022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777665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44712" y="649114"/>
            <a:ext cx="8072914" cy="2356556"/>
          </a:xfrm>
        </p:spPr>
        <p:txBody>
          <a:bodyPr/>
          <a:lstStyle/>
          <a:p>
            <a:r>
              <a:rPr lang="fr-FR"/>
              <a:t>Modifiez le style du titre</a:t>
            </a:r>
            <a:endParaRPr lang="en-US" dirty="0"/>
          </a:p>
        </p:txBody>
      </p:sp>
      <p:sp>
        <p:nvSpPr>
          <p:cNvPr id="3" name="Text Placeholder 2"/>
          <p:cNvSpPr>
            <a:spLocks noGrp="1"/>
          </p:cNvSpPr>
          <p:nvPr>
            <p:ph type="body" idx="1"/>
          </p:nvPr>
        </p:nvSpPr>
        <p:spPr>
          <a:xfrm>
            <a:off x="644713" y="2988734"/>
            <a:ext cx="3959676" cy="1464732"/>
          </a:xfrm>
        </p:spPr>
        <p:txBody>
          <a:bodyPr anchor="b"/>
          <a:lstStyle>
            <a:lvl1pPr marL="0" indent="0">
              <a:buNone/>
              <a:defRPr sz="2457" b="1"/>
            </a:lvl1pPr>
            <a:lvl2pPr marL="467990" indent="0">
              <a:buNone/>
              <a:defRPr sz="2047" b="1"/>
            </a:lvl2pPr>
            <a:lvl3pPr marL="935980" indent="0">
              <a:buNone/>
              <a:defRPr sz="1842" b="1"/>
            </a:lvl3pPr>
            <a:lvl4pPr marL="1403970" indent="0">
              <a:buNone/>
              <a:defRPr sz="1638" b="1"/>
            </a:lvl4pPr>
            <a:lvl5pPr marL="1871960" indent="0">
              <a:buNone/>
              <a:defRPr sz="1638" b="1"/>
            </a:lvl5pPr>
            <a:lvl6pPr marL="2339950" indent="0">
              <a:buNone/>
              <a:defRPr sz="1638" b="1"/>
            </a:lvl6pPr>
            <a:lvl7pPr marL="2807940" indent="0">
              <a:buNone/>
              <a:defRPr sz="1638" b="1"/>
            </a:lvl7pPr>
            <a:lvl8pPr marL="3275929" indent="0">
              <a:buNone/>
              <a:defRPr sz="1638" b="1"/>
            </a:lvl8pPr>
            <a:lvl9pPr marL="3743919" indent="0">
              <a:buNone/>
              <a:defRPr sz="1638" b="1"/>
            </a:lvl9pPr>
          </a:lstStyle>
          <a:p>
            <a:pPr lvl="0"/>
            <a:r>
              <a:rPr lang="fr-FR"/>
              <a:t>Cliquez pour modifier les styles du texte du masque</a:t>
            </a:r>
          </a:p>
        </p:txBody>
      </p:sp>
      <p:sp>
        <p:nvSpPr>
          <p:cNvPr id="4" name="Content Placeholder 3"/>
          <p:cNvSpPr>
            <a:spLocks noGrp="1"/>
          </p:cNvSpPr>
          <p:nvPr>
            <p:ph sz="half" idx="2"/>
          </p:nvPr>
        </p:nvSpPr>
        <p:spPr>
          <a:xfrm>
            <a:off x="644713" y="4453467"/>
            <a:ext cx="3959676" cy="65503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38450" y="2988734"/>
            <a:ext cx="3979177" cy="1464732"/>
          </a:xfrm>
        </p:spPr>
        <p:txBody>
          <a:bodyPr anchor="b"/>
          <a:lstStyle>
            <a:lvl1pPr marL="0" indent="0">
              <a:buNone/>
              <a:defRPr sz="2457" b="1"/>
            </a:lvl1pPr>
            <a:lvl2pPr marL="467990" indent="0">
              <a:buNone/>
              <a:defRPr sz="2047" b="1"/>
            </a:lvl2pPr>
            <a:lvl3pPr marL="935980" indent="0">
              <a:buNone/>
              <a:defRPr sz="1842" b="1"/>
            </a:lvl3pPr>
            <a:lvl4pPr marL="1403970" indent="0">
              <a:buNone/>
              <a:defRPr sz="1638" b="1"/>
            </a:lvl4pPr>
            <a:lvl5pPr marL="1871960" indent="0">
              <a:buNone/>
              <a:defRPr sz="1638" b="1"/>
            </a:lvl5pPr>
            <a:lvl6pPr marL="2339950" indent="0">
              <a:buNone/>
              <a:defRPr sz="1638" b="1"/>
            </a:lvl6pPr>
            <a:lvl7pPr marL="2807940" indent="0">
              <a:buNone/>
              <a:defRPr sz="1638" b="1"/>
            </a:lvl7pPr>
            <a:lvl8pPr marL="3275929" indent="0">
              <a:buNone/>
              <a:defRPr sz="1638" b="1"/>
            </a:lvl8pPr>
            <a:lvl9pPr marL="3743919" indent="0">
              <a:buNone/>
              <a:defRPr sz="1638" b="1"/>
            </a:lvl9pPr>
          </a:lstStyle>
          <a:p>
            <a:pPr lvl="0"/>
            <a:r>
              <a:rPr lang="fr-FR"/>
              <a:t>Cliquez pour modifier les styles du texte du masque</a:t>
            </a:r>
          </a:p>
        </p:txBody>
      </p:sp>
      <p:sp>
        <p:nvSpPr>
          <p:cNvPr id="6" name="Content Placeholder 5"/>
          <p:cNvSpPr>
            <a:spLocks noGrp="1"/>
          </p:cNvSpPr>
          <p:nvPr>
            <p:ph sz="quarter" idx="4"/>
          </p:nvPr>
        </p:nvSpPr>
        <p:spPr>
          <a:xfrm>
            <a:off x="4738450" y="4453467"/>
            <a:ext cx="3979177" cy="65503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5702C4B-F763-4AD1-90DD-B64C3859331A}" type="datetimeFigureOut">
              <a:rPr lang="fr-FR" smtClean="0"/>
              <a:t>13/12/2022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379527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5702C4B-F763-4AD1-90DD-B64C3859331A}" type="datetimeFigureOut">
              <a:rPr lang="fr-FR" smtClean="0"/>
              <a:t>13/12/2022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1926122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702C4B-F763-4AD1-90DD-B64C3859331A}" type="datetimeFigureOut">
              <a:rPr lang="fr-FR" smtClean="0"/>
              <a:t>13/12/2022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2349414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44712" y="812800"/>
            <a:ext cx="3018811" cy="2844800"/>
          </a:xfrm>
        </p:spPr>
        <p:txBody>
          <a:bodyPr anchor="b"/>
          <a:lstStyle>
            <a:lvl1pPr>
              <a:defRPr sz="3276"/>
            </a:lvl1pPr>
          </a:lstStyle>
          <a:p>
            <a:r>
              <a:rPr lang="fr-FR"/>
              <a:t>Modifiez le style du titre</a:t>
            </a:r>
            <a:endParaRPr lang="en-US" dirty="0"/>
          </a:p>
        </p:txBody>
      </p:sp>
      <p:sp>
        <p:nvSpPr>
          <p:cNvPr id="3" name="Content Placeholder 2"/>
          <p:cNvSpPr>
            <a:spLocks noGrp="1"/>
          </p:cNvSpPr>
          <p:nvPr>
            <p:ph idx="1"/>
          </p:nvPr>
        </p:nvSpPr>
        <p:spPr>
          <a:xfrm>
            <a:off x="3979177" y="1755425"/>
            <a:ext cx="4738449" cy="8664222"/>
          </a:xfrm>
        </p:spPr>
        <p:txBody>
          <a:bodyPr/>
          <a:lstStyle>
            <a:lvl1pPr>
              <a:defRPr sz="3276"/>
            </a:lvl1pPr>
            <a:lvl2pPr>
              <a:defRPr sz="2866"/>
            </a:lvl2pPr>
            <a:lvl3pPr>
              <a:defRPr sz="2457"/>
            </a:lvl3pPr>
            <a:lvl4pPr>
              <a:defRPr sz="2047"/>
            </a:lvl4pPr>
            <a:lvl5pPr>
              <a:defRPr sz="2047"/>
            </a:lvl5pPr>
            <a:lvl6pPr>
              <a:defRPr sz="2047"/>
            </a:lvl6pPr>
            <a:lvl7pPr>
              <a:defRPr sz="2047"/>
            </a:lvl7pPr>
            <a:lvl8pPr>
              <a:defRPr sz="2047"/>
            </a:lvl8pPr>
            <a:lvl9pPr>
              <a:defRPr sz="2047"/>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44712" y="3657600"/>
            <a:ext cx="3018811" cy="6776156"/>
          </a:xfrm>
        </p:spPr>
        <p:txBody>
          <a:bodyPr/>
          <a:lstStyle>
            <a:lvl1pPr marL="0" indent="0">
              <a:buNone/>
              <a:defRPr sz="1638"/>
            </a:lvl1pPr>
            <a:lvl2pPr marL="467990" indent="0">
              <a:buNone/>
              <a:defRPr sz="1433"/>
            </a:lvl2pPr>
            <a:lvl3pPr marL="935980" indent="0">
              <a:buNone/>
              <a:defRPr sz="1228"/>
            </a:lvl3pPr>
            <a:lvl4pPr marL="1403970" indent="0">
              <a:buNone/>
              <a:defRPr sz="1024"/>
            </a:lvl4pPr>
            <a:lvl5pPr marL="1871960" indent="0">
              <a:buNone/>
              <a:defRPr sz="1024"/>
            </a:lvl5pPr>
            <a:lvl6pPr marL="2339950" indent="0">
              <a:buNone/>
              <a:defRPr sz="1024"/>
            </a:lvl6pPr>
            <a:lvl7pPr marL="2807940" indent="0">
              <a:buNone/>
              <a:defRPr sz="1024"/>
            </a:lvl7pPr>
            <a:lvl8pPr marL="3275929" indent="0">
              <a:buNone/>
              <a:defRPr sz="1024"/>
            </a:lvl8pPr>
            <a:lvl9pPr marL="3743919" indent="0">
              <a:buNone/>
              <a:defRPr sz="1024"/>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5702C4B-F763-4AD1-90DD-B64C3859331A}" type="datetimeFigureOut">
              <a:rPr lang="fr-FR" smtClean="0"/>
              <a:t>13/12/2022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1693440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44712" y="812800"/>
            <a:ext cx="3018811" cy="2844800"/>
          </a:xfrm>
        </p:spPr>
        <p:txBody>
          <a:bodyPr anchor="b"/>
          <a:lstStyle>
            <a:lvl1pPr>
              <a:defRPr sz="3276"/>
            </a:lvl1pPr>
          </a:lstStyle>
          <a:p>
            <a:r>
              <a:rPr lang="fr-FR"/>
              <a:t>Modifiez le style du titre</a:t>
            </a:r>
            <a:endParaRPr lang="en-US" dirty="0"/>
          </a:p>
        </p:txBody>
      </p:sp>
      <p:sp>
        <p:nvSpPr>
          <p:cNvPr id="3" name="Picture Placeholder 2"/>
          <p:cNvSpPr>
            <a:spLocks noGrp="1" noChangeAspect="1"/>
          </p:cNvSpPr>
          <p:nvPr>
            <p:ph type="pic" idx="1"/>
          </p:nvPr>
        </p:nvSpPr>
        <p:spPr>
          <a:xfrm>
            <a:off x="3979177" y="1755425"/>
            <a:ext cx="4738449" cy="8664222"/>
          </a:xfrm>
        </p:spPr>
        <p:txBody>
          <a:bodyPr anchor="t"/>
          <a:lstStyle>
            <a:lvl1pPr marL="0" indent="0">
              <a:buNone/>
              <a:defRPr sz="3276"/>
            </a:lvl1pPr>
            <a:lvl2pPr marL="467990" indent="0">
              <a:buNone/>
              <a:defRPr sz="2866"/>
            </a:lvl2pPr>
            <a:lvl3pPr marL="935980" indent="0">
              <a:buNone/>
              <a:defRPr sz="2457"/>
            </a:lvl3pPr>
            <a:lvl4pPr marL="1403970" indent="0">
              <a:buNone/>
              <a:defRPr sz="2047"/>
            </a:lvl4pPr>
            <a:lvl5pPr marL="1871960" indent="0">
              <a:buNone/>
              <a:defRPr sz="2047"/>
            </a:lvl5pPr>
            <a:lvl6pPr marL="2339950" indent="0">
              <a:buNone/>
              <a:defRPr sz="2047"/>
            </a:lvl6pPr>
            <a:lvl7pPr marL="2807940" indent="0">
              <a:buNone/>
              <a:defRPr sz="2047"/>
            </a:lvl7pPr>
            <a:lvl8pPr marL="3275929" indent="0">
              <a:buNone/>
              <a:defRPr sz="2047"/>
            </a:lvl8pPr>
            <a:lvl9pPr marL="3743919" indent="0">
              <a:buNone/>
              <a:defRPr sz="2047"/>
            </a:lvl9pPr>
          </a:lstStyle>
          <a:p>
            <a:r>
              <a:rPr lang="fr-FR"/>
              <a:t>Cliquez sur l'icône pour ajouter une image</a:t>
            </a:r>
            <a:endParaRPr lang="en-US" dirty="0"/>
          </a:p>
        </p:txBody>
      </p:sp>
      <p:sp>
        <p:nvSpPr>
          <p:cNvPr id="4" name="Text Placeholder 3"/>
          <p:cNvSpPr>
            <a:spLocks noGrp="1"/>
          </p:cNvSpPr>
          <p:nvPr>
            <p:ph type="body" sz="half" idx="2"/>
          </p:nvPr>
        </p:nvSpPr>
        <p:spPr>
          <a:xfrm>
            <a:off x="644712" y="3657600"/>
            <a:ext cx="3018811" cy="6776156"/>
          </a:xfrm>
        </p:spPr>
        <p:txBody>
          <a:bodyPr/>
          <a:lstStyle>
            <a:lvl1pPr marL="0" indent="0">
              <a:buNone/>
              <a:defRPr sz="1638"/>
            </a:lvl1pPr>
            <a:lvl2pPr marL="467990" indent="0">
              <a:buNone/>
              <a:defRPr sz="1433"/>
            </a:lvl2pPr>
            <a:lvl3pPr marL="935980" indent="0">
              <a:buNone/>
              <a:defRPr sz="1228"/>
            </a:lvl3pPr>
            <a:lvl4pPr marL="1403970" indent="0">
              <a:buNone/>
              <a:defRPr sz="1024"/>
            </a:lvl4pPr>
            <a:lvl5pPr marL="1871960" indent="0">
              <a:buNone/>
              <a:defRPr sz="1024"/>
            </a:lvl5pPr>
            <a:lvl6pPr marL="2339950" indent="0">
              <a:buNone/>
              <a:defRPr sz="1024"/>
            </a:lvl6pPr>
            <a:lvl7pPr marL="2807940" indent="0">
              <a:buNone/>
              <a:defRPr sz="1024"/>
            </a:lvl7pPr>
            <a:lvl8pPr marL="3275929" indent="0">
              <a:buNone/>
              <a:defRPr sz="1024"/>
            </a:lvl8pPr>
            <a:lvl9pPr marL="3743919" indent="0">
              <a:buNone/>
              <a:defRPr sz="1024"/>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5702C4B-F763-4AD1-90DD-B64C3859331A}" type="datetimeFigureOut">
              <a:rPr lang="fr-FR" smtClean="0"/>
              <a:t>13/12/2022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1116197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3493" y="649114"/>
            <a:ext cx="8072914" cy="235655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43493" y="3245556"/>
            <a:ext cx="8072914" cy="773571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43493" y="11300181"/>
            <a:ext cx="2105978" cy="649111"/>
          </a:xfrm>
          <a:prstGeom prst="rect">
            <a:avLst/>
          </a:prstGeom>
        </p:spPr>
        <p:txBody>
          <a:bodyPr vert="horz" lIns="91440" tIns="45720" rIns="91440" bIns="45720" rtlCol="0" anchor="ctr"/>
          <a:lstStyle>
            <a:lvl1pPr algn="l">
              <a:defRPr sz="1228">
                <a:solidFill>
                  <a:schemeClr val="tx1">
                    <a:tint val="75000"/>
                  </a:schemeClr>
                </a:solidFill>
              </a:defRPr>
            </a:lvl1pPr>
          </a:lstStyle>
          <a:p>
            <a:fld id="{05702C4B-F763-4AD1-90DD-B64C3859331A}" type="datetimeFigureOut">
              <a:rPr lang="fr-FR" smtClean="0"/>
              <a:t>13/12/2022</a:t>
            </a:fld>
            <a:endParaRPr lang="fr-FR"/>
          </a:p>
        </p:txBody>
      </p:sp>
      <p:sp>
        <p:nvSpPr>
          <p:cNvPr id="5" name="Footer Placeholder 4"/>
          <p:cNvSpPr>
            <a:spLocks noGrp="1"/>
          </p:cNvSpPr>
          <p:nvPr>
            <p:ph type="ftr" sz="quarter" idx="3"/>
          </p:nvPr>
        </p:nvSpPr>
        <p:spPr>
          <a:xfrm>
            <a:off x="3100467" y="11300181"/>
            <a:ext cx="3158966" cy="649111"/>
          </a:xfrm>
          <a:prstGeom prst="rect">
            <a:avLst/>
          </a:prstGeom>
        </p:spPr>
        <p:txBody>
          <a:bodyPr vert="horz" lIns="91440" tIns="45720" rIns="91440" bIns="45720" rtlCol="0" anchor="ctr"/>
          <a:lstStyle>
            <a:lvl1pPr algn="ctr">
              <a:defRPr sz="1228">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610429" y="11300181"/>
            <a:ext cx="2105978" cy="649111"/>
          </a:xfrm>
          <a:prstGeom prst="rect">
            <a:avLst/>
          </a:prstGeom>
        </p:spPr>
        <p:txBody>
          <a:bodyPr vert="horz" lIns="91440" tIns="45720" rIns="91440" bIns="45720" rtlCol="0" anchor="ctr"/>
          <a:lstStyle>
            <a:lvl1pPr algn="r">
              <a:defRPr sz="1228">
                <a:solidFill>
                  <a:schemeClr val="tx1">
                    <a:tint val="75000"/>
                  </a:schemeClr>
                </a:solidFill>
              </a:defRPr>
            </a:lvl1pPr>
          </a:lstStyle>
          <a:p>
            <a:fld id="{187F7497-0279-4A48-AEE5-CEE3D23633D0}" type="slidenum">
              <a:rPr lang="fr-FR" smtClean="0"/>
              <a:t>‹N°›</a:t>
            </a:fld>
            <a:endParaRPr lang="fr-FR"/>
          </a:p>
        </p:txBody>
      </p:sp>
    </p:spTree>
    <p:extLst>
      <p:ext uri="{BB962C8B-B14F-4D97-AF65-F5344CB8AC3E}">
        <p14:creationId xmlns:p14="http://schemas.microsoft.com/office/powerpoint/2010/main" val="38972523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35980" rtl="0" eaLnBrk="1" latinLnBrk="0" hangingPunct="1">
        <a:lnSpc>
          <a:spcPct val="90000"/>
        </a:lnSpc>
        <a:spcBef>
          <a:spcPct val="0"/>
        </a:spcBef>
        <a:buNone/>
        <a:defRPr sz="4504" kern="1200">
          <a:solidFill>
            <a:schemeClr val="tx1"/>
          </a:solidFill>
          <a:latin typeface="+mj-lt"/>
          <a:ea typeface="+mj-ea"/>
          <a:cs typeface="+mj-cs"/>
        </a:defRPr>
      </a:lvl1pPr>
    </p:titleStyle>
    <p:bodyStyle>
      <a:lvl1pPr marL="233995" indent="-233995" algn="l" defTabSz="935980" rtl="0" eaLnBrk="1" latinLnBrk="0" hangingPunct="1">
        <a:lnSpc>
          <a:spcPct val="90000"/>
        </a:lnSpc>
        <a:spcBef>
          <a:spcPts val="1024"/>
        </a:spcBef>
        <a:buFont typeface="Arial" panose="020B0604020202020204" pitchFamily="34" charset="0"/>
        <a:buChar char="•"/>
        <a:defRPr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9pPr>
    </p:bodyStyle>
    <p:otherStyle>
      <a:defPPr>
        <a:defRPr lang="en-US"/>
      </a:defPPr>
      <a:lvl1pPr marL="0" algn="l" defTabSz="935980" rtl="0" eaLnBrk="1" latinLnBrk="0" hangingPunct="1">
        <a:defRPr sz="1842" kern="1200">
          <a:solidFill>
            <a:schemeClr val="tx1"/>
          </a:solidFill>
          <a:latin typeface="+mn-lt"/>
          <a:ea typeface="+mn-ea"/>
          <a:cs typeface="+mn-cs"/>
        </a:defRPr>
      </a:lvl1pPr>
      <a:lvl2pPr marL="467990" algn="l" defTabSz="935980" rtl="0" eaLnBrk="1" latinLnBrk="0" hangingPunct="1">
        <a:defRPr sz="1842" kern="1200">
          <a:solidFill>
            <a:schemeClr val="tx1"/>
          </a:solidFill>
          <a:latin typeface="+mn-lt"/>
          <a:ea typeface="+mn-ea"/>
          <a:cs typeface="+mn-cs"/>
        </a:defRPr>
      </a:lvl2pPr>
      <a:lvl3pPr marL="935980" algn="l" defTabSz="935980" rtl="0" eaLnBrk="1" latinLnBrk="0" hangingPunct="1">
        <a:defRPr sz="1842" kern="1200">
          <a:solidFill>
            <a:schemeClr val="tx1"/>
          </a:solidFill>
          <a:latin typeface="+mn-lt"/>
          <a:ea typeface="+mn-ea"/>
          <a:cs typeface="+mn-cs"/>
        </a:defRPr>
      </a:lvl3pPr>
      <a:lvl4pPr marL="1403970" algn="l" defTabSz="935980" rtl="0" eaLnBrk="1" latinLnBrk="0" hangingPunct="1">
        <a:defRPr sz="1842" kern="1200">
          <a:solidFill>
            <a:schemeClr val="tx1"/>
          </a:solidFill>
          <a:latin typeface="+mn-lt"/>
          <a:ea typeface="+mn-ea"/>
          <a:cs typeface="+mn-cs"/>
        </a:defRPr>
      </a:lvl4pPr>
      <a:lvl5pPr marL="1871960" algn="l" defTabSz="935980" rtl="0" eaLnBrk="1" latinLnBrk="0" hangingPunct="1">
        <a:defRPr sz="1842" kern="1200">
          <a:solidFill>
            <a:schemeClr val="tx1"/>
          </a:solidFill>
          <a:latin typeface="+mn-lt"/>
          <a:ea typeface="+mn-ea"/>
          <a:cs typeface="+mn-cs"/>
        </a:defRPr>
      </a:lvl5pPr>
      <a:lvl6pPr marL="2339950" algn="l" defTabSz="935980" rtl="0" eaLnBrk="1" latinLnBrk="0" hangingPunct="1">
        <a:defRPr sz="1842" kern="1200">
          <a:solidFill>
            <a:schemeClr val="tx1"/>
          </a:solidFill>
          <a:latin typeface="+mn-lt"/>
          <a:ea typeface="+mn-ea"/>
          <a:cs typeface="+mn-cs"/>
        </a:defRPr>
      </a:lvl6pPr>
      <a:lvl7pPr marL="2807940" algn="l" defTabSz="935980" rtl="0" eaLnBrk="1" latinLnBrk="0" hangingPunct="1">
        <a:defRPr sz="1842" kern="1200">
          <a:solidFill>
            <a:schemeClr val="tx1"/>
          </a:solidFill>
          <a:latin typeface="+mn-lt"/>
          <a:ea typeface="+mn-ea"/>
          <a:cs typeface="+mn-cs"/>
        </a:defRPr>
      </a:lvl7pPr>
      <a:lvl8pPr marL="3275929" algn="l" defTabSz="935980" rtl="0" eaLnBrk="1" latinLnBrk="0" hangingPunct="1">
        <a:defRPr sz="1842" kern="1200">
          <a:solidFill>
            <a:schemeClr val="tx1"/>
          </a:solidFill>
          <a:latin typeface="+mn-lt"/>
          <a:ea typeface="+mn-ea"/>
          <a:cs typeface="+mn-cs"/>
        </a:defRPr>
      </a:lvl8pPr>
      <a:lvl9pPr marL="3743919" algn="l" defTabSz="935980" rtl="0" eaLnBrk="1" latinLnBrk="0" hangingPunct="1">
        <a:defRPr sz="18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annuaire.action-sociale.org/etablissements/protection-de-l-enfance/maison-d-enfants-a-caractere-social-177/rgn-pays-de-la-loire.html" TargetMode="External"/><Relationship Id="rId13" Type="http://schemas.openxmlformats.org/officeDocument/2006/relationships/hyperlink" Target="https://www.google.com/search?q=centre+de+soin+%C3%A9tude&amp;biw=1536&amp;bih=722&amp;ei=zWa5YprEOsHO7_UP3o2ZsAg&amp;ved=0ahUKEwja3rCHmM34AhVB57sIHd5GBoYQ4dUDCA4&amp;uact=5&amp;oq=centre+de+soin+%C3%A9tude&amp;gs_lcp=Cgdnd3Mtd2l6EAMyCwguEIAEEMcBEK8BMgYIABAeEBYyBggAEB4QFjIGCAAQHhAWMgYIABAeEBYyBggAEB4QFjIGCAAQHhAWOgUIABCABDoRCC4QgAQQsQMQgwEQxwEQowI6EQguEIAEELEDEIMBEMcBENEDOgsIABCABBCxAxCDAToOCC4QgAQQsQMQxwEQ0QM6BAgAEEM6CAgAEIAEELEDOgoILhDHARCvARBDOgsILhCABBCxAxCDAToFCC4QgAQ6CAgAELEDEIMBOhEILhCxAxCDARDHARCvARDUAjoOCC4QsQMQgwEQxwEQrwE6CAguEIAEENQCOgsILhCSAxDHARCvAToLCAAQgAQQsQMQyQM6BQgAELEDOgUIABCSAzoICAAQgAQQyQM6CggAEB4QDxAWEAo6CAgAEB4QDxAWSgQIQRgASgQIRhgAUABY3Q5gphBoAHABeACAAYkBiAGBEZIBBDYuMTSYAQCgAQHAAQE&amp;sclient=gws-wiz&amp;safe=active&amp;ssui=on" TargetMode="External"/><Relationship Id="rId3" Type="http://schemas.openxmlformats.org/officeDocument/2006/relationships/hyperlink" Target="https://3114.fr/" TargetMode="External"/><Relationship Id="rId7" Type="http://schemas.openxmlformats.org/officeDocument/2006/relationships/hyperlink" Target="https://www.maine-et-loire.fr/fileadmin/Departement/Services-informations/Enfance/DEP49-enfance-en-danger-faisceaux-indices.pdf" TargetMode="External"/><Relationship Id="rId12" Type="http://schemas.openxmlformats.org/officeDocument/2006/relationships/hyperlink" Target="https://www.google.com/search?q=cmpp%20angers&amp;rlz=1C1GCEU_frFR965FR965&amp;oq=CMPP&amp;aqs=chrome.1.69i57j0i402j46i175i199i512j0i512j46i175i199i512l2j0i512l2j46i175i199i512l2.3684j0j1&amp;sourceid=chrome&amp;ie=UTF-8&amp;tbs=lf:1,lf_ui:2&amp;tbm=lcl&amp;rflfq=1&amp;num=10&amp;rldimm=2113331285792393815&amp;lqi=CgtjbXBwIGFuZ2Vyc1oNIgtjbXBwIGFuZ2Vyc5IBFW1lbnRhbF9oZWFsdGhfc2VydmljZaoBDBABKggiBGNtcHAoBA&amp;ved=2ahUKEwibjZXv3L74AhWc7rsIHZ6gA8oQvS56BAgEEAE&amp;sa=X&amp;rlst=f&amp;safe=active&amp;ssui=on" TargetMode="External"/><Relationship Id="rId2" Type="http://schemas.openxmlformats.org/officeDocument/2006/relationships/hyperlink" Target="https://www.filsantejeunes.com/" TargetMode="External"/><Relationship Id="rId1" Type="http://schemas.openxmlformats.org/officeDocument/2006/relationships/slideLayout" Target="../slideLayouts/slideLayout2.xml"/><Relationship Id="rId6" Type="http://schemas.openxmlformats.org/officeDocument/2006/relationships/hyperlink" Target="https://www.google.com/search?q=UDAF+49&amp;rlz=1C1GCEU_frFR965FR965&amp;oq=UDAF+49&amp;aqs=chrome.0.69i59j46i175i199i512j0i512l2j46i175i199i512j0i512l2j69i60.1768j0j1&amp;sourceid=chrome&amp;ie=UTF-8&amp;safe=active&amp;ssui=on" TargetMode="External"/><Relationship Id="rId11" Type="http://schemas.openxmlformats.org/officeDocument/2006/relationships/hyperlink" Target="https://www.google.com/search?q=CMPP&amp;rlz=1C1GCEU_frFR965FR965&amp;ei=fwGnYqaeI4W39u8PsrmNwA0&amp;ved=2ahUKEwiS886kjar4AhWbif0HHeLWCRQQvS56BAgGEAE&amp;uact=5&amp;oq=CMPP&amp;gs_lcp=Cgdnd3Mtd2l6EAMyCwgAEIAEELEDEMkDMgUIABCSAzILCC4QgAQQxwEQrwEyCwguEIAEEMcBEK8BMgsILhCABBDHARCvATIFCAAQgAQyBQgAEIAEMgsILhCABBDHARCvATILCC4QgAQQxwEQrwEyBQgAEIAEOgQIABBDOgoILhDHARDRAxBDOgsIABCABBCxAxCDAToKCAAQ6gIQtAIQQzoTCC4QxwEQrwEQ1AIQ6gIQtAIQQzoKCAAQsQMQgwEQQzoRCC4QgAQQsQMQgwEQxwEQowI6CAgAEIAEELEDOg4ILhCxAxCDARDHARCjAkoECEEYAEoECEYYAFAAWOceYMchaAFwAHgAgAFriAH-ApIBAzQuMZgBAKABAbABCsABAQ&amp;sclient=gws-wiz&amp;tbs=lf:1,lf_ui:2&amp;tbm=lcl&amp;rflfq=1&amp;num=10&amp;rldimm=1918115081385233221&amp;lqi=CgRDTVBQGSlKgmqufjEfWgYiBGNtcHCSAQxwc3ljaG9sb2dpc3SqAQwQASoIIgRjbXBwKAQ&amp;sa=X&amp;rlst=f&amp;safe=active&amp;ssui=on" TargetMode="External"/><Relationship Id="rId5" Type="http://schemas.openxmlformats.org/officeDocument/2006/relationships/hyperlink" Target="mailto:contact@france-victime49.com" TargetMode="External"/><Relationship Id="rId10" Type="http://schemas.openxmlformats.org/officeDocument/2006/relationships/hyperlink" Target="https://www.google.com/search?rlz=1C1GCEU_frFR965FR965&amp;tbs=lf:1,lf_ui:2&amp;tbm=lcl&amp;q=SESSAD+49&amp;rflfq=1&amp;num=10&amp;ved=2ahUKEwjiudjb2774AhUWm_0HHYI7BsAQtgN6BAgEEAY&amp;safe=active&amp;ssui=on" TargetMode="External"/><Relationship Id="rId4" Type="http://schemas.openxmlformats.org/officeDocument/2006/relationships/hyperlink" Target="https://www.google.com/search?q=AAVAS+angers&amp;rlz=1C1GCEU_frFR965FR965&amp;ei=mWm5YoKJM5DUaaCGrogK&amp;ved=0ahUKEwjCud7cms34AhUQahoKHSCDC6EQ4dUDCA4&amp;uact=5&amp;oq=AAVAS+angers&amp;gs_lcp=Cgdnd3Mtd2l6EAMyCwguEIAEEMcBEK8BMgIIJjoECAAQQzoRCC4QgAQQsQMQgwEQxwEQ0QM6CwgAEIAEELEDEIMBOggIABCABBCxAzoRCC4QgAQQsQMQgwEQxwEQowI6BQgAEIAEOggIABCxAxCDAToICC4QgAQQsQM6CwguEIAEELEDENQCOggILhCxAxCDAToRCC4QgAQQsQMQxwEQ0QMQ1AI6CgguEMcBENEDEEM6BAgAEAM6EAguELEDEMcBENEDENQCEEM6BwgAELEDEEM6DgguEIAEELEDEIMBENQCOgcIABCABBAKOgUILhCABDoHCC4QsQMQCjoKCC4QsQMQ1AIQCjoKCAAQsQMQgwEQCjoGCAAQChADOgoILhDHARCvARAKOgQIABAKOg0ILhDHARDRAxDUAhAKOgoILhDHARDRAxATOgYIABAeEBM6CAgAEB4QChATOhQILhCABBCxAxCDARDHARCjAhDUAjoLCC4QgAQQsQMQgwE6CggAELEDEIMBEEM6EAguELEDEMcBENEDENQCEAo6BwgAELEDEAo6BAgAEBM6BggAEAoQEzoICAAQHhAWEBM6CAgAEB4QFhAKOgYIABAeEBZKBAhBGABKBAhGGABQAFjWgAFgt4IBaANwAXgAgAFiiAGjCpIBAjE5mAEAoAEBwAEB&amp;sclient=gws-wiz&amp;safe=active&amp;ssui=on" TargetMode="External"/><Relationship Id="rId9" Type="http://schemas.openxmlformats.org/officeDocument/2006/relationships/hyperlink" Target="https://www.google.com/search?q=ACVS+49&amp;rlz=1C1GCEU_frFR965FR965&amp;ei=9PmmYu-qF-iN9u8P67WjwAk&amp;ved=0ahUKEwjv9ITchar4AhXohv0HHevaCJgQ4dUDCA4&amp;uact=5&amp;oq=ACVS+49&amp;gs_lcp=Cgdnd3Mtd2l6EAMyCwguEIAEEMcBEK8BMgIIJjoRCC4QgAQQsQMQgwEQxwEQ0QM6CAguELEDEIMBOgsIABCABBCxAxCDAToICAAQgAQQsQM6EQguEIAEELEDEIMBEMcBEKMCOgsILhCABBDHARDRAzoECAAQQzoICAAQsQMQgwE6CgguEMcBEK8BEEM6BQgAEIAEOgcIABCABBAKSgQIQRgASgQIRhgAUABY1w1gmBNoAHABeACAAVqIAdADkgEBN5gBAKABAcABAQ&amp;sclient=gws-wiz&amp;safe=active&amp;ssui=o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maine-et-loire.fr/fileadmin/Departement/Services-informations/Enfance/DEP49-enfance-en-danger-faisceaux-indice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isocèle 3">
            <a:extLst>
              <a:ext uri="{FF2B5EF4-FFF2-40B4-BE49-F238E27FC236}">
                <a16:creationId xmlns:a16="http://schemas.microsoft.com/office/drawing/2014/main" id="{629D5ABD-9A67-44A0-B35D-C5F913065F86}"/>
              </a:ext>
            </a:extLst>
          </p:cNvPr>
          <p:cNvSpPr/>
          <p:nvPr/>
        </p:nvSpPr>
        <p:spPr>
          <a:xfrm rot="10800000">
            <a:off x="966768" y="1276490"/>
            <a:ext cx="8182368" cy="10054136"/>
          </a:xfrm>
          <a:prstGeom prst="triangle">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72"/>
          </a:p>
        </p:txBody>
      </p:sp>
      <p:sp>
        <p:nvSpPr>
          <p:cNvPr id="8" name="Rectangle 7">
            <a:extLst>
              <a:ext uri="{FF2B5EF4-FFF2-40B4-BE49-F238E27FC236}">
                <a16:creationId xmlns:a16="http://schemas.microsoft.com/office/drawing/2014/main" id="{0EE5B602-F1CB-48DC-AC0F-0ACAE08A4B89}"/>
              </a:ext>
            </a:extLst>
          </p:cNvPr>
          <p:cNvSpPr/>
          <p:nvPr/>
        </p:nvSpPr>
        <p:spPr>
          <a:xfrm>
            <a:off x="308351" y="11362370"/>
            <a:ext cx="8855271" cy="76694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rPr>
              <a:t>Fiche outil:</a:t>
            </a:r>
          </a:p>
          <a:p>
            <a:pPr algn="ctr"/>
            <a:r>
              <a:rPr lang="fr-FR" sz="2000" b="1" dirty="0">
                <a:solidFill>
                  <a:schemeClr val="tx1"/>
                </a:solidFill>
              </a:rPr>
              <a:t>Parcours de soins/ santé en santé mentale - Organisation territoriale CPTS</a:t>
            </a:r>
          </a:p>
        </p:txBody>
      </p:sp>
      <p:cxnSp>
        <p:nvCxnSpPr>
          <p:cNvPr id="17" name="Connecteur droit avec flèche 16">
            <a:extLst>
              <a:ext uri="{FF2B5EF4-FFF2-40B4-BE49-F238E27FC236}">
                <a16:creationId xmlns:a16="http://schemas.microsoft.com/office/drawing/2014/main" id="{137C9F1A-2200-4390-8097-68AAF2875F0E}"/>
              </a:ext>
            </a:extLst>
          </p:cNvPr>
          <p:cNvCxnSpPr>
            <a:cxnSpLocks/>
            <a:endCxn id="4" idx="0"/>
          </p:cNvCxnSpPr>
          <p:nvPr/>
        </p:nvCxnSpPr>
        <p:spPr>
          <a:xfrm flipH="1">
            <a:off x="5057952" y="1284739"/>
            <a:ext cx="112266" cy="10045887"/>
          </a:xfrm>
          <a:prstGeom prst="straightConnector1">
            <a:avLst/>
          </a:prstGeom>
          <a:ln w="31750">
            <a:solidFill>
              <a:srgbClr val="00B0F0"/>
            </a:solidFill>
            <a:tailEnd type="triangle"/>
          </a:ln>
        </p:spPr>
        <p:style>
          <a:lnRef idx="1">
            <a:schemeClr val="dk1"/>
          </a:lnRef>
          <a:fillRef idx="0">
            <a:schemeClr val="dk1"/>
          </a:fillRef>
          <a:effectRef idx="0">
            <a:schemeClr val="dk1"/>
          </a:effectRef>
          <a:fontRef idx="minor">
            <a:schemeClr val="tx1"/>
          </a:fontRef>
        </p:style>
      </p:cxnSp>
      <p:sp>
        <p:nvSpPr>
          <p:cNvPr id="44" name="Rectangle 43">
            <a:extLst>
              <a:ext uri="{FF2B5EF4-FFF2-40B4-BE49-F238E27FC236}">
                <a16:creationId xmlns:a16="http://schemas.microsoft.com/office/drawing/2014/main" id="{3B078CB5-AAF5-471C-B8DF-9419B82CF711}"/>
              </a:ext>
            </a:extLst>
          </p:cNvPr>
          <p:cNvSpPr/>
          <p:nvPr/>
        </p:nvSpPr>
        <p:spPr>
          <a:xfrm>
            <a:off x="3352998" y="1291045"/>
            <a:ext cx="3699648" cy="51151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solidFill>
                  <a:srgbClr val="00B0F0"/>
                </a:solidFill>
              </a:rPr>
              <a:t>Parcours enfant</a:t>
            </a:r>
          </a:p>
        </p:txBody>
      </p:sp>
      <p:grpSp>
        <p:nvGrpSpPr>
          <p:cNvPr id="10" name="Groupe 9">
            <a:extLst>
              <a:ext uri="{FF2B5EF4-FFF2-40B4-BE49-F238E27FC236}">
                <a16:creationId xmlns:a16="http://schemas.microsoft.com/office/drawing/2014/main" id="{15461DED-761F-4AAA-A042-BFD655F0A3C0}"/>
              </a:ext>
            </a:extLst>
          </p:cNvPr>
          <p:cNvGrpSpPr/>
          <p:nvPr/>
        </p:nvGrpSpPr>
        <p:grpSpPr>
          <a:xfrm>
            <a:off x="1845686" y="5754557"/>
            <a:ext cx="6118444" cy="2542105"/>
            <a:chOff x="415481" y="4730291"/>
            <a:chExt cx="8713382" cy="2542105"/>
          </a:xfrm>
        </p:grpSpPr>
        <p:sp>
          <p:nvSpPr>
            <p:cNvPr id="6" name="Rectangle : coins arrondis 5">
              <a:extLst>
                <a:ext uri="{FF2B5EF4-FFF2-40B4-BE49-F238E27FC236}">
                  <a16:creationId xmlns:a16="http://schemas.microsoft.com/office/drawing/2014/main" id="{18B669F3-8924-4300-A38E-35D1AA6AE1EE}"/>
                </a:ext>
              </a:extLst>
            </p:cNvPr>
            <p:cNvSpPr/>
            <p:nvPr/>
          </p:nvSpPr>
          <p:spPr>
            <a:xfrm>
              <a:off x="415481" y="4730291"/>
              <a:ext cx="8713382" cy="2542105"/>
            </a:xfrm>
            <a:prstGeom prst="roundRect">
              <a:avLst/>
            </a:prstGeom>
            <a:solidFill>
              <a:schemeClr val="accent6">
                <a:lumMod val="60000"/>
                <a:lumOff val="40000"/>
                <a:alpha val="5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72" dirty="0"/>
            </a:p>
          </p:txBody>
        </p:sp>
        <p:sp>
          <p:nvSpPr>
            <p:cNvPr id="31" name="Rectangle 30">
              <a:extLst>
                <a:ext uri="{FF2B5EF4-FFF2-40B4-BE49-F238E27FC236}">
                  <a16:creationId xmlns:a16="http://schemas.microsoft.com/office/drawing/2014/main" id="{D7E894F6-A623-4464-AB1E-D5F8C23F7E9F}"/>
                </a:ext>
              </a:extLst>
            </p:cNvPr>
            <p:cNvSpPr/>
            <p:nvPr/>
          </p:nvSpPr>
          <p:spPr>
            <a:xfrm>
              <a:off x="5394574" y="5184302"/>
              <a:ext cx="1978150" cy="437849"/>
            </a:xfrm>
            <a:prstGeom prst="rect">
              <a:avLst/>
            </a:prstGeom>
            <a:solidFill>
              <a:schemeClr val="accent4">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Réseaux de santé</a:t>
              </a:r>
            </a:p>
          </p:txBody>
        </p:sp>
        <p:sp>
          <p:nvSpPr>
            <p:cNvPr id="32" name="Rectangle 31">
              <a:extLst>
                <a:ext uri="{FF2B5EF4-FFF2-40B4-BE49-F238E27FC236}">
                  <a16:creationId xmlns:a16="http://schemas.microsoft.com/office/drawing/2014/main" id="{8FCB496B-C57A-48A1-9D8A-D4F3B3A60C5D}"/>
                </a:ext>
              </a:extLst>
            </p:cNvPr>
            <p:cNvSpPr/>
            <p:nvPr/>
          </p:nvSpPr>
          <p:spPr>
            <a:xfrm>
              <a:off x="5672198" y="5865803"/>
              <a:ext cx="1017322" cy="421742"/>
            </a:xfrm>
            <a:prstGeom prst="rect">
              <a:avLst/>
            </a:prstGeom>
            <a:solidFill>
              <a:schemeClr val="accent4">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DAC</a:t>
              </a:r>
            </a:p>
          </p:txBody>
        </p:sp>
        <p:sp>
          <p:nvSpPr>
            <p:cNvPr id="33" name="Rectangle 32">
              <a:extLst>
                <a:ext uri="{FF2B5EF4-FFF2-40B4-BE49-F238E27FC236}">
                  <a16:creationId xmlns:a16="http://schemas.microsoft.com/office/drawing/2014/main" id="{AA35098F-87A5-4628-9CB9-778560C3D6BD}"/>
                </a:ext>
              </a:extLst>
            </p:cNvPr>
            <p:cNvSpPr/>
            <p:nvPr/>
          </p:nvSpPr>
          <p:spPr>
            <a:xfrm>
              <a:off x="3264412" y="5997263"/>
              <a:ext cx="1465702" cy="423676"/>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CMPP</a:t>
              </a:r>
            </a:p>
          </p:txBody>
        </p:sp>
        <p:sp>
          <p:nvSpPr>
            <p:cNvPr id="36" name="Rectangle 35">
              <a:extLst>
                <a:ext uri="{FF2B5EF4-FFF2-40B4-BE49-F238E27FC236}">
                  <a16:creationId xmlns:a16="http://schemas.microsoft.com/office/drawing/2014/main" id="{93CA33DC-595A-4044-89A5-021A91C2BC7C}"/>
                </a:ext>
              </a:extLst>
            </p:cNvPr>
            <p:cNvSpPr/>
            <p:nvPr/>
          </p:nvSpPr>
          <p:spPr>
            <a:xfrm>
              <a:off x="1001458" y="4930575"/>
              <a:ext cx="3772183" cy="421742"/>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Médecins spécialistes en ambulatoire</a:t>
              </a:r>
            </a:p>
          </p:txBody>
        </p:sp>
        <p:sp>
          <p:nvSpPr>
            <p:cNvPr id="42" name="Rectangle 41">
              <a:extLst>
                <a:ext uri="{FF2B5EF4-FFF2-40B4-BE49-F238E27FC236}">
                  <a16:creationId xmlns:a16="http://schemas.microsoft.com/office/drawing/2014/main" id="{2DC5EE69-BF1B-44B5-AA46-765ACB1F134F}"/>
                </a:ext>
              </a:extLst>
            </p:cNvPr>
            <p:cNvSpPr/>
            <p:nvPr/>
          </p:nvSpPr>
          <p:spPr>
            <a:xfrm>
              <a:off x="3456786" y="6619568"/>
              <a:ext cx="946101" cy="382614"/>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USBB </a:t>
              </a:r>
            </a:p>
          </p:txBody>
        </p:sp>
      </p:grpSp>
      <p:grpSp>
        <p:nvGrpSpPr>
          <p:cNvPr id="9" name="Groupe 8">
            <a:extLst>
              <a:ext uri="{FF2B5EF4-FFF2-40B4-BE49-F238E27FC236}">
                <a16:creationId xmlns:a16="http://schemas.microsoft.com/office/drawing/2014/main" id="{2E2185E6-312A-4E21-AC4D-F699C16566C9}"/>
              </a:ext>
            </a:extLst>
          </p:cNvPr>
          <p:cNvGrpSpPr/>
          <p:nvPr/>
        </p:nvGrpSpPr>
        <p:grpSpPr>
          <a:xfrm>
            <a:off x="3325628" y="8686545"/>
            <a:ext cx="3566365" cy="1888939"/>
            <a:chOff x="346162" y="2314309"/>
            <a:chExt cx="8782900" cy="1970419"/>
          </a:xfrm>
        </p:grpSpPr>
        <p:sp>
          <p:nvSpPr>
            <p:cNvPr id="7" name="Rectangle : coins arrondis 6">
              <a:extLst>
                <a:ext uri="{FF2B5EF4-FFF2-40B4-BE49-F238E27FC236}">
                  <a16:creationId xmlns:a16="http://schemas.microsoft.com/office/drawing/2014/main" id="{C3852550-E694-4C6C-AAF3-C8DDDD7580E3}"/>
                </a:ext>
              </a:extLst>
            </p:cNvPr>
            <p:cNvSpPr/>
            <p:nvPr/>
          </p:nvSpPr>
          <p:spPr>
            <a:xfrm>
              <a:off x="346162" y="2314309"/>
              <a:ext cx="8782900" cy="1970419"/>
            </a:xfrm>
            <a:prstGeom prst="roundRect">
              <a:avLst/>
            </a:prstGeom>
            <a:solidFill>
              <a:schemeClr val="accent6">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72"/>
            </a:p>
          </p:txBody>
        </p:sp>
        <p:sp>
          <p:nvSpPr>
            <p:cNvPr id="25" name="Rectangle 24">
              <a:extLst>
                <a:ext uri="{FF2B5EF4-FFF2-40B4-BE49-F238E27FC236}">
                  <a16:creationId xmlns:a16="http://schemas.microsoft.com/office/drawing/2014/main" id="{51FDA020-E2B7-410B-BC8C-78BE53F71980}"/>
                </a:ext>
              </a:extLst>
            </p:cNvPr>
            <p:cNvSpPr/>
            <p:nvPr/>
          </p:nvSpPr>
          <p:spPr>
            <a:xfrm>
              <a:off x="2565009" y="3321598"/>
              <a:ext cx="1624318" cy="365990"/>
            </a:xfrm>
            <a:prstGeom prst="rect">
              <a:avLst/>
            </a:prstGeom>
            <a:gradFill flip="none" rotWithShape="1">
              <a:gsLst>
                <a:gs pos="0">
                  <a:schemeClr val="accent2">
                    <a:lumMod val="67000"/>
                  </a:schemeClr>
                </a:gs>
                <a:gs pos="0">
                  <a:schemeClr val="accent2">
                    <a:lumMod val="40000"/>
                    <a:lumOff val="60000"/>
                  </a:schemeClr>
                </a:gs>
                <a:gs pos="100000">
                  <a:schemeClr val="accent2">
                    <a:lumMod val="60000"/>
                    <a:lumOff val="40000"/>
                  </a:schemeClr>
                </a:gs>
              </a:gsLst>
              <a:lin ang="16200000" scaled="1"/>
              <a:tileRect/>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Hôpital </a:t>
              </a:r>
            </a:p>
          </p:txBody>
        </p:sp>
        <p:sp>
          <p:nvSpPr>
            <p:cNvPr id="26" name="Rectangle 25">
              <a:extLst>
                <a:ext uri="{FF2B5EF4-FFF2-40B4-BE49-F238E27FC236}">
                  <a16:creationId xmlns:a16="http://schemas.microsoft.com/office/drawing/2014/main" id="{D5ED2964-4AE3-4915-91A6-A49CFA659E07}"/>
                </a:ext>
              </a:extLst>
            </p:cNvPr>
            <p:cNvSpPr/>
            <p:nvPr/>
          </p:nvSpPr>
          <p:spPr>
            <a:xfrm>
              <a:off x="1420773" y="2516896"/>
              <a:ext cx="2907879" cy="396866"/>
            </a:xfrm>
            <a:prstGeom prst="rect">
              <a:avLst/>
            </a:prstGeom>
            <a:gradFill>
              <a:gsLst>
                <a:gs pos="0">
                  <a:schemeClr val="accent2">
                    <a:lumMod val="67000"/>
                  </a:schemeClr>
                </a:gs>
                <a:gs pos="0">
                  <a:schemeClr val="accent2">
                    <a:lumMod val="40000"/>
                    <a:lumOff val="60000"/>
                  </a:schemeClr>
                </a:gs>
                <a:gs pos="100000">
                  <a:schemeClr val="accent2">
                    <a:lumMod val="60000"/>
                    <a:lumOff val="40000"/>
                  </a:schemeClr>
                </a:gs>
              </a:gsLst>
              <a:lin ang="16200000" scaled="1"/>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Hôpital de jour</a:t>
              </a:r>
            </a:p>
          </p:txBody>
        </p:sp>
        <p:sp>
          <p:nvSpPr>
            <p:cNvPr id="29" name="Rectangle 28">
              <a:extLst>
                <a:ext uri="{FF2B5EF4-FFF2-40B4-BE49-F238E27FC236}">
                  <a16:creationId xmlns:a16="http://schemas.microsoft.com/office/drawing/2014/main" id="{8CEEF4ED-5476-4C4A-A812-7DF93C385111}"/>
                </a:ext>
              </a:extLst>
            </p:cNvPr>
            <p:cNvSpPr/>
            <p:nvPr/>
          </p:nvSpPr>
          <p:spPr>
            <a:xfrm>
              <a:off x="4929596" y="3295587"/>
              <a:ext cx="3525932" cy="844445"/>
            </a:xfrm>
            <a:prstGeom prst="rect">
              <a:avLst/>
            </a:prstGeom>
            <a:gradFill flip="none" rotWithShape="1">
              <a:gsLst>
                <a:gs pos="0">
                  <a:schemeClr val="accent4">
                    <a:lumMod val="67000"/>
                  </a:schemeClr>
                </a:gs>
                <a:gs pos="0">
                  <a:schemeClr val="accent4">
                    <a:lumMod val="40000"/>
                    <a:lumOff val="60000"/>
                  </a:schemeClr>
                </a:gs>
                <a:gs pos="100000">
                  <a:schemeClr val="accent4">
                    <a:lumMod val="60000"/>
                    <a:lumOff val="40000"/>
                  </a:schemeClr>
                </a:gs>
              </a:gsLst>
              <a:lin ang="16200000" scaled="1"/>
              <a:tileRect/>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Lieux de vie et d’hébergement       (MECS, foyer de l’enfance)</a:t>
              </a:r>
            </a:p>
          </p:txBody>
        </p:sp>
        <p:sp>
          <p:nvSpPr>
            <p:cNvPr id="30" name="Rectangle 29">
              <a:extLst>
                <a:ext uri="{FF2B5EF4-FFF2-40B4-BE49-F238E27FC236}">
                  <a16:creationId xmlns:a16="http://schemas.microsoft.com/office/drawing/2014/main" id="{5FEBFEFF-B2E8-4E5D-9C3A-80BF70F4377C}"/>
                </a:ext>
              </a:extLst>
            </p:cNvPr>
            <p:cNvSpPr/>
            <p:nvPr/>
          </p:nvSpPr>
          <p:spPr>
            <a:xfrm>
              <a:off x="4989612" y="2507871"/>
              <a:ext cx="3336567" cy="405891"/>
            </a:xfrm>
            <a:prstGeom prst="rect">
              <a:avLst/>
            </a:prstGeom>
            <a:gradFill>
              <a:gsLst>
                <a:gs pos="0">
                  <a:schemeClr val="accent4">
                    <a:lumMod val="67000"/>
                  </a:schemeClr>
                </a:gs>
                <a:gs pos="11000">
                  <a:schemeClr val="accent4">
                    <a:lumMod val="40000"/>
                    <a:lumOff val="60000"/>
                  </a:schemeClr>
                </a:gs>
                <a:gs pos="100000">
                  <a:schemeClr val="accent4">
                    <a:lumMod val="60000"/>
                    <a:lumOff val="40000"/>
                  </a:schemeClr>
                </a:gs>
              </a:gsLst>
              <a:lin ang="16200000" scaled="1"/>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 SESSAD</a:t>
              </a:r>
            </a:p>
          </p:txBody>
        </p:sp>
      </p:grpSp>
      <p:sp>
        <p:nvSpPr>
          <p:cNvPr id="5" name="Rectangle : coins arrondis 4">
            <a:extLst>
              <a:ext uri="{FF2B5EF4-FFF2-40B4-BE49-F238E27FC236}">
                <a16:creationId xmlns:a16="http://schemas.microsoft.com/office/drawing/2014/main" id="{CD23BF96-3149-4D21-9313-F9DCBA707C61}"/>
              </a:ext>
            </a:extLst>
          </p:cNvPr>
          <p:cNvSpPr/>
          <p:nvPr/>
        </p:nvSpPr>
        <p:spPr>
          <a:xfrm>
            <a:off x="1318728" y="2490267"/>
            <a:ext cx="7235338" cy="2943576"/>
          </a:xfrm>
          <a:prstGeom prst="roundRect">
            <a:avLst/>
          </a:prstGeom>
          <a:solidFill>
            <a:schemeClr val="accent6">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72"/>
          </a:p>
        </p:txBody>
      </p:sp>
      <p:sp>
        <p:nvSpPr>
          <p:cNvPr id="19" name="Rectangle 18">
            <a:extLst>
              <a:ext uri="{FF2B5EF4-FFF2-40B4-BE49-F238E27FC236}">
                <a16:creationId xmlns:a16="http://schemas.microsoft.com/office/drawing/2014/main" id="{6D6AF4B9-0117-427D-A9BE-28162BB45264}"/>
              </a:ext>
            </a:extLst>
          </p:cNvPr>
          <p:cNvSpPr/>
          <p:nvPr/>
        </p:nvSpPr>
        <p:spPr>
          <a:xfrm>
            <a:off x="3812915" y="3700577"/>
            <a:ext cx="2443445" cy="486615"/>
          </a:xfrm>
          <a:prstGeom prst="rect">
            <a:avLst/>
          </a:prstGeom>
          <a:solidFill>
            <a:schemeClr val="accent1">
              <a:alpha val="32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002060"/>
                </a:solidFill>
              </a:rPr>
              <a:t>Médecin    Traitant</a:t>
            </a:r>
          </a:p>
        </p:txBody>
      </p:sp>
      <p:sp>
        <p:nvSpPr>
          <p:cNvPr id="21" name="Rectangle 20">
            <a:extLst>
              <a:ext uri="{FF2B5EF4-FFF2-40B4-BE49-F238E27FC236}">
                <a16:creationId xmlns:a16="http://schemas.microsoft.com/office/drawing/2014/main" id="{BA8116DA-C285-41C4-9C24-721D01C0C74F}"/>
              </a:ext>
            </a:extLst>
          </p:cNvPr>
          <p:cNvSpPr/>
          <p:nvPr/>
        </p:nvSpPr>
        <p:spPr>
          <a:xfrm>
            <a:off x="2643041" y="4898997"/>
            <a:ext cx="896112" cy="279035"/>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SESAME</a:t>
            </a:r>
          </a:p>
        </p:txBody>
      </p:sp>
      <p:sp>
        <p:nvSpPr>
          <p:cNvPr id="23" name="Rectangle 22">
            <a:extLst>
              <a:ext uri="{FF2B5EF4-FFF2-40B4-BE49-F238E27FC236}">
                <a16:creationId xmlns:a16="http://schemas.microsoft.com/office/drawing/2014/main" id="{0F3B5912-782D-451D-A81B-14425F509DDA}"/>
              </a:ext>
            </a:extLst>
          </p:cNvPr>
          <p:cNvSpPr/>
          <p:nvPr/>
        </p:nvSpPr>
        <p:spPr>
          <a:xfrm>
            <a:off x="5975969" y="4697884"/>
            <a:ext cx="1279948" cy="387993"/>
          </a:xfrm>
          <a:prstGeom prst="rect">
            <a:avLst/>
          </a:prstGeom>
          <a:solidFill>
            <a:schemeClr val="accent4">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Services sociaux</a:t>
            </a:r>
          </a:p>
        </p:txBody>
      </p:sp>
      <p:sp>
        <p:nvSpPr>
          <p:cNvPr id="24" name="Rectangle 23">
            <a:extLst>
              <a:ext uri="{FF2B5EF4-FFF2-40B4-BE49-F238E27FC236}">
                <a16:creationId xmlns:a16="http://schemas.microsoft.com/office/drawing/2014/main" id="{08662F76-2439-479A-802D-20A2763AC344}"/>
              </a:ext>
            </a:extLst>
          </p:cNvPr>
          <p:cNvSpPr/>
          <p:nvPr/>
        </p:nvSpPr>
        <p:spPr>
          <a:xfrm>
            <a:off x="6515031" y="4025110"/>
            <a:ext cx="1303895" cy="406790"/>
          </a:xfrm>
          <a:prstGeom prst="rect">
            <a:avLst/>
          </a:prstGeom>
          <a:solidFill>
            <a:schemeClr val="accent4">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Associations</a:t>
            </a:r>
          </a:p>
        </p:txBody>
      </p:sp>
      <p:sp>
        <p:nvSpPr>
          <p:cNvPr id="35" name="Rectangle 34">
            <a:extLst>
              <a:ext uri="{FF2B5EF4-FFF2-40B4-BE49-F238E27FC236}">
                <a16:creationId xmlns:a16="http://schemas.microsoft.com/office/drawing/2014/main" id="{54EC7051-3FA5-4305-8822-C5C53E9F7AD9}"/>
              </a:ext>
            </a:extLst>
          </p:cNvPr>
          <p:cNvSpPr/>
          <p:nvPr/>
        </p:nvSpPr>
        <p:spPr>
          <a:xfrm>
            <a:off x="1845686" y="2676025"/>
            <a:ext cx="1415067" cy="324595"/>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Médecine scolaire</a:t>
            </a:r>
          </a:p>
        </p:txBody>
      </p:sp>
      <p:sp>
        <p:nvSpPr>
          <p:cNvPr id="37" name="Rectangle 36">
            <a:extLst>
              <a:ext uri="{FF2B5EF4-FFF2-40B4-BE49-F238E27FC236}">
                <a16:creationId xmlns:a16="http://schemas.microsoft.com/office/drawing/2014/main" id="{D7D8C6B6-C91A-4FCC-9761-A8D01F26AE1E}"/>
              </a:ext>
            </a:extLst>
          </p:cNvPr>
          <p:cNvSpPr/>
          <p:nvPr/>
        </p:nvSpPr>
        <p:spPr>
          <a:xfrm>
            <a:off x="6972489" y="3348876"/>
            <a:ext cx="1420644" cy="421741"/>
          </a:xfrm>
          <a:prstGeom prst="rect">
            <a:avLst/>
          </a:prstGeom>
          <a:solidFill>
            <a:schemeClr val="accent4">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Ateliers santé ville</a:t>
            </a:r>
          </a:p>
        </p:txBody>
      </p:sp>
      <p:sp>
        <p:nvSpPr>
          <p:cNvPr id="40" name="Rectangle 39">
            <a:extLst>
              <a:ext uri="{FF2B5EF4-FFF2-40B4-BE49-F238E27FC236}">
                <a16:creationId xmlns:a16="http://schemas.microsoft.com/office/drawing/2014/main" id="{A74D3553-1C6D-478E-A22D-D5C8ED349915}"/>
              </a:ext>
            </a:extLst>
          </p:cNvPr>
          <p:cNvSpPr/>
          <p:nvPr/>
        </p:nvSpPr>
        <p:spPr>
          <a:xfrm>
            <a:off x="3555109" y="3186005"/>
            <a:ext cx="1256944" cy="312027"/>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Psychomotricien</a:t>
            </a:r>
          </a:p>
        </p:txBody>
      </p:sp>
      <p:sp>
        <p:nvSpPr>
          <p:cNvPr id="38" name="Rectangle 37">
            <a:extLst>
              <a:ext uri="{FF2B5EF4-FFF2-40B4-BE49-F238E27FC236}">
                <a16:creationId xmlns:a16="http://schemas.microsoft.com/office/drawing/2014/main" id="{D51188F6-41CA-41CB-ABDB-22C4E49BD782}"/>
              </a:ext>
            </a:extLst>
          </p:cNvPr>
          <p:cNvSpPr/>
          <p:nvPr/>
        </p:nvSpPr>
        <p:spPr>
          <a:xfrm>
            <a:off x="3847108" y="5021032"/>
            <a:ext cx="1071174" cy="268562"/>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ASALEE</a:t>
            </a:r>
          </a:p>
        </p:txBody>
      </p:sp>
      <p:sp>
        <p:nvSpPr>
          <p:cNvPr id="20" name="Rectangle 19">
            <a:extLst>
              <a:ext uri="{FF2B5EF4-FFF2-40B4-BE49-F238E27FC236}">
                <a16:creationId xmlns:a16="http://schemas.microsoft.com/office/drawing/2014/main" id="{BD1F7997-03CC-42FB-AD27-2489C6842FCF}"/>
              </a:ext>
            </a:extLst>
          </p:cNvPr>
          <p:cNvSpPr/>
          <p:nvPr/>
        </p:nvSpPr>
        <p:spPr>
          <a:xfrm>
            <a:off x="2337740" y="3310143"/>
            <a:ext cx="1139452" cy="313750"/>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Psychologue</a:t>
            </a:r>
          </a:p>
        </p:txBody>
      </p:sp>
      <p:sp>
        <p:nvSpPr>
          <p:cNvPr id="39" name="Rectangle 38">
            <a:extLst>
              <a:ext uri="{FF2B5EF4-FFF2-40B4-BE49-F238E27FC236}">
                <a16:creationId xmlns:a16="http://schemas.microsoft.com/office/drawing/2014/main" id="{1B683D8A-CB51-4C3A-B002-B25E14182E6D}"/>
              </a:ext>
            </a:extLst>
          </p:cNvPr>
          <p:cNvSpPr/>
          <p:nvPr/>
        </p:nvSpPr>
        <p:spPr>
          <a:xfrm>
            <a:off x="3797823" y="2635229"/>
            <a:ext cx="1169743" cy="302272"/>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Orthophoniste</a:t>
            </a:r>
          </a:p>
        </p:txBody>
      </p:sp>
      <p:sp>
        <p:nvSpPr>
          <p:cNvPr id="49" name="Rectangle 48">
            <a:extLst>
              <a:ext uri="{FF2B5EF4-FFF2-40B4-BE49-F238E27FC236}">
                <a16:creationId xmlns:a16="http://schemas.microsoft.com/office/drawing/2014/main" id="{93BAEB27-3458-4816-9259-4AF1AF1C7ADB}"/>
              </a:ext>
            </a:extLst>
          </p:cNvPr>
          <p:cNvSpPr/>
          <p:nvPr/>
        </p:nvSpPr>
        <p:spPr>
          <a:xfrm>
            <a:off x="5649523" y="2791744"/>
            <a:ext cx="1680736" cy="421741"/>
          </a:xfrm>
          <a:prstGeom prst="rect">
            <a:avLst/>
          </a:prstGeom>
          <a:solidFill>
            <a:schemeClr val="accent4">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Animateurs/éducateurs</a:t>
            </a:r>
          </a:p>
        </p:txBody>
      </p:sp>
      <p:sp>
        <p:nvSpPr>
          <p:cNvPr id="16" name="ZoneTexte 15">
            <a:extLst>
              <a:ext uri="{FF2B5EF4-FFF2-40B4-BE49-F238E27FC236}">
                <a16:creationId xmlns:a16="http://schemas.microsoft.com/office/drawing/2014/main" id="{FAAAD88E-3664-4572-BC63-C9D220359BDD}"/>
              </a:ext>
            </a:extLst>
          </p:cNvPr>
          <p:cNvSpPr txBox="1"/>
          <p:nvPr/>
        </p:nvSpPr>
        <p:spPr>
          <a:xfrm>
            <a:off x="717436" y="383458"/>
            <a:ext cx="8182368" cy="646331"/>
          </a:xfrm>
          <a:prstGeom prst="rect">
            <a:avLst/>
          </a:prstGeom>
          <a:noFill/>
        </p:spPr>
        <p:txBody>
          <a:bodyPr wrap="square" rtlCol="0">
            <a:spAutoFit/>
          </a:bodyPr>
          <a:lstStyle/>
          <a:p>
            <a:pPr algn="ctr"/>
            <a:r>
              <a:rPr lang="fr-FR" b="1" dirty="0"/>
              <a:t>Gradation des soins – gradation des ressources </a:t>
            </a:r>
          </a:p>
          <a:p>
            <a:pPr algn="ctr"/>
            <a:r>
              <a:rPr lang="fr-FR" dirty="0"/>
              <a:t>De la prévention /repérage  au diagnostic et à la prise en charge/ accompagnement</a:t>
            </a:r>
          </a:p>
        </p:txBody>
      </p:sp>
      <p:sp>
        <p:nvSpPr>
          <p:cNvPr id="18" name="Rectangle 17">
            <a:extLst>
              <a:ext uri="{FF2B5EF4-FFF2-40B4-BE49-F238E27FC236}">
                <a16:creationId xmlns:a16="http://schemas.microsoft.com/office/drawing/2014/main" id="{EC5F5369-EB32-4DAD-8004-75D89E9E5AC0}"/>
              </a:ext>
            </a:extLst>
          </p:cNvPr>
          <p:cNvSpPr/>
          <p:nvPr/>
        </p:nvSpPr>
        <p:spPr>
          <a:xfrm>
            <a:off x="3539152" y="10837125"/>
            <a:ext cx="1197861" cy="39709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1400" dirty="0">
                <a:solidFill>
                  <a:srgbClr val="002060"/>
                </a:solidFill>
              </a:rPr>
              <a:t>Sanitaire</a:t>
            </a:r>
          </a:p>
        </p:txBody>
      </p:sp>
      <p:sp>
        <p:nvSpPr>
          <p:cNvPr id="52" name="Rectangle 51">
            <a:extLst>
              <a:ext uri="{FF2B5EF4-FFF2-40B4-BE49-F238E27FC236}">
                <a16:creationId xmlns:a16="http://schemas.microsoft.com/office/drawing/2014/main" id="{8A8E24E8-49E8-465F-BEAD-147CFC52C275}"/>
              </a:ext>
            </a:extLst>
          </p:cNvPr>
          <p:cNvSpPr/>
          <p:nvPr/>
        </p:nvSpPr>
        <p:spPr>
          <a:xfrm>
            <a:off x="5405866" y="10832908"/>
            <a:ext cx="1283152" cy="39709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fr-FR" sz="1400" dirty="0">
                <a:solidFill>
                  <a:srgbClr val="002060"/>
                </a:solidFill>
              </a:rPr>
              <a:t>Médicosocial, social</a:t>
            </a:r>
          </a:p>
        </p:txBody>
      </p:sp>
      <p:sp>
        <p:nvSpPr>
          <p:cNvPr id="13" name="Rectangle 12">
            <a:extLst>
              <a:ext uri="{FF2B5EF4-FFF2-40B4-BE49-F238E27FC236}">
                <a16:creationId xmlns:a16="http://schemas.microsoft.com/office/drawing/2014/main" id="{57BA809F-C9BA-43A1-9CC3-1D4BDECED2D2}"/>
              </a:ext>
            </a:extLst>
          </p:cNvPr>
          <p:cNvSpPr/>
          <p:nvPr/>
        </p:nvSpPr>
        <p:spPr>
          <a:xfrm>
            <a:off x="1265928" y="1441624"/>
            <a:ext cx="1612692" cy="442893"/>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Prévention éducative</a:t>
            </a:r>
          </a:p>
        </p:txBody>
      </p:sp>
      <p:sp>
        <p:nvSpPr>
          <p:cNvPr id="14" name="Rectangle 13">
            <a:extLst>
              <a:ext uri="{FF2B5EF4-FFF2-40B4-BE49-F238E27FC236}">
                <a16:creationId xmlns:a16="http://schemas.microsoft.com/office/drawing/2014/main" id="{8D8B5AF8-6608-42F1-AA2B-B739DEED32D8}"/>
              </a:ext>
            </a:extLst>
          </p:cNvPr>
          <p:cNvSpPr/>
          <p:nvPr/>
        </p:nvSpPr>
        <p:spPr>
          <a:xfrm>
            <a:off x="1710964" y="2003677"/>
            <a:ext cx="1265681" cy="351199"/>
          </a:xfrm>
          <a:prstGeom prst="rect">
            <a:avLst/>
          </a:prstGeom>
          <a:gradFill>
            <a:gsLst>
              <a:gs pos="0">
                <a:schemeClr val="accent5">
                  <a:lumMod val="67000"/>
                </a:schemeClr>
              </a:gs>
              <a:gs pos="48000">
                <a:schemeClr val="accent5">
                  <a:lumMod val="97000"/>
                  <a:lumOff val="3000"/>
                </a:schemeClr>
              </a:gs>
              <a:gs pos="100000">
                <a:schemeClr val="accent5">
                  <a:lumMod val="60000"/>
                  <a:lumOff val="40000"/>
                </a:schemeClr>
              </a:gs>
            </a:gsLst>
            <a:lin ang="16200000" scaled="1"/>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Ecole</a:t>
            </a:r>
          </a:p>
        </p:txBody>
      </p:sp>
      <p:sp>
        <p:nvSpPr>
          <p:cNvPr id="53" name="Rectangle 52">
            <a:extLst>
              <a:ext uri="{FF2B5EF4-FFF2-40B4-BE49-F238E27FC236}">
                <a16:creationId xmlns:a16="http://schemas.microsoft.com/office/drawing/2014/main" id="{D5F2109F-F017-47FB-B587-0DD278A108A8}"/>
              </a:ext>
            </a:extLst>
          </p:cNvPr>
          <p:cNvSpPr/>
          <p:nvPr/>
        </p:nvSpPr>
        <p:spPr>
          <a:xfrm>
            <a:off x="3147463" y="1983460"/>
            <a:ext cx="1265681" cy="351199"/>
          </a:xfrm>
          <a:prstGeom prst="rect">
            <a:avLst/>
          </a:prstGeom>
          <a:gradFill>
            <a:gsLst>
              <a:gs pos="0">
                <a:schemeClr val="accent5">
                  <a:lumMod val="67000"/>
                </a:schemeClr>
              </a:gs>
              <a:gs pos="48000">
                <a:schemeClr val="accent5">
                  <a:lumMod val="97000"/>
                  <a:lumOff val="3000"/>
                </a:schemeClr>
              </a:gs>
              <a:gs pos="100000">
                <a:schemeClr val="accent5">
                  <a:lumMod val="60000"/>
                  <a:lumOff val="40000"/>
                </a:schemeClr>
              </a:gs>
            </a:gsLst>
            <a:lin ang="16200000" scaled="1"/>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Mode de garde</a:t>
            </a:r>
          </a:p>
        </p:txBody>
      </p:sp>
      <p:sp>
        <p:nvSpPr>
          <p:cNvPr id="54" name="Rectangle 53">
            <a:extLst>
              <a:ext uri="{FF2B5EF4-FFF2-40B4-BE49-F238E27FC236}">
                <a16:creationId xmlns:a16="http://schemas.microsoft.com/office/drawing/2014/main" id="{ED86B179-646B-4E82-BD8E-A999FCAFDDF3}"/>
              </a:ext>
            </a:extLst>
          </p:cNvPr>
          <p:cNvSpPr/>
          <p:nvPr/>
        </p:nvSpPr>
        <p:spPr>
          <a:xfrm>
            <a:off x="5426677" y="1943237"/>
            <a:ext cx="1265681" cy="351199"/>
          </a:xfrm>
          <a:prstGeom prst="rect">
            <a:avLst/>
          </a:prstGeom>
          <a:gradFill>
            <a:gsLst>
              <a:gs pos="0">
                <a:schemeClr val="accent5">
                  <a:lumMod val="67000"/>
                </a:schemeClr>
              </a:gs>
              <a:gs pos="48000">
                <a:schemeClr val="accent5">
                  <a:lumMod val="97000"/>
                  <a:lumOff val="3000"/>
                </a:schemeClr>
              </a:gs>
              <a:gs pos="100000">
                <a:schemeClr val="accent5">
                  <a:lumMod val="60000"/>
                  <a:lumOff val="40000"/>
                </a:schemeClr>
              </a:gs>
            </a:gsLst>
            <a:lin ang="162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a:p>
        </p:txBody>
      </p:sp>
      <p:sp>
        <p:nvSpPr>
          <p:cNvPr id="55" name="Rectangle 54">
            <a:extLst>
              <a:ext uri="{FF2B5EF4-FFF2-40B4-BE49-F238E27FC236}">
                <a16:creationId xmlns:a16="http://schemas.microsoft.com/office/drawing/2014/main" id="{06B06847-9F03-432B-917E-B168638326A3}"/>
              </a:ext>
            </a:extLst>
          </p:cNvPr>
          <p:cNvSpPr/>
          <p:nvPr/>
        </p:nvSpPr>
        <p:spPr>
          <a:xfrm>
            <a:off x="7595909" y="1341060"/>
            <a:ext cx="1265681" cy="351199"/>
          </a:xfrm>
          <a:prstGeom prst="rect">
            <a:avLst/>
          </a:prstGeom>
          <a:gradFill>
            <a:gsLst>
              <a:gs pos="0">
                <a:schemeClr val="accent5">
                  <a:lumMod val="67000"/>
                </a:schemeClr>
              </a:gs>
              <a:gs pos="48000">
                <a:schemeClr val="accent5">
                  <a:lumMod val="97000"/>
                  <a:lumOff val="3000"/>
                </a:schemeClr>
              </a:gs>
              <a:gs pos="100000">
                <a:schemeClr val="accent5">
                  <a:lumMod val="60000"/>
                  <a:lumOff val="40000"/>
                </a:schemeClr>
              </a:gs>
            </a:gsLst>
            <a:lin ang="162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Lieu de vie</a:t>
            </a:r>
          </a:p>
        </p:txBody>
      </p:sp>
      <p:sp>
        <p:nvSpPr>
          <p:cNvPr id="56" name="Rectangle 55">
            <a:extLst>
              <a:ext uri="{FF2B5EF4-FFF2-40B4-BE49-F238E27FC236}">
                <a16:creationId xmlns:a16="http://schemas.microsoft.com/office/drawing/2014/main" id="{58BBC3B2-9BED-489E-B29B-DE5FC10E7509}"/>
              </a:ext>
            </a:extLst>
          </p:cNvPr>
          <p:cNvSpPr/>
          <p:nvPr/>
        </p:nvSpPr>
        <p:spPr>
          <a:xfrm>
            <a:off x="6940076" y="1919429"/>
            <a:ext cx="1733496" cy="351199"/>
          </a:xfrm>
          <a:prstGeom prst="rect">
            <a:avLst/>
          </a:prstGeom>
          <a:gradFill>
            <a:gsLst>
              <a:gs pos="0">
                <a:schemeClr val="accent5">
                  <a:lumMod val="67000"/>
                </a:schemeClr>
              </a:gs>
              <a:gs pos="48000">
                <a:schemeClr val="accent5">
                  <a:lumMod val="97000"/>
                  <a:lumOff val="3000"/>
                </a:schemeClr>
              </a:gs>
              <a:gs pos="100000">
                <a:schemeClr val="accent5">
                  <a:lumMod val="60000"/>
                  <a:lumOff val="40000"/>
                </a:schemeClr>
              </a:gs>
            </a:gsLst>
            <a:lin ang="16200000" scaled="1"/>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Environnement de vie</a:t>
            </a:r>
          </a:p>
        </p:txBody>
      </p:sp>
      <p:sp>
        <p:nvSpPr>
          <p:cNvPr id="15" name="Rectangle 14">
            <a:extLst>
              <a:ext uri="{FF2B5EF4-FFF2-40B4-BE49-F238E27FC236}">
                <a16:creationId xmlns:a16="http://schemas.microsoft.com/office/drawing/2014/main" id="{021FD320-D26B-4ABF-99AF-378666567C68}"/>
              </a:ext>
            </a:extLst>
          </p:cNvPr>
          <p:cNvSpPr/>
          <p:nvPr/>
        </p:nvSpPr>
        <p:spPr>
          <a:xfrm>
            <a:off x="129297" y="3396186"/>
            <a:ext cx="1072191" cy="1095399"/>
          </a:xfrm>
          <a:prstGeom prst="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1° ligne: soins primaires</a:t>
            </a:r>
          </a:p>
        </p:txBody>
      </p:sp>
      <p:sp>
        <p:nvSpPr>
          <p:cNvPr id="28" name="Rectangle 27">
            <a:extLst>
              <a:ext uri="{FF2B5EF4-FFF2-40B4-BE49-F238E27FC236}">
                <a16:creationId xmlns:a16="http://schemas.microsoft.com/office/drawing/2014/main" id="{514A00B0-7F80-4090-867B-AA54AE5FB5D8}"/>
              </a:ext>
            </a:extLst>
          </p:cNvPr>
          <p:cNvSpPr/>
          <p:nvPr/>
        </p:nvSpPr>
        <p:spPr>
          <a:xfrm>
            <a:off x="187273" y="2354876"/>
            <a:ext cx="1612692" cy="210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FF0000"/>
                </a:solidFill>
              </a:rPr>
              <a:t>Signes d’appels</a:t>
            </a:r>
          </a:p>
        </p:txBody>
      </p:sp>
      <p:sp>
        <p:nvSpPr>
          <p:cNvPr id="57" name="Rectangle 56">
            <a:extLst>
              <a:ext uri="{FF2B5EF4-FFF2-40B4-BE49-F238E27FC236}">
                <a16:creationId xmlns:a16="http://schemas.microsoft.com/office/drawing/2014/main" id="{1AE50EFE-86E3-4505-8F55-0EF6DBFCB2A5}"/>
              </a:ext>
            </a:extLst>
          </p:cNvPr>
          <p:cNvSpPr/>
          <p:nvPr/>
        </p:nvSpPr>
        <p:spPr>
          <a:xfrm>
            <a:off x="973356" y="3657658"/>
            <a:ext cx="1612692" cy="210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FF0000"/>
                </a:solidFill>
              </a:rPr>
              <a:t>Repérage</a:t>
            </a:r>
          </a:p>
        </p:txBody>
      </p:sp>
      <p:sp>
        <p:nvSpPr>
          <p:cNvPr id="34" name="Organigramme : Stockage à accès séquentiel 33">
            <a:extLst>
              <a:ext uri="{FF2B5EF4-FFF2-40B4-BE49-F238E27FC236}">
                <a16:creationId xmlns:a16="http://schemas.microsoft.com/office/drawing/2014/main" id="{EAE98948-0014-4464-AF85-03B86A474C2E}"/>
              </a:ext>
            </a:extLst>
          </p:cNvPr>
          <p:cNvSpPr/>
          <p:nvPr/>
        </p:nvSpPr>
        <p:spPr>
          <a:xfrm rot="20473245">
            <a:off x="1533865" y="3802008"/>
            <a:ext cx="1735451" cy="968088"/>
          </a:xfrm>
          <a:prstGeom prst="flowChartMagnetic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FF0000"/>
                </a:solidFill>
              </a:rPr>
              <a:t>Pré évaluation pluri</a:t>
            </a:r>
          </a:p>
          <a:p>
            <a:pPr algn="ctr"/>
            <a:r>
              <a:rPr lang="fr-FR" sz="1200" dirty="0">
                <a:solidFill>
                  <a:srgbClr val="FF0000"/>
                </a:solidFill>
              </a:rPr>
              <a:t>professionnelle</a:t>
            </a:r>
          </a:p>
        </p:txBody>
      </p:sp>
      <p:sp>
        <p:nvSpPr>
          <p:cNvPr id="58" name="Rectangle 57">
            <a:extLst>
              <a:ext uri="{FF2B5EF4-FFF2-40B4-BE49-F238E27FC236}">
                <a16:creationId xmlns:a16="http://schemas.microsoft.com/office/drawing/2014/main" id="{D43E6302-53E7-437A-9731-EAAABD32368F}"/>
              </a:ext>
            </a:extLst>
          </p:cNvPr>
          <p:cNvSpPr/>
          <p:nvPr/>
        </p:nvSpPr>
        <p:spPr>
          <a:xfrm>
            <a:off x="599729" y="6379516"/>
            <a:ext cx="1072191" cy="1095399"/>
          </a:xfrm>
          <a:prstGeom prst="rect">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2° ligne: soins secondaires</a:t>
            </a:r>
          </a:p>
        </p:txBody>
      </p:sp>
      <p:sp>
        <p:nvSpPr>
          <p:cNvPr id="59" name="Rectangle 58">
            <a:extLst>
              <a:ext uri="{FF2B5EF4-FFF2-40B4-BE49-F238E27FC236}">
                <a16:creationId xmlns:a16="http://schemas.microsoft.com/office/drawing/2014/main" id="{17B88344-9346-4BA2-B14A-0BF5DC2BB563}"/>
              </a:ext>
            </a:extLst>
          </p:cNvPr>
          <p:cNvSpPr/>
          <p:nvPr/>
        </p:nvSpPr>
        <p:spPr>
          <a:xfrm>
            <a:off x="1959614" y="9101114"/>
            <a:ext cx="1072191" cy="1095399"/>
          </a:xfrm>
          <a:prstGeom prst="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3° ligne: soins tertiaires</a:t>
            </a:r>
          </a:p>
        </p:txBody>
      </p:sp>
      <p:sp>
        <p:nvSpPr>
          <p:cNvPr id="60" name="Rectangle 59">
            <a:extLst>
              <a:ext uri="{FF2B5EF4-FFF2-40B4-BE49-F238E27FC236}">
                <a16:creationId xmlns:a16="http://schemas.microsoft.com/office/drawing/2014/main" id="{AB8F3498-5E96-4015-9ABC-0140753BEC6D}"/>
              </a:ext>
            </a:extLst>
          </p:cNvPr>
          <p:cNvSpPr/>
          <p:nvPr/>
        </p:nvSpPr>
        <p:spPr>
          <a:xfrm>
            <a:off x="3544504" y="6506756"/>
            <a:ext cx="836391" cy="382614"/>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CAMSP</a:t>
            </a:r>
          </a:p>
        </p:txBody>
      </p:sp>
      <p:sp>
        <p:nvSpPr>
          <p:cNvPr id="61" name="Rectangle 60">
            <a:extLst>
              <a:ext uri="{FF2B5EF4-FFF2-40B4-BE49-F238E27FC236}">
                <a16:creationId xmlns:a16="http://schemas.microsoft.com/office/drawing/2014/main" id="{4F75C9B9-DEF2-4282-A453-53728FF1217D}"/>
              </a:ext>
            </a:extLst>
          </p:cNvPr>
          <p:cNvSpPr/>
          <p:nvPr/>
        </p:nvSpPr>
        <p:spPr>
          <a:xfrm>
            <a:off x="1779702" y="3076758"/>
            <a:ext cx="659670" cy="324595"/>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PMI</a:t>
            </a:r>
          </a:p>
        </p:txBody>
      </p:sp>
      <p:sp>
        <p:nvSpPr>
          <p:cNvPr id="62" name="Organigramme : Stockage à accès séquentiel 61">
            <a:extLst>
              <a:ext uri="{FF2B5EF4-FFF2-40B4-BE49-F238E27FC236}">
                <a16:creationId xmlns:a16="http://schemas.microsoft.com/office/drawing/2014/main" id="{B41CFB13-4A08-4AA2-8156-A14552799D3A}"/>
              </a:ext>
            </a:extLst>
          </p:cNvPr>
          <p:cNvSpPr/>
          <p:nvPr/>
        </p:nvSpPr>
        <p:spPr>
          <a:xfrm rot="20473245">
            <a:off x="1892307" y="6993216"/>
            <a:ext cx="1735451" cy="968088"/>
          </a:xfrm>
          <a:prstGeom prst="flowChartMagnetic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FF0000"/>
                </a:solidFill>
              </a:rPr>
              <a:t>Evaluation                 </a:t>
            </a:r>
            <a:r>
              <a:rPr lang="fr-FR" sz="1000" dirty="0">
                <a:solidFill>
                  <a:srgbClr val="FF0000"/>
                </a:solidFill>
              </a:rPr>
              <a:t>PDAP/PCO/MDPH</a:t>
            </a:r>
          </a:p>
        </p:txBody>
      </p:sp>
      <p:sp>
        <p:nvSpPr>
          <p:cNvPr id="50" name="Rectangle 49">
            <a:extLst>
              <a:ext uri="{FF2B5EF4-FFF2-40B4-BE49-F238E27FC236}">
                <a16:creationId xmlns:a16="http://schemas.microsoft.com/office/drawing/2014/main" id="{AA35098F-87A5-4628-9CB9-778560C3D6BD}"/>
              </a:ext>
            </a:extLst>
          </p:cNvPr>
          <p:cNvSpPr/>
          <p:nvPr/>
        </p:nvSpPr>
        <p:spPr>
          <a:xfrm>
            <a:off x="1896949" y="6454485"/>
            <a:ext cx="1029200" cy="423676"/>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UME</a:t>
            </a:r>
          </a:p>
        </p:txBody>
      </p:sp>
      <p:sp>
        <p:nvSpPr>
          <p:cNvPr id="51" name="Rectangle 50">
            <a:extLst>
              <a:ext uri="{FF2B5EF4-FFF2-40B4-BE49-F238E27FC236}">
                <a16:creationId xmlns:a16="http://schemas.microsoft.com/office/drawing/2014/main" id="{51FDA020-E2B7-410B-BC8C-78BE53F71980}"/>
              </a:ext>
            </a:extLst>
          </p:cNvPr>
          <p:cNvSpPr/>
          <p:nvPr/>
        </p:nvSpPr>
        <p:spPr>
          <a:xfrm>
            <a:off x="3374859" y="9402292"/>
            <a:ext cx="784494" cy="822705"/>
          </a:xfrm>
          <a:prstGeom prst="rect">
            <a:avLst/>
          </a:prstGeom>
          <a:gradFill flip="none" rotWithShape="1">
            <a:gsLst>
              <a:gs pos="0">
                <a:schemeClr val="accent2">
                  <a:lumMod val="67000"/>
                </a:schemeClr>
              </a:gs>
              <a:gs pos="0">
                <a:schemeClr val="accent2">
                  <a:lumMod val="40000"/>
                  <a:lumOff val="60000"/>
                </a:schemeClr>
              </a:gs>
              <a:gs pos="100000">
                <a:schemeClr val="accent2">
                  <a:lumMod val="60000"/>
                  <a:lumOff val="40000"/>
                </a:schemeClr>
              </a:gs>
            </a:gsLst>
            <a:lin ang="16200000" scaled="1"/>
            <a:tileRect/>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Equipe post-Urgences </a:t>
            </a:r>
          </a:p>
        </p:txBody>
      </p:sp>
      <p:sp>
        <p:nvSpPr>
          <p:cNvPr id="63" name="Rectangle 62">
            <a:extLst>
              <a:ext uri="{FF2B5EF4-FFF2-40B4-BE49-F238E27FC236}">
                <a16:creationId xmlns:a16="http://schemas.microsoft.com/office/drawing/2014/main" id="{AA35098F-87A5-4628-9CB9-778560C3D6BD}"/>
              </a:ext>
            </a:extLst>
          </p:cNvPr>
          <p:cNvSpPr/>
          <p:nvPr/>
        </p:nvSpPr>
        <p:spPr>
          <a:xfrm>
            <a:off x="4380894" y="6359585"/>
            <a:ext cx="785509" cy="361007"/>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CMP-IJ</a:t>
            </a:r>
          </a:p>
        </p:txBody>
      </p:sp>
      <p:sp>
        <p:nvSpPr>
          <p:cNvPr id="64" name="Rectangle 63">
            <a:extLst>
              <a:ext uri="{FF2B5EF4-FFF2-40B4-BE49-F238E27FC236}">
                <a16:creationId xmlns:a16="http://schemas.microsoft.com/office/drawing/2014/main" id="{2DC5EE69-BF1B-44B5-AA46-765ACB1F134F}"/>
              </a:ext>
            </a:extLst>
          </p:cNvPr>
          <p:cNvSpPr/>
          <p:nvPr/>
        </p:nvSpPr>
        <p:spPr>
          <a:xfrm>
            <a:off x="3886279" y="4294409"/>
            <a:ext cx="664342" cy="382614"/>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USBB </a:t>
            </a:r>
          </a:p>
        </p:txBody>
      </p:sp>
    </p:spTree>
    <p:extLst>
      <p:ext uri="{BB962C8B-B14F-4D97-AF65-F5344CB8AC3E}">
        <p14:creationId xmlns:p14="http://schemas.microsoft.com/office/powerpoint/2010/main" val="2303952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D2BF3C-02FD-4EA3-AF50-2E54F66BD829}"/>
              </a:ext>
            </a:extLst>
          </p:cNvPr>
          <p:cNvSpPr>
            <a:spLocks noGrp="1"/>
          </p:cNvSpPr>
          <p:nvPr>
            <p:ph type="title"/>
          </p:nvPr>
        </p:nvSpPr>
        <p:spPr>
          <a:xfrm>
            <a:off x="643493" y="649114"/>
            <a:ext cx="8072914" cy="1455731"/>
          </a:xfrm>
        </p:spPr>
        <p:txBody>
          <a:bodyPr>
            <a:normAutofit fontScale="90000"/>
          </a:bodyPr>
          <a:lstStyle/>
          <a:p>
            <a:pPr algn="ctr"/>
            <a:r>
              <a:rPr lang="fr-FR" sz="3600" dirty="0"/>
              <a:t>Annuaire territorial </a:t>
            </a:r>
            <a:br>
              <a:rPr lang="fr-FR" sz="3600" dirty="0"/>
            </a:br>
            <a:r>
              <a:rPr lang="fr-FR" sz="3600" dirty="0"/>
              <a:t>des acteurs du parcours et ressources (formation, etc…)</a:t>
            </a:r>
          </a:p>
        </p:txBody>
      </p:sp>
      <p:sp>
        <p:nvSpPr>
          <p:cNvPr id="3" name="Espace réservé du contenu 2">
            <a:extLst>
              <a:ext uri="{FF2B5EF4-FFF2-40B4-BE49-F238E27FC236}">
                <a16:creationId xmlns:a16="http://schemas.microsoft.com/office/drawing/2014/main" id="{A682EC5C-1EF2-4925-AB1D-3C732E06DC45}"/>
              </a:ext>
            </a:extLst>
          </p:cNvPr>
          <p:cNvSpPr>
            <a:spLocks noGrp="1"/>
          </p:cNvSpPr>
          <p:nvPr>
            <p:ph idx="1"/>
          </p:nvPr>
        </p:nvSpPr>
        <p:spPr>
          <a:xfrm>
            <a:off x="643493" y="2294626"/>
            <a:ext cx="8072914" cy="9592574"/>
          </a:xfrm>
        </p:spPr>
        <p:txBody>
          <a:bodyPr>
            <a:normAutofit/>
          </a:bodyPr>
          <a:lstStyle/>
          <a:p>
            <a:pPr>
              <a:buFont typeface="Wingdings" panose="05000000000000000000" pitchFamily="2" charset="2"/>
              <a:buChar char="Ø"/>
            </a:pPr>
            <a:r>
              <a:rPr lang="fr-FR" dirty="0">
                <a:solidFill>
                  <a:srgbClr val="FF0000"/>
                </a:solidFill>
              </a:rPr>
              <a:t> </a:t>
            </a:r>
            <a:r>
              <a:rPr lang="fr-FR" sz="2400" dirty="0">
                <a:solidFill>
                  <a:srgbClr val="FF0000"/>
                </a:solidFill>
              </a:rPr>
              <a:t>National</a:t>
            </a:r>
          </a:p>
          <a:p>
            <a:r>
              <a:rPr lang="fr-FR" sz="1600" b="1" dirty="0"/>
              <a:t>CPEF</a:t>
            </a:r>
            <a:r>
              <a:rPr lang="fr-FR" sz="1800" b="1" dirty="0"/>
              <a:t>: </a:t>
            </a:r>
            <a:r>
              <a:rPr lang="fr-FR" sz="1400" dirty="0"/>
              <a:t>Centre de planification et d’éducation familiale</a:t>
            </a:r>
          </a:p>
          <a:p>
            <a:r>
              <a:rPr lang="fr-FR" sz="1600" b="1" dirty="0"/>
              <a:t>MDS: </a:t>
            </a:r>
            <a:r>
              <a:rPr lang="fr-FR" sz="1400" dirty="0"/>
              <a:t>maison départementale des solidarités (fiche action)</a:t>
            </a:r>
          </a:p>
          <a:p>
            <a:r>
              <a:rPr lang="fr-FR" sz="1600" b="1" dirty="0"/>
              <a:t>UDAF </a:t>
            </a:r>
            <a:r>
              <a:rPr lang="fr-FR" sz="2400" dirty="0"/>
              <a:t>: </a:t>
            </a:r>
            <a:r>
              <a:rPr lang="fr-FR" sz="1400" dirty="0"/>
              <a:t>Service de médiation familiale (fiche action)</a:t>
            </a:r>
          </a:p>
          <a:p>
            <a:r>
              <a:rPr lang="fr-FR" sz="1600" b="1" dirty="0"/>
              <a:t>UME: </a:t>
            </a:r>
            <a:r>
              <a:rPr lang="fr-FR" sz="1400" dirty="0"/>
              <a:t>Unités mère-enfant en psychiatrie périnatalité (fiche action)</a:t>
            </a:r>
          </a:p>
          <a:p>
            <a:r>
              <a:rPr lang="fr-FR" sz="1600" b="1" dirty="0"/>
              <a:t>CAMSP: </a:t>
            </a:r>
            <a:r>
              <a:rPr lang="fr-FR" sz="1400" dirty="0"/>
              <a:t>Centre Action Médico Sociale Précoce (fiche action)</a:t>
            </a:r>
          </a:p>
          <a:p>
            <a:r>
              <a:rPr lang="fr-FR" sz="1600" b="1" dirty="0"/>
              <a:t>CIDFF: </a:t>
            </a:r>
            <a:r>
              <a:rPr lang="fr-FR" sz="1400" dirty="0"/>
              <a:t>Centre d’Information sur les Droits des Femmes et des Familles</a:t>
            </a:r>
          </a:p>
          <a:p>
            <a:r>
              <a:rPr lang="fr-FR" sz="1600" b="1" dirty="0"/>
              <a:t>CIO: </a:t>
            </a:r>
            <a:r>
              <a:rPr lang="fr-FR" sz="1400" dirty="0"/>
              <a:t>Centre d’Information et d’Orientation</a:t>
            </a:r>
          </a:p>
          <a:p>
            <a:r>
              <a:rPr lang="fr-FR" sz="1600" b="1" dirty="0"/>
              <a:t>CMPP: </a:t>
            </a:r>
            <a:r>
              <a:rPr lang="fr-FR" sz="1400" dirty="0"/>
              <a:t>Centre Médico-Psycho- Pédagogique</a:t>
            </a:r>
          </a:p>
          <a:p>
            <a:r>
              <a:rPr lang="fr-FR" sz="1600" b="1" dirty="0"/>
              <a:t>CRIP: </a:t>
            </a:r>
            <a:r>
              <a:rPr lang="fr-FR" sz="1400" dirty="0"/>
              <a:t>Cellule de Recueil des Informations Préoccupantes</a:t>
            </a:r>
          </a:p>
          <a:p>
            <a:r>
              <a:rPr lang="fr-FR" sz="1600" b="1" dirty="0"/>
              <a:t>SNATED: </a:t>
            </a:r>
            <a:r>
              <a:rPr lang="fr-FR" sz="1400" dirty="0"/>
              <a:t>Service National d’Accueil Téléphonique pour l’Enfance en Danger : </a:t>
            </a:r>
            <a:r>
              <a:rPr lang="fr-FR" sz="1400" b="1" dirty="0"/>
              <a:t>119</a:t>
            </a:r>
          </a:p>
          <a:p>
            <a:r>
              <a:rPr lang="fr-FR" sz="1600" b="1" dirty="0"/>
              <a:t>MECS: </a:t>
            </a:r>
            <a:r>
              <a:rPr lang="fr-FR" sz="1400" dirty="0"/>
              <a:t>Les Maisons d'Enfants à Caractère Social ( </a:t>
            </a:r>
            <a:r>
              <a:rPr lang="fr-FR" sz="1400" b="1" dirty="0"/>
              <a:t>MECS</a:t>
            </a:r>
            <a:r>
              <a:rPr lang="fr-FR" sz="1400" dirty="0"/>
              <a:t>) sont des établissements sociaux et médico-sociaux destinés à accueillir des enfants de 3 à 18 ans confiés à l'Aide Sociale à l'Enfance (ASE) par décision judiciaire ou administrative</a:t>
            </a:r>
          </a:p>
          <a:p>
            <a:r>
              <a:rPr lang="fr-FR" sz="1600" b="1" dirty="0"/>
              <a:t>SESSAD: </a:t>
            </a:r>
            <a:r>
              <a:rPr lang="fr-FR" sz="1400" dirty="0"/>
              <a:t>Service d’éducation spéciale et de soins à domicile (fiche action)</a:t>
            </a:r>
          </a:p>
          <a:p>
            <a:pPr marL="0" indent="0">
              <a:buNone/>
            </a:pPr>
            <a:endParaRPr lang="fr-FR" sz="1400" dirty="0"/>
          </a:p>
          <a:p>
            <a:pPr>
              <a:buFont typeface="Wingdings" panose="05000000000000000000" pitchFamily="2" charset="2"/>
              <a:buChar char="Ø"/>
            </a:pPr>
            <a:r>
              <a:rPr lang="fr-FR" sz="1800" b="1" dirty="0"/>
              <a:t>Associations: </a:t>
            </a:r>
          </a:p>
          <a:p>
            <a:pPr>
              <a:buFontTx/>
              <a:buChar char="-"/>
            </a:pPr>
            <a:r>
              <a:rPr lang="fr-FR" sz="1600" b="1" dirty="0"/>
              <a:t>Association contre le harcèlement scolaire</a:t>
            </a:r>
            <a:r>
              <a:rPr lang="fr-FR" sz="1600" dirty="0"/>
              <a:t>: </a:t>
            </a:r>
            <a:r>
              <a:rPr lang="fr-FR" sz="1400" dirty="0"/>
              <a:t>« Marion, la main tendue »</a:t>
            </a:r>
          </a:p>
          <a:p>
            <a:pPr>
              <a:buFontTx/>
              <a:buChar char="-"/>
            </a:pPr>
            <a:r>
              <a:rPr lang="fr-FR" sz="1600" b="1" dirty="0"/>
              <a:t>AAVAS: Association d’Aide aux Victimes d’Abus Sexuels</a:t>
            </a:r>
          </a:p>
          <a:p>
            <a:pPr>
              <a:buFontTx/>
              <a:buChar char="-"/>
            </a:pPr>
            <a:endParaRPr lang="fr-FR" sz="2400" dirty="0"/>
          </a:p>
          <a:p>
            <a:pPr>
              <a:buFontTx/>
              <a:buChar char="-"/>
            </a:pPr>
            <a:endParaRPr lang="fr-FR" sz="2400" dirty="0"/>
          </a:p>
          <a:p>
            <a:endParaRPr lang="fr-FR" sz="2400" b="1" dirty="0"/>
          </a:p>
          <a:p>
            <a:endParaRPr lang="fr-FR" sz="2000" dirty="0"/>
          </a:p>
        </p:txBody>
      </p:sp>
    </p:spTree>
    <p:extLst>
      <p:ext uri="{BB962C8B-B14F-4D97-AF65-F5344CB8AC3E}">
        <p14:creationId xmlns:p14="http://schemas.microsoft.com/office/powerpoint/2010/main" val="2332739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D2BF3C-02FD-4EA3-AF50-2E54F66BD829}"/>
              </a:ext>
            </a:extLst>
          </p:cNvPr>
          <p:cNvSpPr>
            <a:spLocks noGrp="1"/>
          </p:cNvSpPr>
          <p:nvPr>
            <p:ph type="title"/>
          </p:nvPr>
        </p:nvSpPr>
        <p:spPr>
          <a:xfrm>
            <a:off x="643493" y="649114"/>
            <a:ext cx="8072914" cy="1041663"/>
          </a:xfrm>
        </p:spPr>
        <p:txBody>
          <a:bodyPr>
            <a:normAutofit fontScale="90000"/>
          </a:bodyPr>
          <a:lstStyle/>
          <a:p>
            <a:pPr algn="ctr"/>
            <a:r>
              <a:rPr lang="fr-FR" sz="4000" dirty="0"/>
              <a:t>Annuaire territorial </a:t>
            </a:r>
            <a:br>
              <a:rPr lang="fr-FR" sz="4000" dirty="0"/>
            </a:br>
            <a:r>
              <a:rPr lang="fr-FR" sz="4000" dirty="0"/>
              <a:t>des acteurs du parcours et ressources (formation, etc…)</a:t>
            </a:r>
          </a:p>
        </p:txBody>
      </p:sp>
      <p:sp>
        <p:nvSpPr>
          <p:cNvPr id="3" name="Espace réservé du contenu 2">
            <a:extLst>
              <a:ext uri="{FF2B5EF4-FFF2-40B4-BE49-F238E27FC236}">
                <a16:creationId xmlns:a16="http://schemas.microsoft.com/office/drawing/2014/main" id="{A682EC5C-1EF2-4925-AB1D-3C732E06DC45}"/>
              </a:ext>
            </a:extLst>
          </p:cNvPr>
          <p:cNvSpPr>
            <a:spLocks noGrp="1"/>
          </p:cNvSpPr>
          <p:nvPr>
            <p:ph idx="1"/>
          </p:nvPr>
        </p:nvSpPr>
        <p:spPr>
          <a:xfrm>
            <a:off x="643493" y="2225615"/>
            <a:ext cx="8072914" cy="7177177"/>
          </a:xfrm>
        </p:spPr>
        <p:txBody>
          <a:bodyPr/>
          <a:lstStyle/>
          <a:p>
            <a:pPr marL="0" indent="0">
              <a:buNone/>
            </a:pPr>
            <a:endParaRPr lang="fr-FR" dirty="0"/>
          </a:p>
          <a:p>
            <a:endParaRPr lang="fr-FR" dirty="0"/>
          </a:p>
        </p:txBody>
      </p:sp>
      <p:sp>
        <p:nvSpPr>
          <p:cNvPr id="4" name="Espace réservé du contenu 2">
            <a:extLst>
              <a:ext uri="{FF2B5EF4-FFF2-40B4-BE49-F238E27FC236}">
                <a16:creationId xmlns:a16="http://schemas.microsoft.com/office/drawing/2014/main" id="{A682EC5C-1EF2-4925-AB1D-3C732E06DC45}"/>
              </a:ext>
            </a:extLst>
          </p:cNvPr>
          <p:cNvSpPr txBox="1">
            <a:spLocks/>
          </p:cNvSpPr>
          <p:nvPr/>
        </p:nvSpPr>
        <p:spPr>
          <a:xfrm>
            <a:off x="795893" y="2225615"/>
            <a:ext cx="8072914" cy="9756178"/>
          </a:xfrm>
          <a:prstGeom prst="rect">
            <a:avLst/>
          </a:prstGeom>
        </p:spPr>
        <p:txBody>
          <a:bodyPr vert="horz" lIns="91440" tIns="45720" rIns="91440" bIns="45720" rtlCol="0">
            <a:normAutofit fontScale="77500" lnSpcReduction="20000"/>
          </a:bodyPr>
          <a:lstStyle>
            <a:lvl1pPr marL="233995" indent="-233995" algn="l" defTabSz="935980" rtl="0" eaLnBrk="1" latinLnBrk="0" hangingPunct="1">
              <a:lnSpc>
                <a:spcPct val="90000"/>
              </a:lnSpc>
              <a:spcBef>
                <a:spcPts val="1024"/>
              </a:spcBef>
              <a:buFont typeface="Arial" panose="020B0604020202020204" pitchFamily="34" charset="0"/>
              <a:buChar char="•"/>
              <a:defRPr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9pPr>
          </a:lstStyle>
          <a:p>
            <a:pPr algn="just">
              <a:buFont typeface="Wingdings" panose="05000000000000000000" pitchFamily="2" charset="2"/>
              <a:buChar char="Ø"/>
            </a:pPr>
            <a:r>
              <a:rPr lang="fr-FR" dirty="0">
                <a:solidFill>
                  <a:srgbClr val="FF0000"/>
                </a:solidFill>
              </a:rPr>
              <a:t> </a:t>
            </a:r>
            <a:r>
              <a:rPr lang="fr-FR" sz="2600" dirty="0">
                <a:solidFill>
                  <a:srgbClr val="FF0000"/>
                </a:solidFill>
              </a:rPr>
              <a:t>Départemental</a:t>
            </a:r>
          </a:p>
          <a:p>
            <a:pPr marL="0" indent="0" algn="just">
              <a:buNone/>
            </a:pPr>
            <a:endParaRPr lang="fr-FR" sz="1900" dirty="0"/>
          </a:p>
          <a:p>
            <a:pPr marL="0" lvl="0" indent="0" algn="just" defTabSz="457200">
              <a:lnSpc>
                <a:spcPct val="100000"/>
              </a:lnSpc>
              <a:spcBef>
                <a:spcPts val="0"/>
              </a:spcBef>
              <a:buFontTx/>
              <a:buChar char="-"/>
            </a:pPr>
            <a:r>
              <a:rPr lang="fr-FR" sz="1900" b="1" dirty="0">
                <a:solidFill>
                  <a:prstClr val="black"/>
                </a:solidFill>
              </a:rPr>
              <a:t> Fil Santé Jeunes: </a:t>
            </a:r>
            <a:r>
              <a:rPr lang="fr-FR" sz="1900" dirty="0">
                <a:solidFill>
                  <a:prstClr val="black"/>
                </a:solidFill>
              </a:rPr>
              <a:t>Le Fil Santé Jeunes est un dispositif de prévention répondant à distance aux questions de santé physique, mentale et sociale que se posent les jeunes de 12 à 25 ans. L'activité d'écoute, d'information et d'accompagnement est réalisée au téléphone, à l'aide d'un numéro vert, et sur Internet. </a:t>
            </a:r>
            <a:r>
              <a:rPr lang="fr-FR" sz="1900" b="1" dirty="0">
                <a:solidFill>
                  <a:prstClr val="black"/>
                </a:solidFill>
              </a:rPr>
              <a:t>0800 235 236. </a:t>
            </a:r>
            <a:r>
              <a:rPr lang="fr-FR" sz="1900" dirty="0">
                <a:solidFill>
                  <a:prstClr val="black"/>
                </a:solidFill>
                <a:hlinkClick r:id="rId2"/>
              </a:rPr>
              <a:t>https://www.filsantejeunes.com/</a:t>
            </a:r>
            <a:endParaRPr lang="fr-FR" sz="1900" dirty="0">
              <a:solidFill>
                <a:prstClr val="black"/>
              </a:solidFill>
            </a:endParaRPr>
          </a:p>
          <a:p>
            <a:pPr marL="0" lvl="0" indent="0" algn="just" defTabSz="457200">
              <a:lnSpc>
                <a:spcPct val="100000"/>
              </a:lnSpc>
              <a:spcBef>
                <a:spcPts val="0"/>
              </a:spcBef>
              <a:buNone/>
            </a:pPr>
            <a:endParaRPr lang="fr-FR" sz="1900" dirty="0">
              <a:solidFill>
                <a:prstClr val="black"/>
              </a:solidFill>
            </a:endParaRPr>
          </a:p>
          <a:p>
            <a:pPr marL="0" lvl="0" indent="0" algn="just" defTabSz="457200">
              <a:lnSpc>
                <a:spcPct val="100000"/>
              </a:lnSpc>
              <a:spcBef>
                <a:spcPts val="0"/>
              </a:spcBef>
              <a:buFontTx/>
              <a:buChar char="-"/>
            </a:pPr>
            <a:r>
              <a:rPr lang="fr-FR" sz="1900" b="1" dirty="0">
                <a:solidFill>
                  <a:prstClr val="black"/>
                </a:solidFill>
              </a:rPr>
              <a:t> 3114</a:t>
            </a:r>
            <a:r>
              <a:rPr lang="fr-FR" sz="1900" dirty="0">
                <a:solidFill>
                  <a:prstClr val="black"/>
                </a:solidFill>
              </a:rPr>
              <a:t>: numéro national de prévention du suicide . </a:t>
            </a:r>
            <a:r>
              <a:rPr lang="fr-FR" sz="1900" dirty="0">
                <a:solidFill>
                  <a:prstClr val="black"/>
                </a:solidFill>
                <a:hlinkClick r:id="rId3"/>
              </a:rPr>
              <a:t>https://3114.fr/</a:t>
            </a:r>
            <a:endParaRPr lang="fr-FR" sz="1900" dirty="0">
              <a:solidFill>
                <a:prstClr val="black"/>
              </a:solidFill>
            </a:endParaRPr>
          </a:p>
          <a:p>
            <a:pPr marL="0" lvl="0" indent="0" algn="just" defTabSz="457200">
              <a:lnSpc>
                <a:spcPct val="100000"/>
              </a:lnSpc>
              <a:spcBef>
                <a:spcPts val="0"/>
              </a:spcBef>
              <a:buNone/>
            </a:pPr>
            <a:endParaRPr lang="fr-FR" sz="1900" dirty="0">
              <a:solidFill>
                <a:prstClr val="black"/>
              </a:solidFill>
            </a:endParaRPr>
          </a:p>
          <a:p>
            <a:pPr marL="0" lvl="0" indent="0" algn="just" defTabSz="457200">
              <a:lnSpc>
                <a:spcPct val="100000"/>
              </a:lnSpc>
              <a:spcBef>
                <a:spcPts val="0"/>
              </a:spcBef>
              <a:buFontTx/>
              <a:buChar char="-"/>
            </a:pPr>
            <a:r>
              <a:rPr lang="fr-FR" sz="1900" b="1" dirty="0">
                <a:solidFill>
                  <a:prstClr val="black"/>
                </a:solidFill>
              </a:rPr>
              <a:t> AAVAS</a:t>
            </a:r>
            <a:r>
              <a:rPr lang="fr-FR" sz="1900" dirty="0">
                <a:solidFill>
                  <a:prstClr val="black"/>
                </a:solidFill>
              </a:rPr>
              <a:t> : association d’aide aux victimes d’abus sexuels. 8 Rue Ambroise Paré, 49100 Angers. </a:t>
            </a:r>
            <a:r>
              <a:rPr lang="fr-FR" sz="1900" u="sng" dirty="0">
                <a:solidFill>
                  <a:prstClr val="black"/>
                </a:solidFill>
                <a:hlinkClick r:id="rId4"/>
              </a:rPr>
              <a:t>02 41 36 02 07</a:t>
            </a:r>
            <a:endParaRPr lang="fr-FR" sz="1900" u="sng" dirty="0">
              <a:solidFill>
                <a:prstClr val="black"/>
              </a:solidFill>
            </a:endParaRPr>
          </a:p>
          <a:p>
            <a:pPr marL="0" lvl="0" indent="0" algn="just" defTabSz="457200">
              <a:lnSpc>
                <a:spcPct val="100000"/>
              </a:lnSpc>
              <a:spcBef>
                <a:spcPts val="0"/>
              </a:spcBef>
              <a:buNone/>
            </a:pPr>
            <a:endParaRPr lang="fr-FR" sz="1900" u="sng" dirty="0">
              <a:solidFill>
                <a:prstClr val="black"/>
              </a:solidFill>
            </a:endParaRPr>
          </a:p>
          <a:p>
            <a:pPr marL="0" lvl="0" indent="0" algn="just" defTabSz="457200">
              <a:lnSpc>
                <a:spcPct val="100000"/>
              </a:lnSpc>
              <a:spcBef>
                <a:spcPts val="0"/>
              </a:spcBef>
              <a:buFontTx/>
              <a:buChar char="-"/>
            </a:pPr>
            <a:r>
              <a:rPr lang="fr-FR" sz="1900" b="1" dirty="0">
                <a:solidFill>
                  <a:prstClr val="black"/>
                </a:solidFill>
              </a:rPr>
              <a:t> Association France Victime 49: 116 006, </a:t>
            </a:r>
            <a:r>
              <a:rPr lang="fr-FR" sz="1900" dirty="0">
                <a:solidFill>
                  <a:prstClr val="black"/>
                </a:solidFill>
              </a:rPr>
              <a:t>Palais de justice rue Waldeck Rousseau 49000 Angers.</a:t>
            </a:r>
            <a:r>
              <a:rPr lang="fr-FR" sz="1900" b="1" dirty="0">
                <a:solidFill>
                  <a:prstClr val="black"/>
                </a:solidFill>
              </a:rPr>
              <a:t> </a:t>
            </a:r>
            <a:r>
              <a:rPr lang="fr-FR" sz="1900" dirty="0">
                <a:solidFill>
                  <a:prstClr val="black"/>
                </a:solidFill>
              </a:rPr>
              <a:t>02.41.20.51.26. </a:t>
            </a:r>
            <a:r>
              <a:rPr lang="fr-FR" sz="1900" dirty="0">
                <a:solidFill>
                  <a:prstClr val="black"/>
                </a:solidFill>
                <a:hlinkClick r:id="rId5"/>
              </a:rPr>
              <a:t>contact@france-victime49.com</a:t>
            </a:r>
            <a:r>
              <a:rPr lang="fr-FR" sz="1900" dirty="0">
                <a:solidFill>
                  <a:prstClr val="black"/>
                </a:solidFill>
              </a:rPr>
              <a:t> </a:t>
            </a:r>
          </a:p>
          <a:p>
            <a:pPr marL="0" lvl="0" indent="0" algn="just" defTabSz="457200">
              <a:lnSpc>
                <a:spcPct val="100000"/>
              </a:lnSpc>
              <a:spcBef>
                <a:spcPts val="0"/>
              </a:spcBef>
              <a:buNone/>
            </a:pPr>
            <a:endParaRPr lang="fr-FR" sz="1900" dirty="0">
              <a:solidFill>
                <a:prstClr val="black"/>
              </a:solidFill>
            </a:endParaRPr>
          </a:p>
          <a:p>
            <a:pPr marL="0" lvl="0" indent="0" algn="just" defTabSz="457200">
              <a:lnSpc>
                <a:spcPct val="100000"/>
              </a:lnSpc>
              <a:spcBef>
                <a:spcPts val="0"/>
              </a:spcBef>
              <a:buNone/>
            </a:pPr>
            <a:r>
              <a:rPr lang="fr-FR" sz="1900" b="1" dirty="0">
                <a:solidFill>
                  <a:prstClr val="black"/>
                </a:solidFill>
              </a:rPr>
              <a:t>- UDAF 49: </a:t>
            </a:r>
            <a:r>
              <a:rPr lang="fr-FR" sz="1900" u="sng" dirty="0">
                <a:solidFill>
                  <a:prstClr val="black"/>
                </a:solidFill>
                <a:hlinkClick r:id="rId6"/>
              </a:rPr>
              <a:t>02 41 36 51 00</a:t>
            </a:r>
            <a:r>
              <a:rPr lang="fr-FR" sz="1900" u="sng" dirty="0">
                <a:solidFill>
                  <a:prstClr val="black"/>
                </a:solidFill>
              </a:rPr>
              <a:t>; </a:t>
            </a:r>
            <a:r>
              <a:rPr lang="fr-FR" sz="1900" dirty="0">
                <a:solidFill>
                  <a:prstClr val="black"/>
                </a:solidFill>
              </a:rPr>
              <a:t>17 Rue Bouche Thomas, 49000 Angers</a:t>
            </a:r>
          </a:p>
          <a:p>
            <a:pPr marL="0" lvl="0" indent="0" algn="just" defTabSz="457200">
              <a:lnSpc>
                <a:spcPct val="100000"/>
              </a:lnSpc>
              <a:spcBef>
                <a:spcPts val="0"/>
              </a:spcBef>
              <a:buNone/>
            </a:pPr>
            <a:endParaRPr lang="fr-FR" sz="1900" dirty="0">
              <a:solidFill>
                <a:prstClr val="black"/>
              </a:solidFill>
            </a:endParaRPr>
          </a:p>
          <a:p>
            <a:pPr marL="0" lvl="0" indent="0" algn="just" defTabSz="457200">
              <a:lnSpc>
                <a:spcPct val="100000"/>
              </a:lnSpc>
              <a:spcBef>
                <a:spcPts val="0"/>
              </a:spcBef>
              <a:buFontTx/>
              <a:buChar char="-"/>
            </a:pPr>
            <a:r>
              <a:rPr lang="fr-FR" sz="1900" b="1" dirty="0">
                <a:solidFill>
                  <a:prstClr val="black"/>
                </a:solidFill>
              </a:rPr>
              <a:t> ASE: </a:t>
            </a:r>
          </a:p>
          <a:p>
            <a:pPr marL="0" lvl="0" indent="0" algn="just" defTabSz="457200">
              <a:lnSpc>
                <a:spcPct val="100000"/>
              </a:lnSpc>
              <a:spcBef>
                <a:spcPts val="0"/>
              </a:spcBef>
              <a:buNone/>
            </a:pPr>
            <a:endParaRPr lang="fr-FR" sz="1900" b="1" dirty="0">
              <a:solidFill>
                <a:prstClr val="black"/>
              </a:solidFill>
            </a:endParaRPr>
          </a:p>
          <a:p>
            <a:pPr marL="0" lvl="0" indent="0" algn="just" defTabSz="457200">
              <a:lnSpc>
                <a:spcPct val="100000"/>
              </a:lnSpc>
              <a:spcBef>
                <a:spcPts val="0"/>
              </a:spcBef>
              <a:buFontTx/>
              <a:buChar char="-"/>
            </a:pPr>
            <a:r>
              <a:rPr lang="fr-FR" sz="1900" b="1" dirty="0">
                <a:solidFill>
                  <a:prstClr val="black"/>
                </a:solidFill>
              </a:rPr>
              <a:t>CRIP: Pour un particulier contacter le 119; pour un professionnel : </a:t>
            </a:r>
            <a:r>
              <a:rPr lang="fr-FR" sz="1900" b="1" dirty="0">
                <a:solidFill>
                  <a:prstClr val="black"/>
                </a:solidFill>
                <a:hlinkClick r:id="rId7"/>
              </a:rPr>
              <a:t>https://www.maine-et-loire.fr/fileadmin/Departement/Services-informations/Enfance/DEP49-enfance-en-danger-faisceaux-indices.pdf</a:t>
            </a:r>
            <a:r>
              <a:rPr lang="fr-FR" sz="1900" b="1" dirty="0">
                <a:solidFill>
                  <a:prstClr val="black"/>
                </a:solidFill>
              </a:rPr>
              <a:t> </a:t>
            </a:r>
          </a:p>
          <a:p>
            <a:pPr marL="0" lvl="0" indent="0" algn="just" defTabSz="457200">
              <a:lnSpc>
                <a:spcPct val="100000"/>
              </a:lnSpc>
              <a:spcBef>
                <a:spcPts val="0"/>
              </a:spcBef>
              <a:buNone/>
            </a:pPr>
            <a:endParaRPr lang="fr-FR" sz="1900" b="1" dirty="0">
              <a:solidFill>
                <a:prstClr val="black"/>
              </a:solidFill>
            </a:endParaRPr>
          </a:p>
          <a:p>
            <a:pPr marL="0" lvl="0" indent="0" algn="just" defTabSz="457200">
              <a:lnSpc>
                <a:spcPct val="100000"/>
              </a:lnSpc>
              <a:spcBef>
                <a:spcPts val="0"/>
              </a:spcBef>
              <a:buFontTx/>
              <a:buChar char="-"/>
            </a:pPr>
            <a:r>
              <a:rPr lang="fr-FR" sz="1900" b="1" dirty="0">
                <a:solidFill>
                  <a:prstClr val="black"/>
                </a:solidFill>
              </a:rPr>
              <a:t>MECS 49</a:t>
            </a:r>
            <a:r>
              <a:rPr lang="fr-FR" sz="1900" dirty="0">
                <a:solidFill>
                  <a:prstClr val="black"/>
                </a:solidFill>
              </a:rPr>
              <a:t>: </a:t>
            </a:r>
            <a:r>
              <a:rPr lang="fr-FR" sz="1900" dirty="0">
                <a:solidFill>
                  <a:prstClr val="black"/>
                </a:solidFill>
                <a:hlinkClick r:id="rId8"/>
              </a:rPr>
              <a:t>https://annuaire.action-sociale.org/etablissements/protection-de-l-enfance/maison-d-enfants-a-caractere-social-177/rgn-pays-de-la-loire.html</a:t>
            </a:r>
            <a:endParaRPr lang="fr-FR" sz="1900" dirty="0">
              <a:solidFill>
                <a:prstClr val="black"/>
              </a:solidFill>
            </a:endParaRPr>
          </a:p>
          <a:p>
            <a:pPr algn="just">
              <a:buFont typeface="Wingdings" panose="05000000000000000000" pitchFamily="2" charset="2"/>
              <a:buChar char="Ø"/>
            </a:pPr>
            <a:r>
              <a:rPr lang="fr-FR" sz="1900" dirty="0"/>
              <a:t>Départemental:</a:t>
            </a:r>
          </a:p>
          <a:p>
            <a:pPr algn="just">
              <a:buFontTx/>
              <a:buChar char="-"/>
            </a:pPr>
            <a:r>
              <a:rPr lang="fr-FR" sz="1900" b="1" dirty="0"/>
              <a:t>Association contre le harcèlement scolaire: </a:t>
            </a:r>
            <a:r>
              <a:rPr lang="fr-FR" sz="1900" dirty="0"/>
              <a:t>« ACVS 49 »: </a:t>
            </a:r>
            <a:r>
              <a:rPr lang="fr-FR" sz="1900" u="sng" dirty="0">
                <a:hlinkClick r:id="rId9"/>
              </a:rPr>
              <a:t>06 50 97 88 51</a:t>
            </a:r>
            <a:r>
              <a:rPr lang="fr-FR" sz="1900" u="sng" dirty="0"/>
              <a:t>; </a:t>
            </a:r>
            <a:r>
              <a:rPr lang="fr-FR" sz="1900" dirty="0"/>
              <a:t>5 Rue Saint-Exupéry, 49000 Angers</a:t>
            </a:r>
          </a:p>
          <a:p>
            <a:pPr algn="just">
              <a:buFontTx/>
              <a:buChar char="-"/>
            </a:pPr>
            <a:r>
              <a:rPr lang="fr-FR" sz="1900" b="1" dirty="0"/>
              <a:t>SESSAD </a:t>
            </a:r>
            <a:r>
              <a:rPr lang="fr-FR" sz="1900" b="1" dirty="0" err="1"/>
              <a:t>segré</a:t>
            </a:r>
            <a:r>
              <a:rPr lang="fr-FR" sz="1900" dirty="0"/>
              <a:t>: </a:t>
            </a:r>
            <a:r>
              <a:rPr lang="fr-FR" sz="1900" dirty="0">
                <a:hlinkClick r:id="rId10"/>
              </a:rPr>
              <a:t>02 41 92 31 00</a:t>
            </a:r>
            <a:endParaRPr lang="fr-FR" sz="1900" dirty="0"/>
          </a:p>
          <a:p>
            <a:pPr algn="just">
              <a:buFontTx/>
              <a:buChar char="-"/>
            </a:pPr>
            <a:r>
              <a:rPr lang="fr-FR" sz="1900" b="1" dirty="0"/>
              <a:t>CMPP (Centre Françoise Dolto): </a:t>
            </a:r>
            <a:r>
              <a:rPr lang="fr-FR" sz="1900" dirty="0">
                <a:hlinkClick r:id="rId11"/>
              </a:rPr>
              <a:t>02 36 58 14 76</a:t>
            </a:r>
            <a:r>
              <a:rPr lang="fr-FR" sz="1900" dirty="0"/>
              <a:t>; 3 Av. Yolande d'Aragon, 49100 Angers (référente CPTS: Me </a:t>
            </a:r>
            <a:r>
              <a:rPr lang="fr-FR" sz="1900" dirty="0" err="1"/>
              <a:t>Brecheteau-Durili</a:t>
            </a:r>
            <a:r>
              <a:rPr lang="fr-FR" sz="1900" dirty="0"/>
              <a:t>: adresse mail)</a:t>
            </a:r>
          </a:p>
          <a:p>
            <a:pPr algn="just">
              <a:buFontTx/>
              <a:buChar char="-"/>
            </a:pPr>
            <a:r>
              <a:rPr lang="fr-FR" sz="1900" b="1" dirty="0"/>
              <a:t>ASEA/CAMSP/CMPP: </a:t>
            </a:r>
            <a:r>
              <a:rPr lang="fr-FR" sz="1900" dirty="0"/>
              <a:t>33 Rue Roger Chauviré, 49100 Angers, </a:t>
            </a:r>
            <a:r>
              <a:rPr lang="fr-FR" sz="1900" dirty="0">
                <a:hlinkClick r:id="rId12"/>
              </a:rPr>
              <a:t>02 41 72 18 38</a:t>
            </a:r>
            <a:r>
              <a:rPr lang="fr-FR" sz="1900" dirty="0"/>
              <a:t> (référente CPTS: Me </a:t>
            </a:r>
            <a:r>
              <a:rPr lang="fr-FR" sz="1900" dirty="0" err="1"/>
              <a:t>Brecheteau-Durili</a:t>
            </a:r>
            <a:r>
              <a:rPr lang="fr-FR" sz="1900" dirty="0"/>
              <a:t>: adresse mail) </a:t>
            </a:r>
          </a:p>
          <a:p>
            <a:pPr algn="just">
              <a:buFontTx/>
              <a:buChar char="-"/>
            </a:pPr>
            <a:r>
              <a:rPr lang="fr-FR" sz="1900" b="1" dirty="0"/>
              <a:t>CMP pédo: (0/14 ans) </a:t>
            </a:r>
            <a:r>
              <a:rPr lang="fr-FR" sz="1900" dirty="0"/>
              <a:t>02 41 80 76 93 (référente CPTS: Equipe de coordination en santé mentale)</a:t>
            </a:r>
          </a:p>
          <a:p>
            <a:pPr algn="just">
              <a:buFontTx/>
              <a:buChar char="-"/>
            </a:pPr>
            <a:r>
              <a:rPr lang="fr-FR" sz="1900" b="1" dirty="0"/>
              <a:t>USBB: </a:t>
            </a:r>
            <a:r>
              <a:rPr lang="fr-FR" sz="1900" dirty="0"/>
              <a:t>soins pour et autour du bébé (équipe du </a:t>
            </a:r>
            <a:r>
              <a:rPr lang="fr-FR" sz="1900" dirty="0" err="1"/>
              <a:t>Cesame</a:t>
            </a:r>
            <a:r>
              <a:rPr lang="fr-FR" sz="1900" dirty="0"/>
              <a:t>) </a:t>
            </a:r>
            <a:r>
              <a:rPr lang="fr-FR" sz="1900" b="1" dirty="0"/>
              <a:t>02 41 80 75 12 </a:t>
            </a:r>
            <a:r>
              <a:rPr lang="fr-FR" sz="1900" dirty="0"/>
              <a:t>(référente CPTS: Equipe de coordination en santé mentale)</a:t>
            </a:r>
          </a:p>
          <a:p>
            <a:pPr algn="just">
              <a:buFontTx/>
              <a:buChar char="-"/>
            </a:pPr>
            <a:r>
              <a:rPr lang="fr-FR" sz="1900" b="1" dirty="0"/>
              <a:t>Groupe ressource thérapie familiale (</a:t>
            </a:r>
            <a:r>
              <a:rPr lang="fr-FR" sz="1900" b="1" dirty="0" err="1"/>
              <a:t>Cesame</a:t>
            </a:r>
            <a:r>
              <a:rPr lang="fr-FR" sz="1900" b="1" dirty="0"/>
              <a:t>) </a:t>
            </a:r>
            <a:r>
              <a:rPr lang="fr-FR" sz="1900" dirty="0"/>
              <a:t>: 02 41 80 77 33 (référente CPTS: Equipe de coordination en santé mentale)</a:t>
            </a:r>
          </a:p>
          <a:p>
            <a:pPr algn="just">
              <a:buFontTx/>
              <a:buChar char="-"/>
            </a:pPr>
            <a:r>
              <a:rPr lang="fr-FR" sz="1900" b="1" dirty="0"/>
              <a:t>Equipe post-Urgences</a:t>
            </a:r>
            <a:r>
              <a:rPr lang="fr-FR" sz="1900" dirty="0"/>
              <a:t>: Equipe proposant des soins intensifs ambulatoire (2 à 3 mois) après passage aux urgences pédiatriques du CHU: contact secrétariat pédiatrie du CHU: 02 41 35 44 42 (référente CPTS: Equipe de coordination en santé mentale)</a:t>
            </a:r>
          </a:p>
          <a:p>
            <a:pPr algn="just">
              <a:buFontTx/>
              <a:buChar char="-"/>
            </a:pPr>
            <a:r>
              <a:rPr lang="fr-FR" sz="1900" b="1" dirty="0"/>
              <a:t>ORION: </a:t>
            </a:r>
            <a:r>
              <a:rPr lang="fr-FR" sz="1900" dirty="0"/>
              <a:t>Centre de réhabilitation psychosociale et centre de proximité (CESAME); 55 bis rue St Nicolas, Angers; 02,41,80,76,02</a:t>
            </a:r>
          </a:p>
          <a:p>
            <a:pPr algn="just">
              <a:buFontTx/>
              <a:buChar char="-"/>
            </a:pPr>
            <a:r>
              <a:rPr lang="fr-FR" sz="1900" b="1" dirty="0"/>
              <a:t>CSE: </a:t>
            </a:r>
            <a:r>
              <a:rPr lang="fr-FR" sz="1900" dirty="0"/>
              <a:t>Centre de Soins étude Pierre Daguet: Rte du Mans, 72302 Sablé-sur-Sarthe; </a:t>
            </a:r>
            <a:r>
              <a:rPr lang="fr-FR" sz="1900" u="sng" dirty="0">
                <a:hlinkClick r:id="rId13"/>
              </a:rPr>
              <a:t>02 44 55 20 81</a:t>
            </a:r>
            <a:endParaRPr lang="fr-FR" sz="1900" u="sng" dirty="0"/>
          </a:p>
          <a:p>
            <a:pPr marL="0" lvl="0" indent="0" algn="just" defTabSz="457200">
              <a:lnSpc>
                <a:spcPct val="100000"/>
              </a:lnSpc>
              <a:spcBef>
                <a:spcPts val="0"/>
              </a:spcBef>
              <a:buFontTx/>
              <a:buChar char="-"/>
            </a:pPr>
            <a:endParaRPr lang="fr-FR" sz="1900" dirty="0">
              <a:solidFill>
                <a:prstClr val="black"/>
              </a:solidFill>
            </a:endParaRPr>
          </a:p>
          <a:p>
            <a:pPr algn="just">
              <a:buFontTx/>
              <a:buChar char="-"/>
            </a:pPr>
            <a:endParaRPr lang="fr-FR" sz="2000" dirty="0"/>
          </a:p>
        </p:txBody>
      </p:sp>
    </p:spTree>
    <p:extLst>
      <p:ext uri="{BB962C8B-B14F-4D97-AF65-F5344CB8AC3E}">
        <p14:creationId xmlns:p14="http://schemas.microsoft.com/office/powerpoint/2010/main" val="3019669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D2BF3C-02FD-4EA3-AF50-2E54F66BD829}"/>
              </a:ext>
            </a:extLst>
          </p:cNvPr>
          <p:cNvSpPr>
            <a:spLocks noGrp="1"/>
          </p:cNvSpPr>
          <p:nvPr>
            <p:ph type="title"/>
          </p:nvPr>
        </p:nvSpPr>
        <p:spPr/>
        <p:txBody>
          <a:bodyPr>
            <a:normAutofit/>
          </a:bodyPr>
          <a:lstStyle/>
          <a:p>
            <a:pPr algn="ctr"/>
            <a:r>
              <a:rPr lang="fr-FR" sz="4000" dirty="0"/>
              <a:t>Annuaire territorial </a:t>
            </a:r>
            <a:br>
              <a:rPr lang="fr-FR" sz="4000" dirty="0"/>
            </a:br>
            <a:r>
              <a:rPr lang="fr-FR" sz="4000" dirty="0"/>
              <a:t>des acteurs du parcours et ressources (formation, etc…)</a:t>
            </a:r>
          </a:p>
        </p:txBody>
      </p:sp>
      <p:sp>
        <p:nvSpPr>
          <p:cNvPr id="3" name="Espace réservé du contenu 2">
            <a:extLst>
              <a:ext uri="{FF2B5EF4-FFF2-40B4-BE49-F238E27FC236}">
                <a16:creationId xmlns:a16="http://schemas.microsoft.com/office/drawing/2014/main" id="{A682EC5C-1EF2-4925-AB1D-3C732E06DC45}"/>
              </a:ext>
            </a:extLst>
          </p:cNvPr>
          <p:cNvSpPr>
            <a:spLocks noGrp="1"/>
          </p:cNvSpPr>
          <p:nvPr>
            <p:ph idx="1"/>
          </p:nvPr>
        </p:nvSpPr>
        <p:spPr/>
        <p:txBody>
          <a:bodyPr/>
          <a:lstStyle/>
          <a:p>
            <a:pPr marL="0" indent="0">
              <a:buNone/>
            </a:pPr>
            <a:endParaRPr lang="fr-FR" dirty="0"/>
          </a:p>
          <a:p>
            <a:endParaRPr lang="fr-FR" dirty="0"/>
          </a:p>
        </p:txBody>
      </p:sp>
      <p:sp>
        <p:nvSpPr>
          <p:cNvPr id="4" name="Espace réservé du contenu 2">
            <a:extLst>
              <a:ext uri="{FF2B5EF4-FFF2-40B4-BE49-F238E27FC236}">
                <a16:creationId xmlns:a16="http://schemas.microsoft.com/office/drawing/2014/main" id="{A682EC5C-1EF2-4925-AB1D-3C732E06DC45}"/>
              </a:ext>
            </a:extLst>
          </p:cNvPr>
          <p:cNvSpPr txBox="1">
            <a:spLocks/>
          </p:cNvSpPr>
          <p:nvPr/>
        </p:nvSpPr>
        <p:spPr>
          <a:xfrm>
            <a:off x="795893" y="3397956"/>
            <a:ext cx="8072914" cy="7735712"/>
          </a:xfrm>
          <a:prstGeom prst="rect">
            <a:avLst/>
          </a:prstGeom>
        </p:spPr>
        <p:txBody>
          <a:bodyPr vert="horz" lIns="91440" tIns="45720" rIns="91440" bIns="45720" rtlCol="0">
            <a:normAutofit/>
          </a:bodyPr>
          <a:lstStyle>
            <a:lvl1pPr marL="233995" indent="-233995" algn="l" defTabSz="935980" rtl="0" eaLnBrk="1" latinLnBrk="0" hangingPunct="1">
              <a:lnSpc>
                <a:spcPct val="90000"/>
              </a:lnSpc>
              <a:spcBef>
                <a:spcPts val="1024"/>
              </a:spcBef>
              <a:buFont typeface="Arial" panose="020B0604020202020204" pitchFamily="34" charset="0"/>
              <a:buChar char="•"/>
              <a:defRPr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9pPr>
          </a:lstStyle>
          <a:p>
            <a:pPr>
              <a:buFont typeface="Wingdings" panose="05000000000000000000" pitchFamily="2" charset="2"/>
              <a:buChar char="Ø"/>
            </a:pPr>
            <a:r>
              <a:rPr lang="fr-FR" sz="2400" b="1" dirty="0"/>
              <a:t>L’unité mère-enfant </a:t>
            </a:r>
          </a:p>
          <a:p>
            <a:pPr marL="0" indent="0">
              <a:buNone/>
            </a:pPr>
            <a:endParaRPr lang="fr-FR" sz="2400" b="1" dirty="0"/>
          </a:p>
          <a:p>
            <a:pPr marL="0" indent="0" algn="just">
              <a:buNone/>
            </a:pPr>
            <a:r>
              <a:rPr lang="fr-FR" sz="2000" dirty="0"/>
              <a:t>Assure la prise en charge thérapeutique de la mère et de l’enfant afin d’éviter la séparation mère-enfant.</a:t>
            </a:r>
          </a:p>
          <a:p>
            <a:pPr marL="0" indent="0" algn="just">
              <a:buNone/>
            </a:pPr>
            <a:r>
              <a:rPr lang="fr-FR" sz="2000" dirty="0"/>
              <a:t>La prise en charge est proposée soit :</a:t>
            </a:r>
          </a:p>
          <a:p>
            <a:pPr algn="just"/>
            <a:r>
              <a:rPr lang="fr-FR" sz="2000" dirty="0"/>
              <a:t>en hospitalisation complète pour les mères avec leur enfant âgé de 9 à 12 mois</a:t>
            </a:r>
          </a:p>
          <a:p>
            <a:pPr algn="just"/>
            <a:r>
              <a:rPr lang="fr-FR" sz="2000" dirty="0"/>
              <a:t>ambulatoire pour les femmes enceintes et pour les mères avec leur enfant âgé de 0 à 3 ans</a:t>
            </a:r>
          </a:p>
          <a:p>
            <a:pPr marL="0" indent="0" algn="just">
              <a:buNone/>
            </a:pPr>
            <a:r>
              <a:rPr lang="fr-FR" sz="2000" dirty="0"/>
              <a:t>L’unité mère-enfant offre un accompagnement adapté aux mamans. Il s’agit de préserver et d’étayer le lien mère-enfant qui pourrait être remis en question par la séparation et de valoriser les mères dans leurs compétences maternelles.</a:t>
            </a:r>
          </a:p>
          <a:p>
            <a:pPr marL="0" indent="0" algn="just">
              <a:buNone/>
            </a:pPr>
            <a:r>
              <a:rPr lang="fr-FR" sz="2000" dirty="0"/>
              <a:t>L’unité est spécialisée dans la prise en charge des futures mères ou mères présentant des troubles psychiques dans la période périnatale. Elle peut aussi accueillir le père.</a:t>
            </a:r>
          </a:p>
          <a:p>
            <a:pPr marL="0" indent="0">
              <a:buFont typeface="Arial" panose="020B0604020202020204" pitchFamily="34" charset="0"/>
              <a:buNone/>
            </a:pPr>
            <a:endParaRPr lang="fr-FR" dirty="0"/>
          </a:p>
          <a:p>
            <a:endParaRPr lang="fr-FR" dirty="0"/>
          </a:p>
        </p:txBody>
      </p:sp>
    </p:spTree>
    <p:extLst>
      <p:ext uri="{BB962C8B-B14F-4D97-AF65-F5344CB8AC3E}">
        <p14:creationId xmlns:p14="http://schemas.microsoft.com/office/powerpoint/2010/main" val="929306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D2BF3C-02FD-4EA3-AF50-2E54F66BD829}"/>
              </a:ext>
            </a:extLst>
          </p:cNvPr>
          <p:cNvSpPr>
            <a:spLocks noGrp="1"/>
          </p:cNvSpPr>
          <p:nvPr>
            <p:ph type="title"/>
          </p:nvPr>
        </p:nvSpPr>
        <p:spPr>
          <a:xfrm>
            <a:off x="643493" y="621103"/>
            <a:ext cx="8072914" cy="1794294"/>
          </a:xfrm>
        </p:spPr>
        <p:txBody>
          <a:bodyPr>
            <a:normAutofit/>
          </a:bodyPr>
          <a:lstStyle/>
          <a:p>
            <a:pPr algn="ctr"/>
            <a:r>
              <a:rPr lang="fr-FR" sz="4000" dirty="0"/>
              <a:t>Annuaire territorial </a:t>
            </a:r>
            <a:br>
              <a:rPr lang="fr-FR" sz="4000" dirty="0"/>
            </a:br>
            <a:r>
              <a:rPr lang="fr-FR" sz="4000" dirty="0"/>
              <a:t>des acteurs du parcours et ressources (formation, etc…)</a:t>
            </a:r>
          </a:p>
        </p:txBody>
      </p:sp>
      <p:sp>
        <p:nvSpPr>
          <p:cNvPr id="3" name="Espace réservé du contenu 2">
            <a:extLst>
              <a:ext uri="{FF2B5EF4-FFF2-40B4-BE49-F238E27FC236}">
                <a16:creationId xmlns:a16="http://schemas.microsoft.com/office/drawing/2014/main" id="{A682EC5C-1EF2-4925-AB1D-3C732E06DC45}"/>
              </a:ext>
            </a:extLst>
          </p:cNvPr>
          <p:cNvSpPr>
            <a:spLocks noGrp="1"/>
          </p:cNvSpPr>
          <p:nvPr>
            <p:ph idx="1"/>
          </p:nvPr>
        </p:nvSpPr>
        <p:spPr/>
        <p:txBody>
          <a:bodyPr/>
          <a:lstStyle/>
          <a:p>
            <a:pPr marL="0" indent="0">
              <a:buNone/>
            </a:pPr>
            <a:endParaRPr lang="fr-FR" dirty="0"/>
          </a:p>
          <a:p>
            <a:endParaRPr lang="fr-FR" dirty="0"/>
          </a:p>
        </p:txBody>
      </p:sp>
      <p:sp>
        <p:nvSpPr>
          <p:cNvPr id="4" name="Espace réservé du contenu 2">
            <a:extLst>
              <a:ext uri="{FF2B5EF4-FFF2-40B4-BE49-F238E27FC236}">
                <a16:creationId xmlns:a16="http://schemas.microsoft.com/office/drawing/2014/main" id="{A682EC5C-1EF2-4925-AB1D-3C732E06DC45}"/>
              </a:ext>
            </a:extLst>
          </p:cNvPr>
          <p:cNvSpPr txBox="1">
            <a:spLocks/>
          </p:cNvSpPr>
          <p:nvPr/>
        </p:nvSpPr>
        <p:spPr>
          <a:xfrm>
            <a:off x="401755" y="2626792"/>
            <a:ext cx="8072914" cy="9565208"/>
          </a:xfrm>
          <a:prstGeom prst="rect">
            <a:avLst/>
          </a:prstGeom>
        </p:spPr>
        <p:txBody>
          <a:bodyPr vert="horz" lIns="91440" tIns="45720" rIns="91440" bIns="45720" rtlCol="0">
            <a:normAutofit fontScale="70000" lnSpcReduction="20000"/>
          </a:bodyPr>
          <a:lstStyle>
            <a:lvl1pPr marL="233995" indent="-233995" algn="l" defTabSz="935980" rtl="0" eaLnBrk="1" latinLnBrk="0" hangingPunct="1">
              <a:lnSpc>
                <a:spcPct val="90000"/>
              </a:lnSpc>
              <a:spcBef>
                <a:spcPts val="1024"/>
              </a:spcBef>
              <a:buFont typeface="Arial" panose="020B0604020202020204" pitchFamily="34" charset="0"/>
              <a:buChar char="•"/>
              <a:defRPr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9pPr>
          </a:lstStyle>
          <a:p>
            <a:pPr algn="just">
              <a:buFont typeface="Wingdings" panose="05000000000000000000" pitchFamily="2" charset="2"/>
              <a:buChar char="Ø"/>
            </a:pPr>
            <a:r>
              <a:rPr lang="fr-FR" sz="2200" b="1" dirty="0"/>
              <a:t>UDAF :</a:t>
            </a:r>
          </a:p>
          <a:p>
            <a:pPr algn="just">
              <a:buFontTx/>
              <a:buChar char="-"/>
            </a:pPr>
            <a:r>
              <a:rPr lang="fr-FR" sz="2200" dirty="0"/>
              <a:t>Service de médiation familiale</a:t>
            </a:r>
          </a:p>
          <a:p>
            <a:pPr algn="just">
              <a:buFontTx/>
              <a:buChar char="-"/>
            </a:pPr>
            <a:r>
              <a:rPr lang="fr-FR" sz="2200" dirty="0"/>
              <a:t>« Parole de famille », pour les aidants</a:t>
            </a:r>
          </a:p>
          <a:p>
            <a:pPr algn="just">
              <a:buFontTx/>
              <a:buChar char="-"/>
            </a:pPr>
            <a:endParaRPr lang="fr-FR" sz="2200" dirty="0"/>
          </a:p>
          <a:p>
            <a:pPr algn="just">
              <a:buFont typeface="Wingdings" panose="05000000000000000000" pitchFamily="2" charset="2"/>
              <a:buChar char="Ø"/>
            </a:pPr>
            <a:r>
              <a:rPr lang="fr-FR" sz="2200" b="1" dirty="0"/>
              <a:t>MDS : </a:t>
            </a:r>
          </a:p>
          <a:p>
            <a:pPr marL="0" indent="0" algn="just">
              <a:buNone/>
            </a:pPr>
            <a:r>
              <a:rPr lang="fr-FR" sz="2200" dirty="0"/>
              <a:t>Accueil, écoute, conseil, orientation, accompagnement autour de la naissance, en tant que parent.</a:t>
            </a:r>
          </a:p>
          <a:p>
            <a:pPr marL="0" indent="0" algn="just">
              <a:buNone/>
            </a:pPr>
            <a:r>
              <a:rPr lang="fr-FR" sz="2200" dirty="0"/>
              <a:t>Professionnels disponibles: assistant social, éducateur de prévention, puéricultrice, infirmière, sage-femme, référent aide sociale à l’enfance, conseillère en économie sociale et familiale, </a:t>
            </a:r>
          </a:p>
          <a:p>
            <a:pPr marL="0" indent="0" algn="just">
              <a:buNone/>
            </a:pPr>
            <a:endParaRPr lang="fr-FR" sz="2200" dirty="0"/>
          </a:p>
          <a:p>
            <a:pPr algn="just">
              <a:buFont typeface="Wingdings" panose="05000000000000000000" pitchFamily="2" charset="2"/>
              <a:buChar char="Ø"/>
            </a:pPr>
            <a:r>
              <a:rPr lang="fr-FR" sz="2200" b="1" dirty="0"/>
              <a:t>CAMSP : </a:t>
            </a:r>
          </a:p>
          <a:p>
            <a:pPr marL="0" indent="0" algn="just">
              <a:buNone/>
            </a:pPr>
            <a:r>
              <a:rPr lang="fr-FR" sz="2200" dirty="0"/>
              <a:t>un lieu où travaillent différents thérapeutes spécialisés dans le développement du petit enfant (0 à 6 ans).</a:t>
            </a:r>
            <a:br>
              <a:rPr lang="fr-FR" sz="2200" dirty="0"/>
            </a:br>
            <a:r>
              <a:rPr lang="fr-FR" sz="2200" dirty="0"/>
              <a:t>Le CAMSP est composé d’une équipe pluridisciplinaire : différents professionnels médicaux et paramédicaux. Vous pourrez y trouver un pédiatre, un </a:t>
            </a:r>
            <a:r>
              <a:rPr lang="fr-FR" sz="2200" dirty="0" err="1"/>
              <a:t>neuropédiatre</a:t>
            </a:r>
            <a:r>
              <a:rPr lang="fr-FR" sz="2200" dirty="0"/>
              <a:t>, un pédopsychiatre, des psychomotriciens, des orthophonistes, des kinésithérapeutes, des psychologues, des éducateurs spécialisés ou de jeunes enfants, une assistante sociale, et parfois un ergothérapeute, un orthoptiste.</a:t>
            </a:r>
          </a:p>
          <a:p>
            <a:pPr algn="just" fontAlgn="base"/>
            <a:r>
              <a:rPr lang="fr-FR" sz="2200" dirty="0"/>
              <a:t> Dans le cadre d’une mission de prévention (suivi des grands prématurés, en surveillance avec des rendez-vous espacés)</a:t>
            </a:r>
          </a:p>
          <a:p>
            <a:pPr algn="just" fontAlgn="base"/>
            <a:r>
              <a:rPr lang="fr-FR" sz="2200" dirty="0"/>
              <a:t>Lorsqu’on a des inquiétudes sur le développement de l’enfant. Les consultations les plus fréquentes concernent des enfants qui ne marchent pas. Certains ne parlent pas encore ou parlent mais on ne les comprend pas. D’autres ne regardent pas dans les yeux ou ne montrent pas du doigt. Certaines consultations portent sur l’agitation générale de l’enfant, d’autres sur des difficultés importantes d’alimentation (</a:t>
            </a:r>
            <a:r>
              <a:rPr lang="fr-FR" sz="2200" dirty="0" err="1"/>
              <a:t>hauts-le-cœur</a:t>
            </a:r>
            <a:r>
              <a:rPr lang="fr-FR" sz="2200" dirty="0"/>
              <a:t>, sélectivité).</a:t>
            </a:r>
          </a:p>
          <a:p>
            <a:pPr algn="just" fontAlgn="base"/>
            <a:endParaRPr lang="fr-FR" sz="2200" dirty="0"/>
          </a:p>
          <a:p>
            <a:pPr algn="just">
              <a:buFont typeface="Wingdings" panose="05000000000000000000" pitchFamily="2" charset="2"/>
              <a:buChar char="Ø"/>
            </a:pPr>
            <a:r>
              <a:rPr lang="fr-FR" sz="2200" b="1" dirty="0"/>
              <a:t>CMPP</a:t>
            </a:r>
            <a:r>
              <a:rPr lang="fr-FR" sz="2200" dirty="0"/>
              <a:t> (Centres Médico Psychologiques Pédagogiques) : </a:t>
            </a:r>
          </a:p>
          <a:p>
            <a:pPr marL="0" indent="0" algn="just">
              <a:buNone/>
            </a:pPr>
            <a:r>
              <a:rPr lang="fr-FR" sz="2200" dirty="0"/>
              <a:t>accueillent les enfants et adolescents de 0 à 20 ans pour les aider dans des difficultés passagères ou durables qui relèvent de la psychologie, de la pédopsychiatrie, de l’orthophonie, de la psychomotricité ou de la psychopédagogie.</a:t>
            </a:r>
          </a:p>
          <a:p>
            <a:pPr marL="0" indent="0" algn="just">
              <a:buNone/>
            </a:pPr>
            <a:endParaRPr lang="fr-FR" sz="2200" dirty="0"/>
          </a:p>
          <a:p>
            <a:pPr algn="just">
              <a:buFont typeface="Wingdings" panose="05000000000000000000" pitchFamily="2" charset="2"/>
              <a:buChar char="Ø"/>
            </a:pPr>
            <a:r>
              <a:rPr lang="fr-FR" sz="2200" b="1" dirty="0"/>
              <a:t>CRIP : </a:t>
            </a:r>
          </a:p>
          <a:p>
            <a:pPr marL="0" indent="0" algn="just">
              <a:buNone/>
            </a:pPr>
            <a:r>
              <a:rPr lang="fr-FR" sz="2200" dirty="0"/>
              <a:t>Elles conseillent les professionnels et les particuliers qui se questionnent autour d’une situation d’un enfant. Transmission des informations préoccupantes: </a:t>
            </a:r>
            <a:r>
              <a:rPr lang="fr-FR" sz="2200" dirty="0">
                <a:hlinkClick r:id="rId2"/>
              </a:rPr>
              <a:t>https://www.maine-et-loire.fr/fileadmin/Departement/Services-informations/Enfance/DEP49-enfance-en-danger-faisceaux-indices.pdf</a:t>
            </a:r>
            <a:r>
              <a:rPr lang="fr-FR" sz="2200" dirty="0"/>
              <a:t> </a:t>
            </a:r>
          </a:p>
          <a:p>
            <a:pPr marL="0" indent="0" algn="just">
              <a:buNone/>
            </a:pPr>
            <a:endParaRPr lang="fr-FR" sz="2200" dirty="0"/>
          </a:p>
          <a:p>
            <a:pPr algn="just">
              <a:buFont typeface="Wingdings" panose="05000000000000000000" pitchFamily="2" charset="2"/>
              <a:buChar char="Ø"/>
            </a:pPr>
            <a:r>
              <a:rPr lang="fr-FR" sz="2200" b="1" dirty="0"/>
              <a:t>SESSAD : </a:t>
            </a:r>
          </a:p>
          <a:p>
            <a:pPr marL="0" indent="0" algn="just">
              <a:buNone/>
            </a:pPr>
            <a:r>
              <a:rPr lang="fr-FR" sz="2200" dirty="0"/>
              <a:t>Orientation via MDPH; prenant en charge des enfants ou adolescents présentant des déficiences intellectuelles ou inadaptés, ou présentant une déficience motrice, ou polyhandicapés, assurent une prise en charge globale avec un soutien à l'intégration scolaire ou à l'acquisition de l'autonomie des enfants et adolescents de moins de 20 ans</a:t>
            </a:r>
          </a:p>
          <a:p>
            <a:pPr algn="just" fontAlgn="base"/>
            <a:endParaRPr lang="fr-FR" sz="2000" dirty="0"/>
          </a:p>
          <a:p>
            <a:pPr algn="just">
              <a:buFont typeface="Wingdings" panose="05000000000000000000" pitchFamily="2" charset="2"/>
              <a:buChar char="Ø"/>
            </a:pPr>
            <a:endParaRPr lang="fr-FR" sz="2000" dirty="0"/>
          </a:p>
          <a:p>
            <a:pPr algn="just"/>
            <a:endParaRPr lang="fr-FR" dirty="0"/>
          </a:p>
        </p:txBody>
      </p:sp>
    </p:spTree>
    <p:extLst>
      <p:ext uri="{BB962C8B-B14F-4D97-AF65-F5344CB8AC3E}">
        <p14:creationId xmlns:p14="http://schemas.microsoft.com/office/powerpoint/2010/main" val="129088266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1005</TotalTime>
  <Words>1340</Words>
  <Application>Microsoft Office PowerPoint</Application>
  <PresentationFormat>Personnalisé</PresentationFormat>
  <Paragraphs>127</Paragraphs>
  <Slides>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vt:i4>
      </vt:variant>
    </vt:vector>
  </HeadingPairs>
  <TitlesOfParts>
    <vt:vector size="10" baseType="lpstr">
      <vt:lpstr>Arial</vt:lpstr>
      <vt:lpstr>Calibri</vt:lpstr>
      <vt:lpstr>Calibri Light</vt:lpstr>
      <vt:lpstr>Wingdings</vt:lpstr>
      <vt:lpstr>Thème Office</vt:lpstr>
      <vt:lpstr>Présentation PowerPoint</vt:lpstr>
      <vt:lpstr>Annuaire territorial  des acteurs du parcours et ressources (formation, etc…)</vt:lpstr>
      <vt:lpstr>Annuaire territorial  des acteurs du parcours et ressources (formation, etc…)</vt:lpstr>
      <vt:lpstr>Annuaire territorial  des acteurs du parcours et ressources (formation, etc…)</vt:lpstr>
      <vt:lpstr>Annuaire territorial  des acteurs du parcours et ressources (formation, etc…)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fcptscoordination@gmail.com</dc:creator>
  <cp:lastModifiedBy>FCPTS</cp:lastModifiedBy>
  <cp:revision>84</cp:revision>
  <cp:lastPrinted>2022-05-03T16:58:40Z</cp:lastPrinted>
  <dcterms:created xsi:type="dcterms:W3CDTF">2022-05-03T07:29:20Z</dcterms:created>
  <dcterms:modified xsi:type="dcterms:W3CDTF">2022-12-13T09:37:56Z</dcterms:modified>
</cp:coreProperties>
</file>