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1" r:id="rId4"/>
    <p:sldId id="260" r:id="rId5"/>
    <p:sldId id="265" r:id="rId6"/>
  </p:sldIdLst>
  <p:sldSz cx="9359900" cy="12192000"/>
  <p:notesSz cx="6797675"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C3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197" autoAdjust="0"/>
    <p:restoredTop sz="94660"/>
  </p:normalViewPr>
  <p:slideViewPr>
    <p:cSldViewPr snapToGrid="0">
      <p:cViewPr varScale="1">
        <p:scale>
          <a:sx n="49" d="100"/>
          <a:sy n="49" d="100"/>
        </p:scale>
        <p:origin x="1963" y="6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01993" y="1995312"/>
            <a:ext cx="7955915" cy="4244622"/>
          </a:xfrm>
        </p:spPr>
        <p:txBody>
          <a:bodyPr anchor="b"/>
          <a:lstStyle>
            <a:lvl1pPr algn="ctr">
              <a:defRPr sz="6142"/>
            </a:lvl1pPr>
          </a:lstStyle>
          <a:p>
            <a:r>
              <a:rPr lang="fr-FR"/>
              <a:t>Modifiez le style du titre</a:t>
            </a:r>
            <a:endParaRPr lang="en-US" dirty="0"/>
          </a:p>
        </p:txBody>
      </p:sp>
      <p:sp>
        <p:nvSpPr>
          <p:cNvPr id="3" name="Subtitle 2"/>
          <p:cNvSpPr>
            <a:spLocks noGrp="1"/>
          </p:cNvSpPr>
          <p:nvPr>
            <p:ph type="subTitle" idx="1"/>
          </p:nvPr>
        </p:nvSpPr>
        <p:spPr>
          <a:xfrm>
            <a:off x="1169988" y="6403623"/>
            <a:ext cx="7019925" cy="2943577"/>
          </a:xfrm>
        </p:spPr>
        <p:txBody>
          <a:bodyPr/>
          <a:lstStyle>
            <a:lvl1pPr marL="0" indent="0" algn="ctr">
              <a:buNone/>
              <a:defRPr sz="2457"/>
            </a:lvl1pPr>
            <a:lvl2pPr marL="467990" indent="0" algn="ctr">
              <a:buNone/>
              <a:defRPr sz="2047"/>
            </a:lvl2pPr>
            <a:lvl3pPr marL="935980" indent="0" algn="ctr">
              <a:buNone/>
              <a:defRPr sz="1842"/>
            </a:lvl3pPr>
            <a:lvl4pPr marL="1403970" indent="0" algn="ctr">
              <a:buNone/>
              <a:defRPr sz="1638"/>
            </a:lvl4pPr>
            <a:lvl5pPr marL="1871960" indent="0" algn="ctr">
              <a:buNone/>
              <a:defRPr sz="1638"/>
            </a:lvl5pPr>
            <a:lvl6pPr marL="2339950" indent="0" algn="ctr">
              <a:buNone/>
              <a:defRPr sz="1638"/>
            </a:lvl6pPr>
            <a:lvl7pPr marL="2807940" indent="0" algn="ctr">
              <a:buNone/>
              <a:defRPr sz="1638"/>
            </a:lvl7pPr>
            <a:lvl8pPr marL="3275929" indent="0" algn="ctr">
              <a:buNone/>
              <a:defRPr sz="1638"/>
            </a:lvl8pPr>
            <a:lvl9pPr marL="3743919" indent="0" algn="ctr">
              <a:buNone/>
              <a:defRPr sz="1638"/>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5702C4B-F763-4AD1-90DD-B64C3859331A}" type="datetimeFigureOut">
              <a:rPr lang="fr-FR" smtClean="0"/>
              <a:t>13/12/2022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1232988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5702C4B-F763-4AD1-90DD-B64C3859331A}" type="datetimeFigureOut">
              <a:rPr lang="fr-FR" smtClean="0"/>
              <a:t>13/12/2022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2570317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8179" y="649111"/>
            <a:ext cx="2018228" cy="10332156"/>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43493" y="649111"/>
            <a:ext cx="5937687" cy="1033215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5702C4B-F763-4AD1-90DD-B64C3859331A}" type="datetimeFigureOut">
              <a:rPr lang="fr-FR" smtClean="0"/>
              <a:t>13/12/2022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145359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5702C4B-F763-4AD1-90DD-B64C3859331A}" type="datetimeFigureOut">
              <a:rPr lang="fr-FR" smtClean="0"/>
              <a:t>13/12/2022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371100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38619" y="3039537"/>
            <a:ext cx="8072914" cy="5071532"/>
          </a:xfrm>
        </p:spPr>
        <p:txBody>
          <a:bodyPr anchor="b"/>
          <a:lstStyle>
            <a:lvl1pPr>
              <a:defRPr sz="6142"/>
            </a:lvl1pPr>
          </a:lstStyle>
          <a:p>
            <a:r>
              <a:rPr lang="fr-FR"/>
              <a:t>Modifiez le style du titre</a:t>
            </a:r>
            <a:endParaRPr lang="en-US" dirty="0"/>
          </a:p>
        </p:txBody>
      </p:sp>
      <p:sp>
        <p:nvSpPr>
          <p:cNvPr id="3" name="Text Placeholder 2"/>
          <p:cNvSpPr>
            <a:spLocks noGrp="1"/>
          </p:cNvSpPr>
          <p:nvPr>
            <p:ph type="body" idx="1"/>
          </p:nvPr>
        </p:nvSpPr>
        <p:spPr>
          <a:xfrm>
            <a:off x="638619" y="8159048"/>
            <a:ext cx="8072914" cy="2666999"/>
          </a:xfrm>
        </p:spPr>
        <p:txBody>
          <a:bodyPr/>
          <a:lstStyle>
            <a:lvl1pPr marL="0" indent="0">
              <a:buNone/>
              <a:defRPr sz="2457">
                <a:solidFill>
                  <a:schemeClr val="tx1"/>
                </a:solidFill>
              </a:defRPr>
            </a:lvl1pPr>
            <a:lvl2pPr marL="467990" indent="0">
              <a:buNone/>
              <a:defRPr sz="2047">
                <a:solidFill>
                  <a:schemeClr val="tx1">
                    <a:tint val="75000"/>
                  </a:schemeClr>
                </a:solidFill>
              </a:defRPr>
            </a:lvl2pPr>
            <a:lvl3pPr marL="935980" indent="0">
              <a:buNone/>
              <a:defRPr sz="1842">
                <a:solidFill>
                  <a:schemeClr val="tx1">
                    <a:tint val="75000"/>
                  </a:schemeClr>
                </a:solidFill>
              </a:defRPr>
            </a:lvl3pPr>
            <a:lvl4pPr marL="1403970" indent="0">
              <a:buNone/>
              <a:defRPr sz="1638">
                <a:solidFill>
                  <a:schemeClr val="tx1">
                    <a:tint val="75000"/>
                  </a:schemeClr>
                </a:solidFill>
              </a:defRPr>
            </a:lvl4pPr>
            <a:lvl5pPr marL="1871960" indent="0">
              <a:buNone/>
              <a:defRPr sz="1638">
                <a:solidFill>
                  <a:schemeClr val="tx1">
                    <a:tint val="75000"/>
                  </a:schemeClr>
                </a:solidFill>
              </a:defRPr>
            </a:lvl5pPr>
            <a:lvl6pPr marL="2339950" indent="0">
              <a:buNone/>
              <a:defRPr sz="1638">
                <a:solidFill>
                  <a:schemeClr val="tx1">
                    <a:tint val="75000"/>
                  </a:schemeClr>
                </a:solidFill>
              </a:defRPr>
            </a:lvl6pPr>
            <a:lvl7pPr marL="2807940" indent="0">
              <a:buNone/>
              <a:defRPr sz="1638">
                <a:solidFill>
                  <a:schemeClr val="tx1">
                    <a:tint val="75000"/>
                  </a:schemeClr>
                </a:solidFill>
              </a:defRPr>
            </a:lvl7pPr>
            <a:lvl8pPr marL="3275929" indent="0">
              <a:buNone/>
              <a:defRPr sz="1638">
                <a:solidFill>
                  <a:schemeClr val="tx1">
                    <a:tint val="75000"/>
                  </a:schemeClr>
                </a:solidFill>
              </a:defRPr>
            </a:lvl8pPr>
            <a:lvl9pPr marL="3743919" indent="0">
              <a:buNone/>
              <a:defRPr sz="1638">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5702C4B-F763-4AD1-90DD-B64C3859331A}" type="datetimeFigureOut">
              <a:rPr lang="fr-FR" smtClean="0"/>
              <a:t>13/12/2022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318979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43493" y="3245556"/>
            <a:ext cx="3977958"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38449" y="3245556"/>
            <a:ext cx="3977958"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5702C4B-F763-4AD1-90DD-B64C3859331A}" type="datetimeFigureOut">
              <a:rPr lang="fr-FR" smtClean="0"/>
              <a:t>13/12/2022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777665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44712" y="649114"/>
            <a:ext cx="8072914" cy="2356556"/>
          </a:xfrm>
        </p:spPr>
        <p:txBody>
          <a:bodyPr/>
          <a:lstStyle/>
          <a:p>
            <a:r>
              <a:rPr lang="fr-FR"/>
              <a:t>Modifiez le style du titre</a:t>
            </a:r>
            <a:endParaRPr lang="en-US" dirty="0"/>
          </a:p>
        </p:txBody>
      </p:sp>
      <p:sp>
        <p:nvSpPr>
          <p:cNvPr id="3" name="Text Placeholder 2"/>
          <p:cNvSpPr>
            <a:spLocks noGrp="1"/>
          </p:cNvSpPr>
          <p:nvPr>
            <p:ph type="body" idx="1"/>
          </p:nvPr>
        </p:nvSpPr>
        <p:spPr>
          <a:xfrm>
            <a:off x="644713" y="2988734"/>
            <a:ext cx="3959676" cy="1464732"/>
          </a:xfrm>
        </p:spPr>
        <p:txBody>
          <a:bodyPr anchor="b"/>
          <a:lstStyle>
            <a:lvl1pPr marL="0" indent="0">
              <a:buNone/>
              <a:defRPr sz="2457" b="1"/>
            </a:lvl1pPr>
            <a:lvl2pPr marL="467990" indent="0">
              <a:buNone/>
              <a:defRPr sz="2047" b="1"/>
            </a:lvl2pPr>
            <a:lvl3pPr marL="935980" indent="0">
              <a:buNone/>
              <a:defRPr sz="1842" b="1"/>
            </a:lvl3pPr>
            <a:lvl4pPr marL="1403970" indent="0">
              <a:buNone/>
              <a:defRPr sz="1638" b="1"/>
            </a:lvl4pPr>
            <a:lvl5pPr marL="1871960" indent="0">
              <a:buNone/>
              <a:defRPr sz="1638" b="1"/>
            </a:lvl5pPr>
            <a:lvl6pPr marL="2339950" indent="0">
              <a:buNone/>
              <a:defRPr sz="1638" b="1"/>
            </a:lvl6pPr>
            <a:lvl7pPr marL="2807940" indent="0">
              <a:buNone/>
              <a:defRPr sz="1638" b="1"/>
            </a:lvl7pPr>
            <a:lvl8pPr marL="3275929" indent="0">
              <a:buNone/>
              <a:defRPr sz="1638" b="1"/>
            </a:lvl8pPr>
            <a:lvl9pPr marL="3743919" indent="0">
              <a:buNone/>
              <a:defRPr sz="1638" b="1"/>
            </a:lvl9pPr>
          </a:lstStyle>
          <a:p>
            <a:pPr lvl="0"/>
            <a:r>
              <a:rPr lang="fr-FR"/>
              <a:t>Cliquez pour modifier les styles du texte du masque</a:t>
            </a:r>
          </a:p>
        </p:txBody>
      </p:sp>
      <p:sp>
        <p:nvSpPr>
          <p:cNvPr id="4" name="Content Placeholder 3"/>
          <p:cNvSpPr>
            <a:spLocks noGrp="1"/>
          </p:cNvSpPr>
          <p:nvPr>
            <p:ph sz="half" idx="2"/>
          </p:nvPr>
        </p:nvSpPr>
        <p:spPr>
          <a:xfrm>
            <a:off x="644713" y="4453467"/>
            <a:ext cx="3959676"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38450" y="2988734"/>
            <a:ext cx="3979177" cy="1464732"/>
          </a:xfrm>
        </p:spPr>
        <p:txBody>
          <a:bodyPr anchor="b"/>
          <a:lstStyle>
            <a:lvl1pPr marL="0" indent="0">
              <a:buNone/>
              <a:defRPr sz="2457" b="1"/>
            </a:lvl1pPr>
            <a:lvl2pPr marL="467990" indent="0">
              <a:buNone/>
              <a:defRPr sz="2047" b="1"/>
            </a:lvl2pPr>
            <a:lvl3pPr marL="935980" indent="0">
              <a:buNone/>
              <a:defRPr sz="1842" b="1"/>
            </a:lvl3pPr>
            <a:lvl4pPr marL="1403970" indent="0">
              <a:buNone/>
              <a:defRPr sz="1638" b="1"/>
            </a:lvl4pPr>
            <a:lvl5pPr marL="1871960" indent="0">
              <a:buNone/>
              <a:defRPr sz="1638" b="1"/>
            </a:lvl5pPr>
            <a:lvl6pPr marL="2339950" indent="0">
              <a:buNone/>
              <a:defRPr sz="1638" b="1"/>
            </a:lvl6pPr>
            <a:lvl7pPr marL="2807940" indent="0">
              <a:buNone/>
              <a:defRPr sz="1638" b="1"/>
            </a:lvl7pPr>
            <a:lvl8pPr marL="3275929" indent="0">
              <a:buNone/>
              <a:defRPr sz="1638" b="1"/>
            </a:lvl8pPr>
            <a:lvl9pPr marL="3743919" indent="0">
              <a:buNone/>
              <a:defRPr sz="1638" b="1"/>
            </a:lvl9pPr>
          </a:lstStyle>
          <a:p>
            <a:pPr lvl="0"/>
            <a:r>
              <a:rPr lang="fr-FR"/>
              <a:t>Cliquez pour modifier les styles du texte du masque</a:t>
            </a:r>
          </a:p>
        </p:txBody>
      </p:sp>
      <p:sp>
        <p:nvSpPr>
          <p:cNvPr id="6" name="Content Placeholder 5"/>
          <p:cNvSpPr>
            <a:spLocks noGrp="1"/>
          </p:cNvSpPr>
          <p:nvPr>
            <p:ph sz="quarter" idx="4"/>
          </p:nvPr>
        </p:nvSpPr>
        <p:spPr>
          <a:xfrm>
            <a:off x="4738450" y="4453467"/>
            <a:ext cx="3979177"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5702C4B-F763-4AD1-90DD-B64C3859331A}" type="datetimeFigureOut">
              <a:rPr lang="fr-FR" smtClean="0"/>
              <a:t>13/12/2022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379527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5702C4B-F763-4AD1-90DD-B64C3859331A}" type="datetimeFigureOut">
              <a:rPr lang="fr-FR" smtClean="0"/>
              <a:t>13/12/2022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1926122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702C4B-F763-4AD1-90DD-B64C3859331A}" type="datetimeFigureOut">
              <a:rPr lang="fr-FR" smtClean="0"/>
              <a:t>13/12/2022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2349414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44712" y="812800"/>
            <a:ext cx="3018811" cy="2844800"/>
          </a:xfrm>
        </p:spPr>
        <p:txBody>
          <a:bodyPr anchor="b"/>
          <a:lstStyle>
            <a:lvl1pPr>
              <a:defRPr sz="3276"/>
            </a:lvl1pPr>
          </a:lstStyle>
          <a:p>
            <a:r>
              <a:rPr lang="fr-FR"/>
              <a:t>Modifiez le style du titre</a:t>
            </a:r>
            <a:endParaRPr lang="en-US" dirty="0"/>
          </a:p>
        </p:txBody>
      </p:sp>
      <p:sp>
        <p:nvSpPr>
          <p:cNvPr id="3" name="Content Placeholder 2"/>
          <p:cNvSpPr>
            <a:spLocks noGrp="1"/>
          </p:cNvSpPr>
          <p:nvPr>
            <p:ph idx="1"/>
          </p:nvPr>
        </p:nvSpPr>
        <p:spPr>
          <a:xfrm>
            <a:off x="3979177" y="1755425"/>
            <a:ext cx="4738449" cy="8664222"/>
          </a:xfrm>
        </p:spPr>
        <p:txBody>
          <a:bodyPr/>
          <a:lstStyle>
            <a:lvl1pPr>
              <a:defRPr sz="3276"/>
            </a:lvl1pPr>
            <a:lvl2pPr>
              <a:defRPr sz="2866"/>
            </a:lvl2pPr>
            <a:lvl3pPr>
              <a:defRPr sz="2457"/>
            </a:lvl3pPr>
            <a:lvl4pPr>
              <a:defRPr sz="2047"/>
            </a:lvl4pPr>
            <a:lvl5pPr>
              <a:defRPr sz="2047"/>
            </a:lvl5pPr>
            <a:lvl6pPr>
              <a:defRPr sz="2047"/>
            </a:lvl6pPr>
            <a:lvl7pPr>
              <a:defRPr sz="2047"/>
            </a:lvl7pPr>
            <a:lvl8pPr>
              <a:defRPr sz="2047"/>
            </a:lvl8pPr>
            <a:lvl9pPr>
              <a:defRPr sz="2047"/>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44712" y="3657600"/>
            <a:ext cx="3018811" cy="6776156"/>
          </a:xfrm>
        </p:spPr>
        <p:txBody>
          <a:bodyPr/>
          <a:lstStyle>
            <a:lvl1pPr marL="0" indent="0">
              <a:buNone/>
              <a:defRPr sz="1638"/>
            </a:lvl1pPr>
            <a:lvl2pPr marL="467990" indent="0">
              <a:buNone/>
              <a:defRPr sz="1433"/>
            </a:lvl2pPr>
            <a:lvl3pPr marL="935980" indent="0">
              <a:buNone/>
              <a:defRPr sz="1228"/>
            </a:lvl3pPr>
            <a:lvl4pPr marL="1403970" indent="0">
              <a:buNone/>
              <a:defRPr sz="1024"/>
            </a:lvl4pPr>
            <a:lvl5pPr marL="1871960" indent="0">
              <a:buNone/>
              <a:defRPr sz="1024"/>
            </a:lvl5pPr>
            <a:lvl6pPr marL="2339950" indent="0">
              <a:buNone/>
              <a:defRPr sz="1024"/>
            </a:lvl6pPr>
            <a:lvl7pPr marL="2807940" indent="0">
              <a:buNone/>
              <a:defRPr sz="1024"/>
            </a:lvl7pPr>
            <a:lvl8pPr marL="3275929" indent="0">
              <a:buNone/>
              <a:defRPr sz="1024"/>
            </a:lvl8pPr>
            <a:lvl9pPr marL="3743919" indent="0">
              <a:buNone/>
              <a:defRPr sz="1024"/>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5702C4B-F763-4AD1-90DD-B64C3859331A}" type="datetimeFigureOut">
              <a:rPr lang="fr-FR" smtClean="0"/>
              <a:t>13/12/2022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1693440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44712" y="812800"/>
            <a:ext cx="3018811" cy="2844800"/>
          </a:xfrm>
        </p:spPr>
        <p:txBody>
          <a:bodyPr anchor="b"/>
          <a:lstStyle>
            <a:lvl1pPr>
              <a:defRPr sz="3276"/>
            </a:lvl1pPr>
          </a:lstStyle>
          <a:p>
            <a:r>
              <a:rPr lang="fr-FR"/>
              <a:t>Modifiez le style du titre</a:t>
            </a:r>
            <a:endParaRPr lang="en-US" dirty="0"/>
          </a:p>
        </p:txBody>
      </p:sp>
      <p:sp>
        <p:nvSpPr>
          <p:cNvPr id="3" name="Picture Placeholder 2"/>
          <p:cNvSpPr>
            <a:spLocks noGrp="1" noChangeAspect="1"/>
          </p:cNvSpPr>
          <p:nvPr>
            <p:ph type="pic" idx="1"/>
          </p:nvPr>
        </p:nvSpPr>
        <p:spPr>
          <a:xfrm>
            <a:off x="3979177" y="1755425"/>
            <a:ext cx="4738449" cy="8664222"/>
          </a:xfrm>
        </p:spPr>
        <p:txBody>
          <a:bodyPr anchor="t"/>
          <a:lstStyle>
            <a:lvl1pPr marL="0" indent="0">
              <a:buNone/>
              <a:defRPr sz="3276"/>
            </a:lvl1pPr>
            <a:lvl2pPr marL="467990" indent="0">
              <a:buNone/>
              <a:defRPr sz="2866"/>
            </a:lvl2pPr>
            <a:lvl3pPr marL="935980" indent="0">
              <a:buNone/>
              <a:defRPr sz="2457"/>
            </a:lvl3pPr>
            <a:lvl4pPr marL="1403970" indent="0">
              <a:buNone/>
              <a:defRPr sz="2047"/>
            </a:lvl4pPr>
            <a:lvl5pPr marL="1871960" indent="0">
              <a:buNone/>
              <a:defRPr sz="2047"/>
            </a:lvl5pPr>
            <a:lvl6pPr marL="2339950" indent="0">
              <a:buNone/>
              <a:defRPr sz="2047"/>
            </a:lvl6pPr>
            <a:lvl7pPr marL="2807940" indent="0">
              <a:buNone/>
              <a:defRPr sz="2047"/>
            </a:lvl7pPr>
            <a:lvl8pPr marL="3275929" indent="0">
              <a:buNone/>
              <a:defRPr sz="2047"/>
            </a:lvl8pPr>
            <a:lvl9pPr marL="3743919" indent="0">
              <a:buNone/>
              <a:defRPr sz="2047"/>
            </a:lvl9pPr>
          </a:lstStyle>
          <a:p>
            <a:r>
              <a:rPr lang="fr-FR"/>
              <a:t>Cliquez sur l'icône pour ajouter une image</a:t>
            </a:r>
            <a:endParaRPr lang="en-US" dirty="0"/>
          </a:p>
        </p:txBody>
      </p:sp>
      <p:sp>
        <p:nvSpPr>
          <p:cNvPr id="4" name="Text Placeholder 3"/>
          <p:cNvSpPr>
            <a:spLocks noGrp="1"/>
          </p:cNvSpPr>
          <p:nvPr>
            <p:ph type="body" sz="half" idx="2"/>
          </p:nvPr>
        </p:nvSpPr>
        <p:spPr>
          <a:xfrm>
            <a:off x="644712" y="3657600"/>
            <a:ext cx="3018811" cy="6776156"/>
          </a:xfrm>
        </p:spPr>
        <p:txBody>
          <a:bodyPr/>
          <a:lstStyle>
            <a:lvl1pPr marL="0" indent="0">
              <a:buNone/>
              <a:defRPr sz="1638"/>
            </a:lvl1pPr>
            <a:lvl2pPr marL="467990" indent="0">
              <a:buNone/>
              <a:defRPr sz="1433"/>
            </a:lvl2pPr>
            <a:lvl3pPr marL="935980" indent="0">
              <a:buNone/>
              <a:defRPr sz="1228"/>
            </a:lvl3pPr>
            <a:lvl4pPr marL="1403970" indent="0">
              <a:buNone/>
              <a:defRPr sz="1024"/>
            </a:lvl4pPr>
            <a:lvl5pPr marL="1871960" indent="0">
              <a:buNone/>
              <a:defRPr sz="1024"/>
            </a:lvl5pPr>
            <a:lvl6pPr marL="2339950" indent="0">
              <a:buNone/>
              <a:defRPr sz="1024"/>
            </a:lvl6pPr>
            <a:lvl7pPr marL="2807940" indent="0">
              <a:buNone/>
              <a:defRPr sz="1024"/>
            </a:lvl7pPr>
            <a:lvl8pPr marL="3275929" indent="0">
              <a:buNone/>
              <a:defRPr sz="1024"/>
            </a:lvl8pPr>
            <a:lvl9pPr marL="3743919" indent="0">
              <a:buNone/>
              <a:defRPr sz="1024"/>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5702C4B-F763-4AD1-90DD-B64C3859331A}" type="datetimeFigureOut">
              <a:rPr lang="fr-FR" smtClean="0"/>
              <a:t>13/12/2022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7F7497-0279-4A48-AEE5-CEE3D23633D0}" type="slidenum">
              <a:rPr lang="fr-FR" smtClean="0"/>
              <a:t>‹N°›</a:t>
            </a:fld>
            <a:endParaRPr lang="fr-FR"/>
          </a:p>
        </p:txBody>
      </p:sp>
    </p:spTree>
    <p:extLst>
      <p:ext uri="{BB962C8B-B14F-4D97-AF65-F5344CB8AC3E}">
        <p14:creationId xmlns:p14="http://schemas.microsoft.com/office/powerpoint/2010/main" val="1116197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3493" y="649114"/>
            <a:ext cx="8072914" cy="235655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43493" y="3245556"/>
            <a:ext cx="8072914" cy="77357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43493" y="11300181"/>
            <a:ext cx="2105978" cy="649111"/>
          </a:xfrm>
          <a:prstGeom prst="rect">
            <a:avLst/>
          </a:prstGeom>
        </p:spPr>
        <p:txBody>
          <a:bodyPr vert="horz" lIns="91440" tIns="45720" rIns="91440" bIns="45720" rtlCol="0" anchor="ctr"/>
          <a:lstStyle>
            <a:lvl1pPr algn="l">
              <a:defRPr sz="1228">
                <a:solidFill>
                  <a:schemeClr val="tx1">
                    <a:tint val="75000"/>
                  </a:schemeClr>
                </a:solidFill>
              </a:defRPr>
            </a:lvl1pPr>
          </a:lstStyle>
          <a:p>
            <a:fld id="{05702C4B-F763-4AD1-90DD-B64C3859331A}" type="datetimeFigureOut">
              <a:rPr lang="fr-FR" smtClean="0"/>
              <a:t>13/12/2022</a:t>
            </a:fld>
            <a:endParaRPr lang="fr-FR"/>
          </a:p>
        </p:txBody>
      </p:sp>
      <p:sp>
        <p:nvSpPr>
          <p:cNvPr id="5" name="Footer Placeholder 4"/>
          <p:cNvSpPr>
            <a:spLocks noGrp="1"/>
          </p:cNvSpPr>
          <p:nvPr>
            <p:ph type="ftr" sz="quarter" idx="3"/>
          </p:nvPr>
        </p:nvSpPr>
        <p:spPr>
          <a:xfrm>
            <a:off x="3100467" y="11300181"/>
            <a:ext cx="3158966" cy="649111"/>
          </a:xfrm>
          <a:prstGeom prst="rect">
            <a:avLst/>
          </a:prstGeom>
        </p:spPr>
        <p:txBody>
          <a:bodyPr vert="horz" lIns="91440" tIns="45720" rIns="91440" bIns="45720" rtlCol="0" anchor="ctr"/>
          <a:lstStyle>
            <a:lvl1pPr algn="ctr">
              <a:defRPr sz="1228">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610429" y="11300181"/>
            <a:ext cx="2105978" cy="649111"/>
          </a:xfrm>
          <a:prstGeom prst="rect">
            <a:avLst/>
          </a:prstGeom>
        </p:spPr>
        <p:txBody>
          <a:bodyPr vert="horz" lIns="91440" tIns="45720" rIns="91440" bIns="45720" rtlCol="0" anchor="ctr"/>
          <a:lstStyle>
            <a:lvl1pPr algn="r">
              <a:defRPr sz="1228">
                <a:solidFill>
                  <a:schemeClr val="tx1">
                    <a:tint val="75000"/>
                  </a:schemeClr>
                </a:solidFill>
              </a:defRPr>
            </a:lvl1pPr>
          </a:lstStyle>
          <a:p>
            <a:fld id="{187F7497-0279-4A48-AEE5-CEE3D23633D0}" type="slidenum">
              <a:rPr lang="fr-FR" smtClean="0"/>
              <a:t>‹N°›</a:t>
            </a:fld>
            <a:endParaRPr lang="fr-FR"/>
          </a:p>
        </p:txBody>
      </p:sp>
    </p:spTree>
    <p:extLst>
      <p:ext uri="{BB962C8B-B14F-4D97-AF65-F5344CB8AC3E}">
        <p14:creationId xmlns:p14="http://schemas.microsoft.com/office/powerpoint/2010/main" val="38972523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35980" rtl="0" eaLnBrk="1" latinLnBrk="0" hangingPunct="1">
        <a:lnSpc>
          <a:spcPct val="90000"/>
        </a:lnSpc>
        <a:spcBef>
          <a:spcPct val="0"/>
        </a:spcBef>
        <a:buNone/>
        <a:defRPr sz="4504" kern="1200">
          <a:solidFill>
            <a:schemeClr val="tx1"/>
          </a:solidFill>
          <a:latin typeface="+mj-lt"/>
          <a:ea typeface="+mj-ea"/>
          <a:cs typeface="+mj-cs"/>
        </a:defRPr>
      </a:lvl1pPr>
    </p:titleStyle>
    <p:bodyStyle>
      <a:lvl1pPr marL="233995" indent="-233995" algn="l" defTabSz="935980" rtl="0" eaLnBrk="1" latinLnBrk="0" hangingPunct="1">
        <a:lnSpc>
          <a:spcPct val="90000"/>
        </a:lnSpc>
        <a:spcBef>
          <a:spcPts val="1024"/>
        </a:spcBef>
        <a:buFont typeface="Arial" panose="020B0604020202020204" pitchFamily="34" charset="0"/>
        <a:buChar char="•"/>
        <a:defRPr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9pPr>
    </p:bodyStyle>
    <p:otherStyle>
      <a:defPPr>
        <a:defRPr lang="en-US"/>
      </a:defPPr>
      <a:lvl1pPr marL="0" algn="l" defTabSz="935980" rtl="0" eaLnBrk="1" latinLnBrk="0" hangingPunct="1">
        <a:defRPr sz="1842" kern="1200">
          <a:solidFill>
            <a:schemeClr val="tx1"/>
          </a:solidFill>
          <a:latin typeface="+mn-lt"/>
          <a:ea typeface="+mn-ea"/>
          <a:cs typeface="+mn-cs"/>
        </a:defRPr>
      </a:lvl1pPr>
      <a:lvl2pPr marL="467990" algn="l" defTabSz="935980" rtl="0" eaLnBrk="1" latinLnBrk="0" hangingPunct="1">
        <a:defRPr sz="1842" kern="1200">
          <a:solidFill>
            <a:schemeClr val="tx1"/>
          </a:solidFill>
          <a:latin typeface="+mn-lt"/>
          <a:ea typeface="+mn-ea"/>
          <a:cs typeface="+mn-cs"/>
        </a:defRPr>
      </a:lvl2pPr>
      <a:lvl3pPr marL="935980" algn="l" defTabSz="935980" rtl="0" eaLnBrk="1" latinLnBrk="0" hangingPunct="1">
        <a:defRPr sz="1842" kern="1200">
          <a:solidFill>
            <a:schemeClr val="tx1"/>
          </a:solidFill>
          <a:latin typeface="+mn-lt"/>
          <a:ea typeface="+mn-ea"/>
          <a:cs typeface="+mn-cs"/>
        </a:defRPr>
      </a:lvl3pPr>
      <a:lvl4pPr marL="1403970" algn="l" defTabSz="935980" rtl="0" eaLnBrk="1" latinLnBrk="0" hangingPunct="1">
        <a:defRPr sz="1842" kern="1200">
          <a:solidFill>
            <a:schemeClr val="tx1"/>
          </a:solidFill>
          <a:latin typeface="+mn-lt"/>
          <a:ea typeface="+mn-ea"/>
          <a:cs typeface="+mn-cs"/>
        </a:defRPr>
      </a:lvl4pPr>
      <a:lvl5pPr marL="1871960" algn="l" defTabSz="935980" rtl="0" eaLnBrk="1" latinLnBrk="0" hangingPunct="1">
        <a:defRPr sz="1842" kern="1200">
          <a:solidFill>
            <a:schemeClr val="tx1"/>
          </a:solidFill>
          <a:latin typeface="+mn-lt"/>
          <a:ea typeface="+mn-ea"/>
          <a:cs typeface="+mn-cs"/>
        </a:defRPr>
      </a:lvl5pPr>
      <a:lvl6pPr marL="2339950" algn="l" defTabSz="935980" rtl="0" eaLnBrk="1" latinLnBrk="0" hangingPunct="1">
        <a:defRPr sz="1842" kern="1200">
          <a:solidFill>
            <a:schemeClr val="tx1"/>
          </a:solidFill>
          <a:latin typeface="+mn-lt"/>
          <a:ea typeface="+mn-ea"/>
          <a:cs typeface="+mn-cs"/>
        </a:defRPr>
      </a:lvl6pPr>
      <a:lvl7pPr marL="2807940" algn="l" defTabSz="935980" rtl="0" eaLnBrk="1" latinLnBrk="0" hangingPunct="1">
        <a:defRPr sz="1842" kern="1200">
          <a:solidFill>
            <a:schemeClr val="tx1"/>
          </a:solidFill>
          <a:latin typeface="+mn-lt"/>
          <a:ea typeface="+mn-ea"/>
          <a:cs typeface="+mn-cs"/>
        </a:defRPr>
      </a:lvl7pPr>
      <a:lvl8pPr marL="3275929" algn="l" defTabSz="935980" rtl="0" eaLnBrk="1" latinLnBrk="0" hangingPunct="1">
        <a:defRPr sz="1842" kern="1200">
          <a:solidFill>
            <a:schemeClr val="tx1"/>
          </a:solidFill>
          <a:latin typeface="+mn-lt"/>
          <a:ea typeface="+mn-ea"/>
          <a:cs typeface="+mn-cs"/>
        </a:defRPr>
      </a:lvl8pPr>
      <a:lvl9pPr marL="3743919" algn="l" defTabSz="935980" rtl="0" eaLnBrk="1" latinLnBrk="0" hangingPunct="1">
        <a:defRPr sz="18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3114.fr/" TargetMode="External"/><Relationship Id="rId2" Type="http://schemas.openxmlformats.org/officeDocument/2006/relationships/hyperlink" Target="https://www.filsantejeunes.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google.com/search?q=ACVS+49&amp;rlz=1C1GCEU_frFR965FR965&amp;ei=9PmmYu-qF-iN9u8P67WjwAk&amp;ved=0ahUKEwjv9ITchar4AhXohv0HHevaCJgQ4dUDCA4&amp;uact=5&amp;oq=ACVS+49&amp;gs_lcp=Cgdnd3Mtd2l6EAMyCwguEIAEEMcBEK8BMgIIJjoRCC4QgAQQsQMQgwEQxwEQ0QM6CAguELEDEIMBOgsIABCABBCxAxCDAToICAAQgAQQsQM6EQguEIAEELEDEIMBEMcBEKMCOgsILhCABBDHARDRAzoECAAQQzoICAAQsQMQgwE6CgguEMcBEK8BEEM6BQgAEIAEOgcIABCABBAKSgQIQRgASgQIRhgAUABY1w1gmBNoAHABeACAAVqIAdADkgEBN5gBAKABAcABAQ&amp;sclient=gws-wiz&amp;safe=active&amp;ssui=on" TargetMode="External"/><Relationship Id="rId13" Type="http://schemas.openxmlformats.org/officeDocument/2006/relationships/hyperlink" Target="https://www.google.com/search?rlz=1C1GCEU_frFR965FR965&amp;tbs=lf:1,lf_ui:2&amp;tbm=lcl&amp;q=SESSAD+49&amp;rflfq=1&amp;num=10&amp;ved=2ahUKEwjiudjb2774AhUWm_0HHYI7BsAQtgN6BAgEEAY&amp;safe=active&amp;ssui=on" TargetMode="External"/><Relationship Id="rId3" Type="http://schemas.openxmlformats.org/officeDocument/2006/relationships/hyperlink" Target="mailto:contact@france-victime49.com" TargetMode="External"/><Relationship Id="rId7" Type="http://schemas.openxmlformats.org/officeDocument/2006/relationships/hyperlink" Target="https://www.google.com/search?q=mission+locale+angevine&amp;rlz=1C1GCEU_frFR965FR965&amp;oq=mission+locale+angevine&amp;aqs=chrome..69i57j46i175i199i512j0i512l2j46i175i199i512j0i22i30l3j0i22i30i457j0i22i30.3568j0j1&amp;sourceid=chrome&amp;ie=UTF-8&amp;safe=active&amp;ssui=on" TargetMode="External"/><Relationship Id="rId12" Type="http://schemas.openxmlformats.org/officeDocument/2006/relationships/hyperlink" Target="https://www.univ-angers.fr/fr/vie-des-campus/sante.html" TargetMode="External"/><Relationship Id="rId2" Type="http://schemas.openxmlformats.org/officeDocument/2006/relationships/hyperlink" Target="https://www.google.com/search?q=AAVAS+angers&amp;rlz=1C1GCEU_frFR965FR965&amp;ei=mWm5YoKJM5DUaaCGrogK&amp;ved=0ahUKEwjCud7cms34AhUQahoKHSCDC6EQ4dUDCA4&amp;uact=5&amp;oq=AAVAS+angers&amp;gs_lcp=Cgdnd3Mtd2l6EAMyCwguEIAEEMcBEK8BMgIIJjoECAAQQzoRCC4QgAQQsQMQgwEQxwEQ0QM6CwgAEIAEELEDEIMBOggIABCABBCxAzoRCC4QgAQQsQMQgwEQxwEQowI6BQgAEIAEOggIABCxAxCDAToICC4QgAQQsQM6CwguEIAEELEDENQCOggILhCxAxCDAToRCC4QgAQQsQMQxwEQ0QMQ1AI6CgguEMcBENEDEEM6BAgAEAM6EAguELEDEMcBENEDENQCEEM6BwgAELEDEEM6DgguEIAEELEDEIMBENQCOgcIABCABBAKOgUILhCABDoHCC4QsQMQCjoKCC4QsQMQ1AIQCjoKCAAQsQMQgwEQCjoGCAAQChADOgoILhDHARCvARAKOgQIABAKOg0ILhDHARDRAxDUAhAKOgoILhDHARDRAxATOgYIABAeEBM6CAgAEB4QChATOhQILhCABBCxAxCDARDHARCjAhDUAjoLCC4QgAQQsQMQgwE6CggAELEDEIMBEEM6EAguELEDEMcBENEDENQCEAo6BwgAELEDEAo6BAgAEBM6BggAEAoQEzoICAAQHhAWEBM6CAgAEB4QFhAKOgYIABAeEBZKBAhBGABKBAhGGABQAFjWgAFgt4IBaANwAXgAgAFiiAGjCpIBAjE5mAEAoAEBwAEB&amp;sclient=gws-wiz&amp;safe=active&amp;ssui=on" TargetMode="External"/><Relationship Id="rId1" Type="http://schemas.openxmlformats.org/officeDocument/2006/relationships/slideLayout" Target="../slideLayouts/slideLayout2.xml"/><Relationship Id="rId6" Type="http://schemas.openxmlformats.org/officeDocument/2006/relationships/hyperlink" Target="https://annuaire.action-sociale.org/etablissements/protection-de-l-enfance/maison-d-enfants-a-caractere-social-177/rgn-pays-de-la-loire.html" TargetMode="External"/><Relationship Id="rId11" Type="http://schemas.openxmlformats.org/officeDocument/2006/relationships/hyperlink" Target="https://www.google.com/search?q=sumpps+angers&amp;ei=YmW5YoTeI-uH9u8PnrmRkA0&amp;gs_ssp=eJzj4tVP1zc0TKoqSTE0TS83YLRSNagwsTCwME8ztEhKNU5NtLBIszKoSLEwTUpJMrIwTjNJSzE0S_HiLS7NLSgoVkjMS08tKgYAua4VJQ&amp;oq=SUMPS&amp;gs_lcp=Cgdnd3Mtd2l6EAEYADILCC4QkgMQxwEQrwEyCgguEMcBEK8BEAoyBwgAEMkDEAoyBAgAEAoyBAgAEAoyBAguEAoyCgguEMcBEK8BEAoyBAgAEAoyBAgAEAoyCgguEMcBEK8BEAo6CwgAEIAEELEDEIMBOhEILhCABBCxAxCDARDHARCjAjoICC4QsQMQgwE6BQgAEIAEOgsILhCABBCxAxCDAToICAAQsQMQgwE6CAgAEIAEELEDOg4ILhCABBCxAxDHARDRAzoLCC4QgAQQxwEQrwE6CAgAEIAEEMkDOg4ILhCABBCxAxCDARDUAjoFCC4QgAQ6BwgAEIAEEAo6EAguELEDELEDEMcBENEDEApKBAhBGABKBAhGGABQAFiMBmC1FmgAcAF4AIABa4gBzQOSAQMyLjOYAQCgAQHAAQE&amp;sclient=gws-wiz&amp;safe=active&amp;ssui=on" TargetMode="External"/><Relationship Id="rId5" Type="http://schemas.openxmlformats.org/officeDocument/2006/relationships/hyperlink" Target="https://www.maine-et-loire.fr/fileadmin/Departement/Services-informations/Enfance/DEP49-enfance-en-danger-faisceaux-indices.pdf" TargetMode="External"/><Relationship Id="rId15" Type="http://schemas.openxmlformats.org/officeDocument/2006/relationships/hyperlink" Target="https://www.google.fr/maps/place/6+Rue+Auguste+Rodin,+49500+Segr%C3%A9-en-Anjou+Bleu/@47.6932682,-0.8689788,17z/data=!3m1!4b1!4m5!3m4!1s0x480892325837b1e5:0x3c584555e24d50a9!8m2!3d47.6932646!4d-0.8667901?hl=fr" TargetMode="External"/><Relationship Id="rId10" Type="http://schemas.openxmlformats.org/officeDocument/2006/relationships/hyperlink" Target="https://www.google.com/search?safe=active&amp;q=Campus+de+Belle-Beille&amp;ludocid=12625703700121216719&amp;gsas=1&amp;lsig=AB86z5V4Fab_aIEMQYnhRmNiDBGY&amp;sa=X&amp;ved=2ahUKEwi1gLaCl834AhX87rsIHU17B7wQ8G0oAHoECF8QAQ" TargetMode="External"/><Relationship Id="rId4" Type="http://schemas.openxmlformats.org/officeDocument/2006/relationships/hyperlink" Target="https://www.google.com/search?q=UDAF+49&amp;rlz=1C1GCEU_frFR965FR965&amp;oq=UDAF+49&amp;aqs=chrome.0.69i59j46i175i199i512j0i512l2j46i175i199i512j0i512l2j69i60.1768j0j1&amp;sourceid=chrome&amp;ie=UTF-8&amp;safe=active&amp;ssui=on" TargetMode="External"/><Relationship Id="rId9" Type="http://schemas.openxmlformats.org/officeDocument/2006/relationships/hyperlink" Target="https://www.univ-angers.fr/fr/vie-des-campus/actualites/actus-2022/les-etudiants-relais-sante-au-coeur-de-la-prevention.html" TargetMode="External"/><Relationship Id="rId14" Type="http://schemas.openxmlformats.org/officeDocument/2006/relationships/hyperlink" Target="mailto:cio.angerssegre@ac-nantes.f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csapa.cg@chlaval.fr" TargetMode="External"/><Relationship Id="rId2" Type="http://schemas.openxmlformats.org/officeDocument/2006/relationships/hyperlink" Target="https://www.google.com/search?gs_ssp=eJzj4tFP1zc0tCxPKzBPNzZgtFI1qDCxMDBPMTMysLQ0NEgxT06yMqhIMTJNNTYxTUlOSzY3SzM29eJOzMlMVEjMS08tKgYAUKAS1A&amp;q=alia+angers&amp;rlz=1C1GCEU_frFR965FR965&amp;oq=ALIA&amp;aqs=chrome.1.69i57j46i67i175i199j0i67j0i433i512j46i199i433i465i512j46i67i175i199j46i10i199i291i512j0i512j46i175i199i512j0i271.2495j1j1&amp;sourceid=chrome&amp;ie=UTF-8&amp;safe=active&amp;ssui=on" TargetMode="External"/><Relationship Id="rId1" Type="http://schemas.openxmlformats.org/officeDocument/2006/relationships/slideLayout" Target="../slideLayouts/slideLayout2.xml"/><Relationship Id="rId6" Type="http://schemas.openxmlformats.org/officeDocument/2006/relationships/hyperlink" Target="https://www.google.com/search?rlz=1C1GCEU_frFR965FR965&amp;tbs=lf:1,lf_ui:2&amp;tbm=lcl&amp;q=postcure+maine+et+loire&amp;rflfq=1&amp;num=10&amp;sa=X&amp;ved=2ahUKEwjAjYHVns34AhWPif0HHQnxCA4QjGp6BAgKEAE&amp;biw=1536&amp;bih=722&amp;dpr=1.25&amp;safe=active&amp;ssui=on" TargetMode="External"/><Relationship Id="rId5" Type="http://schemas.openxmlformats.org/officeDocument/2006/relationships/hyperlink" Target="https://www.google.com/search?q=postcure%20les%20briords&amp;rlz=1C1GCEU_frFR965FR965&amp;ei=hWy5Ypf6JNip9u8PgIav-As&amp;oq=POSTCURE+LES+BRIOR&amp;gs_lcp=Cgdnd3Mtd2l6EAEYADIFCAAQgAQyBggAEB4QFjIGCAAQHhAWOgQIABBDOgsIABCABBCxAxCDAToGCAAQChBDOhAILhCxAxCDARDHARCjAhBDOg4ILhCABBCxAxCDARDUAjoICAAQgAQQsQM6EQguEIAEELEDEIMBEMcBEK8BOhEILhCABBCxAxCDARDHARCjAjoRCC4QgAQQsQMQxwEQowIQ1AI6CwguEIAEELEDEIMBOgsILhCxAxCDARDUAjoICAAQgAQQyQM6BwgAELEDEAo6BwgAEIAEEAo6CwguEIAEEMcBEK8BOgYIABAeEAo6BAgAEB46BAgAEAo6CgguEMcBEK8BEAo6CAgAEB4QFhAKOggIABAeEA8QFjoKCAAQHhAPEBYQCkoECEEYAEoECEYYAFAAWIASYMEgaABwAHgAgAGEAYgBhQ2SAQQxMC44mAEAoAEBwAEB&amp;sclient=gws-wiz&amp;tbs=lf:1,lf_ui:2&amp;tbm=lcl&amp;rflfq=1&amp;num=10&amp;rldimm=5864575666017620646&amp;lqi=ChRwb3N0Y3VyZSBsZXMgYnJpb3Jkc1oWIhRwb3N0Y3VyZSBsZXMgYnJpb3Jkc5IBFHBzeWNoaWF0cmljX2hvc3BpdGFsqgEQEAEqDCIIcG9zdGN1cmUoBA&amp;ved=2ahUKEwi9hJHqnc34AhV-8rsIHdRrDNUQvS56BAgFEAE&amp;sa=X&amp;rlst=f&amp;safe=active&amp;ssui=on" TargetMode="External"/><Relationship Id="rId4" Type="http://schemas.openxmlformats.org/officeDocument/2006/relationships/hyperlink" Target="https://www.google.com/search?q=La+Mainguais,+postcure&amp;rlz=1C1GCEU_frFR965FR965&amp;ei=emy5Yom8O_CW9u8PjoGp0Ac&amp;ved=0ahUKEwiJ4Z28nc34AhVwi_0HHY5ACnoQ4dUDCA4&amp;uact=5&amp;oq=La+Mainguais,+postcure&amp;gs_lcp=Cgdnd3Mtd2l6EAMyBggAEB4QFjoHCAAQRxCwAzoKCAAQRxCwAxDJAzoFCAAQgAQ6BQguEIAEOgIIJkoECEEYAEoECEYYAFC_BVi1FWCGF2gBcAF4AYABfYgBjAaSAQM5LjGYAQCgAQHIAQjAAQE&amp;sclient=gws-wiz&amp;safe=active&amp;ssu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isocèle 3">
            <a:extLst>
              <a:ext uri="{FF2B5EF4-FFF2-40B4-BE49-F238E27FC236}">
                <a16:creationId xmlns:a16="http://schemas.microsoft.com/office/drawing/2014/main" id="{629D5ABD-9A67-44A0-B35D-C5F913065F86}"/>
              </a:ext>
            </a:extLst>
          </p:cNvPr>
          <p:cNvSpPr/>
          <p:nvPr/>
        </p:nvSpPr>
        <p:spPr>
          <a:xfrm rot="10800000">
            <a:off x="966768" y="1276490"/>
            <a:ext cx="8182368" cy="10054136"/>
          </a:xfrm>
          <a:prstGeom prst="triangle">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72"/>
          </a:p>
        </p:txBody>
      </p:sp>
      <p:sp>
        <p:nvSpPr>
          <p:cNvPr id="8" name="Rectangle 7">
            <a:extLst>
              <a:ext uri="{FF2B5EF4-FFF2-40B4-BE49-F238E27FC236}">
                <a16:creationId xmlns:a16="http://schemas.microsoft.com/office/drawing/2014/main" id="{0EE5B602-F1CB-48DC-AC0F-0ACAE08A4B89}"/>
              </a:ext>
            </a:extLst>
          </p:cNvPr>
          <p:cNvSpPr/>
          <p:nvPr/>
        </p:nvSpPr>
        <p:spPr>
          <a:xfrm>
            <a:off x="308351" y="11362370"/>
            <a:ext cx="8855271" cy="766947"/>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rPr>
              <a:t>Fiche outil:</a:t>
            </a:r>
          </a:p>
          <a:p>
            <a:pPr algn="ctr"/>
            <a:r>
              <a:rPr lang="fr-FR" sz="2000" b="1" dirty="0">
                <a:solidFill>
                  <a:schemeClr val="tx1"/>
                </a:solidFill>
              </a:rPr>
              <a:t>Parcours de soins/ santé en santé mentale - Organisation territoriale CPTS</a:t>
            </a:r>
          </a:p>
        </p:txBody>
      </p:sp>
      <p:cxnSp>
        <p:nvCxnSpPr>
          <p:cNvPr id="17" name="Connecteur droit avec flèche 16">
            <a:extLst>
              <a:ext uri="{FF2B5EF4-FFF2-40B4-BE49-F238E27FC236}">
                <a16:creationId xmlns:a16="http://schemas.microsoft.com/office/drawing/2014/main" id="{137C9F1A-2200-4390-8097-68AAF2875F0E}"/>
              </a:ext>
            </a:extLst>
          </p:cNvPr>
          <p:cNvCxnSpPr>
            <a:cxnSpLocks/>
            <a:endCxn id="4" idx="0"/>
          </p:cNvCxnSpPr>
          <p:nvPr/>
        </p:nvCxnSpPr>
        <p:spPr>
          <a:xfrm flipH="1">
            <a:off x="5057952" y="1284739"/>
            <a:ext cx="112266" cy="10045887"/>
          </a:xfrm>
          <a:prstGeom prst="straightConnector1">
            <a:avLst/>
          </a:prstGeom>
          <a:ln w="31750">
            <a:solidFill>
              <a:srgbClr val="00B0F0"/>
            </a:solidFill>
            <a:tailEnd type="triangle"/>
          </a:ln>
        </p:spPr>
        <p:style>
          <a:lnRef idx="1">
            <a:schemeClr val="dk1"/>
          </a:lnRef>
          <a:fillRef idx="0">
            <a:schemeClr val="dk1"/>
          </a:fillRef>
          <a:effectRef idx="0">
            <a:schemeClr val="dk1"/>
          </a:effectRef>
          <a:fontRef idx="minor">
            <a:schemeClr val="tx1"/>
          </a:fontRef>
        </p:style>
      </p:cxnSp>
      <p:sp>
        <p:nvSpPr>
          <p:cNvPr id="44" name="Rectangle 43">
            <a:extLst>
              <a:ext uri="{FF2B5EF4-FFF2-40B4-BE49-F238E27FC236}">
                <a16:creationId xmlns:a16="http://schemas.microsoft.com/office/drawing/2014/main" id="{3B078CB5-AAF5-471C-B8DF-9419B82CF711}"/>
              </a:ext>
            </a:extLst>
          </p:cNvPr>
          <p:cNvSpPr/>
          <p:nvPr/>
        </p:nvSpPr>
        <p:spPr>
          <a:xfrm>
            <a:off x="3320394" y="1002993"/>
            <a:ext cx="3699648" cy="92938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solidFill>
                  <a:srgbClr val="00B0F0"/>
                </a:solidFill>
              </a:rPr>
              <a:t>Parcours ado-jeune adulte</a:t>
            </a:r>
          </a:p>
        </p:txBody>
      </p:sp>
      <p:grpSp>
        <p:nvGrpSpPr>
          <p:cNvPr id="10" name="Groupe 9">
            <a:extLst>
              <a:ext uri="{FF2B5EF4-FFF2-40B4-BE49-F238E27FC236}">
                <a16:creationId xmlns:a16="http://schemas.microsoft.com/office/drawing/2014/main" id="{15461DED-761F-4AAA-A042-BFD655F0A3C0}"/>
              </a:ext>
            </a:extLst>
          </p:cNvPr>
          <p:cNvGrpSpPr/>
          <p:nvPr/>
        </p:nvGrpSpPr>
        <p:grpSpPr>
          <a:xfrm>
            <a:off x="1845686" y="5754557"/>
            <a:ext cx="6118444" cy="2542105"/>
            <a:chOff x="415481" y="4730291"/>
            <a:chExt cx="8713382" cy="2542105"/>
          </a:xfrm>
        </p:grpSpPr>
        <p:sp>
          <p:nvSpPr>
            <p:cNvPr id="6" name="Rectangle : coins arrondis 5">
              <a:extLst>
                <a:ext uri="{FF2B5EF4-FFF2-40B4-BE49-F238E27FC236}">
                  <a16:creationId xmlns:a16="http://schemas.microsoft.com/office/drawing/2014/main" id="{18B669F3-8924-4300-A38E-35D1AA6AE1EE}"/>
                </a:ext>
              </a:extLst>
            </p:cNvPr>
            <p:cNvSpPr/>
            <p:nvPr/>
          </p:nvSpPr>
          <p:spPr>
            <a:xfrm>
              <a:off x="415481" y="4730291"/>
              <a:ext cx="8713382" cy="2542105"/>
            </a:xfrm>
            <a:prstGeom prst="roundRect">
              <a:avLst/>
            </a:prstGeom>
            <a:solidFill>
              <a:schemeClr val="accent6">
                <a:lumMod val="60000"/>
                <a:lumOff val="40000"/>
                <a:alpha val="5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72" dirty="0"/>
            </a:p>
          </p:txBody>
        </p:sp>
        <p:sp>
          <p:nvSpPr>
            <p:cNvPr id="31" name="Rectangle 30">
              <a:extLst>
                <a:ext uri="{FF2B5EF4-FFF2-40B4-BE49-F238E27FC236}">
                  <a16:creationId xmlns:a16="http://schemas.microsoft.com/office/drawing/2014/main" id="{D7E894F6-A623-4464-AB1E-D5F8C23F7E9F}"/>
                </a:ext>
              </a:extLst>
            </p:cNvPr>
            <p:cNvSpPr/>
            <p:nvPr/>
          </p:nvSpPr>
          <p:spPr>
            <a:xfrm>
              <a:off x="5394574" y="5184302"/>
              <a:ext cx="1978150" cy="437849"/>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Réseaux de santé</a:t>
              </a:r>
            </a:p>
          </p:txBody>
        </p:sp>
        <p:sp>
          <p:nvSpPr>
            <p:cNvPr id="32" name="Rectangle 31">
              <a:extLst>
                <a:ext uri="{FF2B5EF4-FFF2-40B4-BE49-F238E27FC236}">
                  <a16:creationId xmlns:a16="http://schemas.microsoft.com/office/drawing/2014/main" id="{8FCB496B-C57A-48A1-9D8A-D4F3B3A60C5D}"/>
                </a:ext>
              </a:extLst>
            </p:cNvPr>
            <p:cNvSpPr/>
            <p:nvPr/>
          </p:nvSpPr>
          <p:spPr>
            <a:xfrm>
              <a:off x="5672198" y="5865803"/>
              <a:ext cx="1017322" cy="421742"/>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DAC</a:t>
              </a:r>
            </a:p>
          </p:txBody>
        </p:sp>
        <p:sp>
          <p:nvSpPr>
            <p:cNvPr id="33" name="Rectangle 32">
              <a:extLst>
                <a:ext uri="{FF2B5EF4-FFF2-40B4-BE49-F238E27FC236}">
                  <a16:creationId xmlns:a16="http://schemas.microsoft.com/office/drawing/2014/main" id="{AA35098F-87A5-4628-9CB9-778560C3D6BD}"/>
                </a:ext>
              </a:extLst>
            </p:cNvPr>
            <p:cNvSpPr/>
            <p:nvPr/>
          </p:nvSpPr>
          <p:spPr>
            <a:xfrm>
              <a:off x="3264412" y="5997263"/>
              <a:ext cx="1465702" cy="423676"/>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DSA</a:t>
              </a:r>
            </a:p>
          </p:txBody>
        </p:sp>
        <p:sp>
          <p:nvSpPr>
            <p:cNvPr id="36" name="Rectangle 35">
              <a:extLst>
                <a:ext uri="{FF2B5EF4-FFF2-40B4-BE49-F238E27FC236}">
                  <a16:creationId xmlns:a16="http://schemas.microsoft.com/office/drawing/2014/main" id="{93CA33DC-595A-4044-89A5-021A91C2BC7C}"/>
                </a:ext>
              </a:extLst>
            </p:cNvPr>
            <p:cNvSpPr/>
            <p:nvPr/>
          </p:nvSpPr>
          <p:spPr>
            <a:xfrm>
              <a:off x="1001458" y="4930575"/>
              <a:ext cx="3772183" cy="421742"/>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Médecins spécialistes en ambulatoire</a:t>
              </a:r>
            </a:p>
          </p:txBody>
        </p:sp>
        <p:sp>
          <p:nvSpPr>
            <p:cNvPr id="42" name="Rectangle 41">
              <a:extLst>
                <a:ext uri="{FF2B5EF4-FFF2-40B4-BE49-F238E27FC236}">
                  <a16:creationId xmlns:a16="http://schemas.microsoft.com/office/drawing/2014/main" id="{2DC5EE69-BF1B-44B5-AA46-765ACB1F134F}"/>
                </a:ext>
              </a:extLst>
            </p:cNvPr>
            <p:cNvSpPr/>
            <p:nvPr/>
          </p:nvSpPr>
          <p:spPr>
            <a:xfrm>
              <a:off x="3456786" y="6619568"/>
              <a:ext cx="946101" cy="382614"/>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CSAPA</a:t>
              </a:r>
            </a:p>
          </p:txBody>
        </p:sp>
      </p:grpSp>
      <p:grpSp>
        <p:nvGrpSpPr>
          <p:cNvPr id="9" name="Groupe 8">
            <a:extLst>
              <a:ext uri="{FF2B5EF4-FFF2-40B4-BE49-F238E27FC236}">
                <a16:creationId xmlns:a16="http://schemas.microsoft.com/office/drawing/2014/main" id="{2E2185E6-312A-4E21-AC4D-F699C16566C9}"/>
              </a:ext>
            </a:extLst>
          </p:cNvPr>
          <p:cNvGrpSpPr/>
          <p:nvPr/>
        </p:nvGrpSpPr>
        <p:grpSpPr>
          <a:xfrm>
            <a:off x="3325628" y="8686545"/>
            <a:ext cx="3566365" cy="1888939"/>
            <a:chOff x="346162" y="2314309"/>
            <a:chExt cx="8782900" cy="1970419"/>
          </a:xfrm>
        </p:grpSpPr>
        <p:sp>
          <p:nvSpPr>
            <p:cNvPr id="7" name="Rectangle : coins arrondis 6">
              <a:extLst>
                <a:ext uri="{FF2B5EF4-FFF2-40B4-BE49-F238E27FC236}">
                  <a16:creationId xmlns:a16="http://schemas.microsoft.com/office/drawing/2014/main" id="{C3852550-E694-4C6C-AAF3-C8DDDD7580E3}"/>
                </a:ext>
              </a:extLst>
            </p:cNvPr>
            <p:cNvSpPr/>
            <p:nvPr/>
          </p:nvSpPr>
          <p:spPr>
            <a:xfrm>
              <a:off x="346162" y="2314309"/>
              <a:ext cx="8782900" cy="1970419"/>
            </a:xfrm>
            <a:prstGeom prst="roundRect">
              <a:avLst/>
            </a:prstGeom>
            <a:solidFill>
              <a:schemeClr val="accent6">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72"/>
            </a:p>
          </p:txBody>
        </p:sp>
        <p:sp>
          <p:nvSpPr>
            <p:cNvPr id="25" name="Rectangle 24">
              <a:extLst>
                <a:ext uri="{FF2B5EF4-FFF2-40B4-BE49-F238E27FC236}">
                  <a16:creationId xmlns:a16="http://schemas.microsoft.com/office/drawing/2014/main" id="{51FDA020-E2B7-410B-BC8C-78BE53F71980}"/>
                </a:ext>
              </a:extLst>
            </p:cNvPr>
            <p:cNvSpPr/>
            <p:nvPr/>
          </p:nvSpPr>
          <p:spPr>
            <a:xfrm>
              <a:off x="2565009" y="3321598"/>
              <a:ext cx="1624318" cy="365990"/>
            </a:xfrm>
            <a:prstGeom prst="rect">
              <a:avLst/>
            </a:prstGeom>
            <a:gradFill flip="none" rotWithShape="1">
              <a:gsLst>
                <a:gs pos="0">
                  <a:schemeClr val="accent2">
                    <a:lumMod val="67000"/>
                  </a:schemeClr>
                </a:gs>
                <a:gs pos="0">
                  <a:schemeClr val="accent2">
                    <a:lumMod val="40000"/>
                    <a:lumOff val="60000"/>
                  </a:schemeClr>
                </a:gs>
                <a:gs pos="100000">
                  <a:schemeClr val="accent2">
                    <a:lumMod val="60000"/>
                    <a:lumOff val="40000"/>
                  </a:schemeClr>
                </a:gs>
              </a:gsLst>
              <a:lin ang="16200000" scaled="1"/>
              <a:tileRect/>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Hôpital </a:t>
              </a:r>
            </a:p>
          </p:txBody>
        </p:sp>
        <p:sp>
          <p:nvSpPr>
            <p:cNvPr id="26" name="Rectangle 25">
              <a:extLst>
                <a:ext uri="{FF2B5EF4-FFF2-40B4-BE49-F238E27FC236}">
                  <a16:creationId xmlns:a16="http://schemas.microsoft.com/office/drawing/2014/main" id="{D5ED2964-4AE3-4915-91A6-A49CFA659E07}"/>
                </a:ext>
              </a:extLst>
            </p:cNvPr>
            <p:cNvSpPr/>
            <p:nvPr/>
          </p:nvSpPr>
          <p:spPr>
            <a:xfrm>
              <a:off x="1420773" y="2516896"/>
              <a:ext cx="2907879" cy="396866"/>
            </a:xfrm>
            <a:prstGeom prst="rect">
              <a:avLst/>
            </a:prstGeom>
            <a:gradFill>
              <a:gsLst>
                <a:gs pos="0">
                  <a:schemeClr val="accent2">
                    <a:lumMod val="67000"/>
                  </a:schemeClr>
                </a:gs>
                <a:gs pos="0">
                  <a:schemeClr val="accent2">
                    <a:lumMod val="40000"/>
                    <a:lumOff val="60000"/>
                  </a:schemeClr>
                </a:gs>
                <a:gs pos="100000">
                  <a:schemeClr val="accent2">
                    <a:lumMod val="60000"/>
                    <a:lumOff val="40000"/>
                  </a:schemeClr>
                </a:gs>
              </a:gsLst>
              <a:lin ang="16200000" scaled="1"/>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Hôpital de jour</a:t>
              </a:r>
            </a:p>
          </p:txBody>
        </p:sp>
        <p:sp>
          <p:nvSpPr>
            <p:cNvPr id="29" name="Rectangle 28">
              <a:extLst>
                <a:ext uri="{FF2B5EF4-FFF2-40B4-BE49-F238E27FC236}">
                  <a16:creationId xmlns:a16="http://schemas.microsoft.com/office/drawing/2014/main" id="{8CEEF4ED-5476-4C4A-A812-7DF93C385111}"/>
                </a:ext>
              </a:extLst>
            </p:cNvPr>
            <p:cNvSpPr/>
            <p:nvPr/>
          </p:nvSpPr>
          <p:spPr>
            <a:xfrm>
              <a:off x="4929596" y="3295587"/>
              <a:ext cx="3525932" cy="841072"/>
            </a:xfrm>
            <a:prstGeom prst="rect">
              <a:avLst/>
            </a:prstGeom>
            <a:gradFill flip="none" rotWithShape="1">
              <a:gsLst>
                <a:gs pos="0">
                  <a:schemeClr val="accent4">
                    <a:lumMod val="67000"/>
                  </a:schemeClr>
                </a:gs>
                <a:gs pos="0">
                  <a:schemeClr val="accent4">
                    <a:lumMod val="40000"/>
                    <a:lumOff val="60000"/>
                  </a:schemeClr>
                </a:gs>
                <a:gs pos="100000">
                  <a:schemeClr val="accent4">
                    <a:lumMod val="60000"/>
                    <a:lumOff val="40000"/>
                  </a:schemeClr>
                </a:gs>
              </a:gsLst>
              <a:lin ang="16200000" scaled="1"/>
              <a:tileRect/>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Lieux de vie et d’hébergement       (FAM, MECS, foyer pour ado)</a:t>
              </a:r>
            </a:p>
          </p:txBody>
        </p:sp>
        <p:sp>
          <p:nvSpPr>
            <p:cNvPr id="30" name="Rectangle 29">
              <a:extLst>
                <a:ext uri="{FF2B5EF4-FFF2-40B4-BE49-F238E27FC236}">
                  <a16:creationId xmlns:a16="http://schemas.microsoft.com/office/drawing/2014/main" id="{5FEBFEFF-B2E8-4E5D-9C3A-80BF70F4377C}"/>
                </a:ext>
              </a:extLst>
            </p:cNvPr>
            <p:cNvSpPr/>
            <p:nvPr/>
          </p:nvSpPr>
          <p:spPr>
            <a:xfrm>
              <a:off x="4989612" y="2507871"/>
              <a:ext cx="3336567" cy="405891"/>
            </a:xfrm>
            <a:prstGeom prst="rect">
              <a:avLst/>
            </a:prstGeom>
            <a:gradFill>
              <a:gsLst>
                <a:gs pos="0">
                  <a:schemeClr val="accent4">
                    <a:lumMod val="67000"/>
                  </a:schemeClr>
                </a:gs>
                <a:gs pos="11000">
                  <a:schemeClr val="accent4">
                    <a:lumMod val="40000"/>
                    <a:lumOff val="60000"/>
                  </a:schemeClr>
                </a:gs>
                <a:gs pos="100000">
                  <a:schemeClr val="accent4">
                    <a:lumMod val="60000"/>
                    <a:lumOff val="40000"/>
                  </a:schemeClr>
                </a:gs>
              </a:gsLst>
              <a:lin ang="16200000" scaled="1"/>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ESAT / SESSAD</a:t>
              </a:r>
            </a:p>
          </p:txBody>
        </p:sp>
      </p:grpSp>
      <p:sp>
        <p:nvSpPr>
          <p:cNvPr id="5" name="Rectangle : coins arrondis 4">
            <a:extLst>
              <a:ext uri="{FF2B5EF4-FFF2-40B4-BE49-F238E27FC236}">
                <a16:creationId xmlns:a16="http://schemas.microsoft.com/office/drawing/2014/main" id="{CD23BF96-3149-4D21-9313-F9DCBA707C61}"/>
              </a:ext>
            </a:extLst>
          </p:cNvPr>
          <p:cNvSpPr/>
          <p:nvPr/>
        </p:nvSpPr>
        <p:spPr>
          <a:xfrm>
            <a:off x="1318728" y="2490267"/>
            <a:ext cx="7235338" cy="2943576"/>
          </a:xfrm>
          <a:prstGeom prst="roundRect">
            <a:avLst/>
          </a:prstGeom>
          <a:solidFill>
            <a:schemeClr val="accent6">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72"/>
          </a:p>
        </p:txBody>
      </p:sp>
      <p:sp>
        <p:nvSpPr>
          <p:cNvPr id="19" name="Rectangle 18">
            <a:extLst>
              <a:ext uri="{FF2B5EF4-FFF2-40B4-BE49-F238E27FC236}">
                <a16:creationId xmlns:a16="http://schemas.microsoft.com/office/drawing/2014/main" id="{6D6AF4B9-0117-427D-A9BE-28162BB45264}"/>
              </a:ext>
            </a:extLst>
          </p:cNvPr>
          <p:cNvSpPr/>
          <p:nvPr/>
        </p:nvSpPr>
        <p:spPr>
          <a:xfrm>
            <a:off x="3812915" y="3700577"/>
            <a:ext cx="2443445" cy="486615"/>
          </a:xfrm>
          <a:prstGeom prst="rect">
            <a:avLst/>
          </a:prstGeom>
          <a:solidFill>
            <a:schemeClr val="accent1">
              <a:alpha val="32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2060"/>
                </a:solidFill>
              </a:rPr>
              <a:t>Médecin    Traitant</a:t>
            </a:r>
          </a:p>
        </p:txBody>
      </p:sp>
      <p:sp>
        <p:nvSpPr>
          <p:cNvPr id="21" name="Rectangle 20">
            <a:extLst>
              <a:ext uri="{FF2B5EF4-FFF2-40B4-BE49-F238E27FC236}">
                <a16:creationId xmlns:a16="http://schemas.microsoft.com/office/drawing/2014/main" id="{BA8116DA-C285-41C4-9C24-721D01C0C74F}"/>
              </a:ext>
            </a:extLst>
          </p:cNvPr>
          <p:cNvSpPr/>
          <p:nvPr/>
        </p:nvSpPr>
        <p:spPr>
          <a:xfrm>
            <a:off x="2643041" y="4898997"/>
            <a:ext cx="896112" cy="279035"/>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SESAME</a:t>
            </a:r>
          </a:p>
        </p:txBody>
      </p:sp>
      <p:sp>
        <p:nvSpPr>
          <p:cNvPr id="23" name="Rectangle 22">
            <a:extLst>
              <a:ext uri="{FF2B5EF4-FFF2-40B4-BE49-F238E27FC236}">
                <a16:creationId xmlns:a16="http://schemas.microsoft.com/office/drawing/2014/main" id="{0F3B5912-782D-451D-A81B-14425F509DDA}"/>
              </a:ext>
            </a:extLst>
          </p:cNvPr>
          <p:cNvSpPr/>
          <p:nvPr/>
        </p:nvSpPr>
        <p:spPr>
          <a:xfrm>
            <a:off x="5975969" y="4697884"/>
            <a:ext cx="1279948" cy="387993"/>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Services sociaux</a:t>
            </a:r>
          </a:p>
        </p:txBody>
      </p:sp>
      <p:sp>
        <p:nvSpPr>
          <p:cNvPr id="24" name="Rectangle 23">
            <a:extLst>
              <a:ext uri="{FF2B5EF4-FFF2-40B4-BE49-F238E27FC236}">
                <a16:creationId xmlns:a16="http://schemas.microsoft.com/office/drawing/2014/main" id="{08662F76-2439-479A-802D-20A2763AC344}"/>
              </a:ext>
            </a:extLst>
          </p:cNvPr>
          <p:cNvSpPr/>
          <p:nvPr/>
        </p:nvSpPr>
        <p:spPr>
          <a:xfrm>
            <a:off x="6515031" y="4025110"/>
            <a:ext cx="1303895" cy="406790"/>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Associations</a:t>
            </a:r>
          </a:p>
        </p:txBody>
      </p:sp>
      <p:sp>
        <p:nvSpPr>
          <p:cNvPr id="35" name="Rectangle 34">
            <a:extLst>
              <a:ext uri="{FF2B5EF4-FFF2-40B4-BE49-F238E27FC236}">
                <a16:creationId xmlns:a16="http://schemas.microsoft.com/office/drawing/2014/main" id="{54EC7051-3FA5-4305-8822-C5C53E9F7AD9}"/>
              </a:ext>
            </a:extLst>
          </p:cNvPr>
          <p:cNvSpPr/>
          <p:nvPr/>
        </p:nvSpPr>
        <p:spPr>
          <a:xfrm>
            <a:off x="1845686" y="2676025"/>
            <a:ext cx="1415067" cy="324595"/>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Médecine scolaire</a:t>
            </a:r>
          </a:p>
        </p:txBody>
      </p:sp>
      <p:sp>
        <p:nvSpPr>
          <p:cNvPr id="37" name="Rectangle 36">
            <a:extLst>
              <a:ext uri="{FF2B5EF4-FFF2-40B4-BE49-F238E27FC236}">
                <a16:creationId xmlns:a16="http://schemas.microsoft.com/office/drawing/2014/main" id="{D7D8C6B6-C91A-4FCC-9761-A8D01F26AE1E}"/>
              </a:ext>
            </a:extLst>
          </p:cNvPr>
          <p:cNvSpPr/>
          <p:nvPr/>
        </p:nvSpPr>
        <p:spPr>
          <a:xfrm>
            <a:off x="6972489" y="3348876"/>
            <a:ext cx="1420644" cy="421741"/>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Ateliers santé ville</a:t>
            </a:r>
          </a:p>
        </p:txBody>
      </p:sp>
      <p:sp>
        <p:nvSpPr>
          <p:cNvPr id="40" name="Rectangle 39">
            <a:extLst>
              <a:ext uri="{FF2B5EF4-FFF2-40B4-BE49-F238E27FC236}">
                <a16:creationId xmlns:a16="http://schemas.microsoft.com/office/drawing/2014/main" id="{A74D3553-1C6D-478E-A22D-D5C8ED349915}"/>
              </a:ext>
            </a:extLst>
          </p:cNvPr>
          <p:cNvSpPr/>
          <p:nvPr/>
        </p:nvSpPr>
        <p:spPr>
          <a:xfrm>
            <a:off x="3555109" y="3186005"/>
            <a:ext cx="1256944" cy="312027"/>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Psychomotricien</a:t>
            </a:r>
          </a:p>
        </p:txBody>
      </p:sp>
      <p:sp>
        <p:nvSpPr>
          <p:cNvPr id="38" name="Rectangle 37">
            <a:extLst>
              <a:ext uri="{FF2B5EF4-FFF2-40B4-BE49-F238E27FC236}">
                <a16:creationId xmlns:a16="http://schemas.microsoft.com/office/drawing/2014/main" id="{D51188F6-41CA-41CB-ABDB-22C4E49BD782}"/>
              </a:ext>
            </a:extLst>
          </p:cNvPr>
          <p:cNvSpPr/>
          <p:nvPr/>
        </p:nvSpPr>
        <p:spPr>
          <a:xfrm>
            <a:off x="1501003" y="5013159"/>
            <a:ext cx="1071174" cy="268562"/>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ASALEE</a:t>
            </a:r>
          </a:p>
        </p:txBody>
      </p:sp>
      <p:sp>
        <p:nvSpPr>
          <p:cNvPr id="20" name="Rectangle 19">
            <a:extLst>
              <a:ext uri="{FF2B5EF4-FFF2-40B4-BE49-F238E27FC236}">
                <a16:creationId xmlns:a16="http://schemas.microsoft.com/office/drawing/2014/main" id="{BD1F7997-03CC-42FB-AD27-2489C6842FCF}"/>
              </a:ext>
            </a:extLst>
          </p:cNvPr>
          <p:cNvSpPr/>
          <p:nvPr/>
        </p:nvSpPr>
        <p:spPr>
          <a:xfrm>
            <a:off x="2337740" y="3310143"/>
            <a:ext cx="1139452" cy="313750"/>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Psychologue</a:t>
            </a:r>
          </a:p>
        </p:txBody>
      </p:sp>
      <p:sp>
        <p:nvSpPr>
          <p:cNvPr id="39" name="Rectangle 38">
            <a:extLst>
              <a:ext uri="{FF2B5EF4-FFF2-40B4-BE49-F238E27FC236}">
                <a16:creationId xmlns:a16="http://schemas.microsoft.com/office/drawing/2014/main" id="{1B683D8A-CB51-4C3A-B002-B25E14182E6D}"/>
              </a:ext>
            </a:extLst>
          </p:cNvPr>
          <p:cNvSpPr/>
          <p:nvPr/>
        </p:nvSpPr>
        <p:spPr>
          <a:xfrm>
            <a:off x="3797823" y="2635229"/>
            <a:ext cx="1169743" cy="302272"/>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Orthophoniste</a:t>
            </a:r>
          </a:p>
        </p:txBody>
      </p:sp>
      <p:sp>
        <p:nvSpPr>
          <p:cNvPr id="49" name="Rectangle 48">
            <a:extLst>
              <a:ext uri="{FF2B5EF4-FFF2-40B4-BE49-F238E27FC236}">
                <a16:creationId xmlns:a16="http://schemas.microsoft.com/office/drawing/2014/main" id="{93BAEB27-3458-4816-9259-4AF1AF1C7ADB}"/>
              </a:ext>
            </a:extLst>
          </p:cNvPr>
          <p:cNvSpPr/>
          <p:nvPr/>
        </p:nvSpPr>
        <p:spPr>
          <a:xfrm>
            <a:off x="5649523" y="2791744"/>
            <a:ext cx="1680736" cy="421741"/>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Animateurs/éducateurs</a:t>
            </a:r>
          </a:p>
        </p:txBody>
      </p:sp>
      <p:sp>
        <p:nvSpPr>
          <p:cNvPr id="16" name="ZoneTexte 15">
            <a:extLst>
              <a:ext uri="{FF2B5EF4-FFF2-40B4-BE49-F238E27FC236}">
                <a16:creationId xmlns:a16="http://schemas.microsoft.com/office/drawing/2014/main" id="{FAAAD88E-3664-4572-BC63-C9D220359BDD}"/>
              </a:ext>
            </a:extLst>
          </p:cNvPr>
          <p:cNvSpPr txBox="1"/>
          <p:nvPr/>
        </p:nvSpPr>
        <p:spPr>
          <a:xfrm>
            <a:off x="717436" y="383458"/>
            <a:ext cx="8182368" cy="646331"/>
          </a:xfrm>
          <a:prstGeom prst="rect">
            <a:avLst/>
          </a:prstGeom>
          <a:noFill/>
        </p:spPr>
        <p:txBody>
          <a:bodyPr wrap="square" rtlCol="0">
            <a:spAutoFit/>
          </a:bodyPr>
          <a:lstStyle/>
          <a:p>
            <a:pPr algn="ctr"/>
            <a:r>
              <a:rPr lang="fr-FR" b="1" dirty="0"/>
              <a:t>Gradation des soins – gradation des ressources </a:t>
            </a:r>
          </a:p>
          <a:p>
            <a:pPr algn="ctr"/>
            <a:r>
              <a:rPr lang="fr-FR" dirty="0"/>
              <a:t>De la prévention /repérage  au diagnostic et à la prise en charge/ accompagnement</a:t>
            </a:r>
          </a:p>
        </p:txBody>
      </p:sp>
      <p:sp>
        <p:nvSpPr>
          <p:cNvPr id="18" name="Rectangle 17">
            <a:extLst>
              <a:ext uri="{FF2B5EF4-FFF2-40B4-BE49-F238E27FC236}">
                <a16:creationId xmlns:a16="http://schemas.microsoft.com/office/drawing/2014/main" id="{EC5F5369-EB32-4DAD-8004-75D89E9E5AC0}"/>
              </a:ext>
            </a:extLst>
          </p:cNvPr>
          <p:cNvSpPr/>
          <p:nvPr/>
        </p:nvSpPr>
        <p:spPr>
          <a:xfrm>
            <a:off x="3539152" y="10837125"/>
            <a:ext cx="1197861" cy="39709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1400" dirty="0">
                <a:solidFill>
                  <a:srgbClr val="002060"/>
                </a:solidFill>
              </a:rPr>
              <a:t>Sanitaire</a:t>
            </a:r>
          </a:p>
        </p:txBody>
      </p:sp>
      <p:sp>
        <p:nvSpPr>
          <p:cNvPr id="52" name="Rectangle 51">
            <a:extLst>
              <a:ext uri="{FF2B5EF4-FFF2-40B4-BE49-F238E27FC236}">
                <a16:creationId xmlns:a16="http://schemas.microsoft.com/office/drawing/2014/main" id="{8A8E24E8-49E8-465F-BEAD-147CFC52C275}"/>
              </a:ext>
            </a:extLst>
          </p:cNvPr>
          <p:cNvSpPr/>
          <p:nvPr/>
        </p:nvSpPr>
        <p:spPr>
          <a:xfrm>
            <a:off x="5405866" y="10832908"/>
            <a:ext cx="1283152" cy="39709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1400" dirty="0">
                <a:solidFill>
                  <a:srgbClr val="002060"/>
                </a:solidFill>
              </a:rPr>
              <a:t>Médicosocial, social</a:t>
            </a:r>
          </a:p>
        </p:txBody>
      </p:sp>
      <p:sp>
        <p:nvSpPr>
          <p:cNvPr id="13" name="Rectangle 12">
            <a:extLst>
              <a:ext uri="{FF2B5EF4-FFF2-40B4-BE49-F238E27FC236}">
                <a16:creationId xmlns:a16="http://schemas.microsoft.com/office/drawing/2014/main" id="{57BA809F-C9BA-43A1-9CC3-1D4BDECED2D2}"/>
              </a:ext>
            </a:extLst>
          </p:cNvPr>
          <p:cNvSpPr/>
          <p:nvPr/>
        </p:nvSpPr>
        <p:spPr>
          <a:xfrm>
            <a:off x="1265928" y="1441624"/>
            <a:ext cx="1612692" cy="442893"/>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Prévention éducative</a:t>
            </a:r>
          </a:p>
        </p:txBody>
      </p:sp>
      <p:sp>
        <p:nvSpPr>
          <p:cNvPr id="14" name="Rectangle 13">
            <a:extLst>
              <a:ext uri="{FF2B5EF4-FFF2-40B4-BE49-F238E27FC236}">
                <a16:creationId xmlns:a16="http://schemas.microsoft.com/office/drawing/2014/main" id="{8D8B5AF8-6608-42F1-AA2B-B739DEED32D8}"/>
              </a:ext>
            </a:extLst>
          </p:cNvPr>
          <p:cNvSpPr/>
          <p:nvPr/>
        </p:nvSpPr>
        <p:spPr>
          <a:xfrm>
            <a:off x="1710964" y="2003677"/>
            <a:ext cx="1265681" cy="351199"/>
          </a:xfrm>
          <a:prstGeom prst="rect">
            <a:avLst/>
          </a:prstGeom>
          <a:gradFill>
            <a:gsLst>
              <a:gs pos="0">
                <a:schemeClr val="accent5">
                  <a:lumMod val="67000"/>
                </a:schemeClr>
              </a:gs>
              <a:gs pos="48000">
                <a:schemeClr val="accent5">
                  <a:lumMod val="97000"/>
                  <a:lumOff val="3000"/>
                </a:schemeClr>
              </a:gs>
              <a:gs pos="100000">
                <a:schemeClr val="accent5">
                  <a:lumMod val="60000"/>
                  <a:lumOff val="40000"/>
                </a:schemeClr>
              </a:gs>
            </a:gsLst>
            <a:lin ang="16200000" scaled="1"/>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Ecole</a:t>
            </a:r>
          </a:p>
        </p:txBody>
      </p:sp>
      <p:sp>
        <p:nvSpPr>
          <p:cNvPr id="53" name="Rectangle 52">
            <a:extLst>
              <a:ext uri="{FF2B5EF4-FFF2-40B4-BE49-F238E27FC236}">
                <a16:creationId xmlns:a16="http://schemas.microsoft.com/office/drawing/2014/main" id="{D5F2109F-F017-47FB-B587-0DD278A108A8}"/>
              </a:ext>
            </a:extLst>
          </p:cNvPr>
          <p:cNvSpPr/>
          <p:nvPr/>
        </p:nvSpPr>
        <p:spPr>
          <a:xfrm>
            <a:off x="3147463" y="1983460"/>
            <a:ext cx="1265681" cy="351199"/>
          </a:xfrm>
          <a:prstGeom prst="rect">
            <a:avLst/>
          </a:prstGeom>
          <a:gradFill>
            <a:gsLst>
              <a:gs pos="0">
                <a:schemeClr val="accent5">
                  <a:lumMod val="67000"/>
                </a:schemeClr>
              </a:gs>
              <a:gs pos="48000">
                <a:schemeClr val="accent5">
                  <a:lumMod val="97000"/>
                  <a:lumOff val="3000"/>
                </a:schemeClr>
              </a:gs>
              <a:gs pos="100000">
                <a:schemeClr val="accent5">
                  <a:lumMod val="60000"/>
                  <a:lumOff val="40000"/>
                </a:schemeClr>
              </a:gs>
            </a:gsLst>
            <a:lin ang="16200000" scaled="1"/>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a:p>
        </p:txBody>
      </p:sp>
      <p:sp>
        <p:nvSpPr>
          <p:cNvPr id="54" name="Rectangle 53">
            <a:extLst>
              <a:ext uri="{FF2B5EF4-FFF2-40B4-BE49-F238E27FC236}">
                <a16:creationId xmlns:a16="http://schemas.microsoft.com/office/drawing/2014/main" id="{ED86B179-646B-4E82-BD8E-A999FCAFDDF3}"/>
              </a:ext>
            </a:extLst>
          </p:cNvPr>
          <p:cNvSpPr/>
          <p:nvPr/>
        </p:nvSpPr>
        <p:spPr>
          <a:xfrm>
            <a:off x="5426677" y="1943237"/>
            <a:ext cx="1265681" cy="351199"/>
          </a:xfrm>
          <a:prstGeom prst="rect">
            <a:avLst/>
          </a:prstGeom>
          <a:gradFill>
            <a:gsLst>
              <a:gs pos="0">
                <a:schemeClr val="accent5">
                  <a:lumMod val="67000"/>
                </a:schemeClr>
              </a:gs>
              <a:gs pos="48000">
                <a:schemeClr val="accent5">
                  <a:lumMod val="97000"/>
                  <a:lumOff val="3000"/>
                </a:schemeClr>
              </a:gs>
              <a:gs pos="100000">
                <a:schemeClr val="accent5">
                  <a:lumMod val="60000"/>
                  <a:lumOff val="40000"/>
                </a:schemeClr>
              </a:gs>
            </a:gsLst>
            <a:lin ang="162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Lieu de travail</a:t>
            </a:r>
          </a:p>
        </p:txBody>
      </p:sp>
      <p:sp>
        <p:nvSpPr>
          <p:cNvPr id="55" name="Rectangle 54">
            <a:extLst>
              <a:ext uri="{FF2B5EF4-FFF2-40B4-BE49-F238E27FC236}">
                <a16:creationId xmlns:a16="http://schemas.microsoft.com/office/drawing/2014/main" id="{06B06847-9F03-432B-917E-B168638326A3}"/>
              </a:ext>
            </a:extLst>
          </p:cNvPr>
          <p:cNvSpPr/>
          <p:nvPr/>
        </p:nvSpPr>
        <p:spPr>
          <a:xfrm>
            <a:off x="7595909" y="1341060"/>
            <a:ext cx="1265681" cy="351199"/>
          </a:xfrm>
          <a:prstGeom prst="rect">
            <a:avLst/>
          </a:prstGeom>
          <a:gradFill>
            <a:gsLst>
              <a:gs pos="0">
                <a:schemeClr val="accent5">
                  <a:lumMod val="67000"/>
                </a:schemeClr>
              </a:gs>
              <a:gs pos="48000">
                <a:schemeClr val="accent5">
                  <a:lumMod val="97000"/>
                  <a:lumOff val="3000"/>
                </a:schemeClr>
              </a:gs>
              <a:gs pos="100000">
                <a:schemeClr val="accent5">
                  <a:lumMod val="60000"/>
                  <a:lumOff val="40000"/>
                </a:schemeClr>
              </a:gs>
            </a:gsLst>
            <a:lin ang="162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Lieu de vie</a:t>
            </a:r>
          </a:p>
        </p:txBody>
      </p:sp>
      <p:sp>
        <p:nvSpPr>
          <p:cNvPr id="56" name="Rectangle 55">
            <a:extLst>
              <a:ext uri="{FF2B5EF4-FFF2-40B4-BE49-F238E27FC236}">
                <a16:creationId xmlns:a16="http://schemas.microsoft.com/office/drawing/2014/main" id="{58BBC3B2-9BED-489E-B29B-DE5FC10E7509}"/>
              </a:ext>
            </a:extLst>
          </p:cNvPr>
          <p:cNvSpPr/>
          <p:nvPr/>
        </p:nvSpPr>
        <p:spPr>
          <a:xfrm>
            <a:off x="6940076" y="1919429"/>
            <a:ext cx="1733496" cy="351199"/>
          </a:xfrm>
          <a:prstGeom prst="rect">
            <a:avLst/>
          </a:prstGeom>
          <a:gradFill>
            <a:gsLst>
              <a:gs pos="0">
                <a:schemeClr val="accent5">
                  <a:lumMod val="67000"/>
                </a:schemeClr>
              </a:gs>
              <a:gs pos="48000">
                <a:schemeClr val="accent5">
                  <a:lumMod val="97000"/>
                  <a:lumOff val="3000"/>
                </a:schemeClr>
              </a:gs>
              <a:gs pos="100000">
                <a:schemeClr val="accent5">
                  <a:lumMod val="60000"/>
                  <a:lumOff val="40000"/>
                </a:schemeClr>
              </a:gs>
            </a:gsLst>
            <a:lin ang="16200000" scaled="1"/>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Environnement de vie</a:t>
            </a:r>
          </a:p>
        </p:txBody>
      </p:sp>
      <p:sp>
        <p:nvSpPr>
          <p:cNvPr id="15" name="Rectangle 14">
            <a:extLst>
              <a:ext uri="{FF2B5EF4-FFF2-40B4-BE49-F238E27FC236}">
                <a16:creationId xmlns:a16="http://schemas.microsoft.com/office/drawing/2014/main" id="{021FD320-D26B-4ABF-99AF-378666567C68}"/>
              </a:ext>
            </a:extLst>
          </p:cNvPr>
          <p:cNvSpPr/>
          <p:nvPr/>
        </p:nvSpPr>
        <p:spPr>
          <a:xfrm>
            <a:off x="129297" y="3396186"/>
            <a:ext cx="1072191" cy="1095399"/>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1° ligne: soins primaires</a:t>
            </a:r>
          </a:p>
        </p:txBody>
      </p:sp>
      <p:sp>
        <p:nvSpPr>
          <p:cNvPr id="28" name="Rectangle 27">
            <a:extLst>
              <a:ext uri="{FF2B5EF4-FFF2-40B4-BE49-F238E27FC236}">
                <a16:creationId xmlns:a16="http://schemas.microsoft.com/office/drawing/2014/main" id="{514A00B0-7F80-4090-867B-AA54AE5FB5D8}"/>
              </a:ext>
            </a:extLst>
          </p:cNvPr>
          <p:cNvSpPr/>
          <p:nvPr/>
        </p:nvSpPr>
        <p:spPr>
          <a:xfrm>
            <a:off x="187273" y="2354876"/>
            <a:ext cx="1612692" cy="210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0000"/>
                </a:solidFill>
              </a:rPr>
              <a:t>Signes d’appels</a:t>
            </a:r>
          </a:p>
        </p:txBody>
      </p:sp>
      <p:sp>
        <p:nvSpPr>
          <p:cNvPr id="57" name="Rectangle 56">
            <a:extLst>
              <a:ext uri="{FF2B5EF4-FFF2-40B4-BE49-F238E27FC236}">
                <a16:creationId xmlns:a16="http://schemas.microsoft.com/office/drawing/2014/main" id="{1AE50EFE-86E3-4505-8F55-0EF6DBFCB2A5}"/>
              </a:ext>
            </a:extLst>
          </p:cNvPr>
          <p:cNvSpPr/>
          <p:nvPr/>
        </p:nvSpPr>
        <p:spPr>
          <a:xfrm>
            <a:off x="973356" y="3657658"/>
            <a:ext cx="1612692" cy="210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0000"/>
                </a:solidFill>
              </a:rPr>
              <a:t>Repérage</a:t>
            </a:r>
          </a:p>
        </p:txBody>
      </p:sp>
      <p:sp>
        <p:nvSpPr>
          <p:cNvPr id="34" name="Organigramme : Stockage à accès séquentiel 33">
            <a:extLst>
              <a:ext uri="{FF2B5EF4-FFF2-40B4-BE49-F238E27FC236}">
                <a16:creationId xmlns:a16="http://schemas.microsoft.com/office/drawing/2014/main" id="{EAE98948-0014-4464-AF85-03B86A474C2E}"/>
              </a:ext>
            </a:extLst>
          </p:cNvPr>
          <p:cNvSpPr/>
          <p:nvPr/>
        </p:nvSpPr>
        <p:spPr>
          <a:xfrm rot="20473245">
            <a:off x="1533865" y="3802008"/>
            <a:ext cx="1735451" cy="968088"/>
          </a:xfrm>
          <a:prstGeom prst="flowChartMagnetic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0000"/>
                </a:solidFill>
              </a:rPr>
              <a:t>Pré évaluation pluri</a:t>
            </a:r>
          </a:p>
          <a:p>
            <a:pPr algn="ctr"/>
            <a:r>
              <a:rPr lang="fr-FR" sz="1200" dirty="0">
                <a:solidFill>
                  <a:srgbClr val="FF0000"/>
                </a:solidFill>
              </a:rPr>
              <a:t>professionnelle</a:t>
            </a:r>
          </a:p>
        </p:txBody>
      </p:sp>
      <p:sp>
        <p:nvSpPr>
          <p:cNvPr id="58" name="Rectangle 57">
            <a:extLst>
              <a:ext uri="{FF2B5EF4-FFF2-40B4-BE49-F238E27FC236}">
                <a16:creationId xmlns:a16="http://schemas.microsoft.com/office/drawing/2014/main" id="{D43E6302-53E7-437A-9731-EAAABD32368F}"/>
              </a:ext>
            </a:extLst>
          </p:cNvPr>
          <p:cNvSpPr/>
          <p:nvPr/>
        </p:nvSpPr>
        <p:spPr>
          <a:xfrm>
            <a:off x="599729" y="6379516"/>
            <a:ext cx="1072191" cy="1095399"/>
          </a:xfrm>
          <a:prstGeom prst="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2° ligne: soins secondaires</a:t>
            </a:r>
          </a:p>
        </p:txBody>
      </p:sp>
      <p:sp>
        <p:nvSpPr>
          <p:cNvPr id="59" name="Rectangle 58">
            <a:extLst>
              <a:ext uri="{FF2B5EF4-FFF2-40B4-BE49-F238E27FC236}">
                <a16:creationId xmlns:a16="http://schemas.microsoft.com/office/drawing/2014/main" id="{17B88344-9346-4BA2-B14A-0BF5DC2BB563}"/>
              </a:ext>
            </a:extLst>
          </p:cNvPr>
          <p:cNvSpPr/>
          <p:nvPr/>
        </p:nvSpPr>
        <p:spPr>
          <a:xfrm>
            <a:off x="1959614" y="9101114"/>
            <a:ext cx="1072191" cy="1095399"/>
          </a:xfrm>
          <a:prstGeom prst="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3° ligne: soins tertiaires</a:t>
            </a:r>
          </a:p>
        </p:txBody>
      </p:sp>
      <p:sp>
        <p:nvSpPr>
          <p:cNvPr id="60" name="Rectangle 59">
            <a:extLst>
              <a:ext uri="{FF2B5EF4-FFF2-40B4-BE49-F238E27FC236}">
                <a16:creationId xmlns:a16="http://schemas.microsoft.com/office/drawing/2014/main" id="{AB8F3498-5E96-4015-9ABC-0140753BEC6D}"/>
              </a:ext>
            </a:extLst>
          </p:cNvPr>
          <p:cNvSpPr/>
          <p:nvPr/>
        </p:nvSpPr>
        <p:spPr>
          <a:xfrm>
            <a:off x="3544504" y="6506756"/>
            <a:ext cx="836391" cy="382614"/>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CAMSP</a:t>
            </a:r>
          </a:p>
        </p:txBody>
      </p:sp>
      <p:sp>
        <p:nvSpPr>
          <p:cNvPr id="61" name="Rectangle 60">
            <a:extLst>
              <a:ext uri="{FF2B5EF4-FFF2-40B4-BE49-F238E27FC236}">
                <a16:creationId xmlns:a16="http://schemas.microsoft.com/office/drawing/2014/main" id="{4F75C9B9-DEF2-4282-A453-53728FF1217D}"/>
              </a:ext>
            </a:extLst>
          </p:cNvPr>
          <p:cNvSpPr/>
          <p:nvPr/>
        </p:nvSpPr>
        <p:spPr>
          <a:xfrm>
            <a:off x="1779702" y="3076613"/>
            <a:ext cx="659670" cy="324595"/>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PMI</a:t>
            </a:r>
          </a:p>
        </p:txBody>
      </p:sp>
      <p:sp>
        <p:nvSpPr>
          <p:cNvPr id="62" name="Organigramme : Stockage à accès séquentiel 61">
            <a:extLst>
              <a:ext uri="{FF2B5EF4-FFF2-40B4-BE49-F238E27FC236}">
                <a16:creationId xmlns:a16="http://schemas.microsoft.com/office/drawing/2014/main" id="{B41CFB13-4A08-4AA2-8156-A14552799D3A}"/>
              </a:ext>
            </a:extLst>
          </p:cNvPr>
          <p:cNvSpPr/>
          <p:nvPr/>
        </p:nvSpPr>
        <p:spPr>
          <a:xfrm rot="20473245">
            <a:off x="1892307" y="6993216"/>
            <a:ext cx="1735451" cy="968088"/>
          </a:xfrm>
          <a:prstGeom prst="flowChartMagnetic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FF0000"/>
                </a:solidFill>
              </a:rPr>
              <a:t>Evaluation                 </a:t>
            </a:r>
            <a:r>
              <a:rPr lang="fr-FR" sz="1000" dirty="0">
                <a:solidFill>
                  <a:srgbClr val="FF0000"/>
                </a:solidFill>
              </a:rPr>
              <a:t>PDAP/PCO/MDPH</a:t>
            </a:r>
          </a:p>
        </p:txBody>
      </p:sp>
      <p:sp>
        <p:nvSpPr>
          <p:cNvPr id="50" name="Rectangle 49">
            <a:extLst>
              <a:ext uri="{FF2B5EF4-FFF2-40B4-BE49-F238E27FC236}">
                <a16:creationId xmlns:a16="http://schemas.microsoft.com/office/drawing/2014/main" id="{AB8F3498-5E96-4015-9ABC-0140753BEC6D}"/>
              </a:ext>
            </a:extLst>
          </p:cNvPr>
          <p:cNvSpPr/>
          <p:nvPr/>
        </p:nvSpPr>
        <p:spPr>
          <a:xfrm>
            <a:off x="1977111" y="6462444"/>
            <a:ext cx="836391" cy="382614"/>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CMPP</a:t>
            </a:r>
          </a:p>
        </p:txBody>
      </p:sp>
      <p:sp>
        <p:nvSpPr>
          <p:cNvPr id="51" name="Rectangle 50">
            <a:extLst>
              <a:ext uri="{FF2B5EF4-FFF2-40B4-BE49-F238E27FC236}">
                <a16:creationId xmlns:a16="http://schemas.microsoft.com/office/drawing/2014/main" id="{08662F76-2439-479A-802D-20A2763AC344}"/>
              </a:ext>
            </a:extLst>
          </p:cNvPr>
          <p:cNvSpPr/>
          <p:nvPr/>
        </p:nvSpPr>
        <p:spPr>
          <a:xfrm>
            <a:off x="7299292" y="4917244"/>
            <a:ext cx="1303895" cy="406790"/>
          </a:xfrm>
          <a:prstGeom prst="rect">
            <a:avLst/>
          </a:prstGeom>
          <a:solidFill>
            <a:schemeClr val="accent4">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Foyer de jeune travailleur</a:t>
            </a:r>
          </a:p>
        </p:txBody>
      </p:sp>
      <p:sp>
        <p:nvSpPr>
          <p:cNvPr id="63" name="Rectangle 62">
            <a:extLst>
              <a:ext uri="{FF2B5EF4-FFF2-40B4-BE49-F238E27FC236}">
                <a16:creationId xmlns:a16="http://schemas.microsoft.com/office/drawing/2014/main" id="{AA35098F-87A5-4628-9CB9-778560C3D6BD}"/>
              </a:ext>
            </a:extLst>
          </p:cNvPr>
          <p:cNvSpPr/>
          <p:nvPr/>
        </p:nvSpPr>
        <p:spPr>
          <a:xfrm>
            <a:off x="3845233" y="4360565"/>
            <a:ext cx="1029200" cy="882861"/>
          </a:xfrm>
          <a:prstGeom prst="rect">
            <a:avLst/>
          </a:prstGeom>
          <a:solidFill>
            <a:schemeClr val="accent2">
              <a:lumMod val="40000"/>
              <a:lumOff val="60000"/>
            </a:scheme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Equipe de coordination en santé mentale</a:t>
            </a:r>
          </a:p>
        </p:txBody>
      </p:sp>
      <p:sp>
        <p:nvSpPr>
          <p:cNvPr id="64" name="Rectangle 63">
            <a:extLst>
              <a:ext uri="{FF2B5EF4-FFF2-40B4-BE49-F238E27FC236}">
                <a16:creationId xmlns:a16="http://schemas.microsoft.com/office/drawing/2014/main" id="{51FDA020-E2B7-410B-BC8C-78BE53F71980}"/>
              </a:ext>
            </a:extLst>
          </p:cNvPr>
          <p:cNvSpPr/>
          <p:nvPr/>
        </p:nvSpPr>
        <p:spPr>
          <a:xfrm>
            <a:off x="3374859" y="9402292"/>
            <a:ext cx="784494" cy="822705"/>
          </a:xfrm>
          <a:prstGeom prst="rect">
            <a:avLst/>
          </a:prstGeom>
          <a:gradFill flip="none" rotWithShape="1">
            <a:gsLst>
              <a:gs pos="0">
                <a:schemeClr val="accent2">
                  <a:lumMod val="67000"/>
                </a:schemeClr>
              </a:gs>
              <a:gs pos="0">
                <a:schemeClr val="accent2">
                  <a:lumMod val="40000"/>
                  <a:lumOff val="60000"/>
                </a:schemeClr>
              </a:gs>
              <a:gs pos="100000">
                <a:schemeClr val="accent2">
                  <a:lumMod val="60000"/>
                  <a:lumOff val="40000"/>
                </a:schemeClr>
              </a:gs>
            </a:gsLst>
            <a:lin ang="16200000" scaled="1"/>
            <a:tileRect/>
          </a:gra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2060"/>
                </a:solidFill>
              </a:rPr>
              <a:t>Equipe post-Urgences </a:t>
            </a:r>
          </a:p>
        </p:txBody>
      </p:sp>
    </p:spTree>
    <p:extLst>
      <p:ext uri="{BB962C8B-B14F-4D97-AF65-F5344CB8AC3E}">
        <p14:creationId xmlns:p14="http://schemas.microsoft.com/office/powerpoint/2010/main" val="2303952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D2BF3C-02FD-4EA3-AF50-2E54F66BD829}"/>
              </a:ext>
            </a:extLst>
          </p:cNvPr>
          <p:cNvSpPr>
            <a:spLocks noGrp="1"/>
          </p:cNvSpPr>
          <p:nvPr>
            <p:ph type="title"/>
          </p:nvPr>
        </p:nvSpPr>
        <p:spPr>
          <a:xfrm>
            <a:off x="643493" y="649114"/>
            <a:ext cx="8072914" cy="1248697"/>
          </a:xfrm>
        </p:spPr>
        <p:txBody>
          <a:bodyPr>
            <a:normAutofit fontScale="90000"/>
          </a:bodyPr>
          <a:lstStyle/>
          <a:p>
            <a:pPr algn="ctr"/>
            <a:r>
              <a:rPr lang="fr-FR" sz="3600" b="1" dirty="0"/>
              <a:t>Annuaire territorial </a:t>
            </a:r>
            <a:br>
              <a:rPr lang="fr-FR" sz="3600" b="1" dirty="0"/>
            </a:br>
            <a:r>
              <a:rPr lang="fr-FR" sz="3600" b="1" dirty="0"/>
              <a:t>des acteurs du parcours et ressources (formation, etc…)</a:t>
            </a:r>
          </a:p>
        </p:txBody>
      </p:sp>
      <p:sp>
        <p:nvSpPr>
          <p:cNvPr id="4" name="Espace réservé du contenu 2">
            <a:extLst>
              <a:ext uri="{FF2B5EF4-FFF2-40B4-BE49-F238E27FC236}">
                <a16:creationId xmlns:a16="http://schemas.microsoft.com/office/drawing/2014/main" id="{A682EC5C-1EF2-4925-AB1D-3C732E06DC45}"/>
              </a:ext>
            </a:extLst>
          </p:cNvPr>
          <p:cNvSpPr txBox="1">
            <a:spLocks/>
          </p:cNvSpPr>
          <p:nvPr/>
        </p:nvSpPr>
        <p:spPr>
          <a:xfrm>
            <a:off x="643493" y="2311879"/>
            <a:ext cx="8072914" cy="9127654"/>
          </a:xfrm>
          <a:prstGeom prst="rect">
            <a:avLst/>
          </a:prstGeom>
        </p:spPr>
        <p:txBody>
          <a:bodyPr vert="horz" lIns="91440" tIns="45720" rIns="91440" bIns="45720" rtlCol="0">
            <a:normAutofit fontScale="92500" lnSpcReduction="10000"/>
          </a:bodyPr>
          <a:lstStyle>
            <a:lvl1pPr marL="233995" indent="-233995" algn="l" defTabSz="935980" rtl="0" eaLnBrk="1" latinLnBrk="0" hangingPunct="1">
              <a:lnSpc>
                <a:spcPct val="90000"/>
              </a:lnSpc>
              <a:spcBef>
                <a:spcPts val="1024"/>
              </a:spcBef>
              <a:buFont typeface="Arial" panose="020B0604020202020204" pitchFamily="34" charset="0"/>
              <a:buChar char="•"/>
              <a:defRPr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9pPr>
          </a:lstStyle>
          <a:p>
            <a:pPr marL="0" indent="0" algn="ctr">
              <a:buNone/>
            </a:pPr>
            <a:r>
              <a:rPr lang="fr-FR" b="1" i="1" dirty="0">
                <a:solidFill>
                  <a:srgbClr val="FF0000"/>
                </a:solidFill>
              </a:rPr>
              <a:t>National</a:t>
            </a:r>
          </a:p>
          <a:p>
            <a:pPr marL="0" indent="0" algn="ctr">
              <a:buNone/>
            </a:pPr>
            <a:endParaRPr lang="fr-FR" b="1" dirty="0"/>
          </a:p>
          <a:p>
            <a:pPr algn="just"/>
            <a:r>
              <a:rPr lang="fr-FR" sz="1900" b="1" dirty="0"/>
              <a:t>CPEF: </a:t>
            </a:r>
            <a:r>
              <a:rPr lang="fr-FR" sz="1700" dirty="0"/>
              <a:t>Centre de planification et d’éducation familiale</a:t>
            </a:r>
          </a:p>
          <a:p>
            <a:pPr algn="just"/>
            <a:r>
              <a:rPr lang="fr-FR" sz="1900" b="1" dirty="0"/>
              <a:t>CSAPA: </a:t>
            </a:r>
            <a:r>
              <a:rPr lang="fr-FR" sz="1700" dirty="0"/>
              <a:t>Centre de soins, d’accompagnement et de prévention en addictologie </a:t>
            </a:r>
          </a:p>
          <a:p>
            <a:pPr algn="just"/>
            <a:r>
              <a:rPr lang="fr-FR" sz="1900" b="1" dirty="0"/>
              <a:t>MDA</a:t>
            </a:r>
            <a:r>
              <a:rPr lang="fr-FR" sz="1700" b="1" dirty="0"/>
              <a:t>: Maison des Ado</a:t>
            </a:r>
            <a:endParaRPr lang="fr-FR" sz="1900" b="1" dirty="0"/>
          </a:p>
          <a:p>
            <a:pPr algn="just"/>
            <a:r>
              <a:rPr lang="fr-FR" sz="1900" b="1" dirty="0"/>
              <a:t>MDS</a:t>
            </a:r>
            <a:r>
              <a:rPr lang="fr-FR" sz="2200" b="1" dirty="0"/>
              <a:t>: </a:t>
            </a:r>
            <a:r>
              <a:rPr lang="fr-FR" sz="1700" dirty="0"/>
              <a:t>maison départementale des solidarités (fiche action)</a:t>
            </a:r>
          </a:p>
          <a:p>
            <a:pPr algn="just"/>
            <a:r>
              <a:rPr lang="fr-FR" sz="1900" b="1" dirty="0"/>
              <a:t>UDAF </a:t>
            </a:r>
            <a:r>
              <a:rPr lang="fr-FR" sz="2200" dirty="0"/>
              <a:t>: </a:t>
            </a:r>
            <a:r>
              <a:rPr lang="fr-FR" sz="1700" dirty="0"/>
              <a:t>Service de médiation familiale (fiche action)</a:t>
            </a:r>
          </a:p>
          <a:p>
            <a:pPr algn="just"/>
            <a:r>
              <a:rPr lang="fr-FR" sz="1900" b="1" dirty="0"/>
              <a:t>UME: </a:t>
            </a:r>
            <a:r>
              <a:rPr lang="fr-FR" sz="1700" dirty="0"/>
              <a:t>Unités mère-enfant en psychiatrie périnatalité (fiche action)</a:t>
            </a:r>
          </a:p>
          <a:p>
            <a:pPr algn="just"/>
            <a:r>
              <a:rPr lang="fr-FR" sz="1900" b="1" dirty="0"/>
              <a:t>CAMSP: </a:t>
            </a:r>
            <a:r>
              <a:rPr lang="fr-FR" sz="1700" dirty="0"/>
              <a:t>Centre Action Médico Sociale Précoce (fiche action)</a:t>
            </a:r>
          </a:p>
          <a:p>
            <a:pPr algn="just"/>
            <a:r>
              <a:rPr lang="fr-FR" sz="1900" b="1" dirty="0"/>
              <a:t>CIDFF: </a:t>
            </a:r>
            <a:r>
              <a:rPr lang="fr-FR" sz="1700" dirty="0"/>
              <a:t>Centre d’Information sur les Droits des Femmes et des Familles</a:t>
            </a:r>
          </a:p>
          <a:p>
            <a:pPr algn="just"/>
            <a:r>
              <a:rPr lang="fr-FR" sz="1900" b="1" dirty="0"/>
              <a:t>CIO: </a:t>
            </a:r>
            <a:r>
              <a:rPr lang="fr-FR" sz="1700" dirty="0"/>
              <a:t>Centre d’Information et d’Orientation</a:t>
            </a:r>
          </a:p>
          <a:p>
            <a:pPr algn="just"/>
            <a:r>
              <a:rPr lang="fr-FR" sz="1900" b="1" dirty="0"/>
              <a:t>CMPP: </a:t>
            </a:r>
            <a:r>
              <a:rPr lang="fr-FR" sz="1700" dirty="0"/>
              <a:t>Centre Médico-Psycho- Pédagogique; accueillent les enfants et adolescents de 0 à 20 ans pour les aider dans des difficultés passagères ou durables qui relèvent de la psychologie, de la pédopsychiatrie, de l’orthophonie, de la psychomotricité ou de la psychopédagogie.</a:t>
            </a:r>
          </a:p>
          <a:p>
            <a:pPr algn="just"/>
            <a:r>
              <a:rPr lang="fr-FR" sz="1900" b="1" dirty="0"/>
              <a:t>CRIP: </a:t>
            </a:r>
            <a:r>
              <a:rPr lang="fr-FR" sz="1700" dirty="0"/>
              <a:t>Cellule de Recueil des Informations Préoccupantes</a:t>
            </a:r>
          </a:p>
          <a:p>
            <a:pPr algn="just"/>
            <a:r>
              <a:rPr lang="fr-FR" sz="1900" b="1" dirty="0"/>
              <a:t>SNATED: </a:t>
            </a:r>
            <a:r>
              <a:rPr lang="fr-FR" sz="1700" dirty="0"/>
              <a:t>Service National d’Accueil Téléphonique pour l’Enfance en</a:t>
            </a:r>
          </a:p>
          <a:p>
            <a:pPr marL="0" indent="0" algn="just">
              <a:buFont typeface="Arial" panose="020B0604020202020204" pitchFamily="34" charset="0"/>
              <a:buNone/>
            </a:pPr>
            <a:r>
              <a:rPr lang="fr-FR" sz="1700" dirty="0"/>
              <a:t> Danger : 119</a:t>
            </a:r>
          </a:p>
          <a:p>
            <a:pPr algn="just"/>
            <a:r>
              <a:rPr lang="fr-FR" sz="1900" b="1" dirty="0"/>
              <a:t>MECS:</a:t>
            </a:r>
            <a:r>
              <a:rPr lang="fr-FR" sz="1700" b="1" dirty="0"/>
              <a:t> </a:t>
            </a:r>
            <a:r>
              <a:rPr lang="fr-FR" sz="1700" dirty="0"/>
              <a:t>Les Maisons d'Enfants à Caractère Social ( </a:t>
            </a:r>
            <a:r>
              <a:rPr lang="fr-FR" sz="1700" b="1" dirty="0"/>
              <a:t>MECS</a:t>
            </a:r>
            <a:r>
              <a:rPr lang="fr-FR" sz="1700" dirty="0"/>
              <a:t>) sont des établissements sociaux et médico-sociaux destinés à accueillir des enfants de 3 à 18 ans confiés à l'Aide Sociale à l'Enfance (ASE) par décision judiciaire ou administrative</a:t>
            </a:r>
          </a:p>
          <a:p>
            <a:pPr algn="just"/>
            <a:r>
              <a:rPr lang="fr-FR" sz="1900" b="1" dirty="0"/>
              <a:t>SESSAD: </a:t>
            </a:r>
            <a:r>
              <a:rPr lang="fr-FR" sz="1700" dirty="0"/>
              <a:t>Service d’éducation spéciale et de soins à domicile; Orientation via MDPH; prenant en charge des enfants ou adolescents présentant des déficiences intellectuelles ou inadaptés, ou présentant une déficience motrice, ou polyhandicapés, assurent une prise en charge globale avec un soutien à l'intégration scolaire ou à l'acquisition de l'autonomie des enfants et adolescents de moins de 20 ans</a:t>
            </a:r>
          </a:p>
          <a:p>
            <a:pPr algn="just">
              <a:buFont typeface="Wingdings" panose="05000000000000000000" pitchFamily="2" charset="2"/>
              <a:buChar char="Ø"/>
            </a:pPr>
            <a:r>
              <a:rPr lang="fr-FR" sz="1900" b="1" dirty="0"/>
              <a:t>Associations: </a:t>
            </a:r>
          </a:p>
          <a:p>
            <a:pPr algn="just">
              <a:buFontTx/>
              <a:buChar char="-"/>
            </a:pPr>
            <a:r>
              <a:rPr lang="fr-FR" sz="1900" b="1" dirty="0"/>
              <a:t>Association contre le harcèlement scolaire</a:t>
            </a:r>
            <a:r>
              <a:rPr lang="fr-FR" sz="1900" dirty="0"/>
              <a:t>: « Marion, la main tendue »</a:t>
            </a:r>
          </a:p>
          <a:p>
            <a:pPr algn="just">
              <a:buFontTx/>
              <a:buChar char="-"/>
            </a:pPr>
            <a:r>
              <a:rPr lang="fr-FR" sz="1900" b="1" dirty="0"/>
              <a:t>AAVAS: Association d’Aide aux Victimes d’Abus Sexuels</a:t>
            </a:r>
          </a:p>
          <a:p>
            <a:pPr>
              <a:buFontTx/>
              <a:buChar char="-"/>
            </a:pPr>
            <a:endParaRPr lang="fr-FR" sz="1900" dirty="0"/>
          </a:p>
          <a:p>
            <a:pPr>
              <a:buFontTx/>
              <a:buChar char="-"/>
            </a:pPr>
            <a:endParaRPr lang="fr-FR" sz="2400" dirty="0"/>
          </a:p>
          <a:p>
            <a:endParaRPr lang="fr-FR" sz="2400" b="1" dirty="0"/>
          </a:p>
          <a:p>
            <a:endParaRPr lang="fr-FR" sz="2000" dirty="0"/>
          </a:p>
        </p:txBody>
      </p:sp>
    </p:spTree>
    <p:extLst>
      <p:ext uri="{BB962C8B-B14F-4D97-AF65-F5344CB8AC3E}">
        <p14:creationId xmlns:p14="http://schemas.microsoft.com/office/powerpoint/2010/main" val="233273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a:extLst>
              <a:ext uri="{FF2B5EF4-FFF2-40B4-BE49-F238E27FC236}">
                <a16:creationId xmlns:a16="http://schemas.microsoft.com/office/drawing/2014/main" id="{A682EC5C-1EF2-4925-AB1D-3C732E06DC45}"/>
              </a:ext>
            </a:extLst>
          </p:cNvPr>
          <p:cNvSpPr txBox="1">
            <a:spLocks/>
          </p:cNvSpPr>
          <p:nvPr/>
        </p:nvSpPr>
        <p:spPr>
          <a:xfrm>
            <a:off x="643493" y="621102"/>
            <a:ext cx="8072914" cy="10818431"/>
          </a:xfrm>
          <a:prstGeom prst="rect">
            <a:avLst/>
          </a:prstGeom>
        </p:spPr>
        <p:txBody>
          <a:bodyPr vert="horz" lIns="91440" tIns="45720" rIns="91440" bIns="45720" rtlCol="0">
            <a:normAutofit fontScale="92500" lnSpcReduction="20000"/>
          </a:bodyPr>
          <a:lstStyle>
            <a:lvl1pPr marL="233995" indent="-233995" algn="l" defTabSz="935980" rtl="0" eaLnBrk="1" latinLnBrk="0" hangingPunct="1">
              <a:lnSpc>
                <a:spcPct val="90000"/>
              </a:lnSpc>
              <a:spcBef>
                <a:spcPts val="1024"/>
              </a:spcBef>
              <a:buFont typeface="Arial" panose="020B0604020202020204" pitchFamily="34" charset="0"/>
              <a:buChar char="•"/>
              <a:defRPr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9pPr>
          </a:lstStyle>
          <a:p>
            <a:pPr algn="just"/>
            <a:r>
              <a:rPr lang="fr-FR" sz="2100" b="1" dirty="0"/>
              <a:t>ISEMA</a:t>
            </a:r>
            <a:r>
              <a:rPr lang="fr-FR" sz="2400" dirty="0"/>
              <a:t> : </a:t>
            </a:r>
            <a:r>
              <a:rPr lang="fr-FR" sz="1900" dirty="0"/>
              <a:t>Internat socio-éducatif médicalisé pour adolescents</a:t>
            </a:r>
          </a:p>
          <a:p>
            <a:pPr algn="just"/>
            <a:r>
              <a:rPr lang="fr-FR" sz="2000" b="1" dirty="0"/>
              <a:t>SUMPPS </a:t>
            </a:r>
            <a:r>
              <a:rPr lang="fr-FR" sz="2400" dirty="0"/>
              <a:t>: </a:t>
            </a:r>
            <a:r>
              <a:rPr lang="fr-FR" sz="1900" dirty="0"/>
              <a:t>Service universitaire de médecin préventive et de promotion de la santé</a:t>
            </a:r>
          </a:p>
          <a:p>
            <a:pPr algn="just"/>
            <a:r>
              <a:rPr lang="fr-FR" sz="2100" b="1" dirty="0"/>
              <a:t>BAPU (Bureaux d'aide psychologique universitaires)</a:t>
            </a:r>
            <a:r>
              <a:rPr lang="fr-FR" sz="2100" dirty="0"/>
              <a:t> </a:t>
            </a:r>
            <a:r>
              <a:rPr lang="fr-FR" sz="2100" b="1" dirty="0"/>
              <a:t>:</a:t>
            </a:r>
            <a:r>
              <a:rPr lang="fr-FR" sz="2100" dirty="0"/>
              <a:t> </a:t>
            </a:r>
            <a:r>
              <a:rPr lang="fr-FR" sz="1900" dirty="0"/>
              <a:t>Centres de consultation ouverts à tous les étudiants qui souhaitent une aide psychologique. Leurs équipes sont composées de psychothérapeutes (psychiatres et psychologues), d'assistants sociaux et d'un service administratif.</a:t>
            </a:r>
            <a:endParaRPr lang="fr-FR" sz="1900" b="1" dirty="0"/>
          </a:p>
          <a:p>
            <a:pPr algn="just"/>
            <a:r>
              <a:rPr lang="fr-FR" sz="2100" b="1" dirty="0"/>
              <a:t>Centre de réhabilitation psychosociale</a:t>
            </a:r>
          </a:p>
          <a:p>
            <a:pPr algn="just"/>
            <a:r>
              <a:rPr lang="fr-FR" sz="2100" b="1" dirty="0"/>
              <a:t>CSE : Centre de Soins-Etudes</a:t>
            </a:r>
          </a:p>
          <a:p>
            <a:pPr algn="just"/>
            <a:r>
              <a:rPr lang="fr-FR" sz="2100" b="1" dirty="0"/>
              <a:t>PAEJ : Point Accueil Ecoute Jeune, ( 11/25 ans) </a:t>
            </a:r>
            <a:r>
              <a:rPr lang="fr-FR" sz="2000" b="1" dirty="0"/>
              <a:t>: </a:t>
            </a:r>
            <a:r>
              <a:rPr lang="fr-FR" sz="1900" dirty="0"/>
              <a:t>Ces structures accueillent de façon inconditionnelle, gratuite et confidentielle, sans rendez vous, seul ou en groupe jeunes et/ ou parents souhaitant recevoir un appui, un conseil, une orientation, des lors qu’ils rencontrent une difficulté concernant la santé de façon la plus large : mal être, souffrance, dévalorisation, échec, attitude conflictuelle, difficultés scolaires ou relationnelles, conduites de rupture, violentes ou dépendantes, décrochage social, scolaire. https://www.cartosantejeunes.org/?CartoSante</a:t>
            </a:r>
            <a:endParaRPr lang="fr-FR" sz="1900" b="1" dirty="0"/>
          </a:p>
          <a:p>
            <a:pPr algn="just"/>
            <a:r>
              <a:rPr lang="fr-FR" sz="2100" b="1" dirty="0"/>
              <a:t>Mission locale </a:t>
            </a:r>
            <a:r>
              <a:rPr lang="fr-FR" sz="2000" b="1" dirty="0"/>
              <a:t>: </a:t>
            </a:r>
            <a:r>
              <a:rPr lang="fr-FR" sz="1900" dirty="0"/>
              <a:t>La Mission Locale a une mission de service public pour l’insertion sociale et professionnelle des jeunes, confiée par chaque niveau de collectivité dans son domaine de compétence. La Mission Locale Angevine intervient aussi bien sur le domaine professionnel (accès à l’emploi, à la formation, définition de projet professionnel) que social (logement, santé, citoyenneté, loisirs, sport et culture). </a:t>
            </a:r>
            <a:endParaRPr lang="fr-FR" sz="1900" b="1" dirty="0"/>
          </a:p>
          <a:p>
            <a:pPr algn="just"/>
            <a:r>
              <a:rPr lang="fr-FR" sz="2000" b="1" dirty="0"/>
              <a:t>SMIA: </a:t>
            </a:r>
            <a:r>
              <a:rPr lang="fr-FR" sz="1800" dirty="0"/>
              <a:t>service de santé au travail. Les </a:t>
            </a:r>
            <a:r>
              <a:rPr lang="fr-FR" sz="1800" b="1" dirty="0"/>
              <a:t>services de santé au travail</a:t>
            </a:r>
            <a:r>
              <a:rPr lang="fr-FR" sz="1800" dirty="0"/>
              <a:t> ont pour mission de conseiller les employeurs, les travailleurs et leurs représentants afin d'éviter toute altération de la </a:t>
            </a:r>
            <a:r>
              <a:rPr lang="fr-FR" sz="1800" b="1" dirty="0"/>
              <a:t>santé</a:t>
            </a:r>
            <a:r>
              <a:rPr lang="fr-FR" sz="1800" dirty="0"/>
              <a:t> des travailleurs du fait de leur </a:t>
            </a:r>
            <a:r>
              <a:rPr lang="fr-FR" sz="1800" b="1" dirty="0"/>
              <a:t>travail</a:t>
            </a:r>
            <a:r>
              <a:rPr lang="fr-FR" sz="1800" dirty="0"/>
              <a:t>. Dans les </a:t>
            </a:r>
            <a:r>
              <a:rPr lang="fr-FR" sz="1800" b="1" dirty="0"/>
              <a:t>services</a:t>
            </a:r>
            <a:r>
              <a:rPr lang="fr-FR" sz="1800" dirty="0"/>
              <a:t> interentreprises, cette mission est assurée par une équipe pluridisciplinaire. </a:t>
            </a:r>
          </a:p>
          <a:p>
            <a:pPr algn="just"/>
            <a:r>
              <a:rPr lang="fr-FR" sz="2100" b="1" dirty="0"/>
              <a:t>AAVAS</a:t>
            </a:r>
            <a:r>
              <a:rPr lang="fr-FR" sz="2100" dirty="0"/>
              <a:t> : </a:t>
            </a:r>
            <a:r>
              <a:rPr lang="fr-FR" sz="1900" dirty="0"/>
              <a:t>association d’aide aux victimes d’abus sexuels</a:t>
            </a:r>
          </a:p>
          <a:p>
            <a:pPr algn="just"/>
            <a:r>
              <a:rPr lang="fr-FR" sz="2100" b="1" dirty="0"/>
              <a:t>ERS (Etudiant relais santé) : </a:t>
            </a:r>
            <a:r>
              <a:rPr lang="fr-FR" sz="1900" dirty="0"/>
              <a:t>Présents sur certains campus et travaillant de pair avec les personnels. Les étudiants relais-santé (ERS) offrent un premier niveau d'information. Ils sont présents pour vous accueillir et répondre à vos questions, tout en menant des opérations de sensibilisation et des campagnes d'information sur le campus.</a:t>
            </a:r>
          </a:p>
          <a:p>
            <a:pPr algn="just"/>
            <a:r>
              <a:rPr lang="fr-FR" sz="2100" b="1" dirty="0"/>
              <a:t>Fil Santé Jeunes : </a:t>
            </a:r>
            <a:r>
              <a:rPr lang="fr-FR" sz="1900" dirty="0"/>
              <a:t>Le Fil Santé Jeunes est un dispositif de prévention répondant à distance aux questions de santé physique, mentale et sociale que se posent les jeunes de 12 à 25 ans. L'activité d'écoute, d'information et d'accompagnement est réalisée au téléphone, à l'aide d'un numéro vert, et sur Internet. </a:t>
            </a:r>
            <a:r>
              <a:rPr lang="fr-FR" sz="1900" b="1" dirty="0"/>
              <a:t>0800 235 236. </a:t>
            </a:r>
            <a:r>
              <a:rPr lang="fr-FR" sz="1900" dirty="0">
                <a:hlinkClick r:id="rId2"/>
              </a:rPr>
              <a:t>https://www.filsantejeunes.com/</a:t>
            </a:r>
            <a:endParaRPr lang="fr-FR" sz="1900" dirty="0"/>
          </a:p>
          <a:p>
            <a:pPr algn="just"/>
            <a:r>
              <a:rPr lang="fr-FR" sz="2100" b="1" dirty="0"/>
              <a:t>3114 </a:t>
            </a:r>
            <a:r>
              <a:rPr lang="fr-FR" sz="2100" dirty="0"/>
              <a:t>: </a:t>
            </a:r>
            <a:r>
              <a:rPr lang="fr-FR" sz="1900" dirty="0"/>
              <a:t>Numéro national de prévention du suicide . </a:t>
            </a:r>
            <a:r>
              <a:rPr lang="fr-FR" sz="1900" dirty="0">
                <a:hlinkClick r:id="rId3"/>
              </a:rPr>
              <a:t>https://3114.fr/</a:t>
            </a:r>
            <a:endParaRPr lang="fr-FR" sz="1900" dirty="0"/>
          </a:p>
          <a:p>
            <a:pPr algn="just"/>
            <a:r>
              <a:rPr lang="fr-FR" sz="2100" b="1" dirty="0"/>
              <a:t>Centre de </a:t>
            </a:r>
            <a:r>
              <a:rPr lang="fr-FR" sz="2100" b="1" dirty="0" err="1"/>
              <a:t>post-cure</a:t>
            </a:r>
            <a:endParaRPr lang="fr-FR" sz="2100" b="1" dirty="0"/>
          </a:p>
          <a:p>
            <a:pPr algn="just"/>
            <a:r>
              <a:rPr lang="fr-FR" sz="1900" b="1" dirty="0"/>
              <a:t>Association France Victime (116 006) : </a:t>
            </a:r>
            <a:r>
              <a:rPr lang="fr-FR" sz="1900" dirty="0"/>
              <a:t>Vous ou un proche êtes victimes de violences physiques, sexuelles ou psychologiques, au sein de la famille ou en dehors, d'un accident de la route, d'un vol ou d'une escroquerie, ou de n'importe quel autre fait qui vous a porté préjudice...</a:t>
            </a:r>
            <a:endParaRPr lang="fr-FR" sz="1900" b="1" dirty="0"/>
          </a:p>
          <a:p>
            <a:pPr>
              <a:buFontTx/>
              <a:buChar char="-"/>
            </a:pPr>
            <a:endParaRPr lang="fr-FR" sz="2400" dirty="0">
              <a:latin typeface="+mj-lt"/>
            </a:endParaRPr>
          </a:p>
          <a:p>
            <a:pPr>
              <a:buFontTx/>
              <a:buChar char="-"/>
            </a:pPr>
            <a:endParaRPr lang="fr-FR" sz="2400" dirty="0">
              <a:latin typeface="+mj-lt"/>
            </a:endParaRPr>
          </a:p>
          <a:p>
            <a:pPr>
              <a:buFontTx/>
              <a:buChar char="-"/>
            </a:pPr>
            <a:endParaRPr lang="fr-FR" sz="2400" dirty="0">
              <a:latin typeface="+mj-lt"/>
            </a:endParaRPr>
          </a:p>
          <a:p>
            <a:endParaRPr lang="fr-FR" sz="2400" b="1" dirty="0">
              <a:latin typeface="+mj-lt"/>
            </a:endParaRPr>
          </a:p>
          <a:p>
            <a:endParaRPr lang="fr-FR" sz="2000" dirty="0">
              <a:latin typeface="+mj-lt"/>
            </a:endParaRPr>
          </a:p>
        </p:txBody>
      </p:sp>
    </p:spTree>
    <p:extLst>
      <p:ext uri="{BB962C8B-B14F-4D97-AF65-F5344CB8AC3E}">
        <p14:creationId xmlns:p14="http://schemas.microsoft.com/office/powerpoint/2010/main" val="95831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D2BF3C-02FD-4EA3-AF50-2E54F66BD829}"/>
              </a:ext>
            </a:extLst>
          </p:cNvPr>
          <p:cNvSpPr>
            <a:spLocks noGrp="1"/>
          </p:cNvSpPr>
          <p:nvPr>
            <p:ph type="title"/>
          </p:nvPr>
        </p:nvSpPr>
        <p:spPr>
          <a:xfrm>
            <a:off x="643493" y="649114"/>
            <a:ext cx="8072914" cy="1593754"/>
          </a:xfrm>
        </p:spPr>
        <p:txBody>
          <a:bodyPr>
            <a:normAutofit fontScale="90000"/>
          </a:bodyPr>
          <a:lstStyle/>
          <a:p>
            <a:pPr algn="ctr"/>
            <a:r>
              <a:rPr lang="fr-FR" sz="4000" b="1" dirty="0"/>
              <a:t>Annuaire territorial </a:t>
            </a:r>
            <a:br>
              <a:rPr lang="fr-FR" sz="4000" b="1" dirty="0"/>
            </a:br>
            <a:r>
              <a:rPr lang="fr-FR" sz="4000" b="1" dirty="0"/>
              <a:t>des acteurs du parcours et ressources (formation, etc…)</a:t>
            </a:r>
          </a:p>
        </p:txBody>
      </p:sp>
      <p:sp>
        <p:nvSpPr>
          <p:cNvPr id="5" name="Espace réservé du contenu 2">
            <a:extLst>
              <a:ext uri="{FF2B5EF4-FFF2-40B4-BE49-F238E27FC236}">
                <a16:creationId xmlns:a16="http://schemas.microsoft.com/office/drawing/2014/main" id="{A682EC5C-1EF2-4925-AB1D-3C732E06DC45}"/>
              </a:ext>
            </a:extLst>
          </p:cNvPr>
          <p:cNvSpPr txBox="1">
            <a:spLocks/>
          </p:cNvSpPr>
          <p:nvPr/>
        </p:nvSpPr>
        <p:spPr>
          <a:xfrm>
            <a:off x="795893" y="2570671"/>
            <a:ext cx="8072914" cy="10278225"/>
          </a:xfrm>
          <a:prstGeom prst="rect">
            <a:avLst/>
          </a:prstGeom>
        </p:spPr>
        <p:txBody>
          <a:bodyPr vert="horz" lIns="91440" tIns="45720" rIns="91440" bIns="45720" rtlCol="0">
            <a:normAutofit fontScale="92500" lnSpcReduction="10000"/>
          </a:bodyPr>
          <a:lstStyle>
            <a:lvl1pPr marL="233995" indent="-233995" algn="l" defTabSz="935980" rtl="0" eaLnBrk="1" latinLnBrk="0" hangingPunct="1">
              <a:lnSpc>
                <a:spcPct val="90000"/>
              </a:lnSpc>
              <a:spcBef>
                <a:spcPts val="1024"/>
              </a:spcBef>
              <a:buFont typeface="Arial" panose="020B0604020202020204" pitchFamily="34" charset="0"/>
              <a:buChar char="•"/>
              <a:defRPr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9pPr>
          </a:lstStyle>
          <a:p>
            <a:pPr marL="0" indent="0" algn="ctr">
              <a:buNone/>
            </a:pPr>
            <a:r>
              <a:rPr lang="fr-FR" sz="2900" i="1" dirty="0">
                <a:solidFill>
                  <a:srgbClr val="FF0000"/>
                </a:solidFill>
              </a:rPr>
              <a:t> </a:t>
            </a:r>
            <a:r>
              <a:rPr lang="fr-FR" sz="2900" b="1" i="1" dirty="0">
                <a:solidFill>
                  <a:srgbClr val="FF0000"/>
                </a:solidFill>
              </a:rPr>
              <a:t>Départemental</a:t>
            </a:r>
          </a:p>
          <a:p>
            <a:pPr marL="0" lvl="0" indent="0" algn="just" defTabSz="457200">
              <a:lnSpc>
                <a:spcPct val="100000"/>
              </a:lnSpc>
              <a:spcBef>
                <a:spcPts val="0"/>
              </a:spcBef>
              <a:buNone/>
            </a:pPr>
            <a:endParaRPr lang="fr-FR" sz="1900" dirty="0">
              <a:solidFill>
                <a:prstClr val="black"/>
              </a:solidFill>
            </a:endParaRPr>
          </a:p>
          <a:p>
            <a:pPr marL="0" indent="0" algn="just" defTabSz="457200">
              <a:lnSpc>
                <a:spcPct val="100000"/>
              </a:lnSpc>
              <a:spcBef>
                <a:spcPts val="0"/>
              </a:spcBef>
              <a:buFontTx/>
              <a:buChar char="-"/>
            </a:pPr>
            <a:r>
              <a:rPr lang="fr-FR" sz="1900" b="1" dirty="0"/>
              <a:t> AAVAS</a:t>
            </a:r>
            <a:r>
              <a:rPr lang="fr-FR" sz="1900" dirty="0"/>
              <a:t> : association d’aide aux victimes d’abus sexuels. 8 Rue Ambroise Paré, 49100 Angers.       </a:t>
            </a:r>
            <a:r>
              <a:rPr lang="fr-FR" sz="1900" u="sng" dirty="0">
                <a:hlinkClick r:id="rId2"/>
              </a:rPr>
              <a:t>02 41 36 02 07</a:t>
            </a:r>
            <a:endParaRPr lang="fr-FR" sz="1900" u="sng" dirty="0"/>
          </a:p>
          <a:p>
            <a:pPr marL="0" indent="0" algn="just" defTabSz="457200">
              <a:lnSpc>
                <a:spcPct val="100000"/>
              </a:lnSpc>
              <a:spcBef>
                <a:spcPts val="0"/>
              </a:spcBef>
              <a:buNone/>
            </a:pPr>
            <a:endParaRPr lang="fr-FR" sz="1900" u="sng" dirty="0"/>
          </a:p>
          <a:p>
            <a:pPr marL="0" indent="0" algn="just" defTabSz="457200">
              <a:lnSpc>
                <a:spcPct val="100000"/>
              </a:lnSpc>
              <a:spcBef>
                <a:spcPts val="0"/>
              </a:spcBef>
              <a:buFontTx/>
              <a:buChar char="-"/>
            </a:pPr>
            <a:r>
              <a:rPr lang="fr-FR" sz="1900" b="1" dirty="0"/>
              <a:t> Association France Victime 49 (16 006) : </a:t>
            </a:r>
            <a:r>
              <a:rPr lang="fr-FR" sz="1900" dirty="0"/>
              <a:t>Palais de justice rue Waldeck Rousseau 49000 Angers.</a:t>
            </a:r>
            <a:r>
              <a:rPr lang="fr-FR" sz="1900" b="1" dirty="0"/>
              <a:t> </a:t>
            </a:r>
            <a:r>
              <a:rPr lang="fr-FR" sz="1900" dirty="0"/>
              <a:t>02.41.20.51.26. </a:t>
            </a:r>
            <a:r>
              <a:rPr lang="fr-FR" sz="1900" dirty="0">
                <a:hlinkClick r:id="rId3"/>
              </a:rPr>
              <a:t>contact@france-victime49.com</a:t>
            </a:r>
            <a:r>
              <a:rPr lang="fr-FR" sz="1900" dirty="0"/>
              <a:t> </a:t>
            </a:r>
          </a:p>
          <a:p>
            <a:pPr marL="0" indent="0" algn="just" defTabSz="457200">
              <a:lnSpc>
                <a:spcPct val="100000"/>
              </a:lnSpc>
              <a:spcBef>
                <a:spcPts val="0"/>
              </a:spcBef>
              <a:buNone/>
            </a:pPr>
            <a:endParaRPr lang="fr-FR" sz="1900" dirty="0"/>
          </a:p>
          <a:p>
            <a:pPr algn="just">
              <a:buFontTx/>
              <a:buChar char="-"/>
            </a:pPr>
            <a:r>
              <a:rPr lang="fr-FR" sz="1900" b="1" dirty="0"/>
              <a:t>UDAF 49 :</a:t>
            </a:r>
            <a:r>
              <a:rPr lang="fr-FR" sz="1900" dirty="0"/>
              <a:t>17 </a:t>
            </a:r>
            <a:r>
              <a:rPr lang="fr-FR" sz="1900" b="1" dirty="0"/>
              <a:t> </a:t>
            </a:r>
            <a:r>
              <a:rPr lang="fr-FR" sz="1900" dirty="0"/>
              <a:t>Rue Bouche Thomas, 49000 Angers. </a:t>
            </a:r>
            <a:r>
              <a:rPr lang="fr-FR" sz="1900" u="sng" dirty="0">
                <a:hlinkClick r:id="rId4"/>
              </a:rPr>
              <a:t>02 41 36 51 00</a:t>
            </a:r>
            <a:endParaRPr lang="fr-FR" sz="1900" dirty="0"/>
          </a:p>
          <a:p>
            <a:pPr algn="just">
              <a:buFontTx/>
              <a:buChar char="-"/>
            </a:pPr>
            <a:r>
              <a:rPr lang="fr-FR" sz="1900" b="1" dirty="0"/>
              <a:t>ASE </a:t>
            </a:r>
          </a:p>
          <a:p>
            <a:pPr algn="just">
              <a:buFontTx/>
              <a:buChar char="-"/>
            </a:pPr>
            <a:r>
              <a:rPr lang="fr-FR" sz="1900" b="1" dirty="0"/>
              <a:t>CRIP : </a:t>
            </a:r>
            <a:r>
              <a:rPr lang="fr-FR" sz="1900" dirty="0"/>
              <a:t>Pour un particulier contacter le 119, pour un professionnel : </a:t>
            </a:r>
            <a:r>
              <a:rPr lang="fr-FR" sz="1900" dirty="0">
                <a:hlinkClick r:id="rId5"/>
              </a:rPr>
              <a:t>https://www.maine-et-loire.fr/fileadmin/Departement/Services-informations/Enfance/DEP49-enfance-en-danger-faisceaux-indices.pdf</a:t>
            </a:r>
            <a:r>
              <a:rPr lang="fr-FR" sz="1900" dirty="0"/>
              <a:t> </a:t>
            </a:r>
          </a:p>
          <a:p>
            <a:pPr algn="just">
              <a:buFontTx/>
              <a:buChar char="-"/>
            </a:pPr>
            <a:r>
              <a:rPr lang="fr-FR" sz="1900" b="1" dirty="0"/>
              <a:t>MECS 49 </a:t>
            </a:r>
            <a:r>
              <a:rPr lang="fr-FR" sz="1900" dirty="0"/>
              <a:t>: </a:t>
            </a:r>
            <a:r>
              <a:rPr lang="fr-FR" sz="1900" dirty="0">
                <a:hlinkClick r:id="rId6"/>
              </a:rPr>
              <a:t>https://annuaire.action-sociale.org/etablissements/protection-de-l-enfance/maison-d-enfants-a-caractere-social-177/rgn-pays-de-la-loire.html</a:t>
            </a:r>
            <a:endParaRPr lang="fr-FR" sz="1900" dirty="0"/>
          </a:p>
          <a:p>
            <a:pPr algn="just">
              <a:buFontTx/>
              <a:buChar char="-"/>
            </a:pPr>
            <a:r>
              <a:rPr lang="fr-FR" sz="1900" b="1" dirty="0"/>
              <a:t>Mission locale Angevine : (16/25 ans) </a:t>
            </a:r>
            <a:r>
              <a:rPr lang="fr-FR" sz="1900" dirty="0"/>
              <a:t>La Mission Locale Angevine a une mission de service public pour l’insertion sociale et professionnelle des jeunes, confiée par chaque niveau de collectivité dans son domaine de compétence. La Mission Locale Angevine intervient aussi bien sur le domaine professionnel (accès à l’emploi, à la formation, définition de projet professionnel) que social (logement, santé, citoyenneté, loisirs, sport et culture). Centre Pierre Cointreau 132, Av. de Lattre de Tassigny, 49000 Angers. </a:t>
            </a:r>
            <a:r>
              <a:rPr lang="fr-FR" sz="1900" u="sng" dirty="0">
                <a:hlinkClick r:id="rId7"/>
              </a:rPr>
              <a:t>02 41 24 16 00</a:t>
            </a:r>
            <a:endParaRPr lang="fr-FR" sz="1900" u="sng" dirty="0"/>
          </a:p>
          <a:p>
            <a:pPr algn="just">
              <a:buFontTx/>
              <a:buChar char="-"/>
            </a:pPr>
            <a:r>
              <a:rPr lang="fr-FR" sz="1900" b="1" dirty="0"/>
              <a:t>Association contre le harcèlement scolaire : </a:t>
            </a:r>
            <a:r>
              <a:rPr lang="fr-FR" sz="1900" dirty="0"/>
              <a:t>« ACVS 49 »: </a:t>
            </a:r>
            <a:r>
              <a:rPr lang="fr-FR" sz="1900" u="sng" dirty="0">
                <a:hlinkClick r:id="rId8"/>
              </a:rPr>
              <a:t>06 50 97 88 51</a:t>
            </a:r>
            <a:r>
              <a:rPr lang="fr-FR" sz="1900" u="sng" dirty="0"/>
              <a:t>; </a:t>
            </a:r>
            <a:r>
              <a:rPr lang="fr-FR" sz="1900" dirty="0"/>
              <a:t>5 Rue Saint-Exupéry, 49000 Angers</a:t>
            </a:r>
            <a:endParaRPr lang="fr-FR" sz="1900" u="sng" dirty="0"/>
          </a:p>
          <a:p>
            <a:pPr algn="just">
              <a:buFontTx/>
              <a:buChar char="-"/>
            </a:pPr>
            <a:r>
              <a:rPr lang="fr-FR" sz="1900" b="1" dirty="0"/>
              <a:t>ERS: Etudiant Relais Santé : </a:t>
            </a:r>
            <a:r>
              <a:rPr lang="fr-FR" sz="1900" b="1" dirty="0">
                <a:hlinkClick r:id="rId9"/>
              </a:rPr>
              <a:t>https://www.univ-angers.fr/fr/vie-des-campus/actualites/actus-2022/les-etudiants-relais-sante-au-coeur-de-la-prevention.html</a:t>
            </a:r>
            <a:endParaRPr lang="fr-FR" sz="1900" b="1" dirty="0"/>
          </a:p>
          <a:p>
            <a:pPr algn="just">
              <a:buFontTx/>
              <a:buChar char="-"/>
            </a:pPr>
            <a:r>
              <a:rPr lang="fr-FR" sz="1900" b="1" dirty="0"/>
              <a:t>SUMPPS Angers</a:t>
            </a:r>
            <a:r>
              <a:rPr lang="fr-FR" sz="1900" dirty="0"/>
              <a:t>: </a:t>
            </a:r>
            <a:r>
              <a:rPr lang="fr-FR" sz="1900" u="sng" dirty="0">
                <a:hlinkClick r:id="rId10"/>
              </a:rPr>
              <a:t>Campus de Belle-Beille</a:t>
            </a:r>
            <a:r>
              <a:rPr lang="fr-FR" sz="1900" u="sng" dirty="0"/>
              <a:t>; </a:t>
            </a:r>
            <a:r>
              <a:rPr lang="fr-FR" sz="1900" u="sng" dirty="0">
                <a:hlinkClick r:id="rId11"/>
              </a:rPr>
              <a:t>02 41 22 69 10</a:t>
            </a:r>
            <a:r>
              <a:rPr lang="fr-FR" sz="1900" u="sng" dirty="0"/>
              <a:t>; </a:t>
            </a:r>
            <a:r>
              <a:rPr lang="fr-FR" sz="1900" u="sng" dirty="0">
                <a:hlinkClick r:id="rId12"/>
              </a:rPr>
              <a:t>univ-angers.fr</a:t>
            </a:r>
            <a:endParaRPr lang="fr-FR" sz="1900" u="sng" dirty="0"/>
          </a:p>
          <a:p>
            <a:pPr algn="just">
              <a:buFontTx/>
              <a:buChar char="-"/>
            </a:pPr>
            <a:r>
              <a:rPr lang="fr-FR" sz="1900" b="1" dirty="0"/>
              <a:t>SESSAD </a:t>
            </a:r>
            <a:r>
              <a:rPr lang="fr-FR" sz="1900" b="1" dirty="0" err="1"/>
              <a:t>segré</a:t>
            </a:r>
            <a:r>
              <a:rPr lang="fr-FR" sz="1900" b="1" dirty="0"/>
              <a:t> </a:t>
            </a:r>
            <a:r>
              <a:rPr lang="fr-FR" sz="1900" dirty="0"/>
              <a:t>: </a:t>
            </a:r>
            <a:r>
              <a:rPr lang="fr-FR" sz="1900" dirty="0">
                <a:hlinkClick r:id="rId13"/>
              </a:rPr>
              <a:t>02 41 92 31 00</a:t>
            </a:r>
            <a:endParaRPr lang="fr-FR" sz="1900" dirty="0"/>
          </a:p>
          <a:p>
            <a:pPr algn="just">
              <a:buFontTx/>
              <a:buChar char="-"/>
            </a:pPr>
            <a:r>
              <a:rPr lang="fr-FR" sz="1900" b="1" dirty="0"/>
              <a:t>CIO : 12, Boulevard du Roi René 49000 ANGERS</a:t>
            </a:r>
            <a:br>
              <a:rPr lang="fr-FR" sz="1900" dirty="0"/>
            </a:br>
            <a:r>
              <a:rPr lang="fr-FR" sz="1900" dirty="0"/>
              <a:t>Tél. : 02.41.66.84.42 Mail : </a:t>
            </a:r>
            <a:r>
              <a:rPr lang="fr-FR" sz="1900" dirty="0">
                <a:hlinkClick r:id="rId14"/>
              </a:rPr>
              <a:t>cio.angerssegre@ac-nantes.fr</a:t>
            </a:r>
            <a:r>
              <a:rPr lang="fr-FR" sz="1900" dirty="0"/>
              <a:t>. Au Point d’accueil de Segré, 6 rue Auguste Rodin : dans les locaux de la Mission Locale : </a:t>
            </a:r>
            <a:r>
              <a:rPr lang="fr-FR" sz="1900" dirty="0">
                <a:hlinkClick r:id="rId15" tooltip="https://www.google.fr/maps/place/6+Rue+Auguste+Rodin,+49500+Segr%C3%A9-en-Anjou+Bleu/@47.6932682,-0.8689788,17z/data=!3m1!4b1!4m5!3m4!1s0x480892325837b1e5:0x3c584555e24d50a9!8m2!3d47.6932646!4d-0.8667901?hl=fr (nouvelle fenêtre)"/>
              </a:rPr>
              <a:t>https://www.google.fr/maps/place/6+Rue+Auguste+Rodin,+49500+Segr%C3%A9-en-Anjou+Bleu/@47.6932682,-0.8689788,17z/data=!3m1!4b1!4m5!3m4!1s0x480892325837b1e5:0x3c584555e24d50a9!8m2!3d47.6932646!4d-0.8667901?hl=fr</a:t>
            </a:r>
            <a:endParaRPr lang="fr-FR" sz="1900" dirty="0"/>
          </a:p>
          <a:p>
            <a:pPr>
              <a:buFontTx/>
              <a:buChar char="-"/>
            </a:pPr>
            <a:endParaRPr lang="fr-FR" sz="2000" u="sng" dirty="0"/>
          </a:p>
          <a:p>
            <a:pPr>
              <a:buFontTx/>
              <a:buChar char="-"/>
            </a:pPr>
            <a:endParaRPr lang="fr-FR" sz="2000" b="1" dirty="0"/>
          </a:p>
          <a:p>
            <a:pPr>
              <a:buFontTx/>
              <a:buChar char="-"/>
            </a:pPr>
            <a:endParaRPr lang="fr-FR" sz="2000" dirty="0"/>
          </a:p>
        </p:txBody>
      </p:sp>
    </p:spTree>
    <p:extLst>
      <p:ext uri="{BB962C8B-B14F-4D97-AF65-F5344CB8AC3E}">
        <p14:creationId xmlns:p14="http://schemas.microsoft.com/office/powerpoint/2010/main" val="492771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D2BF3C-02FD-4EA3-AF50-2E54F66BD829}"/>
              </a:ext>
            </a:extLst>
          </p:cNvPr>
          <p:cNvSpPr>
            <a:spLocks noGrp="1"/>
          </p:cNvSpPr>
          <p:nvPr>
            <p:ph type="title"/>
          </p:nvPr>
        </p:nvSpPr>
        <p:spPr>
          <a:xfrm>
            <a:off x="643493" y="649114"/>
            <a:ext cx="8072914" cy="1714524"/>
          </a:xfrm>
        </p:spPr>
        <p:txBody>
          <a:bodyPr>
            <a:normAutofit fontScale="90000"/>
          </a:bodyPr>
          <a:lstStyle/>
          <a:p>
            <a:pPr algn="ctr"/>
            <a:r>
              <a:rPr lang="fr-FR" sz="4000" b="1" dirty="0"/>
              <a:t>Annuaire territorial </a:t>
            </a:r>
            <a:br>
              <a:rPr lang="fr-FR" sz="4000" b="1" dirty="0"/>
            </a:br>
            <a:r>
              <a:rPr lang="fr-FR" sz="4000" b="1" dirty="0"/>
              <a:t>des acteurs du parcours et ressources (formation, etc…)</a:t>
            </a:r>
          </a:p>
        </p:txBody>
      </p:sp>
      <p:sp>
        <p:nvSpPr>
          <p:cNvPr id="5" name="Espace réservé du contenu 2">
            <a:extLst>
              <a:ext uri="{FF2B5EF4-FFF2-40B4-BE49-F238E27FC236}">
                <a16:creationId xmlns:a16="http://schemas.microsoft.com/office/drawing/2014/main" id="{A682EC5C-1EF2-4925-AB1D-3C732E06DC45}"/>
              </a:ext>
            </a:extLst>
          </p:cNvPr>
          <p:cNvSpPr txBox="1">
            <a:spLocks/>
          </p:cNvSpPr>
          <p:nvPr/>
        </p:nvSpPr>
        <p:spPr>
          <a:xfrm>
            <a:off x="795893" y="2639683"/>
            <a:ext cx="8072914" cy="8493985"/>
          </a:xfrm>
          <a:prstGeom prst="rect">
            <a:avLst/>
          </a:prstGeom>
        </p:spPr>
        <p:txBody>
          <a:bodyPr vert="horz" lIns="91440" tIns="45720" rIns="91440" bIns="45720" rtlCol="0">
            <a:normAutofit fontScale="92500" lnSpcReduction="20000"/>
          </a:bodyPr>
          <a:lstStyle>
            <a:lvl1pPr marL="233995" indent="-233995" algn="l" defTabSz="935980" rtl="0" eaLnBrk="1" latinLnBrk="0" hangingPunct="1">
              <a:lnSpc>
                <a:spcPct val="90000"/>
              </a:lnSpc>
              <a:spcBef>
                <a:spcPts val="1024"/>
              </a:spcBef>
              <a:buFont typeface="Arial" panose="020B0604020202020204" pitchFamily="34" charset="0"/>
              <a:buChar char="•"/>
              <a:defRPr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sz="1842" kern="1200">
                <a:solidFill>
                  <a:schemeClr val="tx1"/>
                </a:solidFill>
                <a:latin typeface="+mn-lt"/>
                <a:ea typeface="+mn-ea"/>
                <a:cs typeface="+mn-cs"/>
              </a:defRPr>
            </a:lvl9pPr>
          </a:lstStyle>
          <a:p>
            <a:pPr marL="0" indent="0" algn="ctr">
              <a:buNone/>
            </a:pPr>
            <a:r>
              <a:rPr lang="fr-FR" sz="2700" b="1" i="1" dirty="0">
                <a:solidFill>
                  <a:srgbClr val="FF0000"/>
                </a:solidFill>
              </a:rPr>
              <a:t>Départemental</a:t>
            </a:r>
          </a:p>
          <a:p>
            <a:pPr marL="0" indent="0" algn="just">
              <a:buNone/>
            </a:pPr>
            <a:endParaRPr lang="fr-FR" sz="1900" b="1" dirty="0"/>
          </a:p>
          <a:p>
            <a:pPr algn="just"/>
            <a:r>
              <a:rPr lang="fr-FR" sz="1900" b="1" dirty="0"/>
              <a:t>ALIA : </a:t>
            </a:r>
            <a:r>
              <a:rPr lang="fr-FR" sz="1900" dirty="0"/>
              <a:t>association ligérienne d’addictologie: 8 Rue de </a:t>
            </a:r>
            <a:r>
              <a:rPr lang="fr-FR" sz="1900" dirty="0" err="1"/>
              <a:t>Landemaure</a:t>
            </a:r>
            <a:r>
              <a:rPr lang="fr-FR" sz="1900" dirty="0"/>
              <a:t>, 49000 Angers. </a:t>
            </a:r>
            <a:r>
              <a:rPr lang="fr-FR" sz="1900" u="sng" dirty="0">
                <a:hlinkClick r:id="rId2"/>
              </a:rPr>
              <a:t>02 41 47 47 37</a:t>
            </a:r>
            <a:endParaRPr lang="fr-FR" sz="1900" u="sng" dirty="0"/>
          </a:p>
          <a:p>
            <a:pPr algn="just"/>
            <a:r>
              <a:rPr lang="fr-FR" sz="1900" b="1" dirty="0"/>
              <a:t>CSAPA 53: </a:t>
            </a:r>
            <a:r>
              <a:rPr lang="fr-FR" sz="1900" dirty="0"/>
              <a:t>Permanence de consultation à Segré: 5 rue Joseph Cugnot Pôle Santé</a:t>
            </a:r>
            <a:br>
              <a:rPr lang="fr-FR" sz="1900" dirty="0"/>
            </a:br>
            <a:r>
              <a:rPr lang="fr-FR" sz="1900" b="1" dirty="0"/>
              <a:t>49500 SEGRE. </a:t>
            </a:r>
            <a:r>
              <a:rPr lang="fr-FR" sz="1900" dirty="0"/>
              <a:t>02 43 09 16 65. </a:t>
            </a:r>
            <a:r>
              <a:rPr lang="fr-FR" sz="1900" b="1" dirty="0"/>
              <a:t>Contact mail :</a:t>
            </a:r>
            <a:r>
              <a:rPr lang="fr-FR" sz="1900" dirty="0"/>
              <a:t> </a:t>
            </a:r>
            <a:r>
              <a:rPr lang="fr-FR" sz="1900" dirty="0">
                <a:hlinkClick r:id="rId3"/>
              </a:rPr>
              <a:t>csapa.cg@chlaval.fr</a:t>
            </a:r>
            <a:r>
              <a:rPr lang="fr-FR" sz="1900" dirty="0"/>
              <a:t>. Consultations jeunes et entourage sur rendez-vous</a:t>
            </a:r>
          </a:p>
          <a:p>
            <a:pPr algn="just"/>
            <a:r>
              <a:rPr lang="fr-FR" sz="1900" b="1" dirty="0"/>
              <a:t>Centres de </a:t>
            </a:r>
            <a:r>
              <a:rPr lang="fr-FR" sz="1900" b="1" dirty="0" err="1"/>
              <a:t>post-cure</a:t>
            </a:r>
            <a:r>
              <a:rPr lang="fr-FR" sz="1900" b="1" dirty="0"/>
              <a:t>: </a:t>
            </a:r>
          </a:p>
          <a:p>
            <a:pPr lvl="1" algn="just">
              <a:buFont typeface="Courier New" panose="02070309020205020404" pitchFamily="49" charset="0"/>
              <a:buChar char="o"/>
            </a:pPr>
            <a:r>
              <a:rPr lang="fr-FR" sz="1900" b="1" dirty="0"/>
              <a:t>Centre de postcure psychiatrique </a:t>
            </a:r>
            <a:r>
              <a:rPr lang="fr-FR" sz="1900" dirty="0"/>
              <a:t>- La </a:t>
            </a:r>
            <a:r>
              <a:rPr lang="fr-FR" sz="1900" dirty="0" err="1"/>
              <a:t>Mainguais</a:t>
            </a:r>
            <a:r>
              <a:rPr lang="fr-FR" sz="1900" dirty="0"/>
              <a:t>: 2 Mail de la </a:t>
            </a:r>
            <a:r>
              <a:rPr lang="fr-FR" sz="1900" dirty="0" err="1"/>
              <a:t>Mainguais</a:t>
            </a:r>
            <a:r>
              <a:rPr lang="fr-FR" sz="1900" dirty="0"/>
              <a:t>, 44470 Carquefou. </a:t>
            </a:r>
            <a:r>
              <a:rPr lang="fr-FR" sz="1900" u="sng" dirty="0">
                <a:hlinkClick r:id="rId4"/>
              </a:rPr>
              <a:t>02 40 58 40 40</a:t>
            </a:r>
            <a:endParaRPr lang="fr-FR" sz="1900" u="sng" dirty="0"/>
          </a:p>
          <a:p>
            <a:pPr lvl="1" algn="just">
              <a:buFont typeface="Courier New" panose="02070309020205020404" pitchFamily="49" charset="0"/>
              <a:buChar char="o"/>
            </a:pPr>
            <a:r>
              <a:rPr lang="fr-FR" sz="1900" b="1" dirty="0"/>
              <a:t>Centre de postcure psychiatrique </a:t>
            </a:r>
            <a:r>
              <a:rPr lang="fr-FR" sz="1900" dirty="0"/>
              <a:t>- Les </a:t>
            </a:r>
            <a:r>
              <a:rPr lang="fr-FR" sz="1900" dirty="0" err="1"/>
              <a:t>Briords</a:t>
            </a:r>
            <a:r>
              <a:rPr lang="fr-FR" sz="1900" dirty="0"/>
              <a:t>: </a:t>
            </a:r>
            <a:r>
              <a:rPr lang="fr-FR" sz="1900" b="1" dirty="0"/>
              <a:t> </a:t>
            </a:r>
            <a:r>
              <a:rPr lang="fr-FR" sz="1900" dirty="0"/>
              <a:t>44470 Carquefou. </a:t>
            </a:r>
            <a:r>
              <a:rPr lang="fr-FR" sz="1900" dirty="0">
                <a:hlinkClick r:id="rId5"/>
              </a:rPr>
              <a:t>02 40 58 40 40</a:t>
            </a:r>
            <a:endParaRPr lang="fr-FR" sz="1900" dirty="0"/>
          </a:p>
          <a:p>
            <a:pPr marL="0" indent="0" algn="just">
              <a:buNone/>
            </a:pPr>
            <a:r>
              <a:rPr lang="fr-FR" sz="1900" dirty="0"/>
              <a:t>Les deux centres de postcure "La </a:t>
            </a:r>
            <a:r>
              <a:rPr lang="fr-FR" sz="1900" dirty="0" err="1"/>
              <a:t>Mainguais</a:t>
            </a:r>
            <a:r>
              <a:rPr lang="fr-FR" sz="1900" dirty="0"/>
              <a:t>" et "Les </a:t>
            </a:r>
            <a:r>
              <a:rPr lang="fr-FR" sz="1900" dirty="0" err="1"/>
              <a:t>Briords</a:t>
            </a:r>
            <a:r>
              <a:rPr lang="fr-FR" sz="1900" dirty="0"/>
              <a:t>" prennent en charge des patients atteints de psychoses graves. Cependant, les soins de postcure psychiatrique qu’ils proposent sont différents et complémentaires . L’offre psychiatrique développée par l’association "Les </a:t>
            </a:r>
            <a:r>
              <a:rPr lang="fr-FR" sz="1900" dirty="0" err="1"/>
              <a:t>Briords</a:t>
            </a:r>
            <a:r>
              <a:rPr lang="fr-FR" sz="1900" dirty="0"/>
              <a:t>" s’est donc trouvée enrichie à l’arrivé du centre de postcure "La </a:t>
            </a:r>
            <a:r>
              <a:rPr lang="fr-FR" sz="1900" dirty="0" err="1"/>
              <a:t>Mainguais</a:t>
            </a:r>
            <a:r>
              <a:rPr lang="fr-FR" sz="1900" dirty="0"/>
              <a:t>"  en son sein et bien adaptée aux besoins divers et multiples des personnes atteintes de handicap psychique. Est ainsi constitué un ensemble novateur, proposant à ces personnes une palette complète d’offre de services en vue de leur réadaptation et leur réinsertion : postcure psychiatrique pour malades plutôt peu stabilisés (centre de postcure "La </a:t>
            </a:r>
            <a:r>
              <a:rPr lang="fr-FR" sz="1900" dirty="0" err="1"/>
              <a:t>Mainguais</a:t>
            </a:r>
            <a:r>
              <a:rPr lang="fr-FR" sz="1900" dirty="0"/>
              <a:t>") ou à orientation professionnelle pour malades plutôt stabilisés (centre de postcure  "Les </a:t>
            </a:r>
            <a:r>
              <a:rPr lang="fr-FR" sz="1900" dirty="0" err="1"/>
              <a:t>Briords</a:t>
            </a:r>
            <a:r>
              <a:rPr lang="fr-FR" sz="1900" dirty="0"/>
              <a:t>"), dynamisation et accompagnement vers la formation et l’emploi pour des personnes handicapées psychiques (UFFORE), emploi en établissement et services d’aide par la travail (ESAT "Sud-Loire") ou en entreprise adaptée ("Cérame atelier") pour les personnes en capacité d’exercer une activité professionnelle.</a:t>
            </a:r>
          </a:p>
          <a:p>
            <a:pPr marL="0" indent="0" algn="just">
              <a:buNone/>
            </a:pPr>
            <a:endParaRPr lang="fr-FR" sz="1900" dirty="0"/>
          </a:p>
          <a:p>
            <a:pPr algn="just"/>
            <a:r>
              <a:rPr lang="fr-FR" sz="1900" b="1" dirty="0"/>
              <a:t>Foyer Post Cure </a:t>
            </a:r>
            <a:r>
              <a:rPr lang="fr-FR" sz="1900" b="1" dirty="0" err="1"/>
              <a:t>Rocheloire</a:t>
            </a:r>
            <a:r>
              <a:rPr lang="fr-FR" sz="1900" b="1" dirty="0"/>
              <a:t> </a:t>
            </a:r>
            <a:r>
              <a:rPr lang="fr-FR" sz="1900" dirty="0"/>
              <a:t>: 21 Rue Pasteur, 49130 Les Ponts-de-Cé. </a:t>
            </a:r>
            <a:r>
              <a:rPr lang="fr-FR" sz="1900" dirty="0">
                <a:hlinkClick r:id="rId6"/>
              </a:rPr>
              <a:t>02 41 80 76 64</a:t>
            </a:r>
            <a:endParaRPr lang="fr-FR" sz="1900" dirty="0"/>
          </a:p>
          <a:p>
            <a:pPr algn="just"/>
            <a:r>
              <a:rPr lang="fr-FR" sz="1900" b="1" dirty="0"/>
              <a:t>CENTRE DE RÉADAPTATION LES EUMÉNIDES </a:t>
            </a:r>
            <a:r>
              <a:rPr lang="fr-FR" sz="1900" dirty="0"/>
              <a:t>: 45 Bd Jean Sauvage, 49100 Angers. </a:t>
            </a:r>
            <a:r>
              <a:rPr lang="fr-FR" sz="1900" dirty="0">
                <a:hlinkClick r:id="rId6"/>
              </a:rPr>
              <a:t>02 52 09 22 04</a:t>
            </a:r>
            <a:endParaRPr lang="fr-FR" sz="1900" dirty="0"/>
          </a:p>
          <a:p>
            <a:pPr algn="just"/>
            <a:r>
              <a:rPr lang="fr-FR" sz="1900" b="1" dirty="0"/>
              <a:t>Psychiatrie et addictologie du CHU d’Angers </a:t>
            </a:r>
            <a:r>
              <a:rPr lang="fr-FR" sz="1900" dirty="0"/>
              <a:t>: N° de tél général: 02 41 35 32 44; Hospitalisation conventionnelle : 02 41 35 37 80; Hospitalisation de semaine : 02 41 35 37 84; Hospitalisation de jour 02 41 35 40 00</a:t>
            </a:r>
          </a:p>
          <a:p>
            <a:pPr lvl="1">
              <a:buFontTx/>
              <a:buChar char="-"/>
            </a:pPr>
            <a:endParaRPr lang="fr-FR" sz="1600" dirty="0"/>
          </a:p>
          <a:p>
            <a:pPr>
              <a:buFontTx/>
              <a:buChar char="-"/>
            </a:pPr>
            <a:endParaRPr lang="fr-FR" sz="1800" dirty="0"/>
          </a:p>
          <a:p>
            <a:pPr>
              <a:buFontTx/>
              <a:buChar char="-"/>
            </a:pPr>
            <a:endParaRPr lang="fr-FR" sz="1800" dirty="0"/>
          </a:p>
          <a:p>
            <a:pPr lvl="1">
              <a:buFontTx/>
              <a:buChar char="-"/>
            </a:pPr>
            <a:endParaRPr lang="fr-FR" sz="1600" u="sng" dirty="0"/>
          </a:p>
          <a:p>
            <a:pPr lvl="1">
              <a:buFontTx/>
              <a:buChar char="-"/>
            </a:pPr>
            <a:endParaRPr lang="fr-FR" sz="1591" b="1" dirty="0"/>
          </a:p>
          <a:p>
            <a:pPr marL="0" indent="0">
              <a:buNone/>
            </a:pPr>
            <a:endParaRPr lang="fr-FR" sz="1800" dirty="0"/>
          </a:p>
          <a:p>
            <a:pPr>
              <a:buFontTx/>
              <a:buChar char="-"/>
            </a:pPr>
            <a:endParaRPr lang="fr-FR" sz="1800" dirty="0"/>
          </a:p>
          <a:p>
            <a:pPr>
              <a:buFontTx/>
              <a:buChar char="-"/>
            </a:pPr>
            <a:endParaRPr lang="fr-FR" sz="1800" u="sng" dirty="0"/>
          </a:p>
          <a:p>
            <a:pPr>
              <a:buFontTx/>
              <a:buChar char="-"/>
            </a:pPr>
            <a:endParaRPr lang="fr-FR" sz="1800" b="1" dirty="0"/>
          </a:p>
        </p:txBody>
      </p:sp>
    </p:spTree>
    <p:extLst>
      <p:ext uri="{BB962C8B-B14F-4D97-AF65-F5344CB8AC3E}">
        <p14:creationId xmlns:p14="http://schemas.microsoft.com/office/powerpoint/2010/main" val="173479167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896</TotalTime>
  <Words>1725</Words>
  <Application>Microsoft Office PowerPoint</Application>
  <PresentationFormat>Personnalisé</PresentationFormat>
  <Paragraphs>124</Paragraphs>
  <Slides>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vt:i4>
      </vt:variant>
    </vt:vector>
  </HeadingPairs>
  <TitlesOfParts>
    <vt:vector size="11" baseType="lpstr">
      <vt:lpstr>Arial</vt:lpstr>
      <vt:lpstr>Calibri</vt:lpstr>
      <vt:lpstr>Calibri Light</vt:lpstr>
      <vt:lpstr>Courier New</vt:lpstr>
      <vt:lpstr>Wingdings</vt:lpstr>
      <vt:lpstr>Thème Office</vt:lpstr>
      <vt:lpstr>Présentation PowerPoint</vt:lpstr>
      <vt:lpstr>Annuaire territorial  des acteurs du parcours et ressources (formation, etc…)</vt:lpstr>
      <vt:lpstr>Présentation PowerPoint</vt:lpstr>
      <vt:lpstr>Annuaire territorial  des acteurs du parcours et ressources (formation, etc…)</vt:lpstr>
      <vt:lpstr>Annuaire territorial  des acteurs du parcours et ressources (formation, etc…)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fcptscoordination@gmail.com</dc:creator>
  <cp:lastModifiedBy>FCPTS</cp:lastModifiedBy>
  <cp:revision>92</cp:revision>
  <cp:lastPrinted>2022-05-03T16:58:40Z</cp:lastPrinted>
  <dcterms:created xsi:type="dcterms:W3CDTF">2022-05-03T07:29:20Z</dcterms:created>
  <dcterms:modified xsi:type="dcterms:W3CDTF">2022-12-13T09:29:20Z</dcterms:modified>
</cp:coreProperties>
</file>