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9" r:id="rId1"/>
  </p:sldMasterIdLst>
  <p:notesMasterIdLst>
    <p:notesMasterId r:id="rId21"/>
  </p:notesMasterIdLst>
  <p:handoutMasterIdLst>
    <p:handoutMasterId r:id="rId22"/>
  </p:handoutMasterIdLst>
  <p:sldIdLst>
    <p:sldId id="1632" r:id="rId2"/>
    <p:sldId id="488" r:id="rId3"/>
    <p:sldId id="1641" r:id="rId4"/>
    <p:sldId id="1642" r:id="rId5"/>
    <p:sldId id="1629" r:id="rId6"/>
    <p:sldId id="1634" r:id="rId7"/>
    <p:sldId id="1625" r:id="rId8"/>
    <p:sldId id="1635" r:id="rId9"/>
    <p:sldId id="1637" r:id="rId10"/>
    <p:sldId id="361" r:id="rId11"/>
    <p:sldId id="1638" r:id="rId12"/>
    <p:sldId id="260" r:id="rId13"/>
    <p:sldId id="1639" r:id="rId14"/>
    <p:sldId id="1630" r:id="rId15"/>
    <p:sldId id="337" r:id="rId16"/>
    <p:sldId id="338" r:id="rId17"/>
    <p:sldId id="358" r:id="rId18"/>
    <p:sldId id="1626" r:id="rId19"/>
    <p:sldId id="349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300"/>
    <a:srgbClr val="248FA4"/>
    <a:srgbClr val="1E788A"/>
    <a:srgbClr val="98DBE8"/>
    <a:srgbClr val="4DC0D7"/>
    <a:srgbClr val="347C30"/>
    <a:srgbClr val="C2DFAF"/>
    <a:srgbClr val="2DA0D3"/>
    <a:srgbClr val="67BADF"/>
    <a:srgbClr val="80C5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3792" autoAdjust="0"/>
  </p:normalViewPr>
  <p:slideViewPr>
    <p:cSldViewPr snapToGrid="0">
      <p:cViewPr varScale="1">
        <p:scale>
          <a:sx n="62" d="100"/>
          <a:sy n="62" d="100"/>
        </p:scale>
        <p:origin x="636" y="2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640"/>
    </p:cViewPr>
  </p:sorterViewPr>
  <p:notesViewPr>
    <p:cSldViewPr snapToGrid="0">
      <p:cViewPr varScale="1">
        <p:scale>
          <a:sx n="46" d="100"/>
          <a:sy n="46" d="100"/>
        </p:scale>
        <p:origin x="28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564FC0-BCC2-4099-91A5-8FB7DD67550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4A3AE07-901C-4277-8EEB-3BC61ABCD63B}">
      <dgm:prSet custT="1"/>
      <dgm:spPr/>
      <dgm:t>
        <a:bodyPr/>
        <a:lstStyle/>
        <a:p>
          <a:endParaRPr lang="fr-FR" sz="1200" b="1" i="0" dirty="0"/>
        </a:p>
        <a:p>
          <a:endParaRPr lang="fr-FR" sz="1200" b="1" i="0" dirty="0"/>
        </a:p>
        <a:p>
          <a:r>
            <a:rPr lang="fr-FR" sz="2000" b="1" i="0" dirty="0"/>
            <a:t>Troubles psychiques, psycho comportementaux, psychopathologies</a:t>
          </a:r>
          <a:r>
            <a:rPr lang="fr-FR" sz="1600" dirty="0"/>
            <a:t>, </a:t>
          </a:r>
        </a:p>
        <a:p>
          <a:r>
            <a:rPr lang="fr-FR" sz="1600" dirty="0"/>
            <a:t>( violences, souffrance au travail)</a:t>
          </a:r>
        </a:p>
        <a:p>
          <a:endParaRPr lang="fr-FR" sz="1200" dirty="0"/>
        </a:p>
        <a:p>
          <a:endParaRPr lang="fr-FR" sz="1200" dirty="0"/>
        </a:p>
        <a:p>
          <a:r>
            <a:rPr lang="fr-FR" sz="1200" dirty="0"/>
            <a:t> </a:t>
          </a:r>
          <a:endParaRPr lang="en-US" sz="1200" dirty="0"/>
        </a:p>
      </dgm:t>
    </dgm:pt>
    <dgm:pt modelId="{7B555B77-8FE9-4C0E-B835-7348978EB8FF}" type="parTrans" cxnId="{4BF70B74-76F4-4B02-ABA4-136AAF359E0F}">
      <dgm:prSet/>
      <dgm:spPr/>
      <dgm:t>
        <a:bodyPr/>
        <a:lstStyle/>
        <a:p>
          <a:endParaRPr lang="en-US"/>
        </a:p>
      </dgm:t>
    </dgm:pt>
    <dgm:pt modelId="{E38063DC-4A49-474E-ABAD-1D9B3DDFBB2A}" type="sibTrans" cxnId="{4BF70B74-76F4-4B02-ABA4-136AAF359E0F}">
      <dgm:prSet/>
      <dgm:spPr/>
      <dgm:t>
        <a:bodyPr/>
        <a:lstStyle/>
        <a:p>
          <a:endParaRPr lang="en-US"/>
        </a:p>
      </dgm:t>
    </dgm:pt>
    <dgm:pt modelId="{EF55B14F-6F0D-4D5D-B472-A498AF3AB6A6}">
      <dgm:prSet custT="1"/>
      <dgm:spPr/>
      <dgm:t>
        <a:bodyPr/>
        <a:lstStyle/>
        <a:p>
          <a:r>
            <a:rPr lang="fr-FR" sz="2000" b="1" i="0" dirty="0"/>
            <a:t>Troubles psychiatriques, </a:t>
          </a:r>
        </a:p>
        <a:p>
          <a:r>
            <a:rPr lang="fr-FR" sz="2000" b="1" i="0" dirty="0"/>
            <a:t>du trouble modéré à la pathologie sévère</a:t>
          </a:r>
          <a:endParaRPr lang="en-US" sz="2000" i="0" dirty="0"/>
        </a:p>
      </dgm:t>
    </dgm:pt>
    <dgm:pt modelId="{6F4A8D9C-D83E-4040-B398-C0E6D57BC5B3}" type="parTrans" cxnId="{16C13577-8FEB-4F72-B25D-BF829850207A}">
      <dgm:prSet/>
      <dgm:spPr/>
      <dgm:t>
        <a:bodyPr/>
        <a:lstStyle/>
        <a:p>
          <a:endParaRPr lang="en-US"/>
        </a:p>
      </dgm:t>
    </dgm:pt>
    <dgm:pt modelId="{BFED5831-DFBD-4E6B-90A0-3197A0CADBB8}" type="sibTrans" cxnId="{16C13577-8FEB-4F72-B25D-BF829850207A}">
      <dgm:prSet/>
      <dgm:spPr/>
      <dgm:t>
        <a:bodyPr/>
        <a:lstStyle/>
        <a:p>
          <a:endParaRPr lang="en-US"/>
        </a:p>
      </dgm:t>
    </dgm:pt>
    <dgm:pt modelId="{ECD4AE4E-6654-4193-AA04-4A8FBEB9AF9F}">
      <dgm:prSet custT="1"/>
      <dgm:spPr/>
      <dgm:t>
        <a:bodyPr/>
        <a:lstStyle/>
        <a:p>
          <a:r>
            <a:rPr lang="fr-FR" sz="1800" b="1" i="0" dirty="0"/>
            <a:t>Difficultés d’apprentissages, troubles du comportement chez l’enfant</a:t>
          </a:r>
          <a:r>
            <a:rPr lang="fr-FR" sz="1800" dirty="0"/>
            <a:t>, </a:t>
          </a:r>
        </a:p>
        <a:p>
          <a:r>
            <a:rPr lang="fr-FR" sz="1800" dirty="0"/>
            <a:t> dont Dys, écrans, TSA, TDAH </a:t>
          </a:r>
          <a:endParaRPr lang="en-US" sz="1800" dirty="0"/>
        </a:p>
      </dgm:t>
    </dgm:pt>
    <dgm:pt modelId="{D2C3F799-132B-4669-82EA-B80210F4156E}" type="parTrans" cxnId="{A567237B-E4DA-419A-A770-6CA0FB75B6CE}">
      <dgm:prSet/>
      <dgm:spPr/>
      <dgm:t>
        <a:bodyPr/>
        <a:lstStyle/>
        <a:p>
          <a:endParaRPr lang="en-US"/>
        </a:p>
      </dgm:t>
    </dgm:pt>
    <dgm:pt modelId="{1A95F555-9A7D-4E04-9746-6E00DFA20EDA}" type="sibTrans" cxnId="{A567237B-E4DA-419A-A770-6CA0FB75B6CE}">
      <dgm:prSet/>
      <dgm:spPr/>
      <dgm:t>
        <a:bodyPr/>
        <a:lstStyle/>
        <a:p>
          <a:endParaRPr lang="en-US"/>
        </a:p>
      </dgm:t>
    </dgm:pt>
    <dgm:pt modelId="{176328E2-655C-40CD-8807-9913AF0000F0}">
      <dgm:prSet custT="1"/>
      <dgm:spPr/>
      <dgm:t>
        <a:bodyPr/>
        <a:lstStyle/>
        <a:p>
          <a:r>
            <a:rPr lang="fr-FR" sz="2000" b="1" i="0" dirty="0"/>
            <a:t>Conduites addictives</a:t>
          </a:r>
          <a:r>
            <a:rPr lang="fr-FR" sz="2000" i="0" dirty="0"/>
            <a:t> </a:t>
          </a:r>
        </a:p>
        <a:p>
          <a:r>
            <a:rPr lang="fr-FR" sz="2000" dirty="0"/>
            <a:t>du repérage à la prise en charge </a:t>
          </a:r>
          <a:endParaRPr lang="en-US" sz="2000" dirty="0"/>
        </a:p>
      </dgm:t>
    </dgm:pt>
    <dgm:pt modelId="{B550DA1F-63CA-4E83-BF6A-0901D6EC563B}" type="parTrans" cxnId="{678DDBBE-BF14-4504-9AEE-352EA599DEA0}">
      <dgm:prSet/>
      <dgm:spPr/>
      <dgm:t>
        <a:bodyPr/>
        <a:lstStyle/>
        <a:p>
          <a:endParaRPr lang="en-US"/>
        </a:p>
      </dgm:t>
    </dgm:pt>
    <dgm:pt modelId="{6EEA41E1-A887-4787-8289-1B99A77D97B8}" type="sibTrans" cxnId="{678DDBBE-BF14-4504-9AEE-352EA599DEA0}">
      <dgm:prSet/>
      <dgm:spPr/>
      <dgm:t>
        <a:bodyPr/>
        <a:lstStyle/>
        <a:p>
          <a:endParaRPr lang="en-US"/>
        </a:p>
      </dgm:t>
    </dgm:pt>
    <dgm:pt modelId="{825CF729-42B4-4002-9D91-546D5A765BD6}">
      <dgm:prSet custT="1"/>
      <dgm:spPr/>
      <dgm:t>
        <a:bodyPr/>
        <a:lstStyle/>
        <a:p>
          <a:pPr algn="ctr"/>
          <a:r>
            <a:rPr lang="fr-FR" sz="2000" b="1" i="0" dirty="0"/>
            <a:t>Handicap psychique    </a:t>
          </a:r>
        </a:p>
        <a:p>
          <a:pPr algn="ctr"/>
          <a:r>
            <a:rPr lang="fr-FR" sz="2000" dirty="0"/>
            <a:t>quelle qu’en soit la cause</a:t>
          </a:r>
          <a:endParaRPr lang="en-US" sz="2000" dirty="0"/>
        </a:p>
      </dgm:t>
    </dgm:pt>
    <dgm:pt modelId="{2FB47F24-6AC9-469A-82D0-7322EA343FC5}" type="parTrans" cxnId="{D5607B0A-9A8D-4E0F-9854-E0E95BC2240E}">
      <dgm:prSet/>
      <dgm:spPr/>
      <dgm:t>
        <a:bodyPr/>
        <a:lstStyle/>
        <a:p>
          <a:endParaRPr lang="en-US"/>
        </a:p>
      </dgm:t>
    </dgm:pt>
    <dgm:pt modelId="{8408D304-4FAF-43DF-9EAB-B9BEBB94C7C3}" type="sibTrans" cxnId="{D5607B0A-9A8D-4E0F-9854-E0E95BC2240E}">
      <dgm:prSet/>
      <dgm:spPr/>
      <dgm:t>
        <a:bodyPr/>
        <a:lstStyle/>
        <a:p>
          <a:endParaRPr lang="en-US"/>
        </a:p>
      </dgm:t>
    </dgm:pt>
    <dgm:pt modelId="{E10149C4-8CD7-43BC-A90B-7B22EE2E27F9}" type="pres">
      <dgm:prSet presAssocID="{AA564FC0-BCC2-4099-91A5-8FB7DD675503}" presName="diagram" presStyleCnt="0">
        <dgm:presLayoutVars>
          <dgm:dir/>
          <dgm:resizeHandles val="exact"/>
        </dgm:presLayoutVars>
      </dgm:prSet>
      <dgm:spPr/>
    </dgm:pt>
    <dgm:pt modelId="{57305A32-BFB6-499D-89F7-22C5120CB483}" type="pres">
      <dgm:prSet presAssocID="{34A3AE07-901C-4277-8EEB-3BC61ABCD63B}" presName="node" presStyleLbl="node1" presStyleIdx="0" presStyleCnt="5">
        <dgm:presLayoutVars>
          <dgm:bulletEnabled val="1"/>
        </dgm:presLayoutVars>
      </dgm:prSet>
      <dgm:spPr/>
    </dgm:pt>
    <dgm:pt modelId="{43EB2F48-269F-4CEF-9CED-671E0180A97E}" type="pres">
      <dgm:prSet presAssocID="{E38063DC-4A49-474E-ABAD-1D9B3DDFBB2A}" presName="sibTrans" presStyleCnt="0"/>
      <dgm:spPr/>
    </dgm:pt>
    <dgm:pt modelId="{7DA0A3B1-2D6B-4A26-B7C6-7E1E5D607499}" type="pres">
      <dgm:prSet presAssocID="{EF55B14F-6F0D-4D5D-B472-A498AF3AB6A6}" presName="node" presStyleLbl="node1" presStyleIdx="1" presStyleCnt="5">
        <dgm:presLayoutVars>
          <dgm:bulletEnabled val="1"/>
        </dgm:presLayoutVars>
      </dgm:prSet>
      <dgm:spPr/>
    </dgm:pt>
    <dgm:pt modelId="{842CFEBA-299B-4621-92DD-91FEBDB4B7BF}" type="pres">
      <dgm:prSet presAssocID="{BFED5831-DFBD-4E6B-90A0-3197A0CADBB8}" presName="sibTrans" presStyleCnt="0"/>
      <dgm:spPr/>
    </dgm:pt>
    <dgm:pt modelId="{812F26C7-76D1-4A1E-9580-D3B978B3040E}" type="pres">
      <dgm:prSet presAssocID="{ECD4AE4E-6654-4193-AA04-4A8FBEB9AF9F}" presName="node" presStyleLbl="node1" presStyleIdx="2" presStyleCnt="5">
        <dgm:presLayoutVars>
          <dgm:bulletEnabled val="1"/>
        </dgm:presLayoutVars>
      </dgm:prSet>
      <dgm:spPr/>
    </dgm:pt>
    <dgm:pt modelId="{F5BA8271-167A-4565-9683-BFA66C220A0B}" type="pres">
      <dgm:prSet presAssocID="{1A95F555-9A7D-4E04-9746-6E00DFA20EDA}" presName="sibTrans" presStyleCnt="0"/>
      <dgm:spPr/>
    </dgm:pt>
    <dgm:pt modelId="{7E72ECD0-1AD1-467B-9EBB-61541A4812CD}" type="pres">
      <dgm:prSet presAssocID="{176328E2-655C-40CD-8807-9913AF0000F0}" presName="node" presStyleLbl="node1" presStyleIdx="3" presStyleCnt="5">
        <dgm:presLayoutVars>
          <dgm:bulletEnabled val="1"/>
        </dgm:presLayoutVars>
      </dgm:prSet>
      <dgm:spPr/>
    </dgm:pt>
    <dgm:pt modelId="{23A24E22-9F5B-4003-8FA9-9AC75FA272EF}" type="pres">
      <dgm:prSet presAssocID="{6EEA41E1-A887-4787-8289-1B99A77D97B8}" presName="sibTrans" presStyleCnt="0"/>
      <dgm:spPr/>
    </dgm:pt>
    <dgm:pt modelId="{0BC9BBB5-8C53-44C2-98D4-C8EEE4FEE0FA}" type="pres">
      <dgm:prSet presAssocID="{825CF729-42B4-4002-9D91-546D5A765BD6}" presName="node" presStyleLbl="node1" presStyleIdx="4" presStyleCnt="5">
        <dgm:presLayoutVars>
          <dgm:bulletEnabled val="1"/>
        </dgm:presLayoutVars>
      </dgm:prSet>
      <dgm:spPr/>
    </dgm:pt>
  </dgm:ptLst>
  <dgm:cxnLst>
    <dgm:cxn modelId="{D5607B0A-9A8D-4E0F-9854-E0E95BC2240E}" srcId="{AA564FC0-BCC2-4099-91A5-8FB7DD675503}" destId="{825CF729-42B4-4002-9D91-546D5A765BD6}" srcOrd="4" destOrd="0" parTransId="{2FB47F24-6AC9-469A-82D0-7322EA343FC5}" sibTransId="{8408D304-4FAF-43DF-9EAB-B9BEBB94C7C3}"/>
    <dgm:cxn modelId="{39F0E018-A519-4583-B4D3-A96A9C8566D3}" type="presOf" srcId="{825CF729-42B4-4002-9D91-546D5A765BD6}" destId="{0BC9BBB5-8C53-44C2-98D4-C8EEE4FEE0FA}" srcOrd="0" destOrd="0" presId="urn:microsoft.com/office/officeart/2005/8/layout/default"/>
    <dgm:cxn modelId="{3D0DE239-DDFF-422A-9796-FD8E8B22BB59}" type="presOf" srcId="{ECD4AE4E-6654-4193-AA04-4A8FBEB9AF9F}" destId="{812F26C7-76D1-4A1E-9580-D3B978B3040E}" srcOrd="0" destOrd="0" presId="urn:microsoft.com/office/officeart/2005/8/layout/default"/>
    <dgm:cxn modelId="{C033726F-18A0-4980-99E5-DEECB38DAFAB}" type="presOf" srcId="{34A3AE07-901C-4277-8EEB-3BC61ABCD63B}" destId="{57305A32-BFB6-499D-89F7-22C5120CB483}" srcOrd="0" destOrd="0" presId="urn:microsoft.com/office/officeart/2005/8/layout/default"/>
    <dgm:cxn modelId="{4BF70B74-76F4-4B02-ABA4-136AAF359E0F}" srcId="{AA564FC0-BCC2-4099-91A5-8FB7DD675503}" destId="{34A3AE07-901C-4277-8EEB-3BC61ABCD63B}" srcOrd="0" destOrd="0" parTransId="{7B555B77-8FE9-4C0E-B835-7348978EB8FF}" sibTransId="{E38063DC-4A49-474E-ABAD-1D9B3DDFBB2A}"/>
    <dgm:cxn modelId="{16C13577-8FEB-4F72-B25D-BF829850207A}" srcId="{AA564FC0-BCC2-4099-91A5-8FB7DD675503}" destId="{EF55B14F-6F0D-4D5D-B472-A498AF3AB6A6}" srcOrd="1" destOrd="0" parTransId="{6F4A8D9C-D83E-4040-B398-C0E6D57BC5B3}" sibTransId="{BFED5831-DFBD-4E6B-90A0-3197A0CADBB8}"/>
    <dgm:cxn modelId="{A567237B-E4DA-419A-A770-6CA0FB75B6CE}" srcId="{AA564FC0-BCC2-4099-91A5-8FB7DD675503}" destId="{ECD4AE4E-6654-4193-AA04-4A8FBEB9AF9F}" srcOrd="2" destOrd="0" parTransId="{D2C3F799-132B-4669-82EA-B80210F4156E}" sibTransId="{1A95F555-9A7D-4E04-9746-6E00DFA20EDA}"/>
    <dgm:cxn modelId="{A87E767F-E200-483A-88E0-5552AEBD6B34}" type="presOf" srcId="{EF55B14F-6F0D-4D5D-B472-A498AF3AB6A6}" destId="{7DA0A3B1-2D6B-4A26-B7C6-7E1E5D607499}" srcOrd="0" destOrd="0" presId="urn:microsoft.com/office/officeart/2005/8/layout/default"/>
    <dgm:cxn modelId="{CEAC8BBB-FA37-483C-937F-F11A16798CBB}" type="presOf" srcId="{AA564FC0-BCC2-4099-91A5-8FB7DD675503}" destId="{E10149C4-8CD7-43BC-A90B-7B22EE2E27F9}" srcOrd="0" destOrd="0" presId="urn:microsoft.com/office/officeart/2005/8/layout/default"/>
    <dgm:cxn modelId="{678DDBBE-BF14-4504-9AEE-352EA599DEA0}" srcId="{AA564FC0-BCC2-4099-91A5-8FB7DD675503}" destId="{176328E2-655C-40CD-8807-9913AF0000F0}" srcOrd="3" destOrd="0" parTransId="{B550DA1F-63CA-4E83-BF6A-0901D6EC563B}" sibTransId="{6EEA41E1-A887-4787-8289-1B99A77D97B8}"/>
    <dgm:cxn modelId="{548D8BD5-DFAF-4D29-8D01-39EECE15F385}" type="presOf" srcId="{176328E2-655C-40CD-8807-9913AF0000F0}" destId="{7E72ECD0-1AD1-467B-9EBB-61541A4812CD}" srcOrd="0" destOrd="0" presId="urn:microsoft.com/office/officeart/2005/8/layout/default"/>
    <dgm:cxn modelId="{585134C2-3AFC-41C5-8425-E3C741730E42}" type="presParOf" srcId="{E10149C4-8CD7-43BC-A90B-7B22EE2E27F9}" destId="{57305A32-BFB6-499D-89F7-22C5120CB483}" srcOrd="0" destOrd="0" presId="urn:microsoft.com/office/officeart/2005/8/layout/default"/>
    <dgm:cxn modelId="{1DA2B91B-699E-4CD2-98C1-78358E316337}" type="presParOf" srcId="{E10149C4-8CD7-43BC-A90B-7B22EE2E27F9}" destId="{43EB2F48-269F-4CEF-9CED-671E0180A97E}" srcOrd="1" destOrd="0" presId="urn:microsoft.com/office/officeart/2005/8/layout/default"/>
    <dgm:cxn modelId="{2348FA26-2E27-4365-8732-3C57972024C6}" type="presParOf" srcId="{E10149C4-8CD7-43BC-A90B-7B22EE2E27F9}" destId="{7DA0A3B1-2D6B-4A26-B7C6-7E1E5D607499}" srcOrd="2" destOrd="0" presId="urn:microsoft.com/office/officeart/2005/8/layout/default"/>
    <dgm:cxn modelId="{E8FEA143-F986-4CFC-B6DE-0205E400E929}" type="presParOf" srcId="{E10149C4-8CD7-43BC-A90B-7B22EE2E27F9}" destId="{842CFEBA-299B-4621-92DD-91FEBDB4B7BF}" srcOrd="3" destOrd="0" presId="urn:microsoft.com/office/officeart/2005/8/layout/default"/>
    <dgm:cxn modelId="{EEA4057B-20D6-4692-8259-20E746EAE977}" type="presParOf" srcId="{E10149C4-8CD7-43BC-A90B-7B22EE2E27F9}" destId="{812F26C7-76D1-4A1E-9580-D3B978B3040E}" srcOrd="4" destOrd="0" presId="urn:microsoft.com/office/officeart/2005/8/layout/default"/>
    <dgm:cxn modelId="{8A27E6BC-6F4B-410C-95F9-70D5D813CA80}" type="presParOf" srcId="{E10149C4-8CD7-43BC-A90B-7B22EE2E27F9}" destId="{F5BA8271-167A-4565-9683-BFA66C220A0B}" srcOrd="5" destOrd="0" presId="urn:microsoft.com/office/officeart/2005/8/layout/default"/>
    <dgm:cxn modelId="{5FF2EC26-604F-4889-839D-C27428A32804}" type="presParOf" srcId="{E10149C4-8CD7-43BC-A90B-7B22EE2E27F9}" destId="{7E72ECD0-1AD1-467B-9EBB-61541A4812CD}" srcOrd="6" destOrd="0" presId="urn:microsoft.com/office/officeart/2005/8/layout/default"/>
    <dgm:cxn modelId="{516DEFF1-F32B-4836-AA13-8249ED792E79}" type="presParOf" srcId="{E10149C4-8CD7-43BC-A90B-7B22EE2E27F9}" destId="{23A24E22-9F5B-4003-8FA9-9AC75FA272EF}" srcOrd="7" destOrd="0" presId="urn:microsoft.com/office/officeart/2005/8/layout/default"/>
    <dgm:cxn modelId="{34D12EE9-8DB3-4F64-BEEA-D3A6FC776720}" type="presParOf" srcId="{E10149C4-8CD7-43BC-A90B-7B22EE2E27F9}" destId="{0BC9BBB5-8C53-44C2-98D4-C8EEE4FEE0F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49810D-11EC-44B3-95E4-C9AE59A66E4D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D5220EB-CA46-4A15-87A2-5D3F7D609324}">
      <dgm:prSet phldrT="[Texte]"/>
      <dgm:spPr>
        <a:solidFill>
          <a:srgbClr val="B9700F"/>
        </a:solidFill>
      </dgm:spPr>
      <dgm:t>
        <a:bodyPr/>
        <a:lstStyle/>
        <a:p>
          <a:r>
            <a:rPr lang="fr-FR" dirty="0"/>
            <a:t>Soins collaboratifs</a:t>
          </a:r>
        </a:p>
        <a:p>
          <a:r>
            <a:rPr lang="fr-FR" dirty="0"/>
            <a:t>SESAME</a:t>
          </a:r>
        </a:p>
      </dgm:t>
    </dgm:pt>
    <dgm:pt modelId="{8E366791-F991-4893-A2C1-E7FA014021BA}" type="parTrans" cxnId="{B1D13AF4-B487-4B7F-828B-D258C23EEE9C}">
      <dgm:prSet/>
      <dgm:spPr/>
      <dgm:t>
        <a:bodyPr/>
        <a:lstStyle/>
        <a:p>
          <a:endParaRPr lang="fr-FR"/>
        </a:p>
      </dgm:t>
    </dgm:pt>
    <dgm:pt modelId="{8681828C-8557-46D0-8678-DBA3EF2B457D}" type="sibTrans" cxnId="{B1D13AF4-B487-4B7F-828B-D258C23EEE9C}">
      <dgm:prSet/>
      <dgm:spPr/>
      <dgm:t>
        <a:bodyPr/>
        <a:lstStyle/>
        <a:p>
          <a:endParaRPr lang="fr-FR"/>
        </a:p>
      </dgm:t>
    </dgm:pt>
    <dgm:pt modelId="{EA141AC5-C182-4054-AEFB-6CEE060994A1}">
      <dgm:prSet phldrT="[Texte]"/>
      <dgm:spPr>
        <a:solidFill>
          <a:srgbClr val="B9700F"/>
        </a:solidFill>
      </dgm:spPr>
      <dgm:t>
        <a:bodyPr/>
        <a:lstStyle/>
        <a:p>
          <a:r>
            <a:rPr lang="fr-FR" dirty="0"/>
            <a:t>Renforcement des psychologues</a:t>
          </a:r>
        </a:p>
      </dgm:t>
    </dgm:pt>
    <dgm:pt modelId="{BD07221D-E653-4DDA-9E35-C9007C4CC7C2}" type="parTrans" cxnId="{EF9158FE-17DA-4F68-9CC8-844E8827D39D}">
      <dgm:prSet/>
      <dgm:spPr/>
      <dgm:t>
        <a:bodyPr/>
        <a:lstStyle/>
        <a:p>
          <a:endParaRPr lang="fr-FR"/>
        </a:p>
      </dgm:t>
    </dgm:pt>
    <dgm:pt modelId="{2CE9F836-F447-4043-83E7-588AB57828F7}" type="sibTrans" cxnId="{EF9158FE-17DA-4F68-9CC8-844E8827D39D}">
      <dgm:prSet/>
      <dgm:spPr/>
      <dgm:t>
        <a:bodyPr/>
        <a:lstStyle/>
        <a:p>
          <a:endParaRPr lang="fr-FR"/>
        </a:p>
      </dgm:t>
    </dgm:pt>
    <dgm:pt modelId="{7C2AA093-4165-442D-A510-C1BD8F155F4D}">
      <dgm:prSet phldrT="[Texte]"/>
      <dgm:spPr>
        <a:solidFill>
          <a:srgbClr val="FF5050"/>
        </a:solidFill>
      </dgm:spPr>
      <dgm:t>
        <a:bodyPr/>
        <a:lstStyle/>
        <a:p>
          <a:r>
            <a:rPr lang="fr-FR" dirty="0"/>
            <a:t>Plateforme GHT/IPA PSY</a:t>
          </a:r>
        </a:p>
      </dgm:t>
    </dgm:pt>
    <dgm:pt modelId="{EF93D6CC-BCE4-4CB5-8077-2B8FB9B51AC4}" type="parTrans" cxnId="{C071E7AA-DF52-4A60-9360-82B8E9D3FCCF}">
      <dgm:prSet/>
      <dgm:spPr/>
      <dgm:t>
        <a:bodyPr/>
        <a:lstStyle/>
        <a:p>
          <a:endParaRPr lang="fr-FR"/>
        </a:p>
      </dgm:t>
    </dgm:pt>
    <dgm:pt modelId="{7574A3DB-5A49-4B66-8F1F-640BC5CF692D}" type="sibTrans" cxnId="{C071E7AA-DF52-4A60-9360-82B8E9D3FCCF}">
      <dgm:prSet/>
      <dgm:spPr/>
      <dgm:t>
        <a:bodyPr/>
        <a:lstStyle/>
        <a:p>
          <a:endParaRPr lang="fr-FR"/>
        </a:p>
      </dgm:t>
    </dgm:pt>
    <dgm:pt modelId="{74FC797A-B0CC-45CD-8CAD-DE12DA558A6E}">
      <dgm:prSet phldrT="[Texte]"/>
      <dgm:spPr>
        <a:solidFill>
          <a:srgbClr val="B9700F"/>
        </a:solidFill>
      </dgm:spPr>
      <dgm:t>
        <a:bodyPr/>
        <a:lstStyle/>
        <a:p>
          <a:endParaRPr lang="fr-FR" dirty="0"/>
        </a:p>
        <a:p>
          <a:r>
            <a:rPr lang="fr-FR" dirty="0"/>
            <a:t>Protocoles en MSP</a:t>
          </a:r>
        </a:p>
        <a:p>
          <a:endParaRPr lang="fr-FR" dirty="0"/>
        </a:p>
      </dgm:t>
    </dgm:pt>
    <dgm:pt modelId="{5D6A6885-AEBF-45A5-BAB8-0E08480DF8B6}" type="parTrans" cxnId="{C37ED534-1C9A-4717-A5C3-7930C69FCEAD}">
      <dgm:prSet/>
      <dgm:spPr/>
      <dgm:t>
        <a:bodyPr/>
        <a:lstStyle/>
        <a:p>
          <a:endParaRPr lang="fr-FR"/>
        </a:p>
      </dgm:t>
    </dgm:pt>
    <dgm:pt modelId="{B9804C9C-FCEF-44C6-A7F1-83FBC3521E33}" type="sibTrans" cxnId="{C37ED534-1C9A-4717-A5C3-7930C69FCEAD}">
      <dgm:prSet/>
      <dgm:spPr/>
      <dgm:t>
        <a:bodyPr/>
        <a:lstStyle/>
        <a:p>
          <a:endParaRPr lang="fr-FR"/>
        </a:p>
      </dgm:t>
    </dgm:pt>
    <dgm:pt modelId="{1CE5BAFA-C761-4335-8A96-D11365EC70E7}">
      <dgm:prSet phldrT="[Texte]"/>
      <dgm:spPr>
        <a:solidFill>
          <a:srgbClr val="FF5050"/>
        </a:solidFill>
      </dgm:spPr>
      <dgm:t>
        <a:bodyPr/>
        <a:lstStyle/>
        <a:p>
          <a:r>
            <a:rPr lang="fr-FR" dirty="0"/>
            <a:t>DSPP</a:t>
          </a:r>
        </a:p>
      </dgm:t>
    </dgm:pt>
    <dgm:pt modelId="{D12555DD-4C04-4F91-86BE-5F526152CB4B}" type="parTrans" cxnId="{0ADF2BF6-4090-4626-B7D4-C9D01CFFF7DA}">
      <dgm:prSet/>
      <dgm:spPr/>
      <dgm:t>
        <a:bodyPr/>
        <a:lstStyle/>
        <a:p>
          <a:endParaRPr lang="fr-FR"/>
        </a:p>
      </dgm:t>
    </dgm:pt>
    <dgm:pt modelId="{0C4C2524-5AA3-4556-AE3B-F0EE237239F8}" type="sibTrans" cxnId="{0ADF2BF6-4090-4626-B7D4-C9D01CFFF7DA}">
      <dgm:prSet/>
      <dgm:spPr/>
      <dgm:t>
        <a:bodyPr/>
        <a:lstStyle/>
        <a:p>
          <a:endParaRPr lang="fr-FR"/>
        </a:p>
      </dgm:t>
    </dgm:pt>
    <dgm:pt modelId="{F40E366E-19D6-48DB-88CD-1DE4FE105AD7}">
      <dgm:prSet phldrT="[Texte]"/>
      <dgm:spPr>
        <a:solidFill>
          <a:srgbClr val="FF5050"/>
        </a:solidFill>
      </dgm:spPr>
      <dgm:t>
        <a:bodyPr/>
        <a:lstStyle/>
        <a:p>
          <a:r>
            <a:rPr lang="fr-FR" dirty="0"/>
            <a:t>Charte de partenariat MG/psy</a:t>
          </a:r>
        </a:p>
      </dgm:t>
    </dgm:pt>
    <dgm:pt modelId="{F7198605-059F-4AE4-ADE4-D45E09BA5B40}" type="parTrans" cxnId="{931417CC-18D5-42B8-96FB-89A23F7E8AAF}">
      <dgm:prSet/>
      <dgm:spPr/>
      <dgm:t>
        <a:bodyPr/>
        <a:lstStyle/>
        <a:p>
          <a:endParaRPr lang="fr-FR"/>
        </a:p>
      </dgm:t>
    </dgm:pt>
    <dgm:pt modelId="{2C898E6A-8216-44EB-8A02-6152345E3B82}" type="sibTrans" cxnId="{931417CC-18D5-42B8-96FB-89A23F7E8AAF}">
      <dgm:prSet/>
      <dgm:spPr/>
      <dgm:t>
        <a:bodyPr/>
        <a:lstStyle/>
        <a:p>
          <a:endParaRPr lang="fr-FR"/>
        </a:p>
      </dgm:t>
    </dgm:pt>
    <dgm:pt modelId="{BFE7788B-5735-439A-BEEA-E26242FC09C0}">
      <dgm:prSet phldrT="[Texte]"/>
      <dgm:spPr>
        <a:solidFill>
          <a:srgbClr val="B9700F"/>
        </a:solidFill>
      </dgm:spPr>
      <dgm:t>
        <a:bodyPr/>
        <a:lstStyle/>
        <a:p>
          <a:r>
            <a:rPr lang="fr-FR" dirty="0"/>
            <a:t>Liens avec les partenaires du territoire :</a:t>
          </a:r>
        </a:p>
        <a:p>
          <a:r>
            <a:rPr lang="fr-FR" dirty="0"/>
            <a:t>éducation/</a:t>
          </a:r>
        </a:p>
        <a:p>
          <a:r>
            <a:rPr lang="fr-FR" dirty="0"/>
            <a:t> médico- social/associatif</a:t>
          </a:r>
        </a:p>
      </dgm:t>
    </dgm:pt>
    <dgm:pt modelId="{3AE6D897-986E-4B6C-BB96-EA971160A1CC}" type="sibTrans" cxnId="{0929CACF-CE98-4ACF-9A9D-CDB070ACAB12}">
      <dgm:prSet/>
      <dgm:spPr/>
      <dgm:t>
        <a:bodyPr/>
        <a:lstStyle/>
        <a:p>
          <a:endParaRPr lang="fr-FR"/>
        </a:p>
      </dgm:t>
    </dgm:pt>
    <dgm:pt modelId="{CF90A21D-DB57-4BF8-8925-6B544985E34E}" type="parTrans" cxnId="{0929CACF-CE98-4ACF-9A9D-CDB070ACAB12}">
      <dgm:prSet/>
      <dgm:spPr/>
      <dgm:t>
        <a:bodyPr/>
        <a:lstStyle/>
        <a:p>
          <a:endParaRPr lang="fr-FR"/>
        </a:p>
      </dgm:t>
    </dgm:pt>
    <dgm:pt modelId="{F5D49D03-631F-4DC6-9131-036F0B00247F}" type="pres">
      <dgm:prSet presAssocID="{C249810D-11EC-44B3-95E4-C9AE59A66E4D}" presName="Name0" presStyleCnt="0">
        <dgm:presLayoutVars>
          <dgm:dir/>
          <dgm:resizeHandles val="exact"/>
        </dgm:presLayoutVars>
      </dgm:prSet>
      <dgm:spPr/>
    </dgm:pt>
    <dgm:pt modelId="{200FE851-6DF0-4ED4-AA36-DE3774DF3B55}" type="pres">
      <dgm:prSet presAssocID="{C249810D-11EC-44B3-95E4-C9AE59A66E4D}" presName="cycle" presStyleCnt="0"/>
      <dgm:spPr/>
    </dgm:pt>
    <dgm:pt modelId="{5EEEC742-CC2F-41F5-8F47-CE85F8B4B9B6}" type="pres">
      <dgm:prSet presAssocID="{7D5220EB-CA46-4A15-87A2-5D3F7D609324}" presName="nodeFirstNode" presStyleLbl="node1" presStyleIdx="0" presStyleCnt="7" custRadScaleRad="106987" custRadScaleInc="-399340">
        <dgm:presLayoutVars>
          <dgm:bulletEnabled val="1"/>
        </dgm:presLayoutVars>
      </dgm:prSet>
      <dgm:spPr/>
    </dgm:pt>
    <dgm:pt modelId="{D2AEE908-9F66-45B1-9C89-BBF3D3E8034D}" type="pres">
      <dgm:prSet presAssocID="{8681828C-8557-46D0-8678-DBA3EF2B457D}" presName="sibTransFirstNode" presStyleLbl="bgShp" presStyleIdx="0" presStyleCnt="1" custScaleX="114490" custScaleY="10143" custLinFactNeighborY="-317"/>
      <dgm:spPr/>
    </dgm:pt>
    <dgm:pt modelId="{8E7890EB-B187-47A4-AF21-E2B4621FA574}" type="pres">
      <dgm:prSet presAssocID="{EA141AC5-C182-4054-AEFB-6CEE060994A1}" presName="nodeFollowingNodes" presStyleLbl="node1" presStyleIdx="1" presStyleCnt="7" custRadScaleRad="115537" custRadScaleInc="-18968">
        <dgm:presLayoutVars>
          <dgm:bulletEnabled val="1"/>
        </dgm:presLayoutVars>
      </dgm:prSet>
      <dgm:spPr/>
    </dgm:pt>
    <dgm:pt modelId="{D104EC2C-11E7-41AE-BE12-DA94754E0BC6}" type="pres">
      <dgm:prSet presAssocID="{BFE7788B-5735-439A-BEEA-E26242FC09C0}" presName="nodeFollowingNodes" presStyleLbl="node1" presStyleIdx="2" presStyleCnt="7" custScaleX="125363" custScaleY="119784" custRadScaleRad="99501" custRadScaleInc="-58308">
        <dgm:presLayoutVars>
          <dgm:bulletEnabled val="1"/>
        </dgm:presLayoutVars>
      </dgm:prSet>
      <dgm:spPr/>
    </dgm:pt>
    <dgm:pt modelId="{4FEF0C5B-381D-4817-B6FA-BD5F8144C42D}" type="pres">
      <dgm:prSet presAssocID="{7C2AA093-4165-442D-A510-C1BD8F155F4D}" presName="nodeFollowingNodes" presStyleLbl="node1" presStyleIdx="3" presStyleCnt="7" custScaleX="103510" custScaleY="116101" custRadScaleRad="109597" custRadScaleInc="282383">
        <dgm:presLayoutVars>
          <dgm:bulletEnabled val="1"/>
        </dgm:presLayoutVars>
      </dgm:prSet>
      <dgm:spPr/>
    </dgm:pt>
    <dgm:pt modelId="{35B24688-E006-4EF3-A8D3-40D4A3519FF5}" type="pres">
      <dgm:prSet presAssocID="{74FC797A-B0CC-45CD-8CAD-DE12DA558A6E}" presName="nodeFollowingNodes" presStyleLbl="node1" presStyleIdx="4" presStyleCnt="7" custScaleX="93019" custScaleY="106927" custRadScaleRad="107303" custRadScaleInc="-191547">
        <dgm:presLayoutVars>
          <dgm:bulletEnabled val="1"/>
        </dgm:presLayoutVars>
      </dgm:prSet>
      <dgm:spPr/>
    </dgm:pt>
    <dgm:pt modelId="{FA1A8D4D-0039-4FD9-A767-EB7CA7246CBA}" type="pres">
      <dgm:prSet presAssocID="{1CE5BAFA-C761-4335-8A96-D11365EC70E7}" presName="nodeFollowingNodes" presStyleLbl="node1" presStyleIdx="5" presStyleCnt="7" custRadScaleRad="102775" custRadScaleInc="-36634">
        <dgm:presLayoutVars>
          <dgm:bulletEnabled val="1"/>
        </dgm:presLayoutVars>
      </dgm:prSet>
      <dgm:spPr/>
    </dgm:pt>
    <dgm:pt modelId="{ABFF02BE-6FBC-45C3-9B00-7229968080CF}" type="pres">
      <dgm:prSet presAssocID="{F40E366E-19D6-48DB-88CD-1DE4FE105AD7}" presName="nodeFollowingNodes" presStyleLbl="node1" presStyleIdx="6" presStyleCnt="7" custRadScaleRad="108464" custRadScaleInc="26243">
        <dgm:presLayoutVars>
          <dgm:bulletEnabled val="1"/>
        </dgm:presLayoutVars>
      </dgm:prSet>
      <dgm:spPr/>
    </dgm:pt>
  </dgm:ptLst>
  <dgm:cxnLst>
    <dgm:cxn modelId="{D030661A-FE9A-4F44-8AE8-0D78FEADC9BE}" type="presOf" srcId="{74FC797A-B0CC-45CD-8CAD-DE12DA558A6E}" destId="{35B24688-E006-4EF3-A8D3-40D4A3519FF5}" srcOrd="0" destOrd="0" presId="urn:microsoft.com/office/officeart/2005/8/layout/cycle3"/>
    <dgm:cxn modelId="{C37ED534-1C9A-4717-A5C3-7930C69FCEAD}" srcId="{C249810D-11EC-44B3-95E4-C9AE59A66E4D}" destId="{74FC797A-B0CC-45CD-8CAD-DE12DA558A6E}" srcOrd="4" destOrd="0" parTransId="{5D6A6885-AEBF-45A5-BAB8-0E08480DF8B6}" sibTransId="{B9804C9C-FCEF-44C6-A7F1-83FBC3521E33}"/>
    <dgm:cxn modelId="{74E14A3B-E92A-40ED-BD73-69BD5C4B1DAE}" type="presOf" srcId="{1CE5BAFA-C761-4335-8A96-D11365EC70E7}" destId="{FA1A8D4D-0039-4FD9-A767-EB7CA7246CBA}" srcOrd="0" destOrd="0" presId="urn:microsoft.com/office/officeart/2005/8/layout/cycle3"/>
    <dgm:cxn modelId="{5E3D1961-2929-47A8-BE9F-83C5D043A377}" type="presOf" srcId="{C249810D-11EC-44B3-95E4-C9AE59A66E4D}" destId="{F5D49D03-631F-4DC6-9131-036F0B00247F}" srcOrd="0" destOrd="0" presId="urn:microsoft.com/office/officeart/2005/8/layout/cycle3"/>
    <dgm:cxn modelId="{D4250883-9439-41E8-A8D9-A5E85C659649}" type="presOf" srcId="{EA141AC5-C182-4054-AEFB-6CEE060994A1}" destId="{8E7890EB-B187-47A4-AF21-E2B4621FA574}" srcOrd="0" destOrd="0" presId="urn:microsoft.com/office/officeart/2005/8/layout/cycle3"/>
    <dgm:cxn modelId="{755D3A8C-84AD-497F-B0FB-EB6BF176F4E9}" type="presOf" srcId="{8681828C-8557-46D0-8678-DBA3EF2B457D}" destId="{D2AEE908-9F66-45B1-9C89-BBF3D3E8034D}" srcOrd="0" destOrd="0" presId="urn:microsoft.com/office/officeart/2005/8/layout/cycle3"/>
    <dgm:cxn modelId="{C071E7AA-DF52-4A60-9360-82B8E9D3FCCF}" srcId="{C249810D-11EC-44B3-95E4-C9AE59A66E4D}" destId="{7C2AA093-4165-442D-A510-C1BD8F155F4D}" srcOrd="3" destOrd="0" parTransId="{EF93D6CC-BCE4-4CB5-8077-2B8FB9B51AC4}" sibTransId="{7574A3DB-5A49-4B66-8F1F-640BC5CF692D}"/>
    <dgm:cxn modelId="{0CCFA1AB-B485-43FD-89D0-0179E07DD7F5}" type="presOf" srcId="{7D5220EB-CA46-4A15-87A2-5D3F7D609324}" destId="{5EEEC742-CC2F-41F5-8F47-CE85F8B4B9B6}" srcOrd="0" destOrd="0" presId="urn:microsoft.com/office/officeart/2005/8/layout/cycle3"/>
    <dgm:cxn modelId="{BC5FEBAE-59A1-428C-8B35-9CFA7B2B3AED}" type="presOf" srcId="{BFE7788B-5735-439A-BEEA-E26242FC09C0}" destId="{D104EC2C-11E7-41AE-BE12-DA94754E0BC6}" srcOrd="0" destOrd="0" presId="urn:microsoft.com/office/officeart/2005/8/layout/cycle3"/>
    <dgm:cxn modelId="{931417CC-18D5-42B8-96FB-89A23F7E8AAF}" srcId="{C249810D-11EC-44B3-95E4-C9AE59A66E4D}" destId="{F40E366E-19D6-48DB-88CD-1DE4FE105AD7}" srcOrd="6" destOrd="0" parTransId="{F7198605-059F-4AE4-ADE4-D45E09BA5B40}" sibTransId="{2C898E6A-8216-44EB-8A02-6152345E3B82}"/>
    <dgm:cxn modelId="{0929CACF-CE98-4ACF-9A9D-CDB070ACAB12}" srcId="{C249810D-11EC-44B3-95E4-C9AE59A66E4D}" destId="{BFE7788B-5735-439A-BEEA-E26242FC09C0}" srcOrd="2" destOrd="0" parTransId="{CF90A21D-DB57-4BF8-8925-6B544985E34E}" sibTransId="{3AE6D897-986E-4B6C-BB96-EA971160A1CC}"/>
    <dgm:cxn modelId="{F54E76D5-97E3-49E4-AF90-AA8E30A2BF00}" type="presOf" srcId="{7C2AA093-4165-442D-A510-C1BD8F155F4D}" destId="{4FEF0C5B-381D-4817-B6FA-BD5F8144C42D}" srcOrd="0" destOrd="0" presId="urn:microsoft.com/office/officeart/2005/8/layout/cycle3"/>
    <dgm:cxn modelId="{B1D13AF4-B487-4B7F-828B-D258C23EEE9C}" srcId="{C249810D-11EC-44B3-95E4-C9AE59A66E4D}" destId="{7D5220EB-CA46-4A15-87A2-5D3F7D609324}" srcOrd="0" destOrd="0" parTransId="{8E366791-F991-4893-A2C1-E7FA014021BA}" sibTransId="{8681828C-8557-46D0-8678-DBA3EF2B457D}"/>
    <dgm:cxn modelId="{4DF3BEF4-5F54-41EA-BE0A-0A170D876897}" type="presOf" srcId="{F40E366E-19D6-48DB-88CD-1DE4FE105AD7}" destId="{ABFF02BE-6FBC-45C3-9B00-7229968080CF}" srcOrd="0" destOrd="0" presId="urn:microsoft.com/office/officeart/2005/8/layout/cycle3"/>
    <dgm:cxn modelId="{0ADF2BF6-4090-4626-B7D4-C9D01CFFF7DA}" srcId="{C249810D-11EC-44B3-95E4-C9AE59A66E4D}" destId="{1CE5BAFA-C761-4335-8A96-D11365EC70E7}" srcOrd="5" destOrd="0" parTransId="{D12555DD-4C04-4F91-86BE-5F526152CB4B}" sibTransId="{0C4C2524-5AA3-4556-AE3B-F0EE237239F8}"/>
    <dgm:cxn modelId="{EF9158FE-17DA-4F68-9CC8-844E8827D39D}" srcId="{C249810D-11EC-44B3-95E4-C9AE59A66E4D}" destId="{EA141AC5-C182-4054-AEFB-6CEE060994A1}" srcOrd="1" destOrd="0" parTransId="{BD07221D-E653-4DDA-9E35-C9007C4CC7C2}" sibTransId="{2CE9F836-F447-4043-83E7-588AB57828F7}"/>
    <dgm:cxn modelId="{E95A1C85-6DCD-45C6-8D05-A634D138FEA1}" type="presParOf" srcId="{F5D49D03-631F-4DC6-9131-036F0B00247F}" destId="{200FE851-6DF0-4ED4-AA36-DE3774DF3B55}" srcOrd="0" destOrd="0" presId="urn:microsoft.com/office/officeart/2005/8/layout/cycle3"/>
    <dgm:cxn modelId="{1B5BDFB2-ED30-4667-8A1F-A7D8755D414B}" type="presParOf" srcId="{200FE851-6DF0-4ED4-AA36-DE3774DF3B55}" destId="{5EEEC742-CC2F-41F5-8F47-CE85F8B4B9B6}" srcOrd="0" destOrd="0" presId="urn:microsoft.com/office/officeart/2005/8/layout/cycle3"/>
    <dgm:cxn modelId="{FA7B0DF7-BA33-4687-8A74-AFC281A96647}" type="presParOf" srcId="{200FE851-6DF0-4ED4-AA36-DE3774DF3B55}" destId="{D2AEE908-9F66-45B1-9C89-BBF3D3E8034D}" srcOrd="1" destOrd="0" presId="urn:microsoft.com/office/officeart/2005/8/layout/cycle3"/>
    <dgm:cxn modelId="{44B3CEF1-0732-4667-872E-AA20189F2373}" type="presParOf" srcId="{200FE851-6DF0-4ED4-AA36-DE3774DF3B55}" destId="{8E7890EB-B187-47A4-AF21-E2B4621FA574}" srcOrd="2" destOrd="0" presId="urn:microsoft.com/office/officeart/2005/8/layout/cycle3"/>
    <dgm:cxn modelId="{15E67F04-94C3-4E3B-B0A6-ACB2A785C727}" type="presParOf" srcId="{200FE851-6DF0-4ED4-AA36-DE3774DF3B55}" destId="{D104EC2C-11E7-41AE-BE12-DA94754E0BC6}" srcOrd="3" destOrd="0" presId="urn:microsoft.com/office/officeart/2005/8/layout/cycle3"/>
    <dgm:cxn modelId="{675CE6A1-CFBB-41F5-B81F-1D2C5746A3EB}" type="presParOf" srcId="{200FE851-6DF0-4ED4-AA36-DE3774DF3B55}" destId="{4FEF0C5B-381D-4817-B6FA-BD5F8144C42D}" srcOrd="4" destOrd="0" presId="urn:microsoft.com/office/officeart/2005/8/layout/cycle3"/>
    <dgm:cxn modelId="{998FC15B-8E2A-4EE9-9C43-2E4FF693DCC1}" type="presParOf" srcId="{200FE851-6DF0-4ED4-AA36-DE3774DF3B55}" destId="{35B24688-E006-4EF3-A8D3-40D4A3519FF5}" srcOrd="5" destOrd="0" presId="urn:microsoft.com/office/officeart/2005/8/layout/cycle3"/>
    <dgm:cxn modelId="{13A55B71-C3A6-4872-8330-4619C2491FEC}" type="presParOf" srcId="{200FE851-6DF0-4ED4-AA36-DE3774DF3B55}" destId="{FA1A8D4D-0039-4FD9-A767-EB7CA7246CBA}" srcOrd="6" destOrd="0" presId="urn:microsoft.com/office/officeart/2005/8/layout/cycle3"/>
    <dgm:cxn modelId="{AC8E3FA1-CE7A-4DF7-AABB-6C0FEA7181A6}" type="presParOf" srcId="{200FE851-6DF0-4ED4-AA36-DE3774DF3B55}" destId="{ABFF02BE-6FBC-45C3-9B00-7229968080CF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05A32-BFB6-499D-89F7-22C5120CB483}">
      <dsp:nvSpPr>
        <dsp:cNvPr id="0" name=""/>
        <dsp:cNvSpPr/>
      </dsp:nvSpPr>
      <dsp:spPr>
        <a:xfrm>
          <a:off x="402550" y="1992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1" i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1" i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i="0" kern="1200" dirty="0"/>
            <a:t>Troubles psychiques, psycho comportementaux, psychopathologies</a:t>
          </a:r>
          <a:r>
            <a:rPr lang="fr-FR" sz="1600" kern="1200" dirty="0"/>
            <a:t>,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( violences, souffrance au travail)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 </a:t>
          </a:r>
          <a:endParaRPr lang="en-US" sz="1200" kern="1200" dirty="0"/>
        </a:p>
      </dsp:txBody>
      <dsp:txXfrm>
        <a:off x="402550" y="1992"/>
        <a:ext cx="3034531" cy="1820718"/>
      </dsp:txXfrm>
    </dsp:sp>
    <dsp:sp modelId="{7DA0A3B1-2D6B-4A26-B7C6-7E1E5D607499}">
      <dsp:nvSpPr>
        <dsp:cNvPr id="0" name=""/>
        <dsp:cNvSpPr/>
      </dsp:nvSpPr>
      <dsp:spPr>
        <a:xfrm>
          <a:off x="3740534" y="1992"/>
          <a:ext cx="3034531" cy="1820718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i="0" kern="1200" dirty="0"/>
            <a:t>Troubles psychiatriques,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i="0" kern="1200" dirty="0"/>
            <a:t>du trouble modéré à la pathologie sévère</a:t>
          </a:r>
          <a:endParaRPr lang="en-US" sz="2000" i="0" kern="1200" dirty="0"/>
        </a:p>
      </dsp:txBody>
      <dsp:txXfrm>
        <a:off x="3740534" y="1992"/>
        <a:ext cx="3034531" cy="1820718"/>
      </dsp:txXfrm>
    </dsp:sp>
    <dsp:sp modelId="{812F26C7-76D1-4A1E-9580-D3B978B3040E}">
      <dsp:nvSpPr>
        <dsp:cNvPr id="0" name=""/>
        <dsp:cNvSpPr/>
      </dsp:nvSpPr>
      <dsp:spPr>
        <a:xfrm>
          <a:off x="7078518" y="1992"/>
          <a:ext cx="3034531" cy="1820718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i="0" kern="1200" dirty="0"/>
            <a:t>Difficultés d’apprentissages, troubles du comportement chez l’enfant</a:t>
          </a:r>
          <a:r>
            <a:rPr lang="fr-FR" sz="1800" kern="1200" dirty="0"/>
            <a:t>,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 dont Dys, écrans, TSA, TDAH </a:t>
          </a:r>
          <a:endParaRPr lang="en-US" sz="1800" kern="1200" dirty="0"/>
        </a:p>
      </dsp:txBody>
      <dsp:txXfrm>
        <a:off x="7078518" y="1992"/>
        <a:ext cx="3034531" cy="1820718"/>
      </dsp:txXfrm>
    </dsp:sp>
    <dsp:sp modelId="{7E72ECD0-1AD1-467B-9EBB-61541A4812CD}">
      <dsp:nvSpPr>
        <dsp:cNvPr id="0" name=""/>
        <dsp:cNvSpPr/>
      </dsp:nvSpPr>
      <dsp:spPr>
        <a:xfrm>
          <a:off x="2071542" y="2126164"/>
          <a:ext cx="3034531" cy="1820718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i="0" kern="1200" dirty="0"/>
            <a:t>Conduites addictives</a:t>
          </a:r>
          <a:r>
            <a:rPr lang="fr-FR" sz="2000" i="0" kern="1200" dirty="0"/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du repérage à la prise en charge </a:t>
          </a:r>
          <a:endParaRPr lang="en-US" sz="2000" kern="1200" dirty="0"/>
        </a:p>
      </dsp:txBody>
      <dsp:txXfrm>
        <a:off x="2071542" y="2126164"/>
        <a:ext cx="3034531" cy="1820718"/>
      </dsp:txXfrm>
    </dsp:sp>
    <dsp:sp modelId="{0BC9BBB5-8C53-44C2-98D4-C8EEE4FEE0FA}">
      <dsp:nvSpPr>
        <dsp:cNvPr id="0" name=""/>
        <dsp:cNvSpPr/>
      </dsp:nvSpPr>
      <dsp:spPr>
        <a:xfrm>
          <a:off x="5409526" y="2126164"/>
          <a:ext cx="3034531" cy="1820718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i="0" kern="1200" dirty="0"/>
            <a:t>Handicap psychique   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quelle qu’en soit la cause</a:t>
          </a:r>
          <a:endParaRPr lang="en-US" sz="2000" kern="1200" dirty="0"/>
        </a:p>
      </dsp:txBody>
      <dsp:txXfrm>
        <a:off x="5409526" y="2126164"/>
        <a:ext cx="3034531" cy="1820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EE908-9F66-45B1-9C89-BBF3D3E8034D}">
      <dsp:nvSpPr>
        <dsp:cNvPr id="0" name=""/>
        <dsp:cNvSpPr/>
      </dsp:nvSpPr>
      <dsp:spPr>
        <a:xfrm>
          <a:off x="-135717" y="7774715"/>
          <a:ext cx="6773549" cy="600088"/>
        </a:xfrm>
        <a:prstGeom prst="leftCircularArrow">
          <a:avLst>
            <a:gd name="adj1" fmla="val 5544"/>
            <a:gd name="adj2" fmla="val 330680"/>
            <a:gd name="adj3" fmla="val 14517653"/>
            <a:gd name="adj4" fmla="val 16949159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EEC742-CC2F-41F5-8F47-CE85F8B4B9B6}">
      <dsp:nvSpPr>
        <dsp:cNvPr id="0" name=""/>
        <dsp:cNvSpPr/>
      </dsp:nvSpPr>
      <dsp:spPr>
        <a:xfrm>
          <a:off x="2331331" y="5176274"/>
          <a:ext cx="1839450" cy="919725"/>
        </a:xfrm>
        <a:prstGeom prst="roundRect">
          <a:avLst/>
        </a:prstGeom>
        <a:solidFill>
          <a:srgbClr val="B9700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Soins collaboratifs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SESAME</a:t>
          </a:r>
        </a:p>
      </dsp:txBody>
      <dsp:txXfrm>
        <a:off x="2376228" y="5221171"/>
        <a:ext cx="1749656" cy="829931"/>
      </dsp:txXfrm>
    </dsp:sp>
    <dsp:sp modelId="{8E7890EB-B187-47A4-AF21-E2B4621FA574}">
      <dsp:nvSpPr>
        <dsp:cNvPr id="0" name=""/>
        <dsp:cNvSpPr/>
      </dsp:nvSpPr>
      <dsp:spPr>
        <a:xfrm>
          <a:off x="4329309" y="540491"/>
          <a:ext cx="1839450" cy="919725"/>
        </a:xfrm>
        <a:prstGeom prst="roundRect">
          <a:avLst/>
        </a:prstGeom>
        <a:solidFill>
          <a:srgbClr val="B9700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Renforcement des psychologues</a:t>
          </a:r>
        </a:p>
      </dsp:txBody>
      <dsp:txXfrm>
        <a:off x="4374206" y="585388"/>
        <a:ext cx="1749656" cy="829931"/>
      </dsp:txXfrm>
    </dsp:sp>
    <dsp:sp modelId="{D104EC2C-11E7-41AE-BE12-DA94754E0BC6}">
      <dsp:nvSpPr>
        <dsp:cNvPr id="0" name=""/>
        <dsp:cNvSpPr/>
      </dsp:nvSpPr>
      <dsp:spPr>
        <a:xfrm>
          <a:off x="4554244" y="2004084"/>
          <a:ext cx="2305990" cy="1101683"/>
        </a:xfrm>
        <a:prstGeom prst="roundRect">
          <a:avLst/>
        </a:prstGeom>
        <a:solidFill>
          <a:srgbClr val="B9700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Liens avec les partenaires du territoire :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éducation/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 médico- social/associatif</a:t>
          </a:r>
        </a:p>
      </dsp:txBody>
      <dsp:txXfrm>
        <a:off x="4608024" y="2057864"/>
        <a:ext cx="2198430" cy="994123"/>
      </dsp:txXfrm>
    </dsp:sp>
    <dsp:sp modelId="{4FEF0C5B-381D-4817-B6FA-BD5F8144C42D}">
      <dsp:nvSpPr>
        <dsp:cNvPr id="0" name=""/>
        <dsp:cNvSpPr/>
      </dsp:nvSpPr>
      <dsp:spPr>
        <a:xfrm>
          <a:off x="0" y="2057447"/>
          <a:ext cx="1904015" cy="1067810"/>
        </a:xfrm>
        <a:prstGeom prst="roundRect">
          <a:avLst/>
        </a:prstGeom>
        <a:solidFill>
          <a:srgbClr val="FF5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Plateforme GHT/IPA PSY</a:t>
          </a:r>
        </a:p>
      </dsp:txBody>
      <dsp:txXfrm>
        <a:off x="52126" y="2109573"/>
        <a:ext cx="1799763" cy="963558"/>
      </dsp:txXfrm>
    </dsp:sp>
    <dsp:sp modelId="{35B24688-E006-4EF3-A8D3-40D4A3519FF5}">
      <dsp:nvSpPr>
        <dsp:cNvPr id="0" name=""/>
        <dsp:cNvSpPr/>
      </dsp:nvSpPr>
      <dsp:spPr>
        <a:xfrm>
          <a:off x="4765320" y="3978012"/>
          <a:ext cx="1711038" cy="983434"/>
        </a:xfrm>
        <a:prstGeom prst="roundRect">
          <a:avLst/>
        </a:prstGeom>
        <a:solidFill>
          <a:srgbClr val="B9700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Protocoles en MSP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>
        <a:off x="4813327" y="4026019"/>
        <a:ext cx="1615024" cy="887420"/>
      </dsp:txXfrm>
    </dsp:sp>
    <dsp:sp modelId="{FA1A8D4D-0039-4FD9-A767-EB7CA7246CBA}">
      <dsp:nvSpPr>
        <dsp:cNvPr id="0" name=""/>
        <dsp:cNvSpPr/>
      </dsp:nvSpPr>
      <dsp:spPr>
        <a:xfrm>
          <a:off x="85035" y="3946657"/>
          <a:ext cx="1839450" cy="919725"/>
        </a:xfrm>
        <a:prstGeom prst="roundRect">
          <a:avLst/>
        </a:prstGeom>
        <a:solidFill>
          <a:srgbClr val="FF5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DSPP</a:t>
          </a:r>
        </a:p>
      </dsp:txBody>
      <dsp:txXfrm>
        <a:off x="129932" y="3991554"/>
        <a:ext cx="1749656" cy="829931"/>
      </dsp:txXfrm>
    </dsp:sp>
    <dsp:sp modelId="{ABFF02BE-6FBC-45C3-9B00-7229968080CF}">
      <dsp:nvSpPr>
        <dsp:cNvPr id="0" name=""/>
        <dsp:cNvSpPr/>
      </dsp:nvSpPr>
      <dsp:spPr>
        <a:xfrm>
          <a:off x="600320" y="568135"/>
          <a:ext cx="1839450" cy="919725"/>
        </a:xfrm>
        <a:prstGeom prst="roundRect">
          <a:avLst/>
        </a:prstGeom>
        <a:solidFill>
          <a:srgbClr val="FF5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Charte de partenariat MG/psy</a:t>
          </a:r>
        </a:p>
      </dsp:txBody>
      <dsp:txXfrm>
        <a:off x="645217" y="613032"/>
        <a:ext cx="1749656" cy="8299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1C5EB33-C387-49E7-91FC-1307EAE655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DA3F6A8-BB6F-4161-8586-CA60F9FF1D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9D1A0-A388-4B3C-913B-42908EC0110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3995830-9FD8-4606-A223-FEB3960876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8B7772-3080-49FC-BA57-F538F8A91B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77345-58A4-4012-A6F4-E79B9C13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080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577CC-2A74-4998-A08D-B78BAAB0A799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0E7A8-D22E-418C-9F12-C375998CE2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60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5:notes"/>
          <p:cNvSpPr txBox="1">
            <a:spLocks noGrp="1"/>
          </p:cNvSpPr>
          <p:nvPr>
            <p:ph type="body" idx="1"/>
          </p:nvPr>
        </p:nvSpPr>
        <p:spPr>
          <a:xfrm>
            <a:off x="685801" y="4400550"/>
            <a:ext cx="5486400" cy="428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Travaux</a:t>
            </a: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 du CMG et de la profession, </a:t>
            </a:r>
            <a:endParaRPr/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productions du CMG  Travaux de recherche, implication d’équipes </a:t>
            </a:r>
            <a:endParaRPr/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Relations partenariales </a:t>
            </a: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du CMG </a:t>
            </a: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avec les structures professionnelles et les institutions  (HAS, ministère)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Participation aux </a:t>
            </a: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travaux institutionnels</a:t>
            </a: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, notamment dans le cadre du </a:t>
            </a: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renforcement des psychologues,   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b="1">
                <a:latin typeface="Calibri"/>
                <a:ea typeface="Calibri"/>
                <a:cs typeface="Calibri"/>
                <a:sym typeface="Calibri"/>
              </a:rPr>
              <a:t>Terrain  : </a:t>
            </a: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Travaux</a:t>
            </a: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 de terrain dans MSP et CPTS + participation dans les PTSM </a:t>
            </a:r>
            <a:endParaRPr sz="12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ommunoication</a:t>
            </a:r>
            <a:endParaRPr sz="12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sz="1200" b="1">
                <a:latin typeface="Calibri"/>
                <a:ea typeface="Calibri"/>
                <a:cs typeface="Calibri"/>
                <a:sym typeface="Calibri"/>
              </a:rPr>
              <a:t>Formalisation </a:t>
            </a: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avec un webinaire (septembre 2021) organisé en présence des professionnels de terrain et de représentants des organisations ( document en cours de validation)</a:t>
            </a:r>
            <a:endParaRPr/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Communication différents congrès  : CNGE Lille 2021, congrès de psychiatrie 2021</a:t>
            </a:r>
            <a:endParaRPr/>
          </a:p>
          <a:p>
            <a:pPr marL="457200" lvl="0" indent="-29845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SzPts val="1100"/>
              <a:buChar char="●"/>
            </a:pPr>
            <a:r>
              <a:rPr lang="fr-FR" sz="1200">
                <a:latin typeface="Calibri"/>
                <a:ea typeface="Calibri"/>
                <a:cs typeface="Calibri"/>
                <a:sym typeface="Calibri"/>
              </a:rPr>
              <a:t>Séminaire du CMG  décembre 2021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5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>
            <a:extLst>
              <a:ext uri="{FF2B5EF4-FFF2-40B4-BE49-F238E27FC236}">
                <a16:creationId xmlns:a16="http://schemas.microsoft.com/office/drawing/2014/main" id="{FFF3FB09-C762-4D4C-A5BE-3F45A11CAF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>
            <a:extLst>
              <a:ext uri="{FF2B5EF4-FFF2-40B4-BE49-F238E27FC236}">
                <a16:creationId xmlns:a16="http://schemas.microsoft.com/office/drawing/2014/main" id="{45E8B38E-2DF8-4174-B175-F493F810BB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2772" name="Espace réservé du numéro de diapositive 3">
            <a:extLst>
              <a:ext uri="{FF2B5EF4-FFF2-40B4-BE49-F238E27FC236}">
                <a16:creationId xmlns:a16="http://schemas.microsoft.com/office/drawing/2014/main" id="{5E0CAB7E-2D10-4F52-8F5F-344001AFF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FC11A8-7F96-4859-93AF-4EAC2FA184D6}" type="slidenum">
              <a:rPr lang="fr-FR" altLang="fr-FR"/>
              <a:pPr>
                <a:spcBef>
                  <a:spcPct val="0"/>
                </a:spcBef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16372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BB00CF-2D0A-43F6-BC32-D12C746566D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9865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6650"/>
            <a:ext cx="5438125" cy="44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8A50BB-8345-4675-84B9-74F72A0E0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9AA48D-3F51-44E9-AF9C-25149B2CBB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35D2F8-9065-4D27-9E89-BD4911E48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4EF3A2-1496-49B3-834D-680FD5CC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7FCEC4-3045-4E43-B91D-76DF1642A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021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10C2A2-2337-4826-862A-BEA70AED5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6F1540-BD69-4D42-B23D-C4B760832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53336B-7D05-498F-9E7B-7BA9718C1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A247FA-B378-451A-B58B-7E27955F1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AEE244-A043-4C7D-9DEF-9E7D2F597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43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000B9C-0069-4958-833C-47361A94A1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DD682E-A237-4006-AA31-DE1D394EE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399784-E7FD-427C-8673-68B9AAC8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D60898-657B-4CB4-BB8B-A68C4A428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F74D63-D0FE-4754-87E4-872F0AA18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8152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6E319B-6A80-4328-9FBC-9B753AAEF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0" y="228600"/>
            <a:ext cx="10363200" cy="1143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>
            <a:extLst>
              <a:ext uri="{FF2B5EF4-FFF2-40B4-BE49-F238E27FC236}">
                <a16:creationId xmlns:a16="http://schemas.microsoft.com/office/drawing/2014/main" id="{1072F75B-9710-413C-97D4-6B1B20978949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B2E21F-DDED-43BE-807D-7F47A739B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9DA87E-0B92-46BB-97CC-15E55F1D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78818" y="6248400"/>
            <a:ext cx="3947583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098531-61FB-4F7F-B02E-A376D6801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946400" cy="457200"/>
          </a:xfrm>
        </p:spPr>
        <p:txBody>
          <a:bodyPr/>
          <a:lstStyle>
            <a:lvl1pPr algn="ctr">
              <a:defRPr b="0" i="0"/>
            </a:lvl1pPr>
          </a:lstStyle>
          <a:p>
            <a:pPr algn="l"/>
            <a:endParaRPr lang="fr-FR" altLang="fr-FR" b="1" i="1"/>
          </a:p>
          <a:p>
            <a:endParaRPr lang="fr-FR" altLang="fr-FR" b="1" i="1"/>
          </a:p>
          <a:p>
            <a:pPr algn="r"/>
            <a:fld id="{6AB06AF1-1D26-4559-9461-6945761A8F6C}" type="slidenum">
              <a:rPr lang="fr-FR" altLang="fr-FR"/>
              <a:pPr algn="r"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4518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D3FDCB-07CD-4892-881D-BB0A07CE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F3FD90-98F5-4827-88E5-AA86AC8B2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0635CA-05F9-42B2-B058-CE06089ED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238CE-877A-48A4-A8BC-E1DE7BE82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E17897-FB04-45FD-8BEE-9DF323828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52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3EB734-DC0F-4B7F-A8C1-DBC7F7304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5FB4BB-7782-4C70-94ED-A0C54940C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285068-B1DA-490C-B815-4325D56A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115DE8-94E7-43CC-A068-32756C211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E11D95-C1E3-4FBB-90C8-EAB599567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422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FE4A1F-32B9-492C-A491-7ACFFDA7D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F668A3-95BB-4098-9102-DB53FE9C2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617E5C8-25D8-43B1-88F6-3A31FB3B1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6364A7-1DEF-4F04-8DEB-7677F14D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D5375B-EE98-4DCF-9571-C888720E3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48D5DE-405D-45B3-9DCB-ABA2F54D0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59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3C311D-162D-4AA1-A57C-763220CFE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858EE0-A12F-4503-AE21-E32D1C802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9B57E3-0181-442C-AB4A-6C6B62DEC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D9A6992-54E3-4000-855E-25FC7356D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05F0D4B-A5CC-4317-B8D3-8A06435DE1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D6A1269-2E15-4D25-88ED-ECDB3B9EC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D31B19-8BC6-439E-839B-5C85938BE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3EB3764-D446-4FF2-B13F-1DE0D9EC1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6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B392A0-C06E-4C35-8EAB-ED1219CA6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149C14-0778-4E08-9D90-42292F08A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5A13841-67C0-42D0-AB49-DBD5D9004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445251-636A-47E4-864F-D42BEE35C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483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D2916C-2CC1-4174-A19A-3E955AF6F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85D7440-C881-4EDB-BBE0-A83915F9F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07F226D-E9D6-4AD9-8C62-97C96320A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97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09FBF3-1FE9-4E4B-ACCB-0A9F1369F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942A81-4D41-44E7-B5B7-47C03B20C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33ED95-61AB-4EA7-A180-ADE74560E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5134F9-9BE1-4303-918D-4241E6B33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3BFE99-4574-4350-98FB-2EC1FF9F0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A27F96-427F-4678-91BF-4F7FD090B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60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A1ADF8-78F7-497D-89CA-D75399B7B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992B94B-9759-43C1-BD37-FBA5B78F0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808892-2CF1-4CA8-9AA1-EE8137524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BEDBA1-5833-45F2-9380-2A80140B4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7962B7-84BD-43A2-8961-F820071EB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C2A861-D00C-4EA9-A54D-4D78D73A5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98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92B57BC-87EB-4839-86A7-7B791D9E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CCEBA1-178D-4808-AB84-4CA154782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161E42-F19D-4760-A04B-4AA0C22ED6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280BC-F484-4E51-8052-0AE467A3B067}" type="datetimeFigureOut">
              <a:rPr lang="fr-FR" smtClean="0"/>
              <a:t>04/10/2022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85D32A-FE52-4F58-ADED-3E74DFA79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2A4D81-30B8-4B52-B212-CA5822C0D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7DF41-4631-4210-9805-C46D11FF35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package" Target="../embeddings/Microsoft_Visio_Drawing1.vsdx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8332B0-3BC7-4054-8EF5-32FF1EA01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117" y="2113060"/>
            <a:ext cx="10001557" cy="2338134"/>
          </a:xfrm>
          <a:noFill/>
        </p:spPr>
        <p:txBody>
          <a:bodyPr anchor="ctr">
            <a:normAutofit fontScale="90000"/>
          </a:bodyPr>
          <a:lstStyle/>
          <a:p>
            <a:br>
              <a:rPr lang="fr-FR" sz="1200" b="1" dirty="0">
                <a:solidFill>
                  <a:srgbClr val="08080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fr-FR" sz="1200" b="1" dirty="0">
                <a:solidFill>
                  <a:srgbClr val="08080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fr-FR" sz="1200" b="1" dirty="0">
                <a:solidFill>
                  <a:srgbClr val="08080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sz="44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CPTS  et  PTSM :</a:t>
            </a:r>
            <a:b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</a:b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 </a:t>
            </a:r>
            <a:br>
              <a:rPr lang="fr-FR" sz="4000" b="1" dirty="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</a:br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U</a:t>
            </a:r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n cadre propice pour améliorer </a:t>
            </a:r>
            <a:br>
              <a:rPr lang="fr-FR" sz="36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</a:br>
            <a:br>
              <a:rPr lang="fr-FR" sz="36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</a:br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l’accès aux soins en santé mentale ?       </a:t>
            </a:r>
            <a:br>
              <a:rPr lang="fr-FR" sz="36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</a:br>
            <a:br>
              <a:rPr lang="fr-FR" sz="3600" b="1" dirty="0">
                <a:solidFill>
                  <a:schemeClr val="accent2">
                    <a:lumMod val="75000"/>
                  </a:schemeClr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</a:br>
            <a:br>
              <a:rPr lang="fr-FR" sz="2200" b="1" dirty="0">
                <a:solidFill>
                  <a:srgbClr val="08080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sz="2200" b="1" dirty="0">
                <a:solidFill>
                  <a:srgbClr val="08080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Marie-Hélène CERTAIN – Jennifer COURTET</a:t>
            </a:r>
            <a:br>
              <a:rPr lang="fr-FR" sz="2200" dirty="0">
                <a:solidFill>
                  <a:srgbClr val="08080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sz="1200" dirty="0">
              <a:solidFill>
                <a:srgbClr val="080808"/>
              </a:solidFill>
            </a:endParaRPr>
          </a:p>
        </p:txBody>
      </p:sp>
      <p:pic>
        <p:nvPicPr>
          <p:cNvPr id="5" name="Picture 230">
            <a:extLst>
              <a:ext uri="{FF2B5EF4-FFF2-40B4-BE49-F238E27FC236}">
                <a16:creationId xmlns:a16="http://schemas.microsoft.com/office/drawing/2014/main" id="{F247CF68-839A-4698-A90E-A6483539B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9978" y="547499"/>
            <a:ext cx="1793390" cy="554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4D34F3E-CF74-46CA-9595-E99AAB57D0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3" y="432500"/>
            <a:ext cx="2225233" cy="94496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58D134A-8F9C-4414-A64F-FB17D07E9D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38" y="547499"/>
            <a:ext cx="2335957" cy="60228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E7B2186-D9FC-43E4-8A3A-E9BAAA3488D7}"/>
              </a:ext>
            </a:extLst>
          </p:cNvPr>
          <p:cNvSpPr/>
          <p:nvPr/>
        </p:nvSpPr>
        <p:spPr>
          <a:xfrm>
            <a:off x="597419" y="5567833"/>
            <a:ext cx="1362633" cy="430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CPTS NORD EST 78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5359FED-00C5-4450-8DBD-CFC8A454C9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240" y="5151692"/>
            <a:ext cx="1337656" cy="126288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D64D2E4-5BEA-4E7F-84AD-08654D09FD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525" y="5155139"/>
            <a:ext cx="1156586" cy="1156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39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3AF906-0539-4DAB-8DDC-13928C1C7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" y="95251"/>
            <a:ext cx="11763375" cy="1314449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2">
                    <a:lumMod val="75000"/>
                  </a:schemeClr>
                </a:solidFill>
              </a:rPr>
              <a:t>Quelles ressources pour quels besoins et/ou problèmes </a:t>
            </a:r>
            <a:r>
              <a:rPr lang="fr-FR" sz="4000" b="1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</a:rPr>
              <a:t>? </a:t>
            </a:r>
            <a:endParaRPr lang="fr-F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9FC7F8-FF1B-40E9-A35E-7DB7B9C38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789" y="1520455"/>
            <a:ext cx="5457511" cy="46660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200" b="1" dirty="0">
                <a:ea typeface="Times New Roman" panose="02020603050405020304" pitchFamily="18" charset="0"/>
              </a:rPr>
              <a:t>Soins</a:t>
            </a:r>
            <a:endParaRPr lang="fr-FR" sz="2200" dirty="0">
              <a:ea typeface="Times New Roman" panose="02020603050405020304" pitchFamily="18" charset="0"/>
            </a:endParaRPr>
          </a:p>
          <a:p>
            <a:pPr lvl="0"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2200" dirty="0">
                <a:ea typeface="Times New Roman" panose="02020603050405020304" pitchFamily="18" charset="0"/>
              </a:rPr>
              <a:t>PS : Médecins généralistes/ psychiatres, médecins addictologues,  psychologues, etc.</a:t>
            </a:r>
          </a:p>
          <a:p>
            <a:pPr lvl="0"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2200" dirty="0">
                <a:ea typeface="Times New Roman" panose="02020603050405020304" pitchFamily="18" charset="0"/>
              </a:rPr>
              <a:t>Ambulatoire , établissements, dont CMP, psychiatrie privée.</a:t>
            </a:r>
          </a:p>
          <a:p>
            <a:pPr lvl="0"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2200" dirty="0">
                <a:ea typeface="Times New Roman" panose="02020603050405020304" pitchFamily="18" charset="0"/>
              </a:rPr>
              <a:t>Dispositifs et filières spécialisés .</a:t>
            </a:r>
          </a:p>
          <a:p>
            <a:pPr marL="342900" lvl="0" indent="-342900">
              <a:buFont typeface="Arial" panose="020B0604020202020204" pitchFamily="34" charset="0"/>
              <a:buChar char="-"/>
            </a:pPr>
            <a:endParaRPr lang="fr-FR" sz="22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200" b="1" dirty="0">
                <a:ea typeface="Times New Roman" panose="02020603050405020304" pitchFamily="18" charset="0"/>
              </a:rPr>
              <a:t>Médico-social et social</a:t>
            </a:r>
            <a:endParaRPr lang="fr-FR" sz="2200" dirty="0">
              <a:ea typeface="Times New Roman" panose="02020603050405020304" pitchFamily="18" charset="0"/>
            </a:endParaRPr>
          </a:p>
          <a:p>
            <a:pPr lvl="0"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2200" dirty="0">
                <a:ea typeface="Times New Roman" panose="02020603050405020304" pitchFamily="18" charset="0"/>
              </a:rPr>
              <a:t>Travailleurs sociaux, médiateurs, CCAS.</a:t>
            </a:r>
          </a:p>
          <a:p>
            <a:pPr lvl="0"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2200" dirty="0">
                <a:ea typeface="Times New Roman" panose="02020603050405020304" pitchFamily="18" charset="0"/>
              </a:rPr>
              <a:t>ESAT, lieux de vie.</a:t>
            </a:r>
          </a:p>
          <a:p>
            <a:pPr lvl="0"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2200" dirty="0">
                <a:ea typeface="Times New Roman" panose="02020603050405020304" pitchFamily="18" charset="0"/>
              </a:rPr>
              <a:t>Associations.</a:t>
            </a:r>
          </a:p>
          <a:p>
            <a:pPr marL="0" lvl="0" indent="0">
              <a:buNone/>
            </a:pPr>
            <a:endParaRPr lang="fr-FR" sz="2200" dirty="0">
              <a:ea typeface="Times New Roman" panose="02020603050405020304" pitchFamily="18" charset="0"/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81CD8AF-AD07-FE4F-A501-6CCFCFA87DEE}"/>
              </a:ext>
            </a:extLst>
          </p:cNvPr>
          <p:cNvSpPr txBox="1">
            <a:spLocks/>
          </p:cNvSpPr>
          <p:nvPr/>
        </p:nvSpPr>
        <p:spPr>
          <a:xfrm>
            <a:off x="6096000" y="1752600"/>
            <a:ext cx="5724211" cy="3533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200" b="1" dirty="0">
                <a:solidFill>
                  <a:srgbClr val="B20A39"/>
                </a:solidFill>
                <a:ea typeface="Times New Roman" panose="02020603050405020304" pitchFamily="18" charset="0"/>
              </a:rPr>
              <a:t>Quelles organisations capables d’allier  </a:t>
            </a:r>
            <a:br>
              <a:rPr lang="fr-FR" sz="2200" b="1" dirty="0">
                <a:solidFill>
                  <a:srgbClr val="B20A39"/>
                </a:solidFill>
                <a:ea typeface="Times New Roman" panose="02020603050405020304" pitchFamily="18" charset="0"/>
              </a:rPr>
            </a:br>
            <a:r>
              <a:rPr lang="fr-FR" sz="2200" b="1" dirty="0">
                <a:solidFill>
                  <a:srgbClr val="B20A39"/>
                </a:solidFill>
                <a:ea typeface="Times New Roman" panose="02020603050405020304" pitchFamily="18" charset="0"/>
              </a:rPr>
              <a:t>soins, médico- social et social </a:t>
            </a:r>
            <a:br>
              <a:rPr lang="fr-FR" sz="2200" b="1" dirty="0">
                <a:solidFill>
                  <a:srgbClr val="B20A39"/>
                </a:solidFill>
                <a:ea typeface="Times New Roman" panose="02020603050405020304" pitchFamily="18" charset="0"/>
              </a:rPr>
            </a:br>
            <a:r>
              <a:rPr lang="fr-FR" sz="2200" b="1" dirty="0">
                <a:solidFill>
                  <a:srgbClr val="B20A39"/>
                </a:solidFill>
                <a:ea typeface="Times New Roman" panose="02020603050405020304" pitchFamily="18" charset="0"/>
              </a:rPr>
              <a:t>sur les territoires ?</a:t>
            </a:r>
          </a:p>
          <a:p>
            <a:pPr marL="457200" indent="-457200">
              <a:buClr>
                <a:srgbClr val="B20A39"/>
              </a:buClr>
              <a:buFont typeface="+mj-lt"/>
              <a:buAutoNum type="arabicPeriod"/>
            </a:pPr>
            <a:r>
              <a:rPr lang="fr-FR" sz="2000" b="1" dirty="0">
                <a:ea typeface="Times New Roman" panose="02020603050405020304" pitchFamily="18" charset="0"/>
              </a:rPr>
              <a:t>Organisation de proximité : ESP  / MSP / CDS</a:t>
            </a:r>
          </a:p>
          <a:p>
            <a:pPr marL="457200" indent="-457200">
              <a:buClr>
                <a:srgbClr val="B20A39"/>
              </a:buClr>
              <a:buFont typeface="+mj-lt"/>
              <a:buAutoNum type="arabicPeriod"/>
            </a:pPr>
            <a:r>
              <a:rPr lang="fr-FR" sz="2000" b="1" dirty="0">
                <a:ea typeface="Times New Roman" panose="02020603050405020304" pitchFamily="18" charset="0"/>
              </a:rPr>
              <a:t>Organisations territoriales : CPTS/  DAC / PLATEFORMES </a:t>
            </a:r>
            <a:br>
              <a:rPr lang="fr-FR" sz="2000" b="1" dirty="0">
                <a:ea typeface="Times New Roman" panose="02020603050405020304" pitchFamily="18" charset="0"/>
              </a:rPr>
            </a:br>
            <a:r>
              <a:rPr lang="fr-FR" sz="2000" b="1" dirty="0">
                <a:ea typeface="Times New Roman" panose="02020603050405020304" pitchFamily="18" charset="0"/>
              </a:rPr>
              <a:t>Dispositifs locaux en relation avec AAP</a:t>
            </a:r>
          </a:p>
          <a:p>
            <a:pPr marL="457200" indent="-457200">
              <a:buClr>
                <a:srgbClr val="B20A39"/>
              </a:buClr>
              <a:buFont typeface="+mj-lt"/>
              <a:buAutoNum type="arabicPeriod"/>
            </a:pPr>
            <a:r>
              <a:rPr lang="fr-FR" sz="2000" b="1" dirty="0">
                <a:ea typeface="Times New Roman" panose="02020603050405020304" pitchFamily="18" charset="0"/>
              </a:rPr>
              <a:t>Filières thématiques de 2ème et 3ème ligne</a:t>
            </a:r>
          </a:p>
          <a:p>
            <a:pPr marL="355600" indent="-355600">
              <a:buClr>
                <a:srgbClr val="B20A39"/>
              </a:buClr>
              <a:buFont typeface="Police système Courant"/>
              <a:buChar char="►"/>
            </a:pPr>
            <a:endParaRPr lang="fr-FR" sz="22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rgbClr val="C00000"/>
                </a:solidFill>
                <a:ea typeface="Times New Roman" panose="02020603050405020304" pitchFamily="18" charset="0"/>
              </a:rPr>
              <a:t>Ceci doit s’intégrer et nourrir le PTSM </a:t>
            </a:r>
          </a:p>
          <a:p>
            <a:endParaRPr lang="fr-FR" sz="2200" dirty="0"/>
          </a:p>
          <a:p>
            <a:endParaRPr lang="fr-FR" sz="2200" dirty="0"/>
          </a:p>
        </p:txBody>
      </p:sp>
      <p:sp>
        <p:nvSpPr>
          <p:cNvPr id="6" name="Parenthèse fermante 5">
            <a:extLst>
              <a:ext uri="{FF2B5EF4-FFF2-40B4-BE49-F238E27FC236}">
                <a16:creationId xmlns:a16="http://schemas.microsoft.com/office/drawing/2014/main" id="{A9B420DC-9D78-8B4D-8550-E843FF056B47}"/>
              </a:ext>
            </a:extLst>
          </p:cNvPr>
          <p:cNvSpPr/>
          <p:nvPr/>
        </p:nvSpPr>
        <p:spPr>
          <a:xfrm>
            <a:off x="5681662" y="1520455"/>
            <a:ext cx="147638" cy="4380283"/>
          </a:xfrm>
          <a:prstGeom prst="rightBracket">
            <a:avLst/>
          </a:prstGeom>
          <a:ln w="53975">
            <a:solidFill>
              <a:srgbClr val="B20A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538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DE47AF-A803-8CD3-8F2C-6B64906A5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35" y="134471"/>
            <a:ext cx="11322423" cy="958569"/>
          </a:xfrm>
        </p:spPr>
        <p:txBody>
          <a:bodyPr/>
          <a:lstStyle/>
          <a:p>
            <a:r>
              <a:rPr lang="fr-FR" sz="3600" b="1" dirty="0">
                <a:solidFill>
                  <a:schemeClr val="accent2">
                    <a:lumMod val="75000"/>
                  </a:schemeClr>
                </a:solidFill>
              </a:rPr>
              <a:t>Place des CPTS dans l’écosystème</a:t>
            </a:r>
          </a:p>
        </p:txBody>
      </p:sp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5DD20764-59A2-C1F0-8C3D-831D852A0F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809000"/>
              </p:ext>
            </p:extLst>
          </p:nvPr>
        </p:nvGraphicFramePr>
        <p:xfrm>
          <a:off x="1003300" y="1003300"/>
          <a:ext cx="10058400" cy="552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0067770" imgH="6686550" progId="Visio.Drawing.15">
                  <p:embed/>
                </p:oleObj>
              </mc:Choice>
              <mc:Fallback>
                <p:oleObj r:id="rId2" imgW="10067770" imgH="6686550" progId="Visio.Drawing.15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5DD20764-59A2-C1F0-8C3D-831D852A0F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003300"/>
                        <a:ext cx="10058400" cy="5522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9694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AD101B-06B6-4E40-9ADD-E8060F4AC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293" y="365125"/>
            <a:ext cx="10515601" cy="1325563"/>
          </a:xfrm>
          <a:prstGeom prst="ellipse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Des actions dans différents champs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547F000B-B199-4953-8441-93273BECC7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229049"/>
              </p:ext>
            </p:extLst>
          </p:nvPr>
        </p:nvGraphicFramePr>
        <p:xfrm>
          <a:off x="838200" y="1905358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9733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èche : en arc 7">
            <a:extLst>
              <a:ext uri="{FF2B5EF4-FFF2-40B4-BE49-F238E27FC236}">
                <a16:creationId xmlns:a16="http://schemas.microsoft.com/office/drawing/2014/main" id="{E7D6E827-8E00-412B-AC8E-59178C63DADE}"/>
              </a:ext>
            </a:extLst>
          </p:cNvPr>
          <p:cNvSpPr/>
          <p:nvPr/>
        </p:nvSpPr>
        <p:spPr>
          <a:xfrm rot="843976">
            <a:off x="3090601" y="423601"/>
            <a:ext cx="6010797" cy="6010797"/>
          </a:xfrm>
          <a:prstGeom prst="circularArrow">
            <a:avLst>
              <a:gd name="adj1" fmla="val 5544"/>
              <a:gd name="adj2" fmla="val 330680"/>
              <a:gd name="adj3" fmla="val 14500917"/>
              <a:gd name="adj4" fmla="val 15137040"/>
              <a:gd name="adj5" fmla="val 5757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83DB7275-20A6-4C85-B857-945023E968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598302"/>
              </p:ext>
            </p:extLst>
          </p:nvPr>
        </p:nvGraphicFramePr>
        <p:xfrm>
          <a:off x="2578812" y="313765"/>
          <a:ext cx="6763367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A1A5879E-186D-4ED6-923D-23954E522310}"/>
              </a:ext>
            </a:extLst>
          </p:cNvPr>
          <p:cNvSpPr txBox="1"/>
          <p:nvPr/>
        </p:nvSpPr>
        <p:spPr>
          <a:xfrm flipH="1">
            <a:off x="9342179" y="1024595"/>
            <a:ext cx="28498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accent2">
                    <a:lumMod val="75000"/>
                  </a:schemeClr>
                </a:solidFill>
              </a:rPr>
              <a:t>Des dispositifs pertinents pour les soins primaires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59566D7-7C4A-76EF-7164-775F0605C92C}"/>
              </a:ext>
            </a:extLst>
          </p:cNvPr>
          <p:cNvSpPr txBox="1"/>
          <p:nvPr/>
        </p:nvSpPr>
        <p:spPr>
          <a:xfrm>
            <a:off x="8897420" y="3361765"/>
            <a:ext cx="3000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Travail  pluriprofessionnel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308B594-A98F-27DE-78D4-28AB31F332C5}"/>
              </a:ext>
            </a:extLst>
          </p:cNvPr>
          <p:cNvSpPr txBox="1"/>
          <p:nvPr/>
        </p:nvSpPr>
        <p:spPr>
          <a:xfrm>
            <a:off x="525777" y="961842"/>
            <a:ext cx="2217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5050"/>
                </a:solidFill>
              </a:rPr>
              <a:t>Coordination hôpital et psychiatrie</a:t>
            </a:r>
          </a:p>
        </p:txBody>
      </p:sp>
    </p:spTree>
    <p:extLst>
      <p:ext uri="{BB962C8B-B14F-4D97-AF65-F5344CB8AC3E}">
        <p14:creationId xmlns:p14="http://schemas.microsoft.com/office/powerpoint/2010/main" val="97845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 rot="10800000">
            <a:off x="4007335" y="718025"/>
            <a:ext cx="4602582" cy="5655452"/>
          </a:xfrm>
          <a:prstGeom prst="triangle">
            <a:avLst>
              <a:gd name="adj" fmla="val 50000"/>
            </a:avLst>
          </a:prstGeom>
          <a:solidFill>
            <a:srgbClr val="D8E2F3"/>
          </a:solidFill>
          <a:ln>
            <a:noFill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endParaRPr sz="1052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"/>
          <p:cNvCxnSpPr>
            <a:endCxn id="84" idx="0"/>
          </p:cNvCxnSpPr>
          <p:nvPr/>
        </p:nvCxnSpPr>
        <p:spPr>
          <a:xfrm flipH="1">
            <a:off x="6308626" y="722714"/>
            <a:ext cx="63113" cy="5650763"/>
          </a:xfrm>
          <a:prstGeom prst="straightConnector1">
            <a:avLst/>
          </a:prstGeom>
          <a:noFill/>
          <a:ln w="31750" cap="flat" cmpd="sng">
            <a:solidFill>
              <a:srgbClr val="00B0F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86" name="Google Shape;86;p1"/>
          <p:cNvSpPr/>
          <p:nvPr/>
        </p:nvSpPr>
        <p:spPr>
          <a:xfrm>
            <a:off x="5349590" y="726213"/>
            <a:ext cx="2081052" cy="287726"/>
          </a:xfrm>
          <a:prstGeom prst="rect">
            <a:avLst/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Parcours tous âges</a:t>
            </a:r>
            <a:endParaRPr sz="1013"/>
          </a:p>
        </p:txBody>
      </p:sp>
      <p:sp>
        <p:nvSpPr>
          <p:cNvPr id="87" name="Google Shape;87;p1"/>
          <p:cNvSpPr/>
          <p:nvPr/>
        </p:nvSpPr>
        <p:spPr>
          <a:xfrm>
            <a:off x="4523012" y="3236794"/>
            <a:ext cx="3441625" cy="1429934"/>
          </a:xfrm>
          <a:prstGeom prst="roundRect">
            <a:avLst>
              <a:gd name="adj" fmla="val 16667"/>
            </a:avLst>
          </a:prstGeom>
          <a:solidFill>
            <a:srgbClr val="A8D08C">
              <a:alpha val="49803"/>
            </a:srgbClr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endParaRPr sz="1052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5334194" y="4886182"/>
            <a:ext cx="2006080" cy="1062528"/>
          </a:xfrm>
          <a:prstGeom prst="roundRect">
            <a:avLst>
              <a:gd name="adj" fmla="val 16667"/>
            </a:avLst>
          </a:prstGeom>
          <a:solidFill>
            <a:srgbClr val="E1EFD8">
              <a:alpha val="49803"/>
            </a:srgbClr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endParaRPr sz="1052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4205312" y="1400775"/>
            <a:ext cx="4069878" cy="1655762"/>
          </a:xfrm>
          <a:prstGeom prst="roundRect">
            <a:avLst>
              <a:gd name="adj" fmla="val 16667"/>
            </a:avLst>
          </a:prstGeom>
          <a:solidFill>
            <a:schemeClr val="accent6">
              <a:alpha val="49803"/>
            </a:schemeClr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endParaRPr sz="1052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5608293" y="2081575"/>
            <a:ext cx="1374438" cy="273721"/>
          </a:xfrm>
          <a:prstGeom prst="rect">
            <a:avLst/>
          </a:prstGeom>
          <a:solidFill>
            <a:schemeClr val="accent1">
              <a:alpha val="31764"/>
            </a:schemeClr>
          </a:solidFill>
          <a:ln>
            <a:noFill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 sz="1013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Médecin    Traitant</a:t>
            </a:r>
            <a:endParaRPr sz="1013"/>
          </a:p>
        </p:txBody>
      </p:sp>
      <p:sp>
        <p:nvSpPr>
          <p:cNvPr id="91" name="Google Shape;91;p1"/>
          <p:cNvSpPr txBox="1"/>
          <p:nvPr/>
        </p:nvSpPr>
        <p:spPr>
          <a:xfrm>
            <a:off x="3867086" y="215696"/>
            <a:ext cx="4602582" cy="363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25706" rIns="51427" bIns="25706" anchor="t" anchorCtr="0">
            <a:spAutoFit/>
          </a:bodyPr>
          <a:lstStyle/>
          <a:p>
            <a:pPr algn="ctr"/>
            <a:r>
              <a:rPr lang="fr-FR" sz="1013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Gradation des soins – gradation des ressources </a:t>
            </a:r>
            <a:endParaRPr sz="1013"/>
          </a:p>
          <a:p>
            <a:pPr algn="ctr"/>
            <a:r>
              <a:rPr lang="fr-FR"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la prévention /repérage  au diagnostic et à la prise en charge/ accompagnement</a:t>
            </a:r>
            <a:endParaRPr sz="1013"/>
          </a:p>
        </p:txBody>
      </p:sp>
      <p:sp>
        <p:nvSpPr>
          <p:cNvPr id="92" name="Google Shape;92;p1"/>
          <p:cNvSpPr/>
          <p:nvPr/>
        </p:nvSpPr>
        <p:spPr>
          <a:xfrm>
            <a:off x="5454301" y="6095883"/>
            <a:ext cx="673797" cy="223363"/>
          </a:xfrm>
          <a:prstGeom prst="rect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00" scaled="0"/>
          </a:gra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 sz="788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Sanitaire</a:t>
            </a:r>
            <a:endParaRPr sz="1013"/>
          </a:p>
        </p:txBody>
      </p:sp>
      <p:sp>
        <p:nvSpPr>
          <p:cNvPr id="93" name="Google Shape;93;p1"/>
          <p:cNvSpPr/>
          <p:nvPr/>
        </p:nvSpPr>
        <p:spPr>
          <a:xfrm>
            <a:off x="6504328" y="6093511"/>
            <a:ext cx="721773" cy="223363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 sz="788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Médicosocial, social</a:t>
            </a:r>
            <a:endParaRPr sz="1013"/>
          </a:p>
        </p:txBody>
      </p:sp>
      <p:sp>
        <p:nvSpPr>
          <p:cNvPr id="94" name="Google Shape;94;p1"/>
          <p:cNvSpPr/>
          <p:nvPr/>
        </p:nvSpPr>
        <p:spPr>
          <a:xfrm>
            <a:off x="3536258" y="1910355"/>
            <a:ext cx="603107" cy="616162"/>
          </a:xfrm>
          <a:prstGeom prst="rect">
            <a:avLst/>
          </a:prstGeom>
          <a:solidFill>
            <a:srgbClr val="A8D08C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 sz="78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1° ligne: soins primaires</a:t>
            </a:r>
            <a:endParaRPr sz="1013"/>
          </a:p>
        </p:txBody>
      </p:sp>
      <p:sp>
        <p:nvSpPr>
          <p:cNvPr id="95" name="Google Shape;95;p1"/>
          <p:cNvSpPr/>
          <p:nvPr/>
        </p:nvSpPr>
        <p:spPr>
          <a:xfrm>
            <a:off x="3568869" y="1324618"/>
            <a:ext cx="907200" cy="118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 sz="67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Signes d’appels</a:t>
            </a:r>
            <a:endParaRPr sz="1013"/>
          </a:p>
        </p:txBody>
      </p:sp>
      <p:sp>
        <p:nvSpPr>
          <p:cNvPr id="96" name="Google Shape;96;p1"/>
          <p:cNvSpPr/>
          <p:nvPr/>
        </p:nvSpPr>
        <p:spPr>
          <a:xfrm>
            <a:off x="4011041" y="2057433"/>
            <a:ext cx="907139" cy="118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 sz="675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Repérage</a:t>
            </a:r>
            <a:endParaRPr sz="1013"/>
          </a:p>
        </p:txBody>
      </p:sp>
      <p:sp>
        <p:nvSpPr>
          <p:cNvPr id="97" name="Google Shape;97;p1"/>
          <p:cNvSpPr/>
          <p:nvPr/>
        </p:nvSpPr>
        <p:spPr>
          <a:xfrm>
            <a:off x="3800876" y="3588478"/>
            <a:ext cx="603107" cy="616162"/>
          </a:xfrm>
          <a:prstGeom prst="rect">
            <a:avLst/>
          </a:prstGeom>
          <a:solidFill>
            <a:srgbClr val="C4E0B2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 sz="78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2° ligne: soins secondaires</a:t>
            </a:r>
            <a:endParaRPr sz="1013"/>
          </a:p>
        </p:txBody>
      </p:sp>
      <p:sp>
        <p:nvSpPr>
          <p:cNvPr id="98" name="Google Shape;98;p1"/>
          <p:cNvSpPr/>
          <p:nvPr/>
        </p:nvSpPr>
        <p:spPr>
          <a:xfrm>
            <a:off x="4565812" y="5119377"/>
            <a:ext cx="603107" cy="616162"/>
          </a:xfrm>
          <a:prstGeom prst="rect">
            <a:avLst/>
          </a:prstGeom>
          <a:solidFill>
            <a:srgbClr val="E1EFD8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/>
            <a:r>
              <a:rPr lang="fr-FR" sz="78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3° ligne: soins tertiaires</a:t>
            </a:r>
            <a:endParaRPr sz="1013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C4E9B8-898B-4FA1-88DA-D22A59C7C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0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sz="4000" b="1" i="1" dirty="0">
                <a:solidFill>
                  <a:schemeClr val="accent2">
                    <a:lumMod val="75000"/>
                  </a:schemeClr>
                </a:solidFill>
              </a:rPr>
              <a:t>« La santé mentale, c’est l’affaire de tous » </a:t>
            </a:r>
            <a:br>
              <a:rPr lang="fr-FR" b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dirty="0">
                <a:solidFill>
                  <a:srgbClr val="8F549C"/>
                </a:solidFill>
              </a:rPr>
            </a:br>
            <a:endParaRPr lang="fr-FR" dirty="0">
              <a:solidFill>
                <a:srgbClr val="8F549C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80F365-6805-44A6-BD18-F4ED0A5D2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789" y="1756879"/>
            <a:ext cx="11354637" cy="4843945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10000"/>
              </a:lnSpc>
              <a:spcAft>
                <a:spcPts val="800"/>
              </a:spcAft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5500" b="1" dirty="0"/>
              <a:t>Enjeu sociétal qui nécessite la mobilisation de tous les acteurs. </a:t>
            </a:r>
          </a:p>
          <a:p>
            <a:pPr>
              <a:lnSpc>
                <a:spcPct val="110000"/>
              </a:lnSpc>
              <a:spcAft>
                <a:spcPts val="800"/>
              </a:spcAft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5500" b="1" dirty="0"/>
              <a:t>Organisation graduée des parcours en santé mentale</a:t>
            </a:r>
            <a:r>
              <a:rPr lang="fr-FR" sz="5500" dirty="0"/>
              <a:t>, adaptée à la situation du patient, quel que soit le stade du problème ou de la maladie, constitue un objectif réaliste. </a:t>
            </a:r>
          </a:p>
          <a:p>
            <a:pPr>
              <a:lnSpc>
                <a:spcPct val="110000"/>
              </a:lnSpc>
              <a:spcAft>
                <a:spcPts val="800"/>
              </a:spcAft>
              <a:buClr>
                <a:srgbClr val="B20A39"/>
              </a:buClr>
              <a:buFont typeface="Wingdings" pitchFamily="2" charset="2"/>
              <a:buChar char="§"/>
            </a:pPr>
            <a:r>
              <a:rPr lang="fr-FR" sz="5500" dirty="0"/>
              <a:t>Formalisation de cette organisation graduée dans les PTSM, les CPTS en sont un maillon clé, pour impliquer les acteurs de proximité.</a:t>
            </a:r>
          </a:p>
          <a:p>
            <a:pPr marL="0" indent="0" algn="ctr">
              <a:buNone/>
            </a:pPr>
            <a:r>
              <a:rPr lang="fr-FR" sz="5100" b="1" dirty="0">
                <a:solidFill>
                  <a:srgbClr val="B20A3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 Le juste soin au bon moment pour la bonne personne » </a:t>
            </a:r>
          </a:p>
          <a:p>
            <a:pPr marL="0" indent="0" algn="ctr">
              <a:buNone/>
            </a:pPr>
            <a:endParaRPr lang="fr-FR" sz="5100" b="1" dirty="0">
              <a:solidFill>
                <a:srgbClr val="B20A3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5100" b="1" dirty="0">
                <a:solidFill>
                  <a:srgbClr val="B20A3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Passer des constats et des discours aux actes dans une approche pragmatique</a:t>
            </a:r>
          </a:p>
          <a:p>
            <a:pPr marL="0" indent="0" algn="ctr">
              <a:buNone/>
            </a:pPr>
            <a:endParaRPr lang="fr-FR" dirty="0">
              <a:solidFill>
                <a:srgbClr val="B20A3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5500" b="1" dirty="0">
                <a:ea typeface="Calibri" panose="020F0502020204030204" pitchFamily="34" charset="0"/>
                <a:cs typeface="Times New Roman" panose="02020603050405020304" pitchFamily="18" charset="0"/>
              </a:rPr>
              <a:t>Comment?  </a:t>
            </a:r>
          </a:p>
          <a:p>
            <a:pPr marL="0" indent="0" algn="ctr">
              <a:buNone/>
            </a:pPr>
            <a:endParaRPr lang="fr-FR" sz="5100" b="1" dirty="0">
              <a:solidFill>
                <a:srgbClr val="B20A3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8000" b="1" dirty="0">
                <a:solidFill>
                  <a:srgbClr val="B20A3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Des lignes directrices </a:t>
            </a:r>
            <a:br>
              <a:rPr lang="fr-FR" dirty="0">
                <a:solidFill>
                  <a:srgbClr val="B20A3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>
              <a:solidFill>
                <a:srgbClr val="B20A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438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E234CF4-802C-4AA1-B540-36C3B838C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"/>
            <a:ext cx="606972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233984"/>
            <a:ext cx="606972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D800584-727A-48CF-8223-244AD9717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6967" y="-1"/>
            <a:ext cx="5038344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351D265-A304-4545-B6E5-433F59F58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650" y="1332952"/>
            <a:ext cx="3926898" cy="3921176"/>
          </a:xfrm>
        </p:spPr>
        <p:txBody>
          <a:bodyPr anchor="ctr">
            <a:normAutofit/>
          </a:bodyPr>
          <a:lstStyle/>
          <a:p>
            <a:r>
              <a:rPr lang="fr-FR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un parcours de santé mentale </a:t>
            </a:r>
            <a:br>
              <a:rPr lang="fr-FR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réfléchi, </a:t>
            </a:r>
            <a:br>
              <a:rPr lang="fr-FR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pertinent </a:t>
            </a:r>
            <a:br>
              <a:rPr lang="fr-FR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efficient </a:t>
            </a:r>
            <a:endParaRPr lang="fr-FR" sz="3800" b="1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0CED441-B73B-4907-9AF2-614CEAC6A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8720" y="73152"/>
            <a:ext cx="1178966" cy="232963"/>
            <a:chOff x="5422392" y="64008"/>
            <a:chExt cx="1178966" cy="232963"/>
          </a:xfrm>
        </p:grpSpPr>
        <p:sp>
          <p:nvSpPr>
            <p:cNvPr id="26" name="Rectangle 64">
              <a:extLst>
                <a:ext uri="{FF2B5EF4-FFF2-40B4-BE49-F238E27FC236}">
                  <a16:creationId xmlns:a16="http://schemas.microsoft.com/office/drawing/2014/main" id="{A03170C9-14E4-4D47-827E-51518FA9C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22213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6">
              <a:extLst>
                <a:ext uri="{FF2B5EF4-FFF2-40B4-BE49-F238E27FC236}">
                  <a16:creationId xmlns:a16="http://schemas.microsoft.com/office/drawing/2014/main" id="{757EFF12-1826-499E-94C2-AF4400A66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22213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4">
              <a:extLst>
                <a:ext uri="{FF2B5EF4-FFF2-40B4-BE49-F238E27FC236}">
                  <a16:creationId xmlns:a16="http://schemas.microsoft.com/office/drawing/2014/main" id="{20CC511B-2DB0-4523-82ED-40CCC5C7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8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6CB93565-67D6-49DD-8D4E-4685AC81A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8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4">
              <a:extLst>
                <a:ext uri="{FF2B5EF4-FFF2-40B4-BE49-F238E27FC236}">
                  <a16:creationId xmlns:a16="http://schemas.microsoft.com/office/drawing/2014/main" id="{AE9D45A7-FFB3-4E69-A4EC-FAA3489B0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2303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A29467A6-0F59-4991-89B5-35408BD725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2303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AA726CA1-9A94-4AF0-B9DD-3572C692A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47347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EB03BD70-FD68-460B-A88B-005DAB5BED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47347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>
              <a:extLst>
                <a:ext uri="{FF2B5EF4-FFF2-40B4-BE49-F238E27FC236}">
                  <a16:creationId xmlns:a16="http://schemas.microsoft.com/office/drawing/2014/main" id="{C1040543-6AB1-4FE1-8946-59D0E7BB8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22392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BEEF4851-38D3-48A2-B05D-269771626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22392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4">
              <a:extLst>
                <a:ext uri="{FF2B5EF4-FFF2-40B4-BE49-F238E27FC236}">
                  <a16:creationId xmlns:a16="http://schemas.microsoft.com/office/drawing/2014/main" id="{DEC37F16-C638-42B2-AA09-CA5142D85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46990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0AC31779-80E9-4BF3-9703-F63FE8094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46990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4">
              <a:extLst>
                <a:ext uri="{FF2B5EF4-FFF2-40B4-BE49-F238E27FC236}">
                  <a16:creationId xmlns:a16="http://schemas.microsoft.com/office/drawing/2014/main" id="{D71CA5FF-D764-4C4E-8854-E5875684F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22035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1A1FA9D-7285-4D42-ADF3-BC14114B2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22035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4">
              <a:extLst>
                <a:ext uri="{FF2B5EF4-FFF2-40B4-BE49-F238E27FC236}">
                  <a16:creationId xmlns:a16="http://schemas.microsoft.com/office/drawing/2014/main" id="{A1E40F6A-5F88-46D9-A510-00D54F0B8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97080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38C555D-926A-4092-966E-1BC7E455F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97080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58D049FF-3E13-4E3E-A5BE-CF5253B8E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72124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A16547CF-5B03-4E57-B466-A0FDCECAD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72124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4">
              <a:extLst>
                <a:ext uri="{FF2B5EF4-FFF2-40B4-BE49-F238E27FC236}">
                  <a16:creationId xmlns:a16="http://schemas.microsoft.com/office/drawing/2014/main" id="{84C012C4-5959-40D5-8A7B-8542BD4B98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47169" y="6400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6">
              <a:extLst>
                <a:ext uri="{FF2B5EF4-FFF2-40B4-BE49-F238E27FC236}">
                  <a16:creationId xmlns:a16="http://schemas.microsoft.com/office/drawing/2014/main" id="{8C7DF75A-2C0D-4388-A295-397333ADB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47169" y="237744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0BF053-B1FA-41D4-B42E-737657FD9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7915" y="499833"/>
            <a:ext cx="6000107" cy="5581226"/>
          </a:xfrm>
        </p:spPr>
        <p:txBody>
          <a:bodyPr anchor="ctr"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fr-FR" sz="2200" dirty="0"/>
              <a:t>Renforcer le rôle du médecin généraliste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200" dirty="0"/>
              <a:t>Favoriser un accompagnement intégratif 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200" dirty="0"/>
              <a:t>Respecter la hiérarchisation des niveaux de soins 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200" dirty="0"/>
              <a:t>Développer les pratiques collaboratives </a:t>
            </a:r>
          </a:p>
          <a:p>
            <a:pPr marL="342900" lvl="0" indent="-342900">
              <a:buFont typeface="+mj-lt"/>
              <a:buAutoNum type="arabicPeriod"/>
            </a:pPr>
            <a:r>
              <a:rPr lang="fr-FR" sz="2200" dirty="0"/>
              <a:t>Soutenir les organisations territoriales </a:t>
            </a:r>
          </a:p>
          <a:p>
            <a:pPr marL="342900" lvl="0" indent="-342900">
              <a:spcAft>
                <a:spcPts val="800"/>
              </a:spcAft>
              <a:buFont typeface="+mj-lt"/>
              <a:buAutoNum type="arabicPeriod"/>
            </a:pPr>
            <a:r>
              <a:rPr lang="fr-FR" sz="2200" dirty="0"/>
              <a:t>Construire des réponses institutionnelles adaptées 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200" dirty="0"/>
              <a:t>Encourager les innovations organisationnelles impliquant les soins de santé primaires .</a:t>
            </a:r>
          </a:p>
        </p:txBody>
      </p:sp>
    </p:spTree>
    <p:extLst>
      <p:ext uri="{BB962C8B-B14F-4D97-AF65-F5344CB8AC3E}">
        <p14:creationId xmlns:p14="http://schemas.microsoft.com/office/powerpoint/2010/main" val="231612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FE8FAD-BAEE-444D-A750-6CE30FDB5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371" y="1689059"/>
            <a:ext cx="11354637" cy="3090759"/>
          </a:xfrm>
        </p:spPr>
        <p:txBody>
          <a:bodyPr>
            <a:normAutofit/>
          </a:bodyPr>
          <a:lstStyle/>
          <a:p>
            <a:pPr algn="ctr"/>
            <a:endParaRPr lang="fr-FR" sz="4000" dirty="0"/>
          </a:p>
          <a:p>
            <a:pPr marL="0" indent="0" algn="ctr">
              <a:buNone/>
            </a:pPr>
            <a:endParaRPr lang="fr-FR" sz="4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12AF33-0FF9-4373-A2B3-208277FF1C4A}"/>
              </a:ext>
            </a:extLst>
          </p:cNvPr>
          <p:cNvSpPr/>
          <p:nvPr/>
        </p:nvSpPr>
        <p:spPr>
          <a:xfrm>
            <a:off x="2774386" y="2967335"/>
            <a:ext cx="6643229" cy="83099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Merci pour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3800703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629D5ABD-9A67-44A0-B35D-C5F913065F86}"/>
              </a:ext>
            </a:extLst>
          </p:cNvPr>
          <p:cNvSpPr/>
          <p:nvPr/>
        </p:nvSpPr>
        <p:spPr>
          <a:xfrm rot="10800000">
            <a:off x="4007335" y="718025"/>
            <a:ext cx="4602582" cy="565545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5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E5B602-F1CB-48DC-AC0F-0ACAE08A4B89}"/>
              </a:ext>
            </a:extLst>
          </p:cNvPr>
          <p:cNvSpPr/>
          <p:nvPr/>
        </p:nvSpPr>
        <p:spPr>
          <a:xfrm>
            <a:off x="3636976" y="6391333"/>
            <a:ext cx="4981090" cy="43140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25" b="1" dirty="0">
                <a:solidFill>
                  <a:schemeClr val="tx1"/>
                </a:solidFill>
              </a:rPr>
              <a:t>Fiche outil:</a:t>
            </a:r>
          </a:p>
          <a:p>
            <a:pPr algn="ctr"/>
            <a:r>
              <a:rPr lang="fr-FR" sz="1125" b="1" dirty="0">
                <a:solidFill>
                  <a:schemeClr val="tx1"/>
                </a:solidFill>
              </a:rPr>
              <a:t>Parcours de soins/ santé en santé mentale - Organisation territoriale CPTS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37C9F1A-2200-4390-8097-68AAF2875F0E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6308626" y="722666"/>
            <a:ext cx="63150" cy="5650811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3B078CB5-AAF5-471C-B8DF-9419B82CF711}"/>
              </a:ext>
            </a:extLst>
          </p:cNvPr>
          <p:cNvSpPr/>
          <p:nvPr/>
        </p:nvSpPr>
        <p:spPr>
          <a:xfrm>
            <a:off x="5331250" y="564184"/>
            <a:ext cx="2081052" cy="522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B0F0"/>
                </a:solidFill>
              </a:rPr>
              <a:t>Parcours ado-jeune adulte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5461DED-761F-4AAA-A042-BFD655F0A3C0}"/>
              </a:ext>
            </a:extLst>
          </p:cNvPr>
          <p:cNvGrpSpPr/>
          <p:nvPr/>
        </p:nvGrpSpPr>
        <p:grpSpPr>
          <a:xfrm>
            <a:off x="4501726" y="3236939"/>
            <a:ext cx="3441625" cy="1429934"/>
            <a:chOff x="415481" y="4730291"/>
            <a:chExt cx="8713382" cy="2542105"/>
          </a:xfrm>
        </p:grpSpPr>
        <p:sp>
          <p:nvSpPr>
            <p:cNvPr id="6" name="Rectangle : coins arrondis 5">
              <a:extLst>
                <a:ext uri="{FF2B5EF4-FFF2-40B4-BE49-F238E27FC236}">
                  <a16:creationId xmlns:a16="http://schemas.microsoft.com/office/drawing/2014/main" id="{18B669F3-8924-4300-A38E-35D1AA6AE1EE}"/>
                </a:ext>
              </a:extLst>
            </p:cNvPr>
            <p:cNvSpPr/>
            <p:nvPr/>
          </p:nvSpPr>
          <p:spPr>
            <a:xfrm>
              <a:off x="415481" y="4730291"/>
              <a:ext cx="8713382" cy="2542105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50000"/>
              </a:schemeClr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53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7E894F6-A623-4464-AB1E-D5F8C23F7E9F}"/>
                </a:ext>
              </a:extLst>
            </p:cNvPr>
            <p:cNvSpPr/>
            <p:nvPr/>
          </p:nvSpPr>
          <p:spPr>
            <a:xfrm>
              <a:off x="5394574" y="5184302"/>
              <a:ext cx="1978150" cy="43784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675" dirty="0">
                  <a:solidFill>
                    <a:srgbClr val="002060"/>
                  </a:solidFill>
                </a:rPr>
                <a:t>Réseaux de santé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FCB496B-C57A-48A1-9D8A-D4F3B3A60C5D}"/>
                </a:ext>
              </a:extLst>
            </p:cNvPr>
            <p:cNvSpPr/>
            <p:nvPr/>
          </p:nvSpPr>
          <p:spPr>
            <a:xfrm>
              <a:off x="5672198" y="5865803"/>
              <a:ext cx="1017322" cy="42174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675" dirty="0">
                  <a:solidFill>
                    <a:srgbClr val="002060"/>
                  </a:solidFill>
                </a:rPr>
                <a:t>DAC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A35098F-87A5-4628-9CB9-778560C3D6BD}"/>
                </a:ext>
              </a:extLst>
            </p:cNvPr>
            <p:cNvSpPr/>
            <p:nvPr/>
          </p:nvSpPr>
          <p:spPr>
            <a:xfrm>
              <a:off x="3074955" y="5997262"/>
              <a:ext cx="1655158" cy="52589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675" dirty="0">
                  <a:solidFill>
                    <a:srgbClr val="002060"/>
                  </a:solidFill>
                </a:rPr>
                <a:t>DSA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3CA33DC-595A-4044-89A5-021A91C2BC7C}"/>
                </a:ext>
              </a:extLst>
            </p:cNvPr>
            <p:cNvSpPr/>
            <p:nvPr/>
          </p:nvSpPr>
          <p:spPr>
            <a:xfrm>
              <a:off x="1001458" y="4930575"/>
              <a:ext cx="3772183" cy="42174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675" dirty="0">
                  <a:solidFill>
                    <a:srgbClr val="002060"/>
                  </a:solidFill>
                </a:rPr>
                <a:t>Médecins spécialistes en ambulatoire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2E2185E6-312A-4E21-AC4D-F699C16566C9}"/>
              </a:ext>
            </a:extLst>
          </p:cNvPr>
          <p:cNvGrpSpPr/>
          <p:nvPr/>
        </p:nvGrpSpPr>
        <p:grpSpPr>
          <a:xfrm>
            <a:off x="5334194" y="4886182"/>
            <a:ext cx="2006080" cy="1062528"/>
            <a:chOff x="346162" y="2314309"/>
            <a:chExt cx="8782900" cy="1970419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C3852550-E694-4C6C-AAF3-C8DDDD7580E3}"/>
                </a:ext>
              </a:extLst>
            </p:cNvPr>
            <p:cNvSpPr/>
            <p:nvPr/>
          </p:nvSpPr>
          <p:spPr>
            <a:xfrm>
              <a:off x="346162" y="2314309"/>
              <a:ext cx="8782900" cy="197041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53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1FDA020-E2B7-410B-BC8C-78BE53F71980}"/>
                </a:ext>
              </a:extLst>
            </p:cNvPr>
            <p:cNvSpPr/>
            <p:nvPr/>
          </p:nvSpPr>
          <p:spPr>
            <a:xfrm>
              <a:off x="2688721" y="3070162"/>
              <a:ext cx="2048891" cy="538354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675" dirty="0">
                  <a:solidFill>
                    <a:srgbClr val="002060"/>
                  </a:solidFill>
                </a:rPr>
                <a:t>Hôpital 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5ED2964-4AE3-4915-91A6-A49CFA659E07}"/>
                </a:ext>
              </a:extLst>
            </p:cNvPr>
            <p:cNvSpPr/>
            <p:nvPr/>
          </p:nvSpPr>
          <p:spPr>
            <a:xfrm>
              <a:off x="526471" y="2314311"/>
              <a:ext cx="3802183" cy="547586"/>
            </a:xfrm>
            <a:prstGeom prst="rect">
              <a:avLst/>
            </a:prstGeom>
            <a:gradFill>
              <a:gsLst>
                <a:gs pos="0">
                  <a:schemeClr val="accent2">
                    <a:lumMod val="67000"/>
                  </a:schemeClr>
                </a:gs>
                <a:gs pos="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</a:gra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675" dirty="0">
                  <a:solidFill>
                    <a:srgbClr val="002060"/>
                  </a:solidFill>
                </a:rPr>
                <a:t>Hôpital de jour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CEEF4ED-5476-4C4A-A812-7DF93C385111}"/>
                </a:ext>
              </a:extLst>
            </p:cNvPr>
            <p:cNvSpPr/>
            <p:nvPr/>
          </p:nvSpPr>
          <p:spPr>
            <a:xfrm>
              <a:off x="4929596" y="3295587"/>
              <a:ext cx="3525932" cy="841072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675" dirty="0">
                  <a:solidFill>
                    <a:srgbClr val="002060"/>
                  </a:solidFill>
                </a:rPr>
                <a:t>Lieux de vie et d’hébergement       (FAM, MECS, foyer pour ado)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FEBFEFF-B2E8-4E5D-9C3A-80BF70F4377C}"/>
                </a:ext>
              </a:extLst>
            </p:cNvPr>
            <p:cNvSpPr/>
            <p:nvPr/>
          </p:nvSpPr>
          <p:spPr>
            <a:xfrm>
              <a:off x="4989612" y="2507871"/>
              <a:ext cx="3336567" cy="405891"/>
            </a:xfrm>
            <a:prstGeom prst="rect">
              <a:avLst/>
            </a:prstGeom>
            <a:gradFill>
              <a:gsLst>
                <a:gs pos="0">
                  <a:schemeClr val="accent4">
                    <a:lumMod val="67000"/>
                  </a:schemeClr>
                </a:gs>
                <a:gs pos="1100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</a:gradFill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675" dirty="0">
                  <a:solidFill>
                    <a:srgbClr val="002060"/>
                  </a:solidFill>
                </a:rPr>
                <a:t>ESAT / SESSAD</a:t>
              </a:r>
            </a:p>
          </p:txBody>
        </p:sp>
      </p:grp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CD23BF96-3149-4D21-9313-F9DCBA707C61}"/>
              </a:ext>
            </a:extLst>
          </p:cNvPr>
          <p:cNvSpPr/>
          <p:nvPr/>
        </p:nvSpPr>
        <p:spPr>
          <a:xfrm>
            <a:off x="4222845" y="1441674"/>
            <a:ext cx="4069878" cy="1655762"/>
          </a:xfrm>
          <a:prstGeom prst="roundRect">
            <a:avLst/>
          </a:prstGeom>
          <a:solidFill>
            <a:schemeClr val="accent6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53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6AF4B9-0117-427D-A9BE-28162BB45264}"/>
              </a:ext>
            </a:extLst>
          </p:cNvPr>
          <p:cNvSpPr/>
          <p:nvPr/>
        </p:nvSpPr>
        <p:spPr>
          <a:xfrm>
            <a:off x="5608293" y="2081575"/>
            <a:ext cx="1374438" cy="273721"/>
          </a:xfrm>
          <a:prstGeom prst="rect">
            <a:avLst/>
          </a:prstGeom>
          <a:solidFill>
            <a:schemeClr val="accent1">
              <a:alpha val="32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13" dirty="0">
                <a:solidFill>
                  <a:srgbClr val="002060"/>
                </a:solidFill>
              </a:rPr>
              <a:t>Médecin    Traitant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8116DA-C285-41C4-9C24-721D01C0C74F}"/>
              </a:ext>
            </a:extLst>
          </p:cNvPr>
          <p:cNvSpPr/>
          <p:nvPr/>
        </p:nvSpPr>
        <p:spPr>
          <a:xfrm>
            <a:off x="4950239" y="2661256"/>
            <a:ext cx="517178" cy="2513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SESAME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F3B5912-782D-451D-A81B-14425F509DDA}"/>
              </a:ext>
            </a:extLst>
          </p:cNvPr>
          <p:cNvSpPr/>
          <p:nvPr/>
        </p:nvSpPr>
        <p:spPr>
          <a:xfrm>
            <a:off x="6825011" y="2591190"/>
            <a:ext cx="728187" cy="2696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Services sociaux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662F76-2439-479A-802D-20A2763AC344}"/>
              </a:ext>
            </a:extLst>
          </p:cNvPr>
          <p:cNvSpPr/>
          <p:nvPr/>
        </p:nvSpPr>
        <p:spPr>
          <a:xfrm>
            <a:off x="7079357" y="2151007"/>
            <a:ext cx="847812" cy="3419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Associations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4EC7051-3FA5-4305-8822-C5C53E9F7AD9}"/>
              </a:ext>
            </a:extLst>
          </p:cNvPr>
          <p:cNvSpPr/>
          <p:nvPr/>
        </p:nvSpPr>
        <p:spPr>
          <a:xfrm>
            <a:off x="4476009" y="1405299"/>
            <a:ext cx="864120" cy="3169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Médecine scolaire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7D8C6B6-C91A-4FCC-9761-A8D01F26AE1E}"/>
              </a:ext>
            </a:extLst>
          </p:cNvPr>
          <p:cNvSpPr/>
          <p:nvPr/>
        </p:nvSpPr>
        <p:spPr>
          <a:xfrm>
            <a:off x="7316214" y="1883743"/>
            <a:ext cx="868451" cy="2494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Ateliers santé ville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74D3553-1C6D-478E-A22D-D5C8ED349915}"/>
              </a:ext>
            </a:extLst>
          </p:cNvPr>
          <p:cNvSpPr/>
          <p:nvPr/>
        </p:nvSpPr>
        <p:spPr>
          <a:xfrm>
            <a:off x="5463277" y="1792128"/>
            <a:ext cx="821289" cy="2723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Psychomotricien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51188F6-41CA-41CB-ABDB-22C4E49BD782}"/>
              </a:ext>
            </a:extLst>
          </p:cNvPr>
          <p:cNvSpPr/>
          <p:nvPr/>
        </p:nvSpPr>
        <p:spPr>
          <a:xfrm>
            <a:off x="4307843" y="2737219"/>
            <a:ext cx="686590" cy="2337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ASALEE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1F7997-03CC-42FB-AD27-2489C6842FCF}"/>
              </a:ext>
            </a:extLst>
          </p:cNvPr>
          <p:cNvSpPr/>
          <p:nvPr/>
        </p:nvSpPr>
        <p:spPr>
          <a:xfrm>
            <a:off x="4778507" y="1767707"/>
            <a:ext cx="773662" cy="3169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Psychologue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B683D8A-CB51-4C3A-B002-B25E14182E6D}"/>
              </a:ext>
            </a:extLst>
          </p:cNvPr>
          <p:cNvSpPr/>
          <p:nvPr/>
        </p:nvSpPr>
        <p:spPr>
          <a:xfrm>
            <a:off x="5447668" y="1482315"/>
            <a:ext cx="836898" cy="272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Orthophoniste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3BAEB27-3458-4816-9259-4AF1AF1C7ADB}"/>
              </a:ext>
            </a:extLst>
          </p:cNvPr>
          <p:cNvSpPr/>
          <p:nvPr/>
        </p:nvSpPr>
        <p:spPr>
          <a:xfrm>
            <a:off x="6642575" y="1500399"/>
            <a:ext cx="1093652" cy="3193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Animateurs/éducateurs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AAAD88E-3664-4572-BC63-C9D220359BDD}"/>
              </a:ext>
            </a:extLst>
          </p:cNvPr>
          <p:cNvSpPr txBox="1"/>
          <p:nvPr/>
        </p:nvSpPr>
        <p:spPr>
          <a:xfrm>
            <a:off x="3867086" y="215695"/>
            <a:ext cx="4602582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13" b="1" dirty="0"/>
              <a:t>Gradation des soins – gradation des ressources </a:t>
            </a:r>
          </a:p>
          <a:p>
            <a:pPr algn="ctr"/>
            <a:r>
              <a:rPr lang="fr-FR" sz="1013" dirty="0"/>
              <a:t>De la prévention /repérage  au diagnostic et à la prise en charge/ accompagnement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5F5369-EB32-4DAD-8004-75D89E9E5AC0}"/>
              </a:ext>
            </a:extLst>
          </p:cNvPr>
          <p:cNvSpPr/>
          <p:nvPr/>
        </p:nvSpPr>
        <p:spPr>
          <a:xfrm>
            <a:off x="5454301" y="6095883"/>
            <a:ext cx="673797" cy="2233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88" dirty="0">
                <a:solidFill>
                  <a:srgbClr val="002060"/>
                </a:solidFill>
              </a:rPr>
              <a:t>Sanitaire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A8E24E8-49E8-465F-BEAD-147CFC52C275}"/>
              </a:ext>
            </a:extLst>
          </p:cNvPr>
          <p:cNvSpPr/>
          <p:nvPr/>
        </p:nvSpPr>
        <p:spPr>
          <a:xfrm>
            <a:off x="6504328" y="6093511"/>
            <a:ext cx="721773" cy="22336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88" dirty="0">
                <a:solidFill>
                  <a:srgbClr val="002060"/>
                </a:solidFill>
              </a:rPr>
              <a:t>Médicosocial social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7BA809F-C9BA-43A1-9CC3-1D4BDECED2D2}"/>
              </a:ext>
            </a:extLst>
          </p:cNvPr>
          <p:cNvSpPr/>
          <p:nvPr/>
        </p:nvSpPr>
        <p:spPr>
          <a:xfrm>
            <a:off x="4175613" y="759284"/>
            <a:ext cx="1052408" cy="30075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/>
              <a:t>Prévention éducative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D8B5AF8-6608-42F1-AA2B-B739DEED32D8}"/>
              </a:ext>
            </a:extLst>
          </p:cNvPr>
          <p:cNvSpPr/>
          <p:nvPr/>
        </p:nvSpPr>
        <p:spPr>
          <a:xfrm>
            <a:off x="5036343" y="1156788"/>
            <a:ext cx="801205" cy="230655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/>
              <a:t>Ecole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D86B179-646B-4E82-BD8E-A999FCAFDDF3}"/>
              </a:ext>
            </a:extLst>
          </p:cNvPr>
          <p:cNvSpPr/>
          <p:nvPr/>
        </p:nvSpPr>
        <p:spPr>
          <a:xfrm>
            <a:off x="6423888" y="1154425"/>
            <a:ext cx="733675" cy="268758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/>
              <a:t>Lieu de travail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6B06847-9F03-432B-917E-B168638326A3}"/>
              </a:ext>
            </a:extLst>
          </p:cNvPr>
          <p:cNvSpPr/>
          <p:nvPr/>
        </p:nvSpPr>
        <p:spPr>
          <a:xfrm>
            <a:off x="7736226" y="754347"/>
            <a:ext cx="733441" cy="242966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/>
              <a:t>Lieu de vie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8BBC3B2-9BED-489E-B29B-DE5FC10E7509}"/>
              </a:ext>
            </a:extLst>
          </p:cNvPr>
          <p:cNvSpPr/>
          <p:nvPr/>
        </p:nvSpPr>
        <p:spPr>
          <a:xfrm>
            <a:off x="7367320" y="997313"/>
            <a:ext cx="989419" cy="279915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/>
              <a:t>Environnement de vie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1FD320-D26B-4ABF-99AF-378666567C68}"/>
              </a:ext>
            </a:extLst>
          </p:cNvPr>
          <p:cNvSpPr/>
          <p:nvPr/>
        </p:nvSpPr>
        <p:spPr>
          <a:xfrm>
            <a:off x="3536258" y="1910355"/>
            <a:ext cx="603107" cy="6161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88" dirty="0">
                <a:solidFill>
                  <a:schemeClr val="tx1"/>
                </a:solidFill>
              </a:rPr>
              <a:t>1° ligne: soins primaires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14A00B0-7F80-4090-867B-AA54AE5FB5D8}"/>
              </a:ext>
            </a:extLst>
          </p:cNvPr>
          <p:cNvSpPr/>
          <p:nvPr/>
        </p:nvSpPr>
        <p:spPr>
          <a:xfrm>
            <a:off x="3568869" y="1324618"/>
            <a:ext cx="907139" cy="118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FF0000"/>
                </a:solidFill>
              </a:rPr>
              <a:t>Signes d’appels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AE50EFE-86E3-4505-8F55-0EF6DBFCB2A5}"/>
              </a:ext>
            </a:extLst>
          </p:cNvPr>
          <p:cNvSpPr/>
          <p:nvPr/>
        </p:nvSpPr>
        <p:spPr>
          <a:xfrm>
            <a:off x="4011041" y="2057433"/>
            <a:ext cx="907139" cy="118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FF0000"/>
                </a:solidFill>
              </a:rPr>
              <a:t>Repérage</a:t>
            </a:r>
          </a:p>
        </p:txBody>
      </p:sp>
      <p:sp>
        <p:nvSpPr>
          <p:cNvPr id="34" name="Organigramme : Stockage à accès séquentiel 33">
            <a:extLst>
              <a:ext uri="{FF2B5EF4-FFF2-40B4-BE49-F238E27FC236}">
                <a16:creationId xmlns:a16="http://schemas.microsoft.com/office/drawing/2014/main" id="{EAE98948-0014-4464-AF85-03B86A474C2E}"/>
              </a:ext>
            </a:extLst>
          </p:cNvPr>
          <p:cNvSpPr/>
          <p:nvPr/>
        </p:nvSpPr>
        <p:spPr>
          <a:xfrm rot="20473245">
            <a:off x="4326328" y="2138629"/>
            <a:ext cx="976191" cy="544550"/>
          </a:xfrm>
          <a:prstGeom prst="flowChartMagnetic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FF0000"/>
                </a:solidFill>
              </a:rPr>
              <a:t>Pré évaluation pluri</a:t>
            </a:r>
          </a:p>
          <a:p>
            <a:pPr algn="ctr"/>
            <a:r>
              <a:rPr lang="fr-FR" sz="675" dirty="0">
                <a:solidFill>
                  <a:srgbClr val="FF0000"/>
                </a:solidFill>
              </a:rPr>
              <a:t>professionnelle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43E6302-53E7-437A-9731-EAAABD32368F}"/>
              </a:ext>
            </a:extLst>
          </p:cNvPr>
          <p:cNvSpPr/>
          <p:nvPr/>
        </p:nvSpPr>
        <p:spPr>
          <a:xfrm>
            <a:off x="3800876" y="3588478"/>
            <a:ext cx="603107" cy="6161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88" dirty="0">
                <a:solidFill>
                  <a:schemeClr val="tx1"/>
                </a:solidFill>
              </a:rPr>
              <a:t>2° ligne: soins secondaires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7B88344-9346-4BA2-B14A-0BF5DC2BB563}"/>
              </a:ext>
            </a:extLst>
          </p:cNvPr>
          <p:cNvSpPr/>
          <p:nvPr/>
        </p:nvSpPr>
        <p:spPr>
          <a:xfrm>
            <a:off x="4565812" y="5119377"/>
            <a:ext cx="603107" cy="6161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88" dirty="0">
                <a:solidFill>
                  <a:schemeClr val="tx1"/>
                </a:solidFill>
              </a:rPr>
              <a:t>3° ligne: soins tertiaires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B8F3498-5E96-4015-9ABC-0140753BEC6D}"/>
              </a:ext>
            </a:extLst>
          </p:cNvPr>
          <p:cNvSpPr/>
          <p:nvPr/>
        </p:nvSpPr>
        <p:spPr>
          <a:xfrm>
            <a:off x="5457312" y="3604685"/>
            <a:ext cx="567446" cy="27058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CAMSP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F75C9B9-DEF2-4282-A453-53728FF1217D}"/>
              </a:ext>
            </a:extLst>
          </p:cNvPr>
          <p:cNvSpPr/>
          <p:nvPr/>
        </p:nvSpPr>
        <p:spPr>
          <a:xfrm>
            <a:off x="4354875" y="1730595"/>
            <a:ext cx="480800" cy="2653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PMI</a:t>
            </a:r>
          </a:p>
        </p:txBody>
      </p:sp>
      <p:sp>
        <p:nvSpPr>
          <p:cNvPr id="62" name="Organigramme : Stockage à accès séquentiel 61">
            <a:extLst>
              <a:ext uri="{FF2B5EF4-FFF2-40B4-BE49-F238E27FC236}">
                <a16:creationId xmlns:a16="http://schemas.microsoft.com/office/drawing/2014/main" id="{B41CFB13-4A08-4AA2-8156-A14552799D3A}"/>
              </a:ext>
            </a:extLst>
          </p:cNvPr>
          <p:cNvSpPr/>
          <p:nvPr/>
        </p:nvSpPr>
        <p:spPr>
          <a:xfrm rot="20473245">
            <a:off x="4527951" y="3933684"/>
            <a:ext cx="976191" cy="544550"/>
          </a:xfrm>
          <a:prstGeom prst="flowChartMagnetic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FF0000"/>
                </a:solidFill>
              </a:rPr>
              <a:t>Evaluation                 </a:t>
            </a:r>
            <a:r>
              <a:rPr lang="fr-FR" sz="563" dirty="0">
                <a:solidFill>
                  <a:srgbClr val="FF0000"/>
                </a:solidFill>
              </a:rPr>
              <a:t>PDAP/PCO/MDPH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B8F3498-5E96-4015-9ABC-0140753BEC6D}"/>
              </a:ext>
            </a:extLst>
          </p:cNvPr>
          <p:cNvSpPr/>
          <p:nvPr/>
        </p:nvSpPr>
        <p:spPr>
          <a:xfrm>
            <a:off x="5615604" y="4352752"/>
            <a:ext cx="512494" cy="2483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CMPP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8662F76-2439-479A-802D-20A2763AC344}"/>
              </a:ext>
            </a:extLst>
          </p:cNvPr>
          <p:cNvSpPr/>
          <p:nvPr/>
        </p:nvSpPr>
        <p:spPr>
          <a:xfrm>
            <a:off x="7569380" y="2652832"/>
            <a:ext cx="765157" cy="3419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Foyer de jeune travailleur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A35098F-87A5-4628-9CB9-778560C3D6BD}"/>
              </a:ext>
            </a:extLst>
          </p:cNvPr>
          <p:cNvSpPr/>
          <p:nvPr/>
        </p:nvSpPr>
        <p:spPr>
          <a:xfrm>
            <a:off x="5447668" y="2452818"/>
            <a:ext cx="757729" cy="5419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Equipe de coordination en santé mentale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1FDA020-E2B7-410B-BC8C-78BE53F71980}"/>
              </a:ext>
            </a:extLst>
          </p:cNvPr>
          <p:cNvSpPr/>
          <p:nvPr/>
        </p:nvSpPr>
        <p:spPr>
          <a:xfrm>
            <a:off x="5361886" y="5288789"/>
            <a:ext cx="549848" cy="4467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Equipe post-Urgences 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18BDB2B-A279-45FC-9E97-ED9F88860DEF}"/>
              </a:ext>
            </a:extLst>
          </p:cNvPr>
          <p:cNvSpPr/>
          <p:nvPr/>
        </p:nvSpPr>
        <p:spPr>
          <a:xfrm>
            <a:off x="6842853" y="3229439"/>
            <a:ext cx="942256" cy="2450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Pole Autonomie Territorial  (MDPH)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DB6AD5C-B49A-4772-A6D1-58B87BA9298A}"/>
              </a:ext>
            </a:extLst>
          </p:cNvPr>
          <p:cNvSpPr/>
          <p:nvPr/>
        </p:nvSpPr>
        <p:spPr>
          <a:xfrm>
            <a:off x="6475005" y="4121954"/>
            <a:ext cx="992895" cy="3626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75" dirty="0">
                <a:solidFill>
                  <a:srgbClr val="002060"/>
                </a:solidFill>
              </a:rPr>
              <a:t>Territoire Action Départemental TAD /SAS</a:t>
            </a:r>
          </a:p>
        </p:txBody>
      </p:sp>
    </p:spTree>
    <p:extLst>
      <p:ext uri="{BB962C8B-B14F-4D97-AF65-F5344CB8AC3E}">
        <p14:creationId xmlns:p14="http://schemas.microsoft.com/office/powerpoint/2010/main" val="2303952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7F32AE0A-D73B-479C-8A08-E0A03383A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31349"/>
              </p:ext>
            </p:extLst>
          </p:nvPr>
        </p:nvGraphicFramePr>
        <p:xfrm>
          <a:off x="671513" y="1243012"/>
          <a:ext cx="10744200" cy="4443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3137">
                  <a:extLst>
                    <a:ext uri="{9D8B030D-6E8A-4147-A177-3AD203B41FA5}">
                      <a16:colId xmlns:a16="http://schemas.microsoft.com/office/drawing/2014/main" val="4001704063"/>
                    </a:ext>
                  </a:extLst>
                </a:gridCol>
                <a:gridCol w="2700338">
                  <a:extLst>
                    <a:ext uri="{9D8B030D-6E8A-4147-A177-3AD203B41FA5}">
                      <a16:colId xmlns:a16="http://schemas.microsoft.com/office/drawing/2014/main" val="1557086743"/>
                    </a:ext>
                  </a:extLst>
                </a:gridCol>
                <a:gridCol w="3251610">
                  <a:extLst>
                    <a:ext uri="{9D8B030D-6E8A-4147-A177-3AD203B41FA5}">
                      <a16:colId xmlns:a16="http://schemas.microsoft.com/office/drawing/2014/main" val="2842750754"/>
                    </a:ext>
                  </a:extLst>
                </a:gridCol>
                <a:gridCol w="2549115">
                  <a:extLst>
                    <a:ext uri="{9D8B030D-6E8A-4147-A177-3AD203B41FA5}">
                      <a16:colId xmlns:a16="http://schemas.microsoft.com/office/drawing/2014/main" val="58630460"/>
                    </a:ext>
                  </a:extLst>
                </a:gridCol>
              </a:tblGrid>
              <a:tr h="236620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Sanitaire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Médico-social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Social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791288"/>
                  </a:ext>
                </a:extLst>
              </a:tr>
              <a:tr h="1183098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1ère ligne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Soins de santé primaires</a:t>
                      </a: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Equipe soins primaires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 ASALEE</a:t>
                      </a: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 SESAME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auto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Territoire de proximité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CCAS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Ateliers santé ville, </a:t>
                      </a: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CLSM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-484505"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indent="-484505"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indent="-484505"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Animateurs /éducateurs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Services sociaux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Associations</a:t>
                      </a: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auto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Collectivités territoriales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Institutions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MDPH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Conseil Départemental</a:t>
                      </a: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CPAM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740128"/>
                  </a:ext>
                </a:extLst>
              </a:tr>
              <a:tr h="1348310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fr-FR" sz="1800" b="1" baseline="30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ème</a:t>
                      </a: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ligne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Soins secondaires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Spécialistes ambulatoires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DSP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CMP /CMPI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Dispositifs territoriaux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Réseaux de santé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DAC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455052"/>
                  </a:ext>
                </a:extLst>
              </a:tr>
              <a:tr h="1603948"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3ème ligne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Hôpital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Hôpital de jour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ESAT / SESSAD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Lieux de vie et d’hébergement  (FAM SAMSAH)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eaLnBrk="0" hangingPunct="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Dispositifs spécialisés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225810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539F4DC9-CD75-1C44-ADED-B6277415BFE1}"/>
              </a:ext>
            </a:extLst>
          </p:cNvPr>
          <p:cNvSpPr txBox="1"/>
          <p:nvPr/>
        </p:nvSpPr>
        <p:spPr>
          <a:xfrm>
            <a:off x="571711" y="465555"/>
            <a:ext cx="92975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B20A39"/>
              </a:buClr>
            </a:pPr>
            <a:r>
              <a:rPr lang="fr-FR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Gradation des soins / gradation des ressources</a:t>
            </a:r>
          </a:p>
        </p:txBody>
      </p:sp>
    </p:spTree>
    <p:extLst>
      <p:ext uri="{BB962C8B-B14F-4D97-AF65-F5344CB8AC3E}">
        <p14:creationId xmlns:p14="http://schemas.microsoft.com/office/powerpoint/2010/main" val="120581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>
            <a:extLst>
              <a:ext uri="{FF2B5EF4-FFF2-40B4-BE49-F238E27FC236}">
                <a16:creationId xmlns:a16="http://schemas.microsoft.com/office/drawing/2014/main" id="{48E0B58B-2953-4EE7-A48C-0C381B912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744" y="163624"/>
            <a:ext cx="8001000" cy="576262"/>
          </a:xfrm>
          <a:noFill/>
          <a:ln/>
          <a:extLst>
            <a:ext uri="{91240B29-F687-4F45-9708-019B960494DF}">
              <a14:hiddenLine xmlns:a14="http://schemas.microsoft.com/office/drawing/2010/main" w="19050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r>
              <a:rPr lang="fr-FR" altLang="fr-FR" b="1" dirty="0">
                <a:solidFill>
                  <a:schemeClr val="accent2">
                    <a:lumMod val="75000"/>
                  </a:schemeClr>
                </a:solidFill>
              </a:rPr>
              <a:t>L’éventail des soins de santé</a:t>
            </a:r>
          </a:p>
        </p:txBody>
      </p:sp>
      <p:sp>
        <p:nvSpPr>
          <p:cNvPr id="408579" name="Line 3">
            <a:extLst>
              <a:ext uri="{FF2B5EF4-FFF2-40B4-BE49-F238E27FC236}">
                <a16:creationId xmlns:a16="http://schemas.microsoft.com/office/drawing/2014/main" id="{A23B0D7C-2383-4867-AE05-23570DCC5A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2744" y="787048"/>
            <a:ext cx="6507956" cy="57504"/>
          </a:xfrm>
          <a:prstGeom prst="line">
            <a:avLst/>
          </a:prstGeom>
          <a:noFill/>
          <a:ln w="1143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408581" name="Group 5">
            <a:extLst>
              <a:ext uri="{FF2B5EF4-FFF2-40B4-BE49-F238E27FC236}">
                <a16:creationId xmlns:a16="http://schemas.microsoft.com/office/drawing/2014/main" id="{EE81C87C-F304-432E-820B-0864CB74C4C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548188" y="800100"/>
            <a:ext cx="4608512" cy="6408738"/>
            <a:chOff x="1248" y="240"/>
            <a:chExt cx="4176" cy="3600"/>
          </a:xfrm>
        </p:grpSpPr>
        <p:sp>
          <p:nvSpPr>
            <p:cNvPr id="408582" name="Pyr1">
              <a:extLst>
                <a:ext uri="{FF2B5EF4-FFF2-40B4-BE49-F238E27FC236}">
                  <a16:creationId xmlns:a16="http://schemas.microsoft.com/office/drawing/2014/main" id="{CF683D84-547D-455E-986C-6472DDD4198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  <a:gd name="T6" fmla="*/ 5400 w 21600"/>
                <a:gd name="T7" fmla="*/ 11800 h 21600"/>
                <a:gd name="T8" fmla="*/ 16200 w 21600"/>
                <a:gd name="T9" fmla="*/ 20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0000">
                <a:alpha val="5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08583" name="Pyr2">
              <a:extLst>
                <a:ext uri="{FF2B5EF4-FFF2-40B4-BE49-F238E27FC236}">
                  <a16:creationId xmlns:a16="http://schemas.microsoft.com/office/drawing/2014/main" id="{C94EA25C-D08F-4F0A-A4E2-CE62E43D5565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787 w 21600"/>
                <a:gd name="T1" fmla="*/ 0 h 21600"/>
                <a:gd name="T2" fmla="*/ 15812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787 w 21600"/>
                <a:gd name="T9" fmla="*/ 500 h 21600"/>
                <a:gd name="T10" fmla="*/ 158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FF0000">
                <a:alpha val="3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08584" name="Pyr3">
              <a:extLst>
                <a:ext uri="{FF2B5EF4-FFF2-40B4-BE49-F238E27FC236}">
                  <a16:creationId xmlns:a16="http://schemas.microsoft.com/office/drawing/2014/main" id="{6298DFBA-C66F-4FA0-A186-40BDD777ADE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3768 w 21600"/>
                <a:gd name="T1" fmla="*/ 0 h 21600"/>
                <a:gd name="T2" fmla="*/ 17831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287 w 21600"/>
                <a:gd name="T9" fmla="*/ 500 h 21600"/>
                <a:gd name="T10" fmla="*/ 16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0000">
                <a:alpha val="2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08585" name="Pyr4">
              <a:extLst>
                <a:ext uri="{FF2B5EF4-FFF2-40B4-BE49-F238E27FC236}">
                  <a16:creationId xmlns:a16="http://schemas.microsoft.com/office/drawing/2014/main" id="{69F7D949-3707-49B8-A47E-2B207E113A3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2793 w 21600"/>
                <a:gd name="T1" fmla="*/ 0 h 21600"/>
                <a:gd name="T2" fmla="*/ 18806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3287 w 21600"/>
                <a:gd name="T9" fmla="*/ 500 h 21600"/>
                <a:gd name="T10" fmla="*/ 17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0000">
                <a:alpha val="1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08586" name="Line 10">
            <a:extLst>
              <a:ext uri="{FF2B5EF4-FFF2-40B4-BE49-F238E27FC236}">
                <a16:creationId xmlns:a16="http://schemas.microsoft.com/office/drawing/2014/main" id="{F4A1B1CC-BFDB-45B3-B0EE-66E22D1525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5189" y="2420939"/>
            <a:ext cx="7921625" cy="15843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87" name="Line 11">
            <a:extLst>
              <a:ext uri="{FF2B5EF4-FFF2-40B4-BE49-F238E27FC236}">
                <a16:creationId xmlns:a16="http://schemas.microsoft.com/office/drawing/2014/main" id="{E8C4D25B-3FA2-41F1-AAC5-B03860F8D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5189" y="3357563"/>
            <a:ext cx="7921625" cy="6477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88" name="Line 12">
            <a:extLst>
              <a:ext uri="{FF2B5EF4-FFF2-40B4-BE49-F238E27FC236}">
                <a16:creationId xmlns:a16="http://schemas.microsoft.com/office/drawing/2014/main" id="{934AD08A-75E0-44B1-99B3-F3B1E0E725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5188" y="4005263"/>
            <a:ext cx="7848600" cy="14398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89" name="Line 13">
            <a:extLst>
              <a:ext uri="{FF2B5EF4-FFF2-40B4-BE49-F238E27FC236}">
                <a16:creationId xmlns:a16="http://schemas.microsoft.com/office/drawing/2014/main" id="{E0F629C1-D744-406D-9F6F-0968F7B969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8214" y="4005264"/>
            <a:ext cx="7775575" cy="285273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90" name="Line 14">
            <a:extLst>
              <a:ext uri="{FF2B5EF4-FFF2-40B4-BE49-F238E27FC236}">
                <a16:creationId xmlns:a16="http://schemas.microsoft.com/office/drawing/2014/main" id="{B12B02DF-0634-4F59-B189-BB29D646CA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8213" y="1196975"/>
            <a:ext cx="7848600" cy="2808288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91" name="Line 15">
            <a:extLst>
              <a:ext uri="{FF2B5EF4-FFF2-40B4-BE49-F238E27FC236}">
                <a16:creationId xmlns:a16="http://schemas.microsoft.com/office/drawing/2014/main" id="{BF33CC5F-10F3-4EEB-B43A-0DB4B51306C3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6950" y="2276476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92" name="Line 16">
            <a:extLst>
              <a:ext uri="{FF2B5EF4-FFF2-40B4-BE49-F238E27FC236}">
                <a16:creationId xmlns:a16="http://schemas.microsoft.com/office/drawing/2014/main" id="{C0A597BD-CE00-40BE-80FD-B24EC10404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59600" y="1628776"/>
            <a:ext cx="0" cy="345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93" name="Line 17">
            <a:extLst>
              <a:ext uri="{FF2B5EF4-FFF2-40B4-BE49-F238E27FC236}">
                <a16:creationId xmlns:a16="http://schemas.microsoft.com/office/drawing/2014/main" id="{E5DDC792-D805-414D-ABED-5388C828E4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03838" y="1268413"/>
            <a:ext cx="0" cy="446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94" name="Line 18">
            <a:extLst>
              <a:ext uri="{FF2B5EF4-FFF2-40B4-BE49-F238E27FC236}">
                <a16:creationId xmlns:a16="http://schemas.microsoft.com/office/drawing/2014/main" id="{C4B4CD37-96B4-41E0-A343-2421DDF636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056813" y="2781300"/>
            <a:ext cx="0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595" name="Text Box 19">
            <a:extLst>
              <a:ext uri="{FF2B5EF4-FFF2-40B4-BE49-F238E27FC236}">
                <a16:creationId xmlns:a16="http://schemas.microsoft.com/office/drawing/2014/main" id="{C767CF94-9C31-47F9-927D-CED0FB47D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951" y="2781300"/>
            <a:ext cx="1370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Soins</a:t>
            </a:r>
          </a:p>
          <a:p>
            <a:pPr algn="ctr"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tertiaires</a:t>
            </a:r>
          </a:p>
        </p:txBody>
      </p:sp>
      <p:sp>
        <p:nvSpPr>
          <p:cNvPr id="408596" name="Rectangle 20">
            <a:extLst>
              <a:ext uri="{FF2B5EF4-FFF2-40B4-BE49-F238E27FC236}">
                <a16:creationId xmlns:a16="http://schemas.microsoft.com/office/drawing/2014/main" id="{79EC96DD-20F7-4333-A85B-F10D3F68E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164" y="2205038"/>
            <a:ext cx="17287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Soins</a:t>
            </a:r>
          </a:p>
          <a:p>
            <a:pPr algn="ctr"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secondaires</a:t>
            </a:r>
          </a:p>
        </p:txBody>
      </p:sp>
      <p:sp>
        <p:nvSpPr>
          <p:cNvPr id="408597" name="Rectangle 21">
            <a:extLst>
              <a:ext uri="{FF2B5EF4-FFF2-40B4-BE49-F238E27FC236}">
                <a16:creationId xmlns:a16="http://schemas.microsoft.com/office/drawing/2014/main" id="{0BEE6090-FD44-45F6-9828-88FC0CE49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1628775"/>
            <a:ext cx="1422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Soins</a:t>
            </a:r>
          </a:p>
          <a:p>
            <a:pPr algn="ctr"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primaires</a:t>
            </a:r>
          </a:p>
        </p:txBody>
      </p:sp>
      <p:sp>
        <p:nvSpPr>
          <p:cNvPr id="408598" name="Rectangle 22">
            <a:extLst>
              <a:ext uri="{FF2B5EF4-FFF2-40B4-BE49-F238E27FC236}">
                <a16:creationId xmlns:a16="http://schemas.microsoft.com/office/drawing/2014/main" id="{6B22991F-E56B-47E8-9400-87CCCF5D1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1125538"/>
            <a:ext cx="1709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Auto-</a:t>
            </a:r>
          </a:p>
          <a:p>
            <a:pPr algn="ctr"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médication</a:t>
            </a:r>
          </a:p>
        </p:txBody>
      </p:sp>
      <p:sp>
        <p:nvSpPr>
          <p:cNvPr id="408599" name="Line 23">
            <a:extLst>
              <a:ext uri="{FF2B5EF4-FFF2-40B4-BE49-F238E27FC236}">
                <a16:creationId xmlns:a16="http://schemas.microsoft.com/office/drawing/2014/main" id="{D667C80C-B6A4-4086-8F63-13C951FF3C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48075" y="1052513"/>
            <a:ext cx="0" cy="525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08600" name="Rectangle 24">
            <a:extLst>
              <a:ext uri="{FF2B5EF4-FFF2-40B4-BE49-F238E27FC236}">
                <a16:creationId xmlns:a16="http://schemas.microsoft.com/office/drawing/2014/main" id="{F9CD3518-1DE0-4ABB-A174-116EB0362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981076"/>
            <a:ext cx="9191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FR" altLang="fr-FR" b="1">
                <a:solidFill>
                  <a:srgbClr val="996633"/>
                </a:solidFill>
                <a:latin typeface="Verdana" panose="020B0604030504040204" pitchFamily="34" charset="0"/>
              </a:rPr>
              <a:t>Santé</a:t>
            </a:r>
          </a:p>
        </p:txBody>
      </p:sp>
      <p:sp>
        <p:nvSpPr>
          <p:cNvPr id="408601" name="Rectangle 25">
            <a:extLst>
              <a:ext uri="{FF2B5EF4-FFF2-40B4-BE49-F238E27FC236}">
                <a16:creationId xmlns:a16="http://schemas.microsoft.com/office/drawing/2014/main" id="{2AD4E430-E3CB-4089-8D56-B9585C809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1844676"/>
            <a:ext cx="1276350" cy="366713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FR" altLang="fr-FR" b="1">
                <a:latin typeface="Verdana" panose="020B0604030504040204" pitchFamily="34" charset="0"/>
              </a:rPr>
              <a:t>Prévenir</a:t>
            </a:r>
          </a:p>
        </p:txBody>
      </p:sp>
      <p:sp>
        <p:nvSpPr>
          <p:cNvPr id="408602" name="Rectangle 26">
            <a:extLst>
              <a:ext uri="{FF2B5EF4-FFF2-40B4-BE49-F238E27FC236}">
                <a16:creationId xmlns:a16="http://schemas.microsoft.com/office/drawing/2014/main" id="{02D01422-763D-4D15-86AA-8DBA89763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4" y="3068638"/>
            <a:ext cx="992187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FR" altLang="fr-FR" b="1">
                <a:latin typeface="Verdana" panose="020B0604030504040204" pitchFamily="34" charset="0"/>
              </a:rPr>
              <a:t>Guérir</a:t>
            </a:r>
          </a:p>
        </p:txBody>
      </p:sp>
      <p:sp>
        <p:nvSpPr>
          <p:cNvPr id="408603" name="Rectangle 27">
            <a:extLst>
              <a:ext uri="{FF2B5EF4-FFF2-40B4-BE49-F238E27FC236}">
                <a16:creationId xmlns:a16="http://schemas.microsoft.com/office/drawing/2014/main" id="{14E9D973-39EE-41DE-964E-08D29FA83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6" y="4149726"/>
            <a:ext cx="1171575" cy="3667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FR" altLang="fr-FR" b="1">
                <a:latin typeface="Verdana" panose="020B0604030504040204" pitchFamily="34" charset="0"/>
              </a:rPr>
              <a:t>Soigner</a:t>
            </a:r>
          </a:p>
        </p:txBody>
      </p:sp>
      <p:sp>
        <p:nvSpPr>
          <p:cNvPr id="408604" name="Rectangle 28">
            <a:extLst>
              <a:ext uri="{FF2B5EF4-FFF2-40B4-BE49-F238E27FC236}">
                <a16:creationId xmlns:a16="http://schemas.microsoft.com/office/drawing/2014/main" id="{A34FCEDD-7835-4067-90DC-476334BA6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1" y="5229226"/>
            <a:ext cx="1933575" cy="366713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FR" altLang="fr-FR" b="1" dirty="0">
                <a:latin typeface="Verdana" panose="020B0604030504040204" pitchFamily="34" charset="0"/>
              </a:rPr>
              <a:t>Accompagner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071034-AACD-5328-C106-2769B9436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426770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Données et contexte</a:t>
            </a:r>
            <a:br>
              <a:rPr lang="fr-FR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BEBCA0-73D1-01C3-F5C7-BFF1498F0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9" y="1273996"/>
            <a:ext cx="11161060" cy="5386779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 de la santé mentale dans les pratiques de soins de  santé primaires. </a:t>
            </a:r>
          </a:p>
          <a:p>
            <a:pPr marL="0" indent="0">
              <a:buNone/>
            </a:pPr>
            <a:endParaRPr lang="fr-FR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8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fr-F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 relative des recours en population générale.</a:t>
            </a:r>
            <a:endParaRPr lang="fr-FR" sz="8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sz="8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Ressources rares :  offre de soins, enjeux démographiques.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8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juste soin au bon moment : grader les besoins/ soins/ressources , à partir des types de situations, dans les différents champs pathologiques. </a:t>
            </a:r>
          </a:p>
          <a:p>
            <a:pPr marL="0" indent="0">
              <a:buNone/>
            </a:pPr>
            <a:b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4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Enjeux : </a:t>
            </a:r>
            <a:endParaRPr lang="fr-FR" sz="56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7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rganiser l’ambulatoire et les soins primaires, en lien avec les différents niveaux de recours </a:t>
            </a:r>
          </a:p>
          <a:p>
            <a:pPr marL="0" indent="0">
              <a:buNone/>
            </a:pPr>
            <a: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 les structures ressources. </a:t>
            </a:r>
          </a:p>
          <a:p>
            <a:pPr marL="0" indent="0">
              <a:buNone/>
            </a:pPr>
            <a:b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Isolement et cloisonnement à système organisé : patient/ patientèle/ population.</a:t>
            </a:r>
          </a:p>
          <a:p>
            <a:pPr marL="0" indent="0">
              <a:buNone/>
            </a:pPr>
            <a:b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Professionnels isolés -----</a:t>
            </a:r>
            <a: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ESP / MSP -------</a:t>
            </a:r>
            <a: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fr-FR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CPTS </a:t>
            </a:r>
            <a:br>
              <a:rPr lang="fr-FR" sz="7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3700" dirty="0"/>
          </a:p>
        </p:txBody>
      </p:sp>
    </p:spTree>
    <p:extLst>
      <p:ext uri="{BB962C8B-B14F-4D97-AF65-F5344CB8AC3E}">
        <p14:creationId xmlns:p14="http://schemas.microsoft.com/office/powerpoint/2010/main" val="4017891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SzPct val="111111"/>
            </a:pPr>
            <a:endParaRPr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177" name="Google Shape;177;p5"/>
          <p:cNvGrpSpPr/>
          <p:nvPr/>
        </p:nvGrpSpPr>
        <p:grpSpPr>
          <a:xfrm>
            <a:off x="1968242" y="232228"/>
            <a:ext cx="8337297" cy="6405637"/>
            <a:chOff x="1164481" y="0"/>
            <a:chExt cx="6252973" cy="4804228"/>
          </a:xfrm>
        </p:grpSpPr>
        <p:sp>
          <p:nvSpPr>
            <p:cNvPr id="178" name="Google Shape;178;p5"/>
            <p:cNvSpPr/>
            <p:nvPr/>
          </p:nvSpPr>
          <p:spPr>
            <a:xfrm>
              <a:off x="5044165" y="3266875"/>
              <a:ext cx="2373289" cy="1537353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21346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" name="Google Shape;179;p5"/>
            <p:cNvSpPr txBox="1"/>
            <p:nvPr/>
          </p:nvSpPr>
          <p:spPr>
            <a:xfrm>
              <a:off x="5789923" y="3684985"/>
              <a:ext cx="1593760" cy="10854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33" tIns="60933" rIns="60933" bIns="60933" anchor="t" anchorCtr="0">
              <a:noAutofit/>
            </a:bodyPr>
            <a:lstStyle/>
            <a:p>
              <a:pPr marL="118530" lvl="1" indent="-101597">
                <a:lnSpc>
                  <a:spcPct val="90000"/>
                </a:lnSpc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Congrès</a:t>
              </a:r>
              <a:endParaRPr sz="2400"/>
            </a:p>
            <a:p>
              <a:pPr marL="118530" lvl="1" indent="-101597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Communiqués </a:t>
              </a:r>
              <a:endParaRPr sz="2400"/>
            </a:p>
            <a:p>
              <a:pPr marL="118530" lvl="1" indent="-101597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Webinaire</a:t>
              </a:r>
              <a:endParaRPr sz="16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1164481" y="3244476"/>
              <a:ext cx="2373289" cy="1537353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21346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" name="Google Shape;181;p5"/>
            <p:cNvSpPr txBox="1"/>
            <p:nvPr/>
          </p:nvSpPr>
          <p:spPr>
            <a:xfrm>
              <a:off x="1198252" y="3662585"/>
              <a:ext cx="1593760" cy="10854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33" tIns="60933" rIns="60933" bIns="60933" anchor="t" anchorCtr="0">
              <a:noAutofit/>
            </a:bodyPr>
            <a:lstStyle/>
            <a:p>
              <a:pPr marL="152396" lvl="1" indent="-152396">
                <a:lnSpc>
                  <a:spcPct val="90000"/>
                </a:lnSpc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Locale MSP/CDS</a:t>
              </a:r>
              <a:endParaRPr sz="1600" b="1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marL="152396" lvl="1" indent="-152396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Territoriale</a:t>
              </a:r>
              <a:endParaRPr sz="1333" b="1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  <a:p>
              <a:pPr marL="152396" lvl="1" indent="-152396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CPTS</a:t>
              </a:r>
              <a:endParaRPr sz="2400"/>
            </a:p>
            <a:p>
              <a:pPr marL="152396" lvl="1" indent="-152396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PTSM</a:t>
              </a:r>
              <a:endParaRPr sz="2400"/>
            </a:p>
            <a:p>
              <a:pPr marL="152396" lvl="1" indent="-50799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</a:pPr>
              <a:endParaRPr sz="16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5044165" y="0"/>
              <a:ext cx="2373289" cy="1537353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21346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3" name="Google Shape;183;p5"/>
            <p:cNvSpPr txBox="1"/>
            <p:nvPr/>
          </p:nvSpPr>
          <p:spPr>
            <a:xfrm>
              <a:off x="5789923" y="33771"/>
              <a:ext cx="1593760" cy="10854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33" tIns="60933" rIns="60933" bIns="60933" anchor="t" anchorCtr="0">
              <a:noAutofit/>
            </a:bodyPr>
            <a:lstStyle/>
            <a:p>
              <a:pPr marL="0" lvl="1" indent="-101597">
                <a:lnSpc>
                  <a:spcPct val="90000"/>
                </a:lnSpc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Nationale et locales</a:t>
              </a:r>
              <a:endParaRPr sz="2400"/>
            </a:p>
            <a:p>
              <a:pPr marL="118530" lvl="1" indent="-118530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Méconnaissance des soins de santé primaires qui sont gommés</a:t>
              </a:r>
              <a:endParaRPr sz="2400"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1171957" y="0"/>
              <a:ext cx="2373289" cy="1537353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25400" cap="flat" cmpd="sng">
              <a:solidFill>
                <a:srgbClr val="21346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" name="Google Shape;185;p5"/>
            <p:cNvSpPr txBox="1"/>
            <p:nvPr/>
          </p:nvSpPr>
          <p:spPr>
            <a:xfrm>
              <a:off x="1205728" y="33771"/>
              <a:ext cx="1593760" cy="10854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33" tIns="60933" rIns="60933" bIns="60933" anchor="t" anchorCtr="0">
              <a:noAutofit/>
            </a:bodyPr>
            <a:lstStyle/>
            <a:p>
              <a:pPr marL="152396" lvl="1" indent="-152396">
                <a:lnSpc>
                  <a:spcPct val="90000"/>
                </a:lnSpc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Productions écrites</a:t>
              </a:r>
              <a:endParaRPr sz="2400"/>
            </a:p>
            <a:p>
              <a:pPr marL="152396" lvl="1" indent="-152396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Recherches</a:t>
              </a:r>
              <a:endParaRPr sz="2400"/>
            </a:p>
            <a:p>
              <a:pPr marL="152396" lvl="1" indent="-152396">
                <a:lnSpc>
                  <a:spcPct val="90000"/>
                </a:lnSpc>
                <a:spcBef>
                  <a:spcPts val="240"/>
                </a:spcBef>
                <a:buClr>
                  <a:srgbClr val="000000"/>
                </a:buClr>
                <a:buSzPts val="1200"/>
                <a:buFont typeface="Arial"/>
                <a:buChar char="••"/>
              </a:pPr>
              <a:r>
                <a:rPr lang="fr-FR" sz="1600" b="1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Séminaires CMG</a:t>
              </a:r>
              <a:endParaRPr sz="2400"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2166432" y="273841"/>
              <a:ext cx="2080231" cy="20802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53726"/>
                    <a:pt x="53726" y="0"/>
                    <a:pt x="120000" y="0"/>
                  </a:cubicBezTo>
                  <a:lnTo>
                    <a:pt x="120000" y="120000"/>
                  </a:lnTo>
                  <a:close/>
                </a:path>
              </a:pathLst>
            </a:custGeom>
            <a:solidFill>
              <a:srgbClr val="213468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" name="Google Shape;187;p5"/>
            <p:cNvSpPr txBox="1"/>
            <p:nvPr/>
          </p:nvSpPr>
          <p:spPr>
            <a:xfrm>
              <a:off x="2775718" y="883127"/>
              <a:ext cx="1470945" cy="14709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733" tIns="132733" rIns="132733" bIns="132733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867" b="1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rPr>
                <a:t>Travaux de la discipline</a:t>
              </a:r>
              <a:endParaRPr sz="2400"/>
            </a:p>
          </p:txBody>
        </p:sp>
        <p:sp>
          <p:nvSpPr>
            <p:cNvPr id="188" name="Google Shape;188;p5"/>
            <p:cNvSpPr/>
            <p:nvPr/>
          </p:nvSpPr>
          <p:spPr>
            <a:xfrm rot="5400000">
              <a:off x="4342748" y="273841"/>
              <a:ext cx="2080231" cy="20802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53726"/>
                    <a:pt x="53726" y="0"/>
                    <a:pt x="120000" y="0"/>
                  </a:cubicBezTo>
                  <a:lnTo>
                    <a:pt x="120000" y="120000"/>
                  </a:lnTo>
                  <a:close/>
                </a:path>
              </a:pathLst>
            </a:custGeom>
            <a:solidFill>
              <a:srgbClr val="213468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" name="Google Shape;189;p5"/>
            <p:cNvSpPr txBox="1"/>
            <p:nvPr/>
          </p:nvSpPr>
          <p:spPr>
            <a:xfrm>
              <a:off x="4342748" y="883127"/>
              <a:ext cx="1470945" cy="14709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3767" tIns="113767" rIns="113767" bIns="113767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600" b="1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rPr>
                <a:t>Relations professionnelles et  institutionnelles </a:t>
              </a:r>
              <a:endParaRPr sz="2400"/>
            </a:p>
          </p:txBody>
        </p:sp>
        <p:sp>
          <p:nvSpPr>
            <p:cNvPr id="190" name="Google Shape;190;p5"/>
            <p:cNvSpPr/>
            <p:nvPr/>
          </p:nvSpPr>
          <p:spPr>
            <a:xfrm rot="10800000">
              <a:off x="4329101" y="2441232"/>
              <a:ext cx="2080231" cy="20802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53726"/>
                    <a:pt x="53726" y="0"/>
                    <a:pt x="120000" y="0"/>
                  </a:cubicBezTo>
                  <a:lnTo>
                    <a:pt x="120000" y="120000"/>
                  </a:lnTo>
                  <a:close/>
                </a:path>
              </a:pathLst>
            </a:custGeom>
            <a:solidFill>
              <a:srgbClr val="213468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" name="Google Shape;191;p5"/>
            <p:cNvSpPr txBox="1"/>
            <p:nvPr/>
          </p:nvSpPr>
          <p:spPr>
            <a:xfrm>
              <a:off x="4329101" y="2441232"/>
              <a:ext cx="1470945" cy="14709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733" tIns="132733" rIns="132733" bIns="132733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867" b="1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rPr>
                <a:t>C</a:t>
              </a:r>
              <a:r>
                <a:rPr lang="fr-FR" sz="1600" b="1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rPr>
                <a:t>ommunication</a:t>
              </a:r>
              <a:endParaRPr sz="1467" b="1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192" name="Google Shape;192;p5"/>
            <p:cNvSpPr/>
            <p:nvPr/>
          </p:nvSpPr>
          <p:spPr>
            <a:xfrm rot="-5400000">
              <a:off x="2166432" y="2450156"/>
              <a:ext cx="2080231" cy="20802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0" y="53726"/>
                    <a:pt x="53726" y="0"/>
                    <a:pt x="120000" y="0"/>
                  </a:cubicBezTo>
                  <a:lnTo>
                    <a:pt x="120000" y="120000"/>
                  </a:lnTo>
                  <a:close/>
                </a:path>
              </a:pathLst>
            </a:custGeom>
            <a:solidFill>
              <a:srgbClr val="213468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3" name="Google Shape;193;p5"/>
            <p:cNvSpPr txBox="1"/>
            <p:nvPr/>
          </p:nvSpPr>
          <p:spPr>
            <a:xfrm>
              <a:off x="2775718" y="2450156"/>
              <a:ext cx="1470945" cy="14709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2733" tIns="132733" rIns="132733" bIns="132733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867" b="1">
                  <a:solidFill>
                    <a:schemeClr val="lt1"/>
                  </a:solidFill>
                  <a:latin typeface="Nunito"/>
                  <a:ea typeface="Nunito"/>
                  <a:cs typeface="Nunito"/>
                  <a:sym typeface="Nunito"/>
                </a:rPr>
                <a:t>Expériences terrain</a:t>
              </a:r>
              <a:endParaRPr sz="2400"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3935589" y="1969733"/>
              <a:ext cx="718232" cy="62454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522" y="60000"/>
                  </a:moveTo>
                  <a:lnTo>
                    <a:pt x="6522" y="60000"/>
                  </a:lnTo>
                  <a:cubicBezTo>
                    <a:pt x="6522" y="34374"/>
                    <a:pt x="25367" y="12492"/>
                    <a:pt x="51107" y="8231"/>
                  </a:cubicBezTo>
                  <a:cubicBezTo>
                    <a:pt x="76848" y="3970"/>
                    <a:pt x="101961" y="18574"/>
                    <a:pt x="110521" y="42783"/>
                  </a:cubicBezTo>
                  <a:lnTo>
                    <a:pt x="116427" y="42783"/>
                  </a:lnTo>
                  <a:lnTo>
                    <a:pt x="106957" y="60000"/>
                  </a:lnTo>
                  <a:lnTo>
                    <a:pt x="90340" y="42783"/>
                  </a:lnTo>
                  <a:lnTo>
                    <a:pt x="95921" y="42783"/>
                  </a:lnTo>
                  <a:lnTo>
                    <a:pt x="95921" y="42783"/>
                  </a:lnTo>
                  <a:cubicBezTo>
                    <a:pt x="87358" y="27416"/>
                    <a:pt x="68572" y="19475"/>
                    <a:pt x="50448" y="23561"/>
                  </a:cubicBezTo>
                  <a:cubicBezTo>
                    <a:pt x="32324" y="27648"/>
                    <a:pt x="19565" y="42702"/>
                    <a:pt x="19565" y="60000"/>
                  </a:cubicBezTo>
                  <a:close/>
                </a:path>
              </a:pathLst>
            </a:custGeom>
            <a:solidFill>
              <a:srgbClr val="A9ACB8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5" name="Google Shape;195;p5"/>
            <p:cNvSpPr/>
            <p:nvPr/>
          </p:nvSpPr>
          <p:spPr>
            <a:xfrm rot="10800000">
              <a:off x="3935589" y="2209945"/>
              <a:ext cx="718232" cy="62454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522" y="60000"/>
                  </a:moveTo>
                  <a:lnTo>
                    <a:pt x="6522" y="60000"/>
                  </a:lnTo>
                  <a:cubicBezTo>
                    <a:pt x="6522" y="34374"/>
                    <a:pt x="25367" y="12492"/>
                    <a:pt x="51107" y="8231"/>
                  </a:cubicBezTo>
                  <a:cubicBezTo>
                    <a:pt x="76848" y="3970"/>
                    <a:pt x="101961" y="18574"/>
                    <a:pt x="110521" y="42783"/>
                  </a:cubicBezTo>
                  <a:lnTo>
                    <a:pt x="116427" y="42783"/>
                  </a:lnTo>
                  <a:lnTo>
                    <a:pt x="106957" y="60000"/>
                  </a:lnTo>
                  <a:lnTo>
                    <a:pt x="90340" y="42783"/>
                  </a:lnTo>
                  <a:lnTo>
                    <a:pt x="95921" y="42783"/>
                  </a:lnTo>
                  <a:lnTo>
                    <a:pt x="95921" y="42783"/>
                  </a:lnTo>
                  <a:cubicBezTo>
                    <a:pt x="87358" y="27416"/>
                    <a:pt x="68572" y="19475"/>
                    <a:pt x="50448" y="23561"/>
                  </a:cubicBezTo>
                  <a:cubicBezTo>
                    <a:pt x="32324" y="27648"/>
                    <a:pt x="19565" y="42702"/>
                    <a:pt x="19565" y="60000"/>
                  </a:cubicBezTo>
                  <a:close/>
                </a:path>
              </a:pathLst>
            </a:custGeom>
            <a:solidFill>
              <a:srgbClr val="A9ACB8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96" name="Google Shape;196;p5"/>
          <p:cNvSpPr txBox="1"/>
          <p:nvPr/>
        </p:nvSpPr>
        <p:spPr>
          <a:xfrm>
            <a:off x="323851" y="3305176"/>
            <a:ext cx="2552699" cy="943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spAutoFit/>
          </a:bodyPr>
          <a:lstStyle/>
          <a:p>
            <a:r>
              <a:rPr lang="fr-FR" sz="2667" b="1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Contexte</a:t>
            </a:r>
            <a:endParaRPr sz="2400"/>
          </a:p>
          <a:p>
            <a:r>
              <a:rPr lang="fr-FR" sz="2667" b="1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Etat des lieux 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397CDA-2F6B-1211-1766-A9E2A8B08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Les CPTS dans le paysage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F05FAF-B87B-1C14-8BBE-68EBE801B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Organiser et structurer les acteurs de l’ambulatoire, quelques soient les modalités d’exercice.</a:t>
            </a:r>
          </a:p>
          <a:p>
            <a:r>
              <a:rPr lang="fr-FR" dirty="0"/>
              <a:t>Approche territoriale de PROXIMITE.</a:t>
            </a:r>
          </a:p>
          <a:p>
            <a:r>
              <a:rPr lang="fr-FR" dirty="0"/>
              <a:t>Approche pragmatique, basée sur les besoins d’une population et des professionnels.</a:t>
            </a:r>
          </a:p>
        </p:txBody>
      </p:sp>
    </p:spTree>
    <p:extLst>
      <p:ext uri="{BB962C8B-B14F-4D97-AF65-F5344CB8AC3E}">
        <p14:creationId xmlns:p14="http://schemas.microsoft.com/office/powerpoint/2010/main" val="1909045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>
            <a:extLst>
              <a:ext uri="{FF2B5EF4-FFF2-40B4-BE49-F238E27FC236}">
                <a16:creationId xmlns:a16="http://schemas.microsoft.com/office/drawing/2014/main" id="{D327B596-AC95-44F3-BB80-83EE012AE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29" y="513555"/>
            <a:ext cx="8534400" cy="758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 sz="4000" b="1" dirty="0">
                <a:solidFill>
                  <a:schemeClr val="accent2">
                    <a:lumMod val="75000"/>
                  </a:schemeClr>
                </a:solidFill>
              </a:rPr>
              <a:t>Une</a:t>
            </a:r>
            <a:r>
              <a:rPr lang="fr-FR" altLang="fr-FR" sz="6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altLang="fr-FR" sz="4900" b="1" dirty="0">
                <a:solidFill>
                  <a:schemeClr val="accent2">
                    <a:lumMod val="75000"/>
                  </a:schemeClr>
                </a:solidFill>
              </a:rPr>
              <a:t>CPTS </a:t>
            </a:r>
            <a:r>
              <a:rPr lang="fr-FR" altLang="fr-FR" sz="4000" b="1" dirty="0">
                <a:solidFill>
                  <a:schemeClr val="accent2">
                    <a:lumMod val="75000"/>
                  </a:schemeClr>
                </a:solidFill>
              </a:rPr>
              <a:t>en pratique…</a:t>
            </a:r>
          </a:p>
        </p:txBody>
      </p:sp>
      <p:sp>
        <p:nvSpPr>
          <p:cNvPr id="13" name="Explosion 1 12">
            <a:extLst>
              <a:ext uri="{FF2B5EF4-FFF2-40B4-BE49-F238E27FC236}">
                <a16:creationId xmlns:a16="http://schemas.microsoft.com/office/drawing/2014/main" id="{1FC8B6FE-0A9A-4915-830F-745968961581}"/>
              </a:ext>
            </a:extLst>
          </p:cNvPr>
          <p:cNvSpPr/>
          <p:nvPr/>
        </p:nvSpPr>
        <p:spPr>
          <a:xfrm>
            <a:off x="7381876" y="152400"/>
            <a:ext cx="5000624" cy="2336716"/>
          </a:xfrm>
          <a:prstGeom prst="irregularSeal1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508" name="ZoneTexte 13">
            <a:extLst>
              <a:ext uri="{FF2B5EF4-FFF2-40B4-BE49-F238E27FC236}">
                <a16:creationId xmlns:a16="http://schemas.microsoft.com/office/drawing/2014/main" id="{C1698C2C-3750-430A-A1BB-02F004819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6883" y="999886"/>
            <a:ext cx="2847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b="1" dirty="0">
                <a:solidFill>
                  <a:srgbClr val="FFC000"/>
                </a:solidFill>
              </a:rPr>
              <a:t>un projet de santé</a:t>
            </a:r>
          </a:p>
        </p:txBody>
      </p:sp>
      <p:sp>
        <p:nvSpPr>
          <p:cNvPr id="21509" name="Rectangle 1">
            <a:extLst>
              <a:ext uri="{FF2B5EF4-FFF2-40B4-BE49-F238E27FC236}">
                <a16:creationId xmlns:a16="http://schemas.microsoft.com/office/drawing/2014/main" id="{C437F43B-7494-4719-80D6-EDB02268C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0" y="1743075"/>
            <a:ext cx="571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altLang="fr-FR" sz="1800" b="1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M</a:t>
            </a:r>
            <a:r>
              <a:rPr lang="fr-FR" altLang="fr-FR" sz="2000" b="1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issions socles obligatoires : </a:t>
            </a:r>
          </a:p>
        </p:txBody>
      </p:sp>
      <p:pic>
        <p:nvPicPr>
          <p:cNvPr id="21510" name="Picture 3" descr="Afficher l’image source">
            <a:extLst>
              <a:ext uri="{FF2B5EF4-FFF2-40B4-BE49-F238E27FC236}">
                <a16:creationId xmlns:a16="http://schemas.microsoft.com/office/drawing/2014/main" id="{6EAE6323-32A8-4201-891E-DA7E32862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1" y="2575074"/>
            <a:ext cx="12858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5">
            <a:extLst>
              <a:ext uri="{FF2B5EF4-FFF2-40B4-BE49-F238E27FC236}">
                <a16:creationId xmlns:a16="http://schemas.microsoft.com/office/drawing/2014/main" id="{EFA8CEBC-44D5-4757-811C-38F9082B6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50" t="40218" r="28140" b="40739"/>
          <a:stretch>
            <a:fillRect/>
          </a:stretch>
        </p:blipFill>
        <p:spPr bwMode="auto">
          <a:xfrm>
            <a:off x="6238875" y="2571750"/>
            <a:ext cx="13081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7" descr="Afficher l’image source">
            <a:extLst>
              <a:ext uri="{FF2B5EF4-FFF2-40B4-BE49-F238E27FC236}">
                <a16:creationId xmlns:a16="http://schemas.microsoft.com/office/drawing/2014/main" id="{A966FE85-999A-4732-8E41-A42ADFCEE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8" t="5618" b="8238"/>
          <a:stretch>
            <a:fillRect/>
          </a:stretch>
        </p:blipFill>
        <p:spPr bwMode="auto">
          <a:xfrm>
            <a:off x="4452938" y="4429125"/>
            <a:ext cx="11493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Afficher l’image source">
            <a:extLst>
              <a:ext uri="{FF2B5EF4-FFF2-40B4-BE49-F238E27FC236}">
                <a16:creationId xmlns:a16="http://schemas.microsoft.com/office/drawing/2014/main" id="{94CE479A-8DEE-4B66-82BC-B56EDF75E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314" y="4429126"/>
            <a:ext cx="12858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Rectangle 1">
            <a:extLst>
              <a:ext uri="{FF2B5EF4-FFF2-40B4-BE49-F238E27FC236}">
                <a16:creationId xmlns:a16="http://schemas.microsoft.com/office/drawing/2014/main" id="{DC5D4B5E-C203-4CE9-A1A5-974284795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588" y="2792414"/>
            <a:ext cx="4094351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lvl="1" algn="ctr">
              <a:spcBef>
                <a:spcPct val="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fr-FR" altLang="fr-FR" sz="2000" dirty="0">
                <a:solidFill>
                  <a:srgbClr val="4A2F1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fr-FR" altLang="fr-F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Faciliter l’accès à un </a:t>
            </a:r>
            <a:r>
              <a:rPr lang="fr-FR" altLang="fr-FR" sz="20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médecin traitant</a:t>
            </a:r>
          </a:p>
        </p:txBody>
      </p:sp>
      <p:sp>
        <p:nvSpPr>
          <p:cNvPr id="21515" name="Rectangle 1">
            <a:extLst>
              <a:ext uri="{FF2B5EF4-FFF2-40B4-BE49-F238E27FC236}">
                <a16:creationId xmlns:a16="http://schemas.microsoft.com/office/drawing/2014/main" id="{3EBE0F3D-3028-48E8-8301-75A6976FA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76" y="2737018"/>
            <a:ext cx="423638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lvl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fr-FR" altLang="fr-FR" sz="2000" dirty="0">
                <a:solidFill>
                  <a:srgbClr val="4A2F12"/>
                </a:solidFill>
                <a:cs typeface="Calibri" panose="020F0502020204030204" pitchFamily="34" charset="0"/>
              </a:rPr>
              <a:t> </a:t>
            </a:r>
            <a:r>
              <a:rPr lang="fr-FR" altLang="fr-FR" sz="2000" dirty="0">
                <a:solidFill>
                  <a:srgbClr val="4A2F1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altLang="fr-F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Améliorer l’accès de la prise en charge des </a:t>
            </a:r>
            <a:r>
              <a:rPr lang="fr-FR" altLang="fr-FR" sz="20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soins non programmés</a:t>
            </a:r>
            <a:r>
              <a:rPr lang="fr-FR" altLang="fr-F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en ville</a:t>
            </a:r>
          </a:p>
        </p:txBody>
      </p:sp>
      <p:sp>
        <p:nvSpPr>
          <p:cNvPr id="21516" name="Rectangle 1">
            <a:extLst>
              <a:ext uri="{FF2B5EF4-FFF2-40B4-BE49-F238E27FC236}">
                <a16:creationId xmlns:a16="http://schemas.microsoft.com/office/drawing/2014/main" id="{05B13CD0-1D9D-480C-9EB6-4E425DB98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788" y="4105544"/>
            <a:ext cx="356571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lvl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000" dirty="0">
              <a:solidFill>
                <a:srgbClr val="4A2F12"/>
              </a:solidFill>
            </a:endParaRPr>
          </a:p>
          <a:p>
            <a:pPr lvl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fr-FR" altLang="fr-FR" sz="2000" dirty="0">
                <a:solidFill>
                  <a:srgbClr val="4A2F1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fr-FR" altLang="fr-F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Organiser des </a:t>
            </a:r>
            <a:r>
              <a:rPr lang="fr-FR" altLang="fr-FR" sz="20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parcours de soins </a:t>
            </a:r>
            <a:r>
              <a:rPr lang="fr-FR" altLang="fr-F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 patients </a:t>
            </a:r>
          </a:p>
        </p:txBody>
      </p:sp>
      <p:sp>
        <p:nvSpPr>
          <p:cNvPr id="21517" name="Rectangle 1">
            <a:extLst>
              <a:ext uri="{FF2B5EF4-FFF2-40B4-BE49-F238E27FC236}">
                <a16:creationId xmlns:a16="http://schemas.microsoft.com/office/drawing/2014/main" id="{E60B1271-A2A0-4624-B61F-53CD25CA6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76" y="4495870"/>
            <a:ext cx="44336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lvl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§"/>
            </a:pPr>
            <a:r>
              <a:rPr lang="fr-FR" altLang="fr-F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Organiser des actions coordonnées de </a:t>
            </a:r>
            <a:r>
              <a:rPr lang="fr-FR" altLang="fr-FR" sz="20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prévention </a:t>
            </a:r>
          </a:p>
        </p:txBody>
      </p:sp>
    </p:spTree>
    <p:extLst>
      <p:ext uri="{BB962C8B-B14F-4D97-AF65-F5344CB8AC3E}">
        <p14:creationId xmlns:p14="http://schemas.microsoft.com/office/powerpoint/2010/main" val="1500868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66F014-9DC2-784A-E6D9-FD14F82C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2">
                    <a:lumMod val="75000"/>
                  </a:schemeClr>
                </a:solidFill>
              </a:rPr>
              <a:t>Sur le territoire du GHT Yvelines Nord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7626104-6011-85F4-F29B-723FA02868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79845" y="1832722"/>
            <a:ext cx="5643081" cy="3684588"/>
          </a:xfrm>
        </p:spPr>
        <p:txBody>
          <a:bodyPr>
            <a:normAutofit fontScale="70000" lnSpcReduction="20000"/>
          </a:bodyPr>
          <a:lstStyle/>
          <a:p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CPTS sur le territoire du GHT/ PTSM Yvelines Nord </a:t>
            </a:r>
          </a:p>
          <a:p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maturités différentes   </a:t>
            </a:r>
          </a:p>
          <a:p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 sur nos territoires respectifs</a:t>
            </a:r>
            <a:b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 mutualisé et partagé sur des sujets d’intérêt commun</a:t>
            </a:r>
            <a:b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  <a:p>
            <a:endParaRPr lang="fr-FR" dirty="0"/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AA79E614-D713-48F9-95AA-535E99D679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393" y="1330225"/>
          <a:ext cx="6655536" cy="4703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8019999" imgH="5667233" progId="AcroExch.Document.DC">
                  <p:embed/>
                </p:oleObj>
              </mc:Choice>
              <mc:Fallback>
                <p:oleObj name="Acrobat Document" r:id="rId2" imgW="8019999" imgH="5667233" progId="AcroExch.Document.DC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AA79E614-D713-48F9-95AA-535E99D679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0393" y="1330225"/>
                        <a:ext cx="6655536" cy="47031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8658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3D4B8-36EE-CB34-ACD3-5DC9F7DBF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80" y="252860"/>
            <a:ext cx="10515600" cy="1325563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2">
                    <a:lumMod val="75000"/>
                  </a:schemeClr>
                </a:solidFill>
              </a:rPr>
              <a:t>Une boite à outils pour les CPTS : sommaire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08AF71-07DD-7945-D636-954585204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280" y="1404236"/>
            <a:ext cx="10903555" cy="516148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6400" b="1" dirty="0">
                <a:latin typeface="Calibri" panose="020F0502020204030204" pitchFamily="34" charset="0"/>
                <a:cs typeface="Calibri" panose="020F0502020204030204" pitchFamily="34" charset="0"/>
              </a:rPr>
              <a:t>1. Texte stratégique proposé par le Collège de la médecine générale : La place des soins de santé primaires en santé mentale</a:t>
            </a:r>
          </a:p>
          <a:p>
            <a:pPr marL="0" indent="0">
              <a:buNone/>
            </a:pPr>
            <a:endParaRPr lang="fr-FR" sz="6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6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 Ecosystème en Santé mentale et psychiatrie et environnement institutionnel</a:t>
            </a:r>
          </a:p>
          <a:p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Explicitation du schéma de l’écosystème – Place des CPTS dans cet écosystème</a:t>
            </a:r>
          </a:p>
          <a:p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Glossaire des termes  et  textes réglementaires de références, notamment PTSM, CLS, CLSM </a:t>
            </a:r>
          </a:p>
          <a:p>
            <a:pPr marL="0" indent="0">
              <a:lnSpc>
                <a:spcPct val="107000"/>
              </a:lnSpc>
              <a:buNone/>
            </a:pPr>
            <a:endParaRPr lang="fr-FR" sz="4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6400" b="1" dirty="0">
                <a:latin typeface="Calibri" panose="020F0502020204030204" pitchFamily="34" charset="0"/>
                <a:cs typeface="Calibri" panose="020F0502020204030204" pitchFamily="34" charset="0"/>
              </a:rPr>
              <a:t>3.  Principaux référentiels en usage et utiles</a:t>
            </a:r>
          </a:p>
          <a:p>
            <a:pPr marL="0" indent="0">
              <a:buNone/>
            </a:pPr>
            <a:endParaRPr lang="fr-FR" sz="4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6400" b="1" dirty="0">
                <a:latin typeface="Calibri" panose="020F0502020204030204" pitchFamily="34" charset="0"/>
                <a:cs typeface="Calibri" panose="020F0502020204030204" pitchFamily="34" charset="0"/>
              </a:rPr>
              <a:t>4. Les parcours de santé</a:t>
            </a:r>
          </a:p>
          <a:p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Méthodologie d’élaboration d’un parcours gradué</a:t>
            </a:r>
          </a:p>
          <a:p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Schéma d’un parcours générique gradué</a:t>
            </a:r>
          </a:p>
          <a:p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Schéma par thématiques</a:t>
            </a:r>
          </a:p>
          <a:p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Les dispositifs pertinents en soins de santé primaires :</a:t>
            </a:r>
          </a:p>
          <a:p>
            <a:pPr marL="0" indent="0">
              <a:buNone/>
            </a:pPr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- pour favoriser le travail pluriprofessionnel en proximité</a:t>
            </a:r>
          </a:p>
          <a:p>
            <a:pPr marL="0" indent="0">
              <a:buNone/>
            </a:pPr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- pour favoriser la coordination avec la psychiatrie</a:t>
            </a:r>
          </a:p>
          <a:p>
            <a:pPr marL="0" indent="0">
              <a:buNone/>
            </a:pPr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                - pour favoriser le lien avec le versant social</a:t>
            </a:r>
          </a:p>
          <a:p>
            <a:r>
              <a:rPr lang="fr-FR" sz="5600" dirty="0">
                <a:latin typeface="Calibri" panose="020F0502020204030204" pitchFamily="34" charset="0"/>
                <a:cs typeface="Times New Roman" panose="02020603050405020304" pitchFamily="18" charset="0"/>
              </a:rPr>
              <a:t>Outils de coordination des parcours en santé mentale : place des outils numériques (Répertoire des acteurs = annuaire territorialisé des ressources)</a:t>
            </a:r>
          </a:p>
          <a:p>
            <a:endParaRPr lang="fr-FR" sz="6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5388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F6B0AF-CB12-4CB7-B73F-54C18D8FA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1" y="607061"/>
            <a:ext cx="10515600" cy="1114424"/>
          </a:xfrm>
        </p:spPr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2">
                    <a:lumMod val="75000"/>
                  </a:schemeClr>
                </a:solidFill>
              </a:rPr>
              <a:t>Gradation des soins / gradation des ressources</a:t>
            </a:r>
          </a:p>
        </p:txBody>
      </p:sp>
      <p:pic>
        <p:nvPicPr>
          <p:cNvPr id="4" name="officeArt object">
            <a:extLst>
              <a:ext uri="{FF2B5EF4-FFF2-40B4-BE49-F238E27FC236}">
                <a16:creationId xmlns:a16="http://schemas.microsoft.com/office/drawing/2014/main" id="{0EFC9AB3-932A-4824-840F-9B03E2BF34B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8345" y="1470473"/>
            <a:ext cx="6311635" cy="465772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F49B7F2-EC2D-42ED-9AE3-DAA85F00BFD2}"/>
              </a:ext>
            </a:extLst>
          </p:cNvPr>
          <p:cNvSpPr txBox="1"/>
          <p:nvPr/>
        </p:nvSpPr>
        <p:spPr>
          <a:xfrm>
            <a:off x="7400925" y="3429000"/>
            <a:ext cx="3952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2ème / 3ème LIGNE</a:t>
            </a:r>
          </a:p>
          <a:p>
            <a:r>
              <a:rPr lang="fr-FR" b="1" dirty="0">
                <a:solidFill>
                  <a:srgbClr val="FF0000"/>
                </a:solidFill>
              </a:rPr>
              <a:t>+  GHT</a:t>
            </a:r>
          </a:p>
          <a:p>
            <a:r>
              <a:rPr lang="fr-FR" b="1" dirty="0">
                <a:solidFill>
                  <a:srgbClr val="FF0000"/>
                </a:solidFill>
              </a:rPr>
              <a:t>+ DAC  sur territoire plus vaste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570AE6-7AFE-4295-BDE6-CC9E3E1287BD}"/>
              </a:ext>
            </a:extLst>
          </p:cNvPr>
          <p:cNvSpPr txBox="1"/>
          <p:nvPr/>
        </p:nvSpPr>
        <p:spPr>
          <a:xfrm>
            <a:off x="7400925" y="4572000"/>
            <a:ext cx="3495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SOINS PRIMAIRES/ PROXIMITE</a:t>
            </a:r>
          </a:p>
        </p:txBody>
      </p:sp>
    </p:spTree>
    <p:extLst>
      <p:ext uri="{BB962C8B-B14F-4D97-AF65-F5344CB8AC3E}">
        <p14:creationId xmlns:p14="http://schemas.microsoft.com/office/powerpoint/2010/main" val="40415774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20268</TotalTime>
  <Words>1327</Words>
  <Application>Microsoft Office PowerPoint</Application>
  <PresentationFormat>Grand écran</PresentationFormat>
  <Paragraphs>284</Paragraphs>
  <Slides>19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32" baseType="lpstr">
      <vt:lpstr>Aharoni</vt:lpstr>
      <vt:lpstr>Arial</vt:lpstr>
      <vt:lpstr>Calibri</vt:lpstr>
      <vt:lpstr>Calibri Light</vt:lpstr>
      <vt:lpstr>Georgia</vt:lpstr>
      <vt:lpstr>Nunito</vt:lpstr>
      <vt:lpstr>Police système Courant</vt:lpstr>
      <vt:lpstr>Times New Roman</vt:lpstr>
      <vt:lpstr>Verdana</vt:lpstr>
      <vt:lpstr>Wingdings</vt:lpstr>
      <vt:lpstr>Thème Office</vt:lpstr>
      <vt:lpstr>Acrobat Document</vt:lpstr>
      <vt:lpstr>Visio.Drawing.15</vt:lpstr>
      <vt:lpstr>   CPTS  et  PTSM :   Un cadre propice pour améliorer   l’accès aux soins en santé mentale ?          Marie-Hélène CERTAIN – Jennifer COURTET </vt:lpstr>
      <vt:lpstr>L’éventail des soins de santé</vt:lpstr>
      <vt:lpstr>Données et contexte </vt:lpstr>
      <vt:lpstr>Présentation PowerPoint</vt:lpstr>
      <vt:lpstr>Les CPTS dans le paysage</vt:lpstr>
      <vt:lpstr>Une CPTS en pratique…</vt:lpstr>
      <vt:lpstr>Sur le territoire du GHT Yvelines Nord</vt:lpstr>
      <vt:lpstr>Une boite à outils pour les CPTS : sommaire</vt:lpstr>
      <vt:lpstr>Gradation des soins / gradation des ressources</vt:lpstr>
      <vt:lpstr>Quelles ressources pour quels besoins et/ou problèmes ? </vt:lpstr>
      <vt:lpstr>Place des CPTS dans l’écosystème</vt:lpstr>
      <vt:lpstr>Des actions dans différents champs</vt:lpstr>
      <vt:lpstr>Présentation PowerPoint</vt:lpstr>
      <vt:lpstr>Présentation PowerPoint</vt:lpstr>
      <vt:lpstr>  « La santé mentale, c’est l’affaire de tous »   </vt:lpstr>
      <vt:lpstr>Pour un parcours de santé mentale   réfléchi,  pertinent  efficient 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du projet de santé de la CPTS VAL DE SEINE</dc:title>
  <dc:creator>Aurore Lapérou</dc:creator>
  <cp:lastModifiedBy>MARIE HELENE CERTAIN</cp:lastModifiedBy>
  <cp:revision>77</cp:revision>
  <dcterms:created xsi:type="dcterms:W3CDTF">2020-11-19T11:04:41Z</dcterms:created>
  <dcterms:modified xsi:type="dcterms:W3CDTF">2022-10-04T21:17:38Z</dcterms:modified>
</cp:coreProperties>
</file>