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1"/>
  </p:sldMasterIdLst>
  <p:sldIdLst>
    <p:sldId id="256" r:id="rId2"/>
    <p:sldId id="284" r:id="rId3"/>
    <p:sldId id="267" r:id="rId4"/>
    <p:sldId id="258" r:id="rId5"/>
    <p:sldId id="262" r:id="rId6"/>
    <p:sldId id="257" r:id="rId7"/>
    <p:sldId id="266" r:id="rId8"/>
    <p:sldId id="261" r:id="rId9"/>
    <p:sldId id="285" r:id="rId10"/>
    <p:sldId id="259" r:id="rId11"/>
    <p:sldId id="260" r:id="rId12"/>
    <p:sldId id="268" r:id="rId13"/>
    <p:sldId id="263" r:id="rId14"/>
    <p:sldId id="265" r:id="rId15"/>
    <p:sldId id="264" r:id="rId16"/>
    <p:sldId id="287" r:id="rId17"/>
    <p:sldId id="269" r:id="rId18"/>
    <p:sldId id="271" r:id="rId19"/>
    <p:sldId id="272" r:id="rId20"/>
    <p:sldId id="273" r:id="rId21"/>
    <p:sldId id="275" r:id="rId22"/>
    <p:sldId id="274" r:id="rId23"/>
    <p:sldId id="277" r:id="rId24"/>
    <p:sldId id="276" r:id="rId25"/>
    <p:sldId id="270" r:id="rId26"/>
    <p:sldId id="278" r:id="rId27"/>
    <p:sldId id="279" r:id="rId28"/>
    <p:sldId id="282" r:id="rId29"/>
    <p:sldId id="283" r:id="rId30"/>
    <p:sldId id="280" r:id="rId31"/>
    <p:sldId id="281" r:id="rId32"/>
    <p:sldId id="286"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sorterViewPr>
    <p:cViewPr>
      <p:scale>
        <a:sx n="100" d="100"/>
        <a:sy n="100" d="100"/>
      </p:scale>
      <p:origin x="0" y="-99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27/07/2022</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923107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27/07/2022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98077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27/07/2022</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98099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27/07/2022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237156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27/07/2022</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95555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27/07/2022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242191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27/07/2022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4002291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27/07/2022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863046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27/07/2022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81029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27/07/2022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720391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FB1F9FB-AA79-4BE9-8254-08A52FA01C03}" type="datetimeFigureOut">
              <a:rPr lang="fr-FR" smtClean="0"/>
              <a:t>27/07/2022</a:t>
            </a:fld>
            <a:endParaRPr lang="fr-FR"/>
          </a:p>
        </p:txBody>
      </p:sp>
      <p:sp>
        <p:nvSpPr>
          <p:cNvPr id="6" name="Footer Placeholder 5"/>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022742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FB1F9FB-AA79-4BE9-8254-08A52FA01C03}" type="datetimeFigureOut">
              <a:rPr lang="fr-FR" smtClean="0"/>
              <a:t>27/07/2022</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450470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FB1F9FB-AA79-4BE9-8254-08A52FA01C03}" type="datetimeFigureOut">
              <a:rPr lang="fr-FR" smtClean="0"/>
              <a:t>27/07/2022</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70801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1F9FB-AA79-4BE9-8254-08A52FA01C03}" type="datetimeFigureOut">
              <a:rPr lang="fr-FR" smtClean="0"/>
              <a:t>27/07/2022</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260843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27/07/2022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700847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27/07/2022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677794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FB1F9FB-AA79-4BE9-8254-08A52FA01C03}" type="datetimeFigureOut">
              <a:rPr lang="fr-FR" smtClean="0"/>
              <a:t>27/07/2022</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B714B89-24CE-418D-A22B-2373B0E7D889}" type="slidenum">
              <a:rPr lang="fr-FR" smtClean="0"/>
              <a:t>‹N°›</a:t>
            </a:fld>
            <a:endParaRPr lang="fr-FR"/>
          </a:p>
        </p:txBody>
      </p:sp>
    </p:spTree>
    <p:extLst>
      <p:ext uri="{BB962C8B-B14F-4D97-AF65-F5344CB8AC3E}">
        <p14:creationId xmlns:p14="http://schemas.microsoft.com/office/powerpoint/2010/main" val="3567944681"/>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 id="2147483837" r:id="rId12"/>
    <p:sldLayoutId id="2147483838" r:id="rId13"/>
    <p:sldLayoutId id="2147483839" r:id="rId14"/>
    <p:sldLayoutId id="2147483840" r:id="rId15"/>
    <p:sldLayoutId id="214748384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esstim.univ-amu.fr/page/glossaire-epidemiologie-et-recherche-medicale#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2"/>
            <a:ext cx="9474926" cy="2835683"/>
          </a:xfrm>
        </p:spPr>
        <p:txBody>
          <a:bodyPr anchor="ctr">
            <a:noAutofit/>
          </a:bodyPr>
          <a:lstStyle/>
          <a:p>
            <a:r>
              <a:rPr lang="fr-FR" sz="3200" b="1" dirty="0"/>
              <a:t>Formation au protocole de coopération</a:t>
            </a:r>
            <a:r>
              <a:rPr lang="fr-FR" sz="3200" dirty="0"/>
              <a:t>: </a:t>
            </a:r>
            <a:r>
              <a:rPr lang="fr-FR" sz="3200" i="1" dirty="0"/>
              <a:t>prise en charge de la pollakiurie et de la brûlure mictionnelle chez la femme de 16 à 65 ans par l’infirmier diplômé d’Etat et le pharmacien d’officine dans le cadre d’une structure pluri-professionnelle</a:t>
            </a:r>
          </a:p>
        </p:txBody>
      </p:sp>
      <p:sp>
        <p:nvSpPr>
          <p:cNvPr id="3" name="Sous-titre 2"/>
          <p:cNvSpPr>
            <a:spLocks noGrp="1"/>
          </p:cNvSpPr>
          <p:nvPr>
            <p:ph type="subTitle" idx="1"/>
          </p:nvPr>
        </p:nvSpPr>
        <p:spPr>
          <a:xfrm>
            <a:off x="1776549" y="4389120"/>
            <a:ext cx="8891450" cy="1802674"/>
          </a:xfrm>
        </p:spPr>
        <p:txBody>
          <a:bodyPr>
            <a:normAutofit/>
          </a:bodyPr>
          <a:lstStyle/>
          <a:p>
            <a:r>
              <a:rPr lang="fr-FR" dirty="0"/>
              <a:t>Date : JJ/MM/2022</a:t>
            </a:r>
          </a:p>
          <a:p>
            <a:r>
              <a:rPr lang="fr-FR" dirty="0"/>
              <a:t>Prénom :                             </a:t>
            </a:r>
          </a:p>
          <a:p>
            <a:r>
              <a:rPr lang="fr-FR" dirty="0"/>
              <a:t>Nom: </a:t>
            </a:r>
          </a:p>
          <a:p>
            <a:r>
              <a:rPr lang="fr-FR" dirty="0"/>
              <a:t>Profession </a:t>
            </a:r>
          </a:p>
        </p:txBody>
      </p:sp>
    </p:spTree>
    <p:extLst>
      <p:ext uri="{BB962C8B-B14F-4D97-AF65-F5344CB8AC3E}">
        <p14:creationId xmlns:p14="http://schemas.microsoft.com/office/powerpoint/2010/main" val="545945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24743" y="624110"/>
            <a:ext cx="9479869" cy="1280890"/>
          </a:xfrm>
        </p:spPr>
        <p:txBody>
          <a:bodyPr>
            <a:normAutofit fontScale="90000"/>
          </a:bodyPr>
          <a:lstStyle/>
          <a:p>
            <a:r>
              <a:rPr lang="fr-FR" dirty="0"/>
              <a:t>En résumé, devant une patiente consultant pour pollakiurie et brûlures mictionnelles, il faut </a:t>
            </a:r>
          </a:p>
        </p:txBody>
      </p:sp>
      <p:sp>
        <p:nvSpPr>
          <p:cNvPr id="3" name="Espace réservé du contenu 2"/>
          <p:cNvSpPr>
            <a:spLocks noGrp="1"/>
          </p:cNvSpPr>
          <p:nvPr>
            <p:ph idx="1"/>
          </p:nvPr>
        </p:nvSpPr>
        <p:spPr>
          <a:xfrm>
            <a:off x="838199" y="1825624"/>
            <a:ext cx="10691813" cy="4532313"/>
          </a:xfrm>
        </p:spPr>
        <p:txBody>
          <a:bodyPr anchor="ctr">
            <a:normAutofit fontScale="92500" lnSpcReduction="10000"/>
          </a:bodyPr>
          <a:lstStyle/>
          <a:p>
            <a:pPr>
              <a:buFont typeface="Wingdings" panose="05000000000000000000" pitchFamily="2" charset="2"/>
              <a:buChar char="Ø"/>
            </a:pPr>
            <a:r>
              <a:rPr lang="fr-FR" sz="2000" dirty="0"/>
              <a:t>Rechercher la présence d’un facteur de complication </a:t>
            </a:r>
          </a:p>
          <a:p>
            <a:pPr>
              <a:buFont typeface="Wingdings" panose="05000000000000000000" pitchFamily="2" charset="2"/>
              <a:buChar char="Ø"/>
            </a:pPr>
            <a:r>
              <a:rPr lang="fr-FR" sz="2000" dirty="0"/>
              <a:t>Ecarter une cystite récidivante </a:t>
            </a:r>
          </a:p>
          <a:p>
            <a:pPr>
              <a:buFont typeface="Wingdings" panose="05000000000000000000" pitchFamily="2" charset="2"/>
              <a:buChar char="Ø"/>
            </a:pPr>
            <a:r>
              <a:rPr lang="fr-FR" sz="2000" dirty="0"/>
              <a:t>S'assurer cliniquement de l’absence de signes évocateurs de pyélonéphrite aiguë pauci-symptomatique </a:t>
            </a:r>
          </a:p>
          <a:p>
            <a:pPr>
              <a:buFont typeface="Wingdings" panose="05000000000000000000" pitchFamily="2" charset="2"/>
              <a:buChar char="Ø"/>
            </a:pPr>
            <a:r>
              <a:rPr lang="fr-FR" sz="2000" dirty="0"/>
              <a:t>Ecarter des signes d’appel d’infection gynécologique </a:t>
            </a:r>
          </a:p>
          <a:p>
            <a:r>
              <a:rPr lang="fr-FR" sz="3000" dirty="0">
                <a:solidFill>
                  <a:srgbClr val="FF0000"/>
                </a:solidFill>
              </a:rPr>
              <a:t>Dans le cadre du protocole, la présence d’un des 4 éléments précédents doit faire réorienter la patiente vers un médecin </a:t>
            </a:r>
          </a:p>
          <a:p>
            <a:r>
              <a:rPr lang="fr-FR" sz="3000" dirty="0">
                <a:solidFill>
                  <a:srgbClr val="FF0000"/>
                </a:solidFill>
              </a:rPr>
              <a:t>En leur absence, le diagnostic de cystite simple est évoqué et la patiente peut être prise en charge pour confirmation bactériologique et traitement.</a:t>
            </a:r>
          </a:p>
        </p:txBody>
      </p:sp>
    </p:spTree>
    <p:extLst>
      <p:ext uri="{BB962C8B-B14F-4D97-AF65-F5344CB8AC3E}">
        <p14:creationId xmlns:p14="http://schemas.microsoft.com/office/powerpoint/2010/main" val="337787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580605" y="585215"/>
            <a:ext cx="10384971" cy="1805287"/>
          </a:xfrm>
        </p:spPr>
        <p:txBody>
          <a:bodyPr>
            <a:noAutofit/>
          </a:bodyPr>
          <a:lstStyle/>
          <a:p>
            <a:r>
              <a:rPr lang="fr-FR" dirty="0"/>
              <a:t>Le seul examen requis est la recherche de leucocytes et nitrites positifs par réalisation d’une bandelette urinaire (BU). </a:t>
            </a:r>
            <a:br>
              <a:rPr lang="fr-FR" dirty="0"/>
            </a:br>
            <a:br>
              <a:rPr lang="fr-FR" dirty="0"/>
            </a:br>
            <a:endParaRPr lang="fr-FR" sz="4400" dirty="0"/>
          </a:p>
        </p:txBody>
      </p:sp>
      <p:sp>
        <p:nvSpPr>
          <p:cNvPr id="3" name="Espace réservé du contenu 2"/>
          <p:cNvSpPr>
            <a:spLocks noGrp="1"/>
          </p:cNvSpPr>
          <p:nvPr>
            <p:ph idx="1"/>
          </p:nvPr>
        </p:nvSpPr>
        <p:spPr>
          <a:xfrm>
            <a:off x="2210389" y="2675429"/>
            <a:ext cx="8915400" cy="3777622"/>
          </a:xfrm>
        </p:spPr>
        <p:txBody>
          <a:bodyPr anchor="ctr"/>
          <a:lstStyle/>
          <a:p>
            <a:pPr>
              <a:buFont typeface="Arial" panose="020B0604020202020204" pitchFamily="34" charset="0"/>
              <a:buChar char="•"/>
            </a:pPr>
            <a:r>
              <a:rPr lang="fr-FR" sz="2800" dirty="0"/>
              <a:t> Il ne faut faire ni ECBU ni imagerie</a:t>
            </a:r>
          </a:p>
          <a:p>
            <a:pPr>
              <a:buFont typeface="Arial" panose="020B0604020202020204" pitchFamily="34" charset="0"/>
              <a:buChar char="•"/>
            </a:pPr>
            <a:r>
              <a:rPr lang="fr-FR" sz="2800" dirty="0"/>
              <a:t> La lecture de la BU nécessite de respecter une méthodologie rigoureuse </a:t>
            </a:r>
          </a:p>
          <a:p>
            <a:pPr lvl="1">
              <a:buFont typeface="Wingdings" panose="05000000000000000000" pitchFamily="2" charset="2"/>
              <a:buChar char="Ø"/>
            </a:pPr>
            <a:r>
              <a:rPr lang="fr-FR" dirty="0"/>
              <a:t> </a:t>
            </a:r>
            <a:r>
              <a:rPr lang="fr-FR" sz="2400" dirty="0"/>
              <a:t>vérification que les bandelettes ne sont pas périmées </a:t>
            </a:r>
          </a:p>
          <a:p>
            <a:pPr lvl="1">
              <a:buFont typeface="Wingdings" panose="05000000000000000000" pitchFamily="2" charset="2"/>
              <a:buChar char="Ø"/>
            </a:pPr>
            <a:r>
              <a:rPr lang="fr-FR" sz="2400" dirty="0"/>
              <a:t>réalisation sur des urines fraîches</a:t>
            </a:r>
          </a:p>
          <a:p>
            <a:pPr lvl="1">
              <a:buFont typeface="Wingdings" panose="05000000000000000000" pitchFamily="2" charset="2"/>
              <a:buChar char="Ø"/>
            </a:pPr>
            <a:r>
              <a:rPr lang="fr-FR" sz="2400" dirty="0"/>
              <a:t>respect du temps de lecture avant interprétation</a:t>
            </a:r>
          </a:p>
        </p:txBody>
      </p:sp>
    </p:spTree>
    <p:extLst>
      <p:ext uri="{BB962C8B-B14F-4D97-AF65-F5344CB8AC3E}">
        <p14:creationId xmlns:p14="http://schemas.microsoft.com/office/powerpoint/2010/main" val="901908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Lecture de la BU</a:t>
            </a:r>
          </a:p>
        </p:txBody>
      </p:sp>
      <p:sp>
        <p:nvSpPr>
          <p:cNvPr id="3" name="Espace réservé du contenu 2"/>
          <p:cNvSpPr>
            <a:spLocks noGrp="1"/>
          </p:cNvSpPr>
          <p:nvPr>
            <p:ph idx="1"/>
          </p:nvPr>
        </p:nvSpPr>
        <p:spPr/>
        <p:txBody>
          <a:bodyPr anchor="ctr">
            <a:normAutofit/>
          </a:bodyPr>
          <a:lstStyle/>
          <a:p>
            <a:r>
              <a:rPr lang="fr-FR" sz="2400" b="1" dirty="0"/>
              <a:t>Positive</a:t>
            </a:r>
            <a:r>
              <a:rPr lang="fr-FR" sz="2400" dirty="0"/>
              <a:t> : leucocytes </a:t>
            </a:r>
            <a:r>
              <a:rPr lang="fr-FR" sz="2400" u="sng" dirty="0"/>
              <a:t>ou</a:t>
            </a:r>
            <a:r>
              <a:rPr lang="fr-FR" sz="2400" dirty="0"/>
              <a:t> nitrites positifs </a:t>
            </a:r>
            <a:r>
              <a:rPr lang="fr-FR" sz="2400" dirty="0">
                <a:sym typeface="Wingdings" panose="05000000000000000000" pitchFamily="2" charset="2"/>
              </a:rPr>
              <a:t> infection probable, prescription du traitement antibiotique recommandé</a:t>
            </a:r>
            <a:endParaRPr lang="fr-FR" sz="2400" dirty="0"/>
          </a:p>
          <a:p>
            <a:r>
              <a:rPr lang="fr-FR" sz="2400" b="1" dirty="0"/>
              <a:t>Négative</a:t>
            </a:r>
            <a:r>
              <a:rPr lang="fr-FR" sz="2400" dirty="0"/>
              <a:t> : leucocytes </a:t>
            </a:r>
            <a:r>
              <a:rPr lang="fr-FR" sz="2400" u="sng" dirty="0"/>
              <a:t>et</a:t>
            </a:r>
            <a:r>
              <a:rPr lang="fr-FR" sz="2400" dirty="0"/>
              <a:t> nitrites négatifs </a:t>
            </a:r>
            <a:r>
              <a:rPr lang="fr-FR" sz="2400" dirty="0">
                <a:sym typeface="Wingdings" panose="05000000000000000000" pitchFamily="2" charset="2"/>
              </a:rPr>
              <a:t> absence d’infection quasi certaine, prescription d’une cure de diurèse et de paracétamol </a:t>
            </a:r>
            <a:endParaRPr lang="fr-FR" sz="2400" dirty="0"/>
          </a:p>
        </p:txBody>
      </p:sp>
    </p:spTree>
    <p:extLst>
      <p:ext uri="{BB962C8B-B14F-4D97-AF65-F5344CB8AC3E}">
        <p14:creationId xmlns:p14="http://schemas.microsoft.com/office/powerpoint/2010/main" val="771636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Antibiothérapie en cas de leucocytes et / ou nitrites positifs à la BU</a:t>
            </a:r>
          </a:p>
        </p:txBody>
      </p:sp>
      <p:sp>
        <p:nvSpPr>
          <p:cNvPr id="3" name="Espace réservé du contenu 2"/>
          <p:cNvSpPr>
            <a:spLocks noGrp="1"/>
          </p:cNvSpPr>
          <p:nvPr>
            <p:ph idx="1"/>
          </p:nvPr>
        </p:nvSpPr>
        <p:spPr>
          <a:xfrm>
            <a:off x="2592925" y="2616926"/>
            <a:ext cx="9271862" cy="3992880"/>
          </a:xfrm>
        </p:spPr>
        <p:txBody>
          <a:bodyPr>
            <a:noAutofit/>
          </a:bodyPr>
          <a:lstStyle/>
          <a:p>
            <a:endParaRPr lang="fr-FR" sz="2000" dirty="0"/>
          </a:p>
          <a:p>
            <a:pPr marL="0" indent="0">
              <a:buNone/>
            </a:pPr>
            <a:r>
              <a:rPr lang="fr-FR" sz="2000" dirty="0"/>
              <a:t> </a:t>
            </a:r>
          </a:p>
          <a:p>
            <a:pPr marL="0" indent="0">
              <a:buNone/>
            </a:pPr>
            <a:r>
              <a:rPr lang="fr-FR" sz="2400" dirty="0"/>
              <a:t>Les traitements recommandés sont : </a:t>
            </a:r>
          </a:p>
          <a:p>
            <a:r>
              <a:rPr lang="fr-FR" sz="2400" dirty="0"/>
              <a:t>1</a:t>
            </a:r>
            <a:r>
              <a:rPr lang="fr-FR" sz="2400" baseline="30000" dirty="0"/>
              <a:t>ère</a:t>
            </a:r>
            <a:r>
              <a:rPr lang="fr-FR" sz="2400" dirty="0"/>
              <a:t> intention : </a:t>
            </a:r>
            <a:r>
              <a:rPr lang="fr-FR" sz="2400" dirty="0" err="1"/>
              <a:t>fosfomycine-trométamol</a:t>
            </a:r>
            <a:r>
              <a:rPr lang="fr-FR" sz="2400" dirty="0"/>
              <a:t>, 3 g en </a:t>
            </a:r>
            <a:r>
              <a:rPr lang="fr-FR" sz="2400" b="1" dirty="0"/>
              <a:t>prise unique</a:t>
            </a:r>
            <a:endParaRPr lang="fr-FR" sz="2200" dirty="0"/>
          </a:p>
          <a:p>
            <a:r>
              <a:rPr lang="fr-FR" sz="2400" dirty="0"/>
              <a:t>2</a:t>
            </a:r>
            <a:r>
              <a:rPr lang="fr-FR" sz="2400" baseline="30000" dirty="0"/>
              <a:t>ème</a:t>
            </a:r>
            <a:r>
              <a:rPr lang="fr-FR" sz="2400" dirty="0"/>
              <a:t> intention en cas d’allergie ou d’intolérance à la </a:t>
            </a:r>
            <a:r>
              <a:rPr lang="fr-FR" sz="2400" dirty="0" err="1"/>
              <a:t>fosfomycine</a:t>
            </a:r>
            <a:r>
              <a:rPr lang="fr-FR" sz="2400" dirty="0"/>
              <a:t> : </a:t>
            </a:r>
            <a:r>
              <a:rPr lang="fr-FR" sz="2400" dirty="0" err="1"/>
              <a:t>pivmécillinam</a:t>
            </a:r>
            <a:r>
              <a:rPr lang="fr-FR" sz="2400" dirty="0"/>
              <a:t> : 400 mg 2 fois par jour pendant </a:t>
            </a:r>
            <a:r>
              <a:rPr lang="fr-FR" sz="2400" b="1" dirty="0"/>
              <a:t>3 jours. </a:t>
            </a:r>
            <a:r>
              <a:rPr lang="fr-FR" sz="2400" dirty="0"/>
              <a:t>	</a:t>
            </a:r>
          </a:p>
          <a:p>
            <a:pPr>
              <a:buFont typeface="Arial" panose="020B0604020202020204" pitchFamily="34" charset="0"/>
              <a:buChar char="•"/>
            </a:pPr>
            <a:r>
              <a:rPr lang="fr-FR" sz="2400" dirty="0"/>
              <a:t>Les autres antibiotiques ne sont pas indiqués </a:t>
            </a:r>
          </a:p>
          <a:p>
            <a:endParaRPr lang="fr-FR" sz="2000" dirty="0"/>
          </a:p>
        </p:txBody>
      </p:sp>
      <p:sp>
        <p:nvSpPr>
          <p:cNvPr id="4" name="Légende encadrée 1 3"/>
          <p:cNvSpPr/>
          <p:nvPr/>
        </p:nvSpPr>
        <p:spPr>
          <a:xfrm>
            <a:off x="5812971" y="2079171"/>
            <a:ext cx="5577840" cy="1358537"/>
          </a:xfrm>
          <a:prstGeom prst="borderCallout1">
            <a:avLst>
              <a:gd name="adj1" fmla="val 18750"/>
              <a:gd name="adj2" fmla="val -8333"/>
              <a:gd name="adj3" fmla="val 113462"/>
              <a:gd name="adj4" fmla="val -3501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Avant toute prescription rechercher systématique la survenue lors d’une prise antérieure d’une allergie ou d’un effet indésirable, principalement une diarrhée</a:t>
            </a:r>
          </a:p>
        </p:txBody>
      </p:sp>
    </p:spTree>
    <p:extLst>
      <p:ext uri="{BB962C8B-B14F-4D97-AF65-F5344CB8AC3E}">
        <p14:creationId xmlns:p14="http://schemas.microsoft.com/office/powerpoint/2010/main" val="3886162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dirty="0"/>
              <a:t>Contre-indications et effets secondaires des antibiotiques recommandés</a:t>
            </a:r>
          </a:p>
        </p:txBody>
      </p:sp>
      <p:graphicFrame>
        <p:nvGraphicFramePr>
          <p:cNvPr id="5" name="Tableau 4"/>
          <p:cNvGraphicFramePr>
            <a:graphicFrameLocks noGrp="1"/>
          </p:cNvGraphicFramePr>
          <p:nvPr>
            <p:extLst>
              <p:ext uri="{D42A27DB-BD31-4B8C-83A1-F6EECF244321}">
                <p14:modId xmlns:p14="http://schemas.microsoft.com/office/powerpoint/2010/main" val="3311147601"/>
              </p:ext>
            </p:extLst>
          </p:nvPr>
        </p:nvGraphicFramePr>
        <p:xfrm>
          <a:off x="2592924" y="2535403"/>
          <a:ext cx="8911686" cy="3114040"/>
        </p:xfrm>
        <a:graphic>
          <a:graphicData uri="http://schemas.openxmlformats.org/drawingml/2006/table">
            <a:tbl>
              <a:tblPr firstRow="1" bandRow="1">
                <a:tableStyleId>{5C22544A-7EE6-4342-B048-85BDC9FD1C3A}</a:tableStyleId>
              </a:tblPr>
              <a:tblGrid>
                <a:gridCol w="2305647">
                  <a:extLst>
                    <a:ext uri="{9D8B030D-6E8A-4147-A177-3AD203B41FA5}">
                      <a16:colId xmlns:a16="http://schemas.microsoft.com/office/drawing/2014/main" val="1664536064"/>
                    </a:ext>
                  </a:extLst>
                </a:gridCol>
                <a:gridCol w="3200400">
                  <a:extLst>
                    <a:ext uri="{9D8B030D-6E8A-4147-A177-3AD203B41FA5}">
                      <a16:colId xmlns:a16="http://schemas.microsoft.com/office/drawing/2014/main" val="486556956"/>
                    </a:ext>
                  </a:extLst>
                </a:gridCol>
                <a:gridCol w="3405639">
                  <a:extLst>
                    <a:ext uri="{9D8B030D-6E8A-4147-A177-3AD203B41FA5}">
                      <a16:colId xmlns:a16="http://schemas.microsoft.com/office/drawing/2014/main" val="1804533352"/>
                    </a:ext>
                  </a:extLst>
                </a:gridCol>
              </a:tblGrid>
              <a:tr h="370840">
                <a:tc>
                  <a:txBody>
                    <a:bodyPr/>
                    <a:lstStyle/>
                    <a:p>
                      <a:endParaRPr lang="fr-FR" dirty="0"/>
                    </a:p>
                  </a:txBody>
                  <a:tcPr/>
                </a:tc>
                <a:tc>
                  <a:txBody>
                    <a:bodyPr/>
                    <a:lstStyle/>
                    <a:p>
                      <a:r>
                        <a:rPr lang="fr-FR" dirty="0" err="1"/>
                        <a:t>Fosfomycine</a:t>
                      </a:r>
                      <a:endParaRPr lang="fr-FR" dirty="0"/>
                    </a:p>
                  </a:txBody>
                  <a:tcPr/>
                </a:tc>
                <a:tc>
                  <a:txBody>
                    <a:bodyPr/>
                    <a:lstStyle/>
                    <a:p>
                      <a:r>
                        <a:rPr lang="fr-FR" dirty="0" err="1"/>
                        <a:t>Pivmecillinam</a:t>
                      </a:r>
                      <a:endParaRPr lang="fr-FR" dirty="0"/>
                    </a:p>
                  </a:txBody>
                  <a:tcPr/>
                </a:tc>
                <a:extLst>
                  <a:ext uri="{0D108BD9-81ED-4DB2-BD59-A6C34878D82A}">
                    <a16:rowId xmlns:a16="http://schemas.microsoft.com/office/drawing/2014/main" val="2578430106"/>
                  </a:ext>
                </a:extLst>
              </a:tr>
              <a:tr h="370840">
                <a:tc>
                  <a:txBody>
                    <a:bodyPr/>
                    <a:lstStyle/>
                    <a:p>
                      <a:r>
                        <a:rPr lang="fr-FR" dirty="0"/>
                        <a:t>Contre-indication</a:t>
                      </a:r>
                    </a:p>
                  </a:txBody>
                  <a:tcPr/>
                </a:tc>
                <a:tc>
                  <a:txBody>
                    <a:bodyPr/>
                    <a:lstStyle/>
                    <a:p>
                      <a:r>
                        <a:rPr lang="fr-FR" sz="1800" b="0" i="0" kern="1200" dirty="0">
                          <a:solidFill>
                            <a:schemeClr val="dk1"/>
                          </a:solidFill>
                          <a:effectLst/>
                          <a:latin typeface="+mn-lt"/>
                          <a:ea typeface="+mn-ea"/>
                          <a:cs typeface="+mn-cs"/>
                        </a:rPr>
                        <a:t>Antécédent de réaction allergique lors d’une prise antérieure</a:t>
                      </a:r>
                      <a:endParaRPr lang="fr-FR" dirty="0"/>
                    </a:p>
                  </a:txBody>
                  <a:tcPr/>
                </a:tc>
                <a:tc>
                  <a:txBody>
                    <a:bodyPr/>
                    <a:lstStyle/>
                    <a:p>
                      <a:r>
                        <a:rPr lang="fr-FR" dirty="0"/>
                        <a:t>Antécédent d’allergie à la pénicilline et aux céphalosporines</a:t>
                      </a:r>
                    </a:p>
                    <a:p>
                      <a:r>
                        <a:rPr lang="fr-FR" dirty="0"/>
                        <a:t>Anomalie de l’œsophage </a:t>
                      </a:r>
                    </a:p>
                  </a:txBody>
                  <a:tcPr/>
                </a:tc>
                <a:extLst>
                  <a:ext uri="{0D108BD9-81ED-4DB2-BD59-A6C34878D82A}">
                    <a16:rowId xmlns:a16="http://schemas.microsoft.com/office/drawing/2014/main" val="1705923032"/>
                  </a:ext>
                </a:extLst>
              </a:tr>
              <a:tr h="370840">
                <a:tc>
                  <a:txBody>
                    <a:bodyPr/>
                    <a:lstStyle/>
                    <a:p>
                      <a:r>
                        <a:rPr lang="fr-FR" dirty="0"/>
                        <a:t>Effets secondaires possibles</a:t>
                      </a:r>
                    </a:p>
                  </a:txBody>
                  <a:tcPr/>
                </a:tc>
                <a:tc>
                  <a:txBody>
                    <a:bodyPr/>
                    <a:lstStyle/>
                    <a:p>
                      <a:r>
                        <a:rPr lang="fr-FR" dirty="0"/>
                        <a:t>Diarrhée, nausées,</a:t>
                      </a:r>
                      <a:r>
                        <a:rPr lang="fr-FR" baseline="0" dirty="0"/>
                        <a:t> douleurs abdominales, céphalées</a:t>
                      </a:r>
                      <a:endParaRPr lang="fr-FR" dirty="0"/>
                    </a:p>
                  </a:txBody>
                  <a:tcPr/>
                </a:tc>
                <a:tc>
                  <a:txBody>
                    <a:bodyPr/>
                    <a:lstStyle/>
                    <a:p>
                      <a:r>
                        <a:rPr lang="fr-FR" dirty="0"/>
                        <a:t>Diarrhée, nausées</a:t>
                      </a:r>
                    </a:p>
                  </a:txBody>
                  <a:tcPr/>
                </a:tc>
                <a:extLst>
                  <a:ext uri="{0D108BD9-81ED-4DB2-BD59-A6C34878D82A}">
                    <a16:rowId xmlns:a16="http://schemas.microsoft.com/office/drawing/2014/main" val="909340399"/>
                  </a:ext>
                </a:extLst>
              </a:tr>
              <a:tr h="370840">
                <a:tc>
                  <a:txBody>
                    <a:bodyPr/>
                    <a:lstStyle/>
                    <a:p>
                      <a:r>
                        <a:rPr lang="fr-FR" dirty="0"/>
                        <a:t>Précautions </a:t>
                      </a:r>
                    </a:p>
                  </a:txBody>
                  <a:tcPr/>
                </a:tc>
                <a:tc>
                  <a:txBody>
                    <a:bodyPr/>
                    <a:lstStyle/>
                    <a:p>
                      <a:r>
                        <a:rPr lang="fr-FR" dirty="0"/>
                        <a:t>Prendre </a:t>
                      </a:r>
                      <a:r>
                        <a:rPr lang="fr-FR" baseline="0" dirty="0"/>
                        <a:t>2 ou 3 h à distance d’un repas</a:t>
                      </a:r>
                      <a:endParaRPr lang="fr-FR" dirty="0"/>
                    </a:p>
                  </a:txBody>
                  <a:tcPr/>
                </a:tc>
                <a:tc>
                  <a:txBody>
                    <a:bodyPr/>
                    <a:lstStyle/>
                    <a:p>
                      <a:r>
                        <a:rPr lang="fr-FR" dirty="0"/>
                        <a:t>Ne pas s’allonger dans les 30 mn après la prise</a:t>
                      </a:r>
                    </a:p>
                  </a:txBody>
                  <a:tcPr/>
                </a:tc>
                <a:extLst>
                  <a:ext uri="{0D108BD9-81ED-4DB2-BD59-A6C34878D82A}">
                    <a16:rowId xmlns:a16="http://schemas.microsoft.com/office/drawing/2014/main" val="3150961328"/>
                  </a:ext>
                </a:extLst>
              </a:tr>
            </a:tbl>
          </a:graphicData>
        </a:graphic>
      </p:graphicFrame>
    </p:spTree>
    <p:extLst>
      <p:ext uri="{BB962C8B-B14F-4D97-AF65-F5344CB8AC3E}">
        <p14:creationId xmlns:p14="http://schemas.microsoft.com/office/powerpoint/2010/main" val="2695416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Conseils et suivi</a:t>
            </a:r>
          </a:p>
        </p:txBody>
      </p:sp>
      <p:sp>
        <p:nvSpPr>
          <p:cNvPr id="5" name="Espace réservé du contenu 4"/>
          <p:cNvSpPr>
            <a:spLocks noGrp="1"/>
          </p:cNvSpPr>
          <p:nvPr>
            <p:ph idx="1"/>
          </p:nvPr>
        </p:nvSpPr>
        <p:spPr/>
        <p:txBody>
          <a:bodyPr anchor="ctr">
            <a:noAutofit/>
          </a:bodyPr>
          <a:lstStyle/>
          <a:p>
            <a:r>
              <a:rPr lang="fr-FR" sz="2400" dirty="0"/>
              <a:t>Les symptômes peuvent persister 1 ou 2 jours après le traitement. Au-delà ou si de nouveaux symptômes apparaissent (en particulier fièvre / douleur lombaire) conseiller de consulter le médecin</a:t>
            </a:r>
          </a:p>
          <a:p>
            <a:r>
              <a:rPr lang="fr-FR" sz="2400" dirty="0"/>
              <a:t>S’hydrater abondamment: boire ≥ 1,5 litre d’eau par jour</a:t>
            </a:r>
          </a:p>
          <a:p>
            <a:r>
              <a:rPr lang="fr-FR" sz="2400" dirty="0"/>
              <a:t>Remettre une fiche de conseil pour la prévention de la récidive</a:t>
            </a:r>
          </a:p>
        </p:txBody>
      </p:sp>
    </p:spTree>
    <p:extLst>
      <p:ext uri="{BB962C8B-B14F-4D97-AF65-F5344CB8AC3E}">
        <p14:creationId xmlns:p14="http://schemas.microsoft.com/office/powerpoint/2010/main" val="3223092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66798" y="441230"/>
            <a:ext cx="8911687" cy="1280890"/>
          </a:xfrm>
        </p:spPr>
        <p:txBody>
          <a:bodyPr>
            <a:normAutofit/>
          </a:bodyPr>
          <a:lstStyle/>
          <a:p>
            <a:r>
              <a:rPr lang="fr-FR" dirty="0"/>
              <a:t>Conseils  pratique pour éviter les infections urinaires et leurs récidives</a:t>
            </a:r>
          </a:p>
        </p:txBody>
      </p:sp>
      <p:pic>
        <p:nvPicPr>
          <p:cNvPr id="4" name="Image 3" descr="Journal officiel de la République française - N° 58 du 8 mars 2020 - Adobe Acrobat Reader 2020"/>
          <p:cNvPicPr>
            <a:picLocks noChangeAspect="1"/>
          </p:cNvPicPr>
          <p:nvPr/>
        </p:nvPicPr>
        <p:blipFill rotWithShape="1">
          <a:blip r:embed="rId2">
            <a:extLst>
              <a:ext uri="{28A0092B-C50C-407E-A947-70E740481C1C}">
                <a14:useLocalDpi xmlns:a14="http://schemas.microsoft.com/office/drawing/2010/main" val="0"/>
              </a:ext>
            </a:extLst>
          </a:blip>
          <a:srcRect l="15210" t="30037" r="36250" b="17658"/>
          <a:stretch/>
        </p:blipFill>
        <p:spPr>
          <a:xfrm>
            <a:off x="2566796" y="1841862"/>
            <a:ext cx="8280000" cy="4672944"/>
          </a:xfrm>
          <a:prstGeom prst="rect">
            <a:avLst/>
          </a:prstGeom>
        </p:spPr>
      </p:pic>
    </p:spTree>
    <p:extLst>
      <p:ext uri="{BB962C8B-B14F-4D97-AF65-F5344CB8AC3E}">
        <p14:creationId xmlns:p14="http://schemas.microsoft.com/office/powerpoint/2010/main" val="1182914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2. Test de lecture</a:t>
            </a:r>
          </a:p>
        </p:txBody>
      </p:sp>
      <p:sp>
        <p:nvSpPr>
          <p:cNvPr id="3" name="Espace réservé du texte 2"/>
          <p:cNvSpPr>
            <a:spLocks noGrp="1"/>
          </p:cNvSpPr>
          <p:nvPr>
            <p:ph type="body" idx="1"/>
          </p:nvPr>
        </p:nvSpPr>
        <p:spPr>
          <a:xfrm>
            <a:off x="2589212" y="3530128"/>
            <a:ext cx="8915399" cy="1224751"/>
          </a:xfrm>
        </p:spPr>
        <p:txBody>
          <a:bodyPr anchor="ctr">
            <a:normAutofit/>
          </a:bodyPr>
          <a:lstStyle/>
          <a:p>
            <a:r>
              <a:rPr lang="fr-FR" dirty="0"/>
              <a:t>Transformez les bonnes réponses en rouge</a:t>
            </a:r>
          </a:p>
          <a:p>
            <a:r>
              <a:rPr lang="fr-FR" dirty="0"/>
              <a:t>N’hésitez pas à vérifier vos réponses sur les diapositives précédentes</a:t>
            </a:r>
          </a:p>
        </p:txBody>
      </p:sp>
    </p:spTree>
    <p:extLst>
      <p:ext uri="{BB962C8B-B14F-4D97-AF65-F5344CB8AC3E}">
        <p14:creationId xmlns:p14="http://schemas.microsoft.com/office/powerpoint/2010/main" val="1842463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dirty="0"/>
              <a:t>Quel germe est le plus fréquemment retrouvé lors d’une cystite simple ?</a:t>
            </a:r>
          </a:p>
        </p:txBody>
      </p:sp>
      <p:sp>
        <p:nvSpPr>
          <p:cNvPr id="5" name="Espace réservé du contenu 4"/>
          <p:cNvSpPr>
            <a:spLocks noGrp="1"/>
          </p:cNvSpPr>
          <p:nvPr>
            <p:ph idx="1"/>
          </p:nvPr>
        </p:nvSpPr>
        <p:spPr/>
        <p:txBody>
          <a:bodyPr anchor="ctr">
            <a:normAutofit/>
          </a:bodyPr>
          <a:lstStyle/>
          <a:p>
            <a:pPr>
              <a:buFont typeface="Wingdings" panose="05000000000000000000" pitchFamily="2" charset="2"/>
              <a:buChar char="q"/>
            </a:pPr>
            <a:r>
              <a:rPr lang="fr-FR" sz="2400" dirty="0"/>
              <a:t>Entérocoque</a:t>
            </a:r>
          </a:p>
          <a:p>
            <a:pPr>
              <a:buFont typeface="Wingdings" panose="05000000000000000000" pitchFamily="2" charset="2"/>
              <a:buChar char="q"/>
            </a:pPr>
            <a:r>
              <a:rPr lang="fr-FR" sz="2400" dirty="0"/>
              <a:t>Staphylocoques</a:t>
            </a:r>
          </a:p>
          <a:p>
            <a:pPr>
              <a:buFont typeface="Wingdings" panose="05000000000000000000" pitchFamily="2" charset="2"/>
              <a:buChar char="q"/>
            </a:pPr>
            <a:r>
              <a:rPr lang="fr-FR" sz="2400" dirty="0"/>
              <a:t>Anaérobies</a:t>
            </a:r>
          </a:p>
          <a:p>
            <a:pPr>
              <a:buFont typeface="Wingdings" panose="05000000000000000000" pitchFamily="2" charset="2"/>
              <a:buChar char="q"/>
            </a:pPr>
            <a:r>
              <a:rPr lang="fr-FR" sz="2400" dirty="0"/>
              <a:t>Escherichia coli</a:t>
            </a:r>
          </a:p>
        </p:txBody>
      </p:sp>
    </p:spTree>
    <p:extLst>
      <p:ext uri="{BB962C8B-B14F-4D97-AF65-F5344CB8AC3E}">
        <p14:creationId xmlns:p14="http://schemas.microsoft.com/office/powerpoint/2010/main" val="4287110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Quelle est la définition de la cystite récidivante ?</a:t>
            </a:r>
            <a:br>
              <a:rPr lang="fr-FR" dirty="0"/>
            </a:br>
            <a:endParaRPr lang="fr-FR" dirty="0"/>
          </a:p>
        </p:txBody>
      </p:sp>
      <p:sp>
        <p:nvSpPr>
          <p:cNvPr id="3" name="Espace réservé du contenu 2"/>
          <p:cNvSpPr>
            <a:spLocks noGrp="1"/>
          </p:cNvSpPr>
          <p:nvPr>
            <p:ph idx="1"/>
          </p:nvPr>
        </p:nvSpPr>
        <p:spPr/>
        <p:txBody>
          <a:bodyPr anchor="ctr">
            <a:normAutofit/>
          </a:bodyPr>
          <a:lstStyle/>
          <a:p>
            <a:pPr>
              <a:buFont typeface="Wingdings" panose="05000000000000000000" pitchFamily="2" charset="2"/>
              <a:buChar char="q"/>
            </a:pPr>
            <a:r>
              <a:rPr lang="fr-FR" sz="2400" dirty="0"/>
              <a:t>Plus de deux épisodes en 1 semaine</a:t>
            </a:r>
          </a:p>
          <a:p>
            <a:pPr>
              <a:buFont typeface="Wingdings" panose="05000000000000000000" pitchFamily="2" charset="2"/>
              <a:buChar char="q"/>
            </a:pPr>
            <a:r>
              <a:rPr lang="fr-FR" sz="2400" dirty="0"/>
              <a:t>1 épisode dans les 3 derniers mois</a:t>
            </a:r>
          </a:p>
          <a:p>
            <a:pPr>
              <a:buFont typeface="Wingdings" panose="05000000000000000000" pitchFamily="2" charset="2"/>
              <a:buChar char="q"/>
            </a:pPr>
            <a:r>
              <a:rPr lang="fr-FR" sz="2400" dirty="0"/>
              <a:t>Au moins 4 épisodes sur 12 mois</a:t>
            </a:r>
          </a:p>
          <a:p>
            <a:pPr>
              <a:buFont typeface="Wingdings" panose="05000000000000000000" pitchFamily="2" charset="2"/>
              <a:buChar char="q"/>
            </a:pPr>
            <a:r>
              <a:rPr lang="fr-FR" sz="2400" dirty="0"/>
              <a:t>2 épisodes dans le semestre</a:t>
            </a:r>
          </a:p>
        </p:txBody>
      </p:sp>
    </p:spTree>
    <p:extLst>
      <p:ext uri="{BB962C8B-B14F-4D97-AF65-F5344CB8AC3E}">
        <p14:creationId xmlns:p14="http://schemas.microsoft.com/office/powerpoint/2010/main" val="674856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Etape 1. Eléments de formation</a:t>
            </a:r>
          </a:p>
        </p:txBody>
      </p:sp>
      <p:sp>
        <p:nvSpPr>
          <p:cNvPr id="6" name="Espace réservé du texte 5"/>
          <p:cNvSpPr>
            <a:spLocks noGrp="1"/>
          </p:cNvSpPr>
          <p:nvPr>
            <p:ph type="body" idx="1"/>
          </p:nvPr>
        </p:nvSpPr>
        <p:spPr>
          <a:xfrm>
            <a:off x="2589212" y="3530128"/>
            <a:ext cx="8915399" cy="1290065"/>
          </a:xfrm>
        </p:spPr>
        <p:txBody>
          <a:bodyPr>
            <a:normAutofit/>
          </a:bodyPr>
          <a:lstStyle/>
          <a:p>
            <a:r>
              <a:rPr lang="fr-FR" dirty="0"/>
              <a:t>Lisez attentivement les diapositives suivantes</a:t>
            </a:r>
          </a:p>
          <a:p>
            <a:r>
              <a:rPr lang="fr-FR" dirty="0"/>
              <a:t>Notez vos questions, vous pourrez les poser ensuite aux évaluateurs lors de la séance d’échange en fin de formation</a:t>
            </a:r>
          </a:p>
        </p:txBody>
      </p:sp>
    </p:spTree>
    <p:extLst>
      <p:ext uri="{BB962C8B-B14F-4D97-AF65-F5344CB8AC3E}">
        <p14:creationId xmlns:p14="http://schemas.microsoft.com/office/powerpoint/2010/main" val="1956574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Dans la liste suivante, quels sont les facteurs de risque de complication d’une cystite ?</a:t>
            </a:r>
          </a:p>
        </p:txBody>
      </p:sp>
      <p:sp>
        <p:nvSpPr>
          <p:cNvPr id="3" name="Espace réservé du contenu 2"/>
          <p:cNvSpPr>
            <a:spLocks noGrp="1"/>
          </p:cNvSpPr>
          <p:nvPr>
            <p:ph idx="1"/>
          </p:nvPr>
        </p:nvSpPr>
        <p:spPr/>
        <p:txBody>
          <a:bodyPr anchor="ctr">
            <a:normAutofit/>
          </a:bodyPr>
          <a:lstStyle/>
          <a:p>
            <a:pPr>
              <a:buFont typeface="Wingdings" panose="05000000000000000000" pitchFamily="2" charset="2"/>
              <a:buChar char="q"/>
            </a:pPr>
            <a:r>
              <a:rPr lang="fr-FR" sz="2400" dirty="0"/>
              <a:t>Une hématurie macroscopique</a:t>
            </a:r>
          </a:p>
          <a:p>
            <a:pPr>
              <a:buFont typeface="Wingdings" panose="05000000000000000000" pitchFamily="2" charset="2"/>
              <a:buChar char="q"/>
            </a:pPr>
            <a:r>
              <a:rPr lang="fr-FR" sz="2400" dirty="0"/>
              <a:t>Une insuffisance rénale chronique sévère</a:t>
            </a:r>
          </a:p>
          <a:p>
            <a:pPr>
              <a:buFont typeface="Wingdings" panose="05000000000000000000" pitchFamily="2" charset="2"/>
              <a:buChar char="q"/>
            </a:pPr>
            <a:r>
              <a:rPr lang="fr-FR" sz="2400" dirty="0"/>
              <a:t>Un diabète</a:t>
            </a:r>
          </a:p>
          <a:p>
            <a:pPr>
              <a:buFont typeface="Wingdings" panose="05000000000000000000" pitchFamily="2" charset="2"/>
              <a:buChar char="q"/>
            </a:pPr>
            <a:r>
              <a:rPr lang="fr-FR" sz="2400" dirty="0"/>
              <a:t>Des antécédents de maladie urologique</a:t>
            </a:r>
          </a:p>
          <a:p>
            <a:pPr>
              <a:buFont typeface="Wingdings" panose="05000000000000000000" pitchFamily="2" charset="2"/>
              <a:buChar char="q"/>
            </a:pPr>
            <a:r>
              <a:rPr lang="fr-FR" sz="2400" dirty="0"/>
              <a:t>Une grossesse</a:t>
            </a:r>
          </a:p>
        </p:txBody>
      </p:sp>
    </p:spTree>
    <p:extLst>
      <p:ext uri="{BB962C8B-B14F-4D97-AF65-F5344CB8AC3E}">
        <p14:creationId xmlns:p14="http://schemas.microsoft.com/office/powerpoint/2010/main" val="3475968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Autofit/>
          </a:bodyPr>
          <a:lstStyle/>
          <a:p>
            <a:r>
              <a:rPr lang="fr-FR" sz="2800" dirty="0"/>
              <a:t>Devant une pollakiurie et des brûlures mictionnelles quels signes sont évocateurs de pyélonéphrite ? </a:t>
            </a:r>
          </a:p>
        </p:txBody>
      </p:sp>
      <p:sp>
        <p:nvSpPr>
          <p:cNvPr id="5" name="Espace réservé du contenu 4"/>
          <p:cNvSpPr>
            <a:spLocks noGrp="1"/>
          </p:cNvSpPr>
          <p:nvPr>
            <p:ph idx="1"/>
          </p:nvPr>
        </p:nvSpPr>
        <p:spPr/>
        <p:txBody>
          <a:bodyPr anchor="ctr"/>
          <a:lstStyle/>
          <a:p>
            <a:pPr>
              <a:buFont typeface="Wingdings" panose="05000000000000000000" pitchFamily="2" charset="2"/>
              <a:buChar char="q"/>
            </a:pPr>
            <a:r>
              <a:rPr lang="fr-FR" sz="2400" dirty="0"/>
              <a:t>Des douleurs lombaires uni ou bilatérales</a:t>
            </a:r>
          </a:p>
          <a:p>
            <a:pPr>
              <a:buFont typeface="Wingdings" panose="05000000000000000000" pitchFamily="2" charset="2"/>
              <a:buChar char="q"/>
            </a:pPr>
            <a:r>
              <a:rPr lang="fr-FR" sz="2400" dirty="0"/>
              <a:t>Une température mesurée par le délégué &gt; 38°</a:t>
            </a:r>
          </a:p>
          <a:p>
            <a:pPr>
              <a:buFont typeface="Wingdings" panose="05000000000000000000" pitchFamily="2" charset="2"/>
              <a:buChar char="q"/>
            </a:pPr>
            <a:r>
              <a:rPr lang="fr-FR" sz="2400" dirty="0"/>
              <a:t>Une température rapportée par la patiente &gt; 38°</a:t>
            </a:r>
          </a:p>
          <a:p>
            <a:pPr>
              <a:buFont typeface="Wingdings" panose="05000000000000000000" pitchFamily="2" charset="2"/>
              <a:buChar char="q"/>
            </a:pPr>
            <a:r>
              <a:rPr lang="fr-FR" sz="2400" dirty="0"/>
              <a:t>Des troubles digestifs : nausées, vomissements, diarrhée</a:t>
            </a:r>
          </a:p>
          <a:p>
            <a:pPr>
              <a:buFont typeface="Wingdings" panose="05000000000000000000" pitchFamily="2" charset="2"/>
              <a:buChar char="q"/>
            </a:pPr>
            <a:r>
              <a:rPr lang="fr-FR" sz="2400" dirty="0"/>
              <a:t>Un prurit vaginal</a:t>
            </a:r>
          </a:p>
          <a:p>
            <a:endParaRPr lang="fr-FR" dirty="0"/>
          </a:p>
        </p:txBody>
      </p:sp>
    </p:spTree>
    <p:extLst>
      <p:ext uri="{BB962C8B-B14F-4D97-AF65-F5344CB8AC3E}">
        <p14:creationId xmlns:p14="http://schemas.microsoft.com/office/powerpoint/2010/main" val="1214050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Devant une cystite simple les examens complémentaires à pratiquer sont</a:t>
            </a:r>
          </a:p>
        </p:txBody>
      </p:sp>
      <p:sp>
        <p:nvSpPr>
          <p:cNvPr id="5" name="Espace réservé du contenu 4"/>
          <p:cNvSpPr>
            <a:spLocks noGrp="1"/>
          </p:cNvSpPr>
          <p:nvPr>
            <p:ph idx="1"/>
          </p:nvPr>
        </p:nvSpPr>
        <p:spPr/>
        <p:txBody>
          <a:bodyPr anchor="ctr">
            <a:normAutofit/>
          </a:bodyPr>
          <a:lstStyle/>
          <a:p>
            <a:pPr>
              <a:buFont typeface="Wingdings" panose="05000000000000000000" pitchFamily="2" charset="2"/>
              <a:buChar char="q"/>
            </a:pPr>
            <a:r>
              <a:rPr lang="fr-FR" sz="2400" dirty="0"/>
              <a:t>Un ECBU</a:t>
            </a:r>
          </a:p>
          <a:p>
            <a:pPr>
              <a:buFont typeface="Wingdings" panose="05000000000000000000" pitchFamily="2" charset="2"/>
              <a:buChar char="q"/>
            </a:pPr>
            <a:r>
              <a:rPr lang="fr-FR" sz="2400" dirty="0"/>
              <a:t>Une bandelette urinaire</a:t>
            </a:r>
          </a:p>
          <a:p>
            <a:pPr>
              <a:buFont typeface="Wingdings" panose="05000000000000000000" pitchFamily="2" charset="2"/>
              <a:buChar char="q"/>
            </a:pPr>
            <a:r>
              <a:rPr lang="fr-FR" sz="2400" dirty="0"/>
              <a:t>Une échographie vésicale dans les 24h</a:t>
            </a:r>
          </a:p>
          <a:p>
            <a:pPr>
              <a:buFont typeface="Wingdings" panose="05000000000000000000" pitchFamily="2" charset="2"/>
              <a:buChar char="q"/>
            </a:pPr>
            <a:r>
              <a:rPr lang="fr-FR" sz="2400" dirty="0"/>
              <a:t>Un dosage de la créatinine</a:t>
            </a:r>
          </a:p>
        </p:txBody>
      </p:sp>
    </p:spTree>
    <p:extLst>
      <p:ext uri="{BB962C8B-B14F-4D97-AF65-F5344CB8AC3E}">
        <p14:creationId xmlns:p14="http://schemas.microsoft.com/office/powerpoint/2010/main" val="164344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En cas de cystite simple, la réalisation d’une  BU </a:t>
            </a:r>
            <a:br>
              <a:rPr lang="fr-FR" dirty="0"/>
            </a:br>
            <a:endParaRPr lang="fr-FR" dirty="0"/>
          </a:p>
        </p:txBody>
      </p:sp>
      <p:sp>
        <p:nvSpPr>
          <p:cNvPr id="3" name="Espace réservé du contenu 2"/>
          <p:cNvSpPr>
            <a:spLocks noGrp="1"/>
          </p:cNvSpPr>
          <p:nvPr>
            <p:ph idx="1"/>
          </p:nvPr>
        </p:nvSpPr>
        <p:spPr/>
        <p:txBody>
          <a:bodyPr anchor="ctr">
            <a:normAutofit/>
          </a:bodyPr>
          <a:lstStyle/>
          <a:p>
            <a:pPr>
              <a:buFont typeface="Wingdings" panose="05000000000000000000" pitchFamily="2" charset="2"/>
              <a:buChar char="q"/>
            </a:pPr>
            <a:r>
              <a:rPr lang="fr-FR" sz="2400" dirty="0"/>
              <a:t>Elimine une infection à presque 100% si elle est négative</a:t>
            </a:r>
          </a:p>
          <a:p>
            <a:pPr>
              <a:buFont typeface="Wingdings" panose="05000000000000000000" pitchFamily="2" charset="2"/>
              <a:buChar char="q"/>
            </a:pPr>
            <a:r>
              <a:rPr lang="fr-FR" sz="2400" dirty="0"/>
              <a:t>Est le seul examen nécessaire pour décider d’instituer un traitement</a:t>
            </a:r>
          </a:p>
          <a:p>
            <a:pPr>
              <a:buFont typeface="Wingdings" panose="05000000000000000000" pitchFamily="2" charset="2"/>
              <a:buChar char="q"/>
            </a:pPr>
            <a:r>
              <a:rPr lang="fr-FR" sz="2400" dirty="0"/>
              <a:t>L’analyse doit se faire sur urine fraichement émise</a:t>
            </a:r>
          </a:p>
          <a:p>
            <a:pPr>
              <a:buFont typeface="Wingdings" panose="05000000000000000000" pitchFamily="2" charset="2"/>
              <a:buChar char="q"/>
            </a:pPr>
            <a:r>
              <a:rPr lang="fr-FR" sz="2400" dirty="0"/>
              <a:t>La présence de nitrite oriente vers une infection à E. Coli</a:t>
            </a:r>
          </a:p>
          <a:p>
            <a:pPr>
              <a:buFont typeface="Wingdings" panose="05000000000000000000" pitchFamily="2" charset="2"/>
              <a:buChar char="q"/>
            </a:pPr>
            <a:r>
              <a:rPr lang="fr-FR" sz="2400" dirty="0"/>
              <a:t>Doit systématiquement être vérifiée par un ECBU dans les 48h</a:t>
            </a:r>
          </a:p>
        </p:txBody>
      </p:sp>
    </p:spTree>
    <p:extLst>
      <p:ext uri="{BB962C8B-B14F-4D97-AF65-F5344CB8AC3E}">
        <p14:creationId xmlns:p14="http://schemas.microsoft.com/office/powerpoint/2010/main" val="2143251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299063" y="624109"/>
            <a:ext cx="9522823" cy="1348381"/>
          </a:xfrm>
        </p:spPr>
        <p:txBody>
          <a:bodyPr>
            <a:normAutofit/>
          </a:bodyPr>
          <a:lstStyle/>
          <a:p>
            <a:r>
              <a:rPr lang="fr-FR" dirty="0"/>
              <a:t>Lesquelles des affirmations suivantes sur  la </a:t>
            </a:r>
            <a:r>
              <a:rPr lang="fr-FR" dirty="0" err="1"/>
              <a:t>fosfomycine</a:t>
            </a:r>
            <a:r>
              <a:rPr lang="fr-FR" dirty="0"/>
              <a:t> </a:t>
            </a:r>
            <a:r>
              <a:rPr lang="fr-FR" dirty="0" err="1"/>
              <a:t>trométamol</a:t>
            </a:r>
            <a:r>
              <a:rPr lang="fr-FR" dirty="0"/>
              <a:t> sont exactes ?</a:t>
            </a:r>
          </a:p>
        </p:txBody>
      </p:sp>
      <p:sp>
        <p:nvSpPr>
          <p:cNvPr id="5" name="Espace réservé du contenu 4"/>
          <p:cNvSpPr>
            <a:spLocks noGrp="1"/>
          </p:cNvSpPr>
          <p:nvPr>
            <p:ph idx="1"/>
          </p:nvPr>
        </p:nvSpPr>
        <p:spPr>
          <a:xfrm>
            <a:off x="2592925" y="2342605"/>
            <a:ext cx="8915400" cy="3777622"/>
          </a:xfrm>
        </p:spPr>
        <p:txBody>
          <a:bodyPr anchor="ctr">
            <a:normAutofit/>
          </a:bodyPr>
          <a:lstStyle/>
          <a:p>
            <a:pPr>
              <a:buFont typeface="Wingdings" panose="05000000000000000000" pitchFamily="2" charset="2"/>
              <a:buChar char="q"/>
            </a:pPr>
            <a:r>
              <a:rPr lang="fr-FR" sz="2400" dirty="0"/>
              <a:t>Son administration en une prise unique favorise l’observance</a:t>
            </a:r>
          </a:p>
          <a:p>
            <a:pPr>
              <a:buFont typeface="Wingdings" panose="05000000000000000000" pitchFamily="2" charset="2"/>
              <a:buChar char="q"/>
            </a:pPr>
            <a:r>
              <a:rPr lang="fr-FR" sz="2400" dirty="0"/>
              <a:t>Sa spécificité réduit le risque d’</a:t>
            </a:r>
            <a:r>
              <a:rPr lang="fr-FR" sz="2400" dirty="0" err="1"/>
              <a:t>antibiorésistance</a:t>
            </a:r>
            <a:endParaRPr lang="fr-FR" sz="2400" dirty="0"/>
          </a:p>
          <a:p>
            <a:pPr>
              <a:buFont typeface="Wingdings" panose="05000000000000000000" pitchFamily="2" charset="2"/>
              <a:buChar char="q"/>
            </a:pPr>
            <a:r>
              <a:rPr lang="fr-FR" sz="2400" dirty="0"/>
              <a:t>Il est contre-indiqué en cas d’allergie lors d’une prise antérieure</a:t>
            </a:r>
          </a:p>
          <a:p>
            <a:pPr>
              <a:buFont typeface="Wingdings" panose="05000000000000000000" pitchFamily="2" charset="2"/>
              <a:buChar char="q"/>
            </a:pPr>
            <a:r>
              <a:rPr lang="fr-FR" sz="2400" dirty="0"/>
              <a:t>Sa prise est toujours suivie de la disparition immédiate des symptômes de cystite</a:t>
            </a:r>
          </a:p>
        </p:txBody>
      </p:sp>
    </p:spTree>
    <p:extLst>
      <p:ext uri="{BB962C8B-B14F-4D97-AF65-F5344CB8AC3E}">
        <p14:creationId xmlns:p14="http://schemas.microsoft.com/office/powerpoint/2010/main" val="2953443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3. Evaluation</a:t>
            </a:r>
          </a:p>
        </p:txBody>
      </p:sp>
      <p:sp>
        <p:nvSpPr>
          <p:cNvPr id="3" name="Espace réservé du texte 2"/>
          <p:cNvSpPr>
            <a:spLocks noGrp="1"/>
          </p:cNvSpPr>
          <p:nvPr>
            <p:ph type="body" idx="1"/>
          </p:nvPr>
        </p:nvSpPr>
        <p:spPr/>
        <p:txBody>
          <a:bodyPr/>
          <a:lstStyle/>
          <a:p>
            <a:r>
              <a:rPr lang="fr-FR" dirty="0"/>
              <a:t>Compléter les diapositives suivantes qui seront ensuite commentées par l’évaluateur lors de la séance d’échange collectif</a:t>
            </a:r>
          </a:p>
        </p:txBody>
      </p:sp>
    </p:spTree>
    <p:extLst>
      <p:ext uri="{BB962C8B-B14F-4D97-AF65-F5344CB8AC3E}">
        <p14:creationId xmlns:p14="http://schemas.microsoft.com/office/powerpoint/2010/main" val="1832207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Citez 6 facteurs de risque de complication d’une cystite</a:t>
            </a:r>
          </a:p>
        </p:txBody>
      </p:sp>
      <p:sp>
        <p:nvSpPr>
          <p:cNvPr id="3" name="Espace réservé du contenu 2"/>
          <p:cNvSpPr>
            <a:spLocks noGrp="1"/>
          </p:cNvSpPr>
          <p:nvPr>
            <p:ph idx="1"/>
          </p:nvPr>
        </p:nvSpPr>
        <p:spPr/>
        <p:txBody>
          <a:bodyPr anchor="ctr">
            <a:normAutofit/>
          </a:bodyPr>
          <a:lstStyle/>
          <a:p>
            <a:pPr>
              <a:buFont typeface="+mj-lt"/>
              <a:buAutoNum type="arabicPeriod"/>
            </a:pPr>
            <a:r>
              <a:rPr lang="fr-FR" sz="2400" dirty="0"/>
              <a:t> </a:t>
            </a:r>
          </a:p>
          <a:p>
            <a:pPr>
              <a:buFont typeface="+mj-lt"/>
              <a:buAutoNum type="arabicPeriod"/>
            </a:pPr>
            <a:r>
              <a:rPr lang="fr-FR" sz="2400" dirty="0"/>
              <a:t> </a:t>
            </a:r>
          </a:p>
          <a:p>
            <a:pPr>
              <a:buFont typeface="+mj-lt"/>
              <a:buAutoNum type="arabicPeriod"/>
            </a:pPr>
            <a:r>
              <a:rPr lang="fr-FR" sz="2400" dirty="0"/>
              <a:t> </a:t>
            </a:r>
          </a:p>
          <a:p>
            <a:pPr>
              <a:buFont typeface="+mj-lt"/>
              <a:buAutoNum type="arabicPeriod"/>
            </a:pPr>
            <a:r>
              <a:rPr lang="fr-FR" sz="2400" dirty="0"/>
              <a:t> </a:t>
            </a:r>
          </a:p>
          <a:p>
            <a:pPr>
              <a:buFont typeface="+mj-lt"/>
              <a:buAutoNum type="arabicPeriod"/>
            </a:pPr>
            <a:r>
              <a:rPr lang="fr-FR" sz="2400" dirty="0"/>
              <a:t> </a:t>
            </a:r>
          </a:p>
          <a:p>
            <a:pPr>
              <a:buFont typeface="+mj-lt"/>
              <a:buAutoNum type="arabicPeriod"/>
            </a:pPr>
            <a:r>
              <a:rPr lang="fr-FR" sz="2400" dirty="0"/>
              <a:t> </a:t>
            </a:r>
          </a:p>
        </p:txBody>
      </p:sp>
    </p:spTree>
    <p:extLst>
      <p:ext uri="{BB962C8B-B14F-4D97-AF65-F5344CB8AC3E}">
        <p14:creationId xmlns:p14="http://schemas.microsoft.com/office/powerpoint/2010/main" val="27361188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Listez 4 classes de médicaments à risque d’immunosuppression</a:t>
            </a:r>
          </a:p>
        </p:txBody>
      </p:sp>
      <p:sp>
        <p:nvSpPr>
          <p:cNvPr id="3" name="Espace réservé du contenu 2"/>
          <p:cNvSpPr>
            <a:spLocks noGrp="1"/>
          </p:cNvSpPr>
          <p:nvPr>
            <p:ph idx="1"/>
          </p:nvPr>
        </p:nvSpPr>
        <p:spPr/>
        <p:txBody>
          <a:bodyPr anchor="ctr"/>
          <a:lstStyle/>
          <a:p>
            <a:pPr>
              <a:buFont typeface="+mj-lt"/>
              <a:buAutoNum type="arabicPeriod"/>
            </a:pPr>
            <a:r>
              <a:rPr lang="fr-FR" dirty="0"/>
              <a:t> </a:t>
            </a:r>
          </a:p>
          <a:p>
            <a:pPr>
              <a:buFont typeface="+mj-lt"/>
              <a:buAutoNum type="arabicPeriod"/>
            </a:pPr>
            <a:r>
              <a:rPr lang="fr-FR" dirty="0"/>
              <a:t> </a:t>
            </a:r>
          </a:p>
          <a:p>
            <a:pPr>
              <a:buFont typeface="+mj-lt"/>
              <a:buAutoNum type="arabicPeriod"/>
            </a:pPr>
            <a:r>
              <a:rPr lang="fr-FR" dirty="0"/>
              <a:t> </a:t>
            </a:r>
          </a:p>
          <a:p>
            <a:pPr>
              <a:buFont typeface="+mj-lt"/>
              <a:buAutoNum type="arabicPeriod"/>
            </a:pPr>
            <a:r>
              <a:rPr lang="fr-FR" dirty="0"/>
              <a:t> </a:t>
            </a:r>
          </a:p>
        </p:txBody>
      </p:sp>
    </p:spTree>
    <p:extLst>
      <p:ext uri="{BB962C8B-B14F-4D97-AF65-F5344CB8AC3E}">
        <p14:creationId xmlns:p14="http://schemas.microsoft.com/office/powerpoint/2010/main" val="3993614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72937" y="624110"/>
            <a:ext cx="9418320" cy="2092964"/>
          </a:xfrm>
        </p:spPr>
        <p:txBody>
          <a:bodyPr>
            <a:normAutofit fontScale="90000"/>
          </a:bodyPr>
          <a:lstStyle/>
          <a:p>
            <a:r>
              <a:rPr lang="fr-FR" dirty="0"/>
              <a:t>Devant des symptômes de cystite, quelle est l’infection potentiellement grave à suspecter ?</a:t>
            </a:r>
            <a:br>
              <a:rPr lang="fr-FR" dirty="0"/>
            </a:br>
            <a:r>
              <a:rPr lang="fr-FR" dirty="0"/>
              <a:t>Citez deux signes d’appel à rechercher pour cela.</a:t>
            </a:r>
          </a:p>
        </p:txBody>
      </p:sp>
      <p:sp>
        <p:nvSpPr>
          <p:cNvPr id="3" name="Espace réservé du contenu 2"/>
          <p:cNvSpPr>
            <a:spLocks noGrp="1"/>
          </p:cNvSpPr>
          <p:nvPr>
            <p:ph idx="1"/>
          </p:nvPr>
        </p:nvSpPr>
        <p:spPr>
          <a:xfrm>
            <a:off x="2272937" y="3034937"/>
            <a:ext cx="9231676" cy="2830286"/>
          </a:xfrm>
        </p:spPr>
        <p:txBody>
          <a:bodyPr anchor="ctr">
            <a:noAutofit/>
          </a:bodyPr>
          <a:lstStyle/>
          <a:p>
            <a:r>
              <a:rPr lang="fr-FR" sz="2400" dirty="0"/>
              <a:t>Infection potentiellement grave: </a:t>
            </a:r>
          </a:p>
          <a:p>
            <a:pPr marL="0" indent="0">
              <a:buNone/>
            </a:pPr>
            <a:endParaRPr lang="fr-FR" sz="2400" dirty="0"/>
          </a:p>
          <a:p>
            <a:r>
              <a:rPr lang="fr-FR" sz="2400" dirty="0"/>
              <a:t>Signes d’appel à rechercher:</a:t>
            </a:r>
          </a:p>
        </p:txBody>
      </p:sp>
    </p:spTree>
    <p:extLst>
      <p:ext uri="{BB962C8B-B14F-4D97-AF65-F5344CB8AC3E}">
        <p14:creationId xmlns:p14="http://schemas.microsoft.com/office/powerpoint/2010/main" val="1691709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Quels sont les trois conditions de bonne réalisation d’une BU ?</a:t>
            </a:r>
          </a:p>
        </p:txBody>
      </p:sp>
      <p:sp>
        <p:nvSpPr>
          <p:cNvPr id="3" name="Espace réservé du contenu 2"/>
          <p:cNvSpPr>
            <a:spLocks noGrp="1"/>
          </p:cNvSpPr>
          <p:nvPr>
            <p:ph idx="1"/>
          </p:nvPr>
        </p:nvSpPr>
        <p:spPr/>
        <p:txBody>
          <a:bodyPr anchor="ctr">
            <a:normAutofit/>
          </a:bodyPr>
          <a:lstStyle/>
          <a:p>
            <a:pPr>
              <a:buFont typeface="+mj-lt"/>
              <a:buAutoNum type="arabicPeriod"/>
            </a:pPr>
            <a:r>
              <a:rPr lang="fr-FR" sz="2400" dirty="0"/>
              <a:t> </a:t>
            </a:r>
          </a:p>
          <a:p>
            <a:pPr>
              <a:buFont typeface="+mj-lt"/>
              <a:buAutoNum type="arabicPeriod"/>
            </a:pPr>
            <a:r>
              <a:rPr lang="fr-FR" sz="2400" dirty="0"/>
              <a:t> </a:t>
            </a:r>
          </a:p>
          <a:p>
            <a:pPr>
              <a:buFont typeface="+mj-lt"/>
              <a:buAutoNum type="arabicPeriod"/>
            </a:pPr>
            <a:r>
              <a:rPr lang="fr-FR" sz="2400" dirty="0"/>
              <a:t> </a:t>
            </a:r>
          </a:p>
        </p:txBody>
      </p:sp>
    </p:spTree>
    <p:extLst>
      <p:ext uri="{BB962C8B-B14F-4D97-AF65-F5344CB8AC3E}">
        <p14:creationId xmlns:p14="http://schemas.microsoft.com/office/powerpoint/2010/main" val="256121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Rappel</a:t>
            </a:r>
          </a:p>
        </p:txBody>
      </p:sp>
      <p:sp>
        <p:nvSpPr>
          <p:cNvPr id="3" name="Espace réservé du contenu 2"/>
          <p:cNvSpPr>
            <a:spLocks noGrp="1"/>
          </p:cNvSpPr>
          <p:nvPr>
            <p:ph idx="1"/>
          </p:nvPr>
        </p:nvSpPr>
        <p:spPr>
          <a:xfrm>
            <a:off x="2589212" y="1606731"/>
            <a:ext cx="8915400" cy="4689566"/>
          </a:xfrm>
        </p:spPr>
        <p:txBody>
          <a:bodyPr anchor="ctr">
            <a:noAutofit/>
          </a:bodyPr>
          <a:lstStyle/>
          <a:p>
            <a:pPr marL="0" indent="0">
              <a:buNone/>
            </a:pPr>
            <a:r>
              <a:rPr lang="fr-FR" sz="2400" dirty="0"/>
              <a:t>Toute prise en charge d’un nouveau patient nécessite de prendre connaissance:</a:t>
            </a:r>
          </a:p>
          <a:p>
            <a:r>
              <a:rPr lang="fr-FR" sz="2400" dirty="0"/>
              <a:t>Des ses antécédents personnels médicaux et chirurgicaux</a:t>
            </a:r>
          </a:p>
          <a:p>
            <a:r>
              <a:rPr lang="fr-FR" sz="2400" dirty="0"/>
              <a:t>De ses allergies et intolérance médicamenteuses</a:t>
            </a:r>
          </a:p>
          <a:p>
            <a:r>
              <a:rPr lang="fr-FR" sz="2400" dirty="0"/>
              <a:t>Des traitements qui lui sont actuellement prescrits</a:t>
            </a:r>
          </a:p>
          <a:p>
            <a:r>
              <a:rPr lang="fr-FR" sz="2400" dirty="0"/>
              <a:t>Des événements de santé qui l’ont affecté depuis un an</a:t>
            </a:r>
          </a:p>
          <a:p>
            <a:pPr marL="0" indent="0">
              <a:buNone/>
            </a:pPr>
            <a:r>
              <a:rPr lang="fr-FR" sz="2400" dirty="0"/>
              <a:t>En l’impossibilité d’accès à son dossier médical ou à son Volet de Synthèse Médical, ces questions doivent lui être posées systématiquement</a:t>
            </a:r>
          </a:p>
        </p:txBody>
      </p:sp>
    </p:spTree>
    <p:extLst>
      <p:ext uri="{BB962C8B-B14F-4D97-AF65-F5344CB8AC3E}">
        <p14:creationId xmlns:p14="http://schemas.microsoft.com/office/powerpoint/2010/main" val="35867931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dirty="0"/>
              <a:t>Une erreur s’est glissée dans l’ordonnance suivante. Rectifiez la</a:t>
            </a:r>
          </a:p>
        </p:txBody>
      </p:sp>
      <p:graphicFrame>
        <p:nvGraphicFramePr>
          <p:cNvPr id="4" name="Tableau 3"/>
          <p:cNvGraphicFramePr>
            <a:graphicFrameLocks noGrp="1"/>
          </p:cNvGraphicFramePr>
          <p:nvPr>
            <p:extLst>
              <p:ext uri="{D42A27DB-BD31-4B8C-83A1-F6EECF244321}">
                <p14:modId xmlns:p14="http://schemas.microsoft.com/office/powerpoint/2010/main" val="2666350260"/>
              </p:ext>
            </p:extLst>
          </p:nvPr>
        </p:nvGraphicFramePr>
        <p:xfrm>
          <a:off x="2743200" y="2375266"/>
          <a:ext cx="7784914" cy="3774472"/>
        </p:xfrm>
        <a:graphic>
          <a:graphicData uri="http://schemas.openxmlformats.org/drawingml/2006/table">
            <a:tbl>
              <a:tblPr firstRow="1" firstCol="1" bandRow="1">
                <a:tableStyleId>{5C22544A-7EE6-4342-B048-85BDC9FD1C3A}</a:tableStyleId>
              </a:tblPr>
              <a:tblGrid>
                <a:gridCol w="7784914">
                  <a:extLst>
                    <a:ext uri="{9D8B030D-6E8A-4147-A177-3AD203B41FA5}">
                      <a16:colId xmlns:a16="http://schemas.microsoft.com/office/drawing/2014/main" val="2219342428"/>
                    </a:ext>
                  </a:extLst>
                </a:gridCol>
              </a:tblGrid>
              <a:tr h="3774472">
                <a:tc>
                  <a:txBody>
                    <a:bodyPr/>
                    <a:lstStyle/>
                    <a:p>
                      <a:pPr algn="l">
                        <a:lnSpc>
                          <a:spcPct val="107000"/>
                        </a:lnSpc>
                        <a:spcAft>
                          <a:spcPts val="0"/>
                        </a:spcAft>
                        <a:tabLst>
                          <a:tab pos="3684905" algn="l"/>
                        </a:tabLst>
                      </a:pPr>
                      <a:endParaRPr lang="fr-FR" sz="1800" b="0" dirty="0">
                        <a:solidFill>
                          <a:schemeClr val="tx1"/>
                        </a:solidFill>
                        <a:effectLst/>
                      </a:endParaRPr>
                    </a:p>
                    <a:p>
                      <a:pPr algn="ctr">
                        <a:lnSpc>
                          <a:spcPct val="107000"/>
                        </a:lnSpc>
                        <a:spcAft>
                          <a:spcPts val="600"/>
                        </a:spcAft>
                      </a:pPr>
                      <a:r>
                        <a:rPr lang="fr-FR" sz="1800" b="1" dirty="0">
                          <a:solidFill>
                            <a:schemeClr val="tx1"/>
                          </a:solidFill>
                          <a:effectLst/>
                        </a:rPr>
                        <a:t>Identification du Médecin délégant (RPPS) et du délégué (RPPS ou ADELI)</a:t>
                      </a:r>
                    </a:p>
                    <a:p>
                      <a:pPr algn="l">
                        <a:lnSpc>
                          <a:spcPct val="107000"/>
                        </a:lnSpc>
                        <a:spcAft>
                          <a:spcPts val="0"/>
                        </a:spcAft>
                        <a:tabLst>
                          <a:tab pos="3684905" algn="l"/>
                        </a:tabLst>
                      </a:pPr>
                      <a:r>
                        <a:rPr lang="fr-FR" sz="1800" b="0" dirty="0">
                          <a:solidFill>
                            <a:schemeClr val="tx1"/>
                          </a:solidFill>
                          <a:effectLst/>
                        </a:rPr>
                        <a:t>   </a:t>
                      </a:r>
                    </a:p>
                    <a:p>
                      <a:pPr algn="l">
                        <a:lnSpc>
                          <a:spcPct val="107000"/>
                        </a:lnSpc>
                        <a:spcAft>
                          <a:spcPts val="0"/>
                        </a:spcAft>
                        <a:tabLst>
                          <a:tab pos="3684905" algn="l"/>
                        </a:tabLst>
                      </a:pPr>
                      <a:r>
                        <a:rPr lang="fr-FR" sz="1800" b="0" dirty="0">
                          <a:solidFill>
                            <a:schemeClr val="tx1"/>
                          </a:solidFill>
                          <a:effectLst/>
                        </a:rPr>
                        <a:t>                                        Nom, Prénom, âge, poids de la patiente</a:t>
                      </a:r>
                    </a:p>
                    <a:p>
                      <a:pPr algn="l">
                        <a:lnSpc>
                          <a:spcPct val="107000"/>
                        </a:lnSpc>
                        <a:spcAft>
                          <a:spcPts val="600"/>
                        </a:spcAft>
                      </a:pPr>
                      <a:r>
                        <a:rPr lang="fr-FR" sz="1800" b="0" dirty="0">
                          <a:solidFill>
                            <a:schemeClr val="tx1"/>
                          </a:solidFill>
                          <a:effectLst/>
                        </a:rPr>
                        <a:t>                                        Date :</a:t>
                      </a:r>
                    </a:p>
                    <a:p>
                      <a:pPr algn="l">
                        <a:lnSpc>
                          <a:spcPct val="107000"/>
                        </a:lnSpc>
                        <a:spcAft>
                          <a:spcPts val="600"/>
                        </a:spcAft>
                      </a:pPr>
                      <a:endParaRPr lang="fr-FR" sz="1800" b="0" dirty="0">
                        <a:solidFill>
                          <a:schemeClr val="tx1"/>
                        </a:solidFill>
                        <a:effectLst/>
                      </a:endParaRPr>
                    </a:p>
                    <a:p>
                      <a:pPr algn="l">
                        <a:lnSpc>
                          <a:spcPct val="107000"/>
                        </a:lnSpc>
                        <a:spcAft>
                          <a:spcPts val="600"/>
                        </a:spcAft>
                      </a:pPr>
                      <a:r>
                        <a:rPr lang="fr-FR" sz="1800" b="0" dirty="0">
                          <a:solidFill>
                            <a:schemeClr val="tx1"/>
                          </a:solidFill>
                          <a:effectLst/>
                        </a:rPr>
                        <a:t>☐ PIVMECILLINAM PO : 400 mg 2 fois par jour pendant 5 jour</a:t>
                      </a:r>
                    </a:p>
                    <a:p>
                      <a:pPr algn="l">
                        <a:lnSpc>
                          <a:spcPct val="107000"/>
                        </a:lnSpc>
                        <a:spcAft>
                          <a:spcPts val="600"/>
                        </a:spcAft>
                      </a:pPr>
                      <a:endParaRPr lang="fr-FR" sz="1800" b="0" dirty="0">
                        <a:solidFill>
                          <a:schemeClr val="tx1"/>
                        </a:solidFill>
                        <a:effectLst/>
                      </a:endParaRPr>
                    </a:p>
                    <a:p>
                      <a:pPr algn="l">
                        <a:lnSpc>
                          <a:spcPct val="107000"/>
                        </a:lnSpc>
                        <a:spcAft>
                          <a:spcPts val="600"/>
                        </a:spcAft>
                      </a:pPr>
                      <a:endParaRPr lang="fr-FR" sz="1800" b="0" dirty="0">
                        <a:solidFill>
                          <a:schemeClr val="tx1"/>
                        </a:solidFill>
                        <a:effectLst/>
                      </a:endParaRPr>
                    </a:p>
                    <a:p>
                      <a:pPr algn="l">
                        <a:lnSpc>
                          <a:spcPct val="107000"/>
                        </a:lnSpc>
                        <a:spcAft>
                          <a:spcPts val="1200"/>
                        </a:spcAft>
                      </a:pPr>
                      <a:r>
                        <a:rPr lang="fr-FR" sz="1800" b="0" dirty="0">
                          <a:solidFill>
                            <a:schemeClr val="tx1"/>
                          </a:solidFill>
                          <a:effectLst/>
                        </a:rPr>
                        <a:t>Nom et signature [du délégant] et</a:t>
                      </a:r>
                      <a:r>
                        <a:rPr lang="fr-FR" sz="1800" b="0" baseline="0" dirty="0">
                          <a:solidFill>
                            <a:schemeClr val="tx1"/>
                          </a:solidFill>
                          <a:effectLst/>
                        </a:rPr>
                        <a:t> </a:t>
                      </a:r>
                      <a:r>
                        <a:rPr lang="fr-FR" sz="1800" b="0" dirty="0">
                          <a:solidFill>
                            <a:schemeClr val="tx1"/>
                          </a:solidFill>
                          <a:effectLst/>
                        </a:rPr>
                        <a:t>du délégué</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64758"/>
                  </a:ext>
                </a:extLst>
              </a:tr>
            </a:tbl>
          </a:graphicData>
        </a:graphic>
      </p:graphicFrame>
    </p:spTree>
    <p:extLst>
      <p:ext uri="{BB962C8B-B14F-4D97-AF65-F5344CB8AC3E}">
        <p14:creationId xmlns:p14="http://schemas.microsoft.com/office/powerpoint/2010/main" val="1324764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0" y="624110"/>
            <a:ext cx="9993085" cy="1280890"/>
          </a:xfrm>
        </p:spPr>
        <p:txBody>
          <a:bodyPr>
            <a:normAutofit fontScale="90000"/>
          </a:bodyPr>
          <a:lstStyle/>
          <a:p>
            <a:r>
              <a:rPr lang="fr-FR" dirty="0"/>
              <a:t>Citez les 2 consignes à donner systématiquement à une patiente traitée pour cystite simple</a:t>
            </a:r>
          </a:p>
        </p:txBody>
      </p:sp>
      <p:sp>
        <p:nvSpPr>
          <p:cNvPr id="3" name="Espace réservé du contenu 2"/>
          <p:cNvSpPr>
            <a:spLocks noGrp="1"/>
          </p:cNvSpPr>
          <p:nvPr>
            <p:ph idx="1"/>
          </p:nvPr>
        </p:nvSpPr>
        <p:spPr>
          <a:xfrm>
            <a:off x="1828801" y="2133600"/>
            <a:ext cx="9675812" cy="3777622"/>
          </a:xfrm>
        </p:spPr>
        <p:txBody>
          <a:bodyPr anchor="ctr">
            <a:normAutofit/>
          </a:bodyPr>
          <a:lstStyle/>
          <a:p>
            <a:pPr>
              <a:buFont typeface="+mj-lt"/>
              <a:buAutoNum type="arabicPeriod"/>
            </a:pPr>
            <a:r>
              <a:rPr lang="fr-FR" sz="2400" dirty="0"/>
              <a:t> </a:t>
            </a:r>
          </a:p>
          <a:p>
            <a:pPr>
              <a:buFont typeface="+mj-lt"/>
              <a:buAutoNum type="arabicPeriod"/>
            </a:pPr>
            <a:r>
              <a:rPr lang="fr-FR" sz="2400" dirty="0"/>
              <a:t> </a:t>
            </a:r>
          </a:p>
        </p:txBody>
      </p:sp>
    </p:spTree>
    <p:extLst>
      <p:ext uri="{BB962C8B-B14F-4D97-AF65-F5344CB8AC3E}">
        <p14:creationId xmlns:p14="http://schemas.microsoft.com/office/powerpoint/2010/main" val="8762421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Que répondez-vous à une patiente qui vous demande ce qu’il faut faire pour éviter une récidive de cystite?</a:t>
            </a:r>
          </a:p>
        </p:txBody>
      </p:sp>
      <p:sp>
        <p:nvSpPr>
          <p:cNvPr id="3" name="Espace réservé du contenu 2"/>
          <p:cNvSpPr>
            <a:spLocks noGrp="1"/>
          </p:cNvSpPr>
          <p:nvPr>
            <p:ph idx="1"/>
          </p:nvPr>
        </p:nvSpPr>
        <p:spPr/>
        <p:txBody>
          <a:bodyPr>
            <a:normAutofit/>
          </a:bodyPr>
          <a:lstStyle/>
          <a:p>
            <a:r>
              <a:rPr lang="fr-FR" sz="2400"/>
              <a:t>Réponse : </a:t>
            </a:r>
            <a:endParaRPr lang="fr-FR" sz="2400" dirty="0"/>
          </a:p>
        </p:txBody>
      </p:sp>
    </p:spTree>
    <p:extLst>
      <p:ext uri="{BB962C8B-B14F-4D97-AF65-F5344CB8AC3E}">
        <p14:creationId xmlns:p14="http://schemas.microsoft.com/office/powerpoint/2010/main" val="40171970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Références bibliographiques</a:t>
            </a:r>
          </a:p>
        </p:txBody>
      </p:sp>
      <p:sp>
        <p:nvSpPr>
          <p:cNvPr id="3" name="Espace réservé du contenu 2"/>
          <p:cNvSpPr>
            <a:spLocks noGrp="1"/>
          </p:cNvSpPr>
          <p:nvPr>
            <p:ph idx="1"/>
          </p:nvPr>
        </p:nvSpPr>
        <p:spPr/>
        <p:txBody>
          <a:bodyPr anchor="ctr">
            <a:normAutofit/>
          </a:bodyPr>
          <a:lstStyle/>
          <a:p>
            <a:r>
              <a:rPr lang="fr-FR" sz="2400" dirty="0"/>
              <a:t>Chapitre 11 Item 157 – UE 6 – Infections urinaires de l'adulte9. Collège français des urologues de l’UnF3S. 2014</a:t>
            </a:r>
          </a:p>
          <a:p>
            <a:endParaRPr lang="fr-FR" sz="2400" dirty="0"/>
          </a:p>
          <a:p>
            <a:r>
              <a:rPr lang="fr-FR" sz="2400" dirty="0"/>
              <a:t> HAS. Fiche mémo Cystite aiguë simple, à risque de complication ou récidivante, de la femme. 2021 	</a:t>
            </a:r>
          </a:p>
        </p:txBody>
      </p:sp>
    </p:spTree>
    <p:extLst>
      <p:ext uri="{BB962C8B-B14F-4D97-AF65-F5344CB8AC3E}">
        <p14:creationId xmlns:p14="http://schemas.microsoft.com/office/powerpoint/2010/main" val="2850222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Qu’est ce qu’une cystite?</a:t>
            </a:r>
          </a:p>
        </p:txBody>
      </p:sp>
      <p:sp>
        <p:nvSpPr>
          <p:cNvPr id="3" name="Espace réservé du contenu 2"/>
          <p:cNvSpPr>
            <a:spLocks noGrp="1"/>
          </p:cNvSpPr>
          <p:nvPr>
            <p:ph idx="1"/>
          </p:nvPr>
        </p:nvSpPr>
        <p:spPr/>
        <p:txBody>
          <a:bodyPr anchor="ctr">
            <a:normAutofit lnSpcReduction="10000"/>
          </a:bodyPr>
          <a:lstStyle/>
          <a:p>
            <a:r>
              <a:rPr lang="fr-FR" sz="2400" dirty="0"/>
              <a:t>C’est une infection de la vessie qui n’affecte que les femmes. Elle survient par voie ascendante, à partir de la flore urétrale</a:t>
            </a:r>
          </a:p>
          <a:p>
            <a:r>
              <a:rPr lang="fr-FR" sz="2400" dirty="0"/>
              <a:t>Le diagnostic de cystite est suggéré cliniquement par la présence de brûlures mictionnelles et de pollakiurie (envie fréquente et impérieuse d’uriner) et/ou de dysurie et/ou d'urines troubles ou hématuriques. L’hématurie peut être visible (macroscopique) ou seulement identifiée à la lecture d’une bandelette urinaire . Ce n’est pas un facteur de gravité en soi.</a:t>
            </a: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91475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Aspects bactériologiques</a:t>
            </a:r>
          </a:p>
        </p:txBody>
      </p:sp>
      <p:sp>
        <p:nvSpPr>
          <p:cNvPr id="3" name="Espace réservé du contenu 2"/>
          <p:cNvSpPr>
            <a:spLocks noGrp="1"/>
          </p:cNvSpPr>
          <p:nvPr>
            <p:ph idx="1"/>
          </p:nvPr>
        </p:nvSpPr>
        <p:spPr>
          <a:xfrm>
            <a:off x="2589212" y="1763485"/>
            <a:ext cx="8915400" cy="4794069"/>
          </a:xfrm>
        </p:spPr>
        <p:txBody>
          <a:bodyPr anchor="ctr">
            <a:normAutofit fontScale="85000" lnSpcReduction="20000"/>
          </a:bodyPr>
          <a:lstStyle/>
          <a:p>
            <a:pPr>
              <a:buFont typeface="Arial" panose="020B0604020202020204" pitchFamily="34" charset="0"/>
              <a:buChar char="•"/>
            </a:pPr>
            <a:r>
              <a:rPr lang="fr-FR" sz="2800" i="1" dirty="0"/>
              <a:t>Escherichia coli est </a:t>
            </a:r>
            <a:r>
              <a:rPr lang="fr-FR" sz="2800" dirty="0"/>
              <a:t>retrouvé dans 70 à 95 % des cystites simples. E. Coli transforme les nitrates alimentaire en nitrites dont la détection à la bandelette urinaire (BU) est un indicateur d’infection. Les autres bactéries retrouvées (entérocoque, staphylocoque…) ne produisent pas de nitrites.</a:t>
            </a:r>
          </a:p>
          <a:p>
            <a:pPr>
              <a:buFont typeface="Arial" panose="020B0604020202020204" pitchFamily="34" charset="0"/>
              <a:buChar char="•"/>
            </a:pPr>
            <a:r>
              <a:rPr lang="fr-FR" sz="2800" dirty="0"/>
              <a:t> Il existe une résistance croissante et préoccupante d'</a:t>
            </a:r>
            <a:r>
              <a:rPr lang="fr-FR" sz="2800" i="1" dirty="0"/>
              <a:t>E. coli </a:t>
            </a:r>
            <a:r>
              <a:rPr lang="fr-FR" sz="2800" dirty="0"/>
              <a:t>aux antibiotiques</a:t>
            </a:r>
          </a:p>
          <a:p>
            <a:pPr>
              <a:buFont typeface="Arial" panose="020B0604020202020204" pitchFamily="34" charset="0"/>
              <a:buChar char="•"/>
            </a:pPr>
            <a:r>
              <a:rPr lang="fr-FR" sz="2800" dirty="0"/>
              <a:t> Pour cette raison il est recommandé une antibiothérapie de première intention (</a:t>
            </a:r>
            <a:r>
              <a:rPr lang="fr-FR" sz="2800" dirty="0" err="1"/>
              <a:t>fosfomycine</a:t>
            </a:r>
            <a:r>
              <a:rPr lang="fr-FR" sz="2800" dirty="0"/>
              <a:t> </a:t>
            </a:r>
            <a:r>
              <a:rPr lang="fr-FR" sz="2800" dirty="0" err="1"/>
              <a:t>trométamol</a:t>
            </a:r>
            <a:r>
              <a:rPr lang="fr-FR" sz="2800" dirty="0"/>
              <a:t>) en dose unique qui présente les avantages d'avoir une meilleure observance, d'avoir une résistance très rare et non croisée avec les autres antibiotiques et d'être une classe spécifique épargnant les autres antibiotiques</a:t>
            </a:r>
          </a:p>
        </p:txBody>
      </p:sp>
    </p:spTree>
    <p:extLst>
      <p:ext uri="{BB962C8B-B14F-4D97-AF65-F5344CB8AC3E}">
        <p14:creationId xmlns:p14="http://schemas.microsoft.com/office/powerpoint/2010/main" val="886654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56657" y="339000"/>
            <a:ext cx="10515600" cy="941161"/>
          </a:xfrm>
        </p:spPr>
        <p:txBody>
          <a:bodyPr/>
          <a:lstStyle/>
          <a:p>
            <a:r>
              <a:rPr lang="fr-FR" dirty="0"/>
              <a:t>La cystite peut avoir une gravité variable </a:t>
            </a:r>
          </a:p>
        </p:txBody>
      </p:sp>
      <p:sp>
        <p:nvSpPr>
          <p:cNvPr id="3" name="Espace réservé du contenu 2"/>
          <p:cNvSpPr>
            <a:spLocks noGrp="1"/>
          </p:cNvSpPr>
          <p:nvPr>
            <p:ph idx="1"/>
          </p:nvPr>
        </p:nvSpPr>
        <p:spPr>
          <a:xfrm>
            <a:off x="838200" y="1306286"/>
            <a:ext cx="10515600" cy="5208814"/>
          </a:xfrm>
        </p:spPr>
        <p:txBody>
          <a:bodyPr anchor="ctr">
            <a:normAutofit fontScale="92500" lnSpcReduction="10000"/>
          </a:bodyPr>
          <a:lstStyle/>
          <a:p>
            <a:pPr marL="0" indent="0">
              <a:buNone/>
            </a:pPr>
            <a:endParaRPr lang="fr-FR" dirty="0"/>
          </a:p>
          <a:p>
            <a:r>
              <a:rPr lang="fr-FR" dirty="0"/>
              <a:t>La </a:t>
            </a:r>
            <a:r>
              <a:rPr lang="fr-FR" b="1" dirty="0"/>
              <a:t>cystite simple </a:t>
            </a:r>
            <a:r>
              <a:rPr lang="fr-FR" dirty="0"/>
              <a:t>survient chez des patientes sans facteur de risque de complication. Son évolution est favorable.</a:t>
            </a:r>
          </a:p>
          <a:p>
            <a:r>
              <a:rPr lang="fr-FR" dirty="0"/>
              <a:t>Les </a:t>
            </a:r>
            <a:r>
              <a:rPr lang="fr-FR" b="1" dirty="0"/>
              <a:t>cystites à risque de complication </a:t>
            </a:r>
            <a:r>
              <a:rPr lang="fr-FR" dirty="0"/>
              <a:t>sont associées à au moins un facteur de risque suivant : </a:t>
            </a:r>
          </a:p>
          <a:p>
            <a:pPr lvl="1">
              <a:buFontTx/>
              <a:buChar char="-"/>
            </a:pPr>
            <a:r>
              <a:rPr lang="fr-FR" sz="1800" dirty="0"/>
              <a:t>anomalies organiques ou fonctionnelles de l'arbre urinaire, quelles qu'elles soient (résidu vésical, reflux, lithiase, tumeur, acte urologique récent…)</a:t>
            </a:r>
          </a:p>
          <a:p>
            <a:pPr lvl="1">
              <a:buFontTx/>
              <a:buChar char="-"/>
            </a:pPr>
            <a:r>
              <a:rPr lang="fr-FR" sz="1800" dirty="0"/>
              <a:t>grossesse</a:t>
            </a:r>
          </a:p>
          <a:p>
            <a:pPr lvl="1">
              <a:buFontTx/>
              <a:buChar char="-"/>
            </a:pPr>
            <a:r>
              <a:rPr lang="fr-FR" sz="1800" dirty="0"/>
              <a:t>sujet âgé : patient de plus de 75 ans ou de plus de 65 ans avec ≥ 3 critères de fragilité(dans le cadre du protocole la limite de 65 ans a été choisie pour éviter de rechercher ces critères)</a:t>
            </a:r>
          </a:p>
          <a:p>
            <a:pPr lvl="1">
              <a:buFontTx/>
              <a:buChar char="-"/>
            </a:pPr>
            <a:r>
              <a:rPr lang="fr-FR" sz="1800" dirty="0"/>
              <a:t>immunodépression grave : HIV ou prise de médicament immunosuppresseur</a:t>
            </a:r>
          </a:p>
          <a:p>
            <a:pPr lvl="1">
              <a:buFontTx/>
              <a:buChar char="-"/>
            </a:pPr>
            <a:r>
              <a:rPr lang="fr-FR" sz="1800" dirty="0"/>
              <a:t>insuffisance rénale chronique sévère (clairance de la créatinine &lt; 30 ml/min). </a:t>
            </a:r>
          </a:p>
          <a:p>
            <a:pPr lvl="1">
              <a:buFontTx/>
              <a:buChar char="-"/>
            </a:pPr>
            <a:r>
              <a:rPr lang="fr-FR" sz="1800" dirty="0"/>
              <a:t>le diabète, type 1 ou 2, </a:t>
            </a:r>
            <a:r>
              <a:rPr lang="fr-FR" sz="1800" u="sng" dirty="0"/>
              <a:t>n’est pas </a:t>
            </a:r>
            <a:r>
              <a:rPr lang="fr-FR" sz="1800" dirty="0"/>
              <a:t>un facteur de risque de complication. </a:t>
            </a:r>
            <a:r>
              <a:rPr lang="fr-FR" dirty="0"/>
              <a:t>	</a:t>
            </a:r>
          </a:p>
          <a:p>
            <a:r>
              <a:rPr lang="fr-FR" dirty="0"/>
              <a:t>La</a:t>
            </a:r>
            <a:r>
              <a:rPr lang="fr-FR" b="1" dirty="0"/>
              <a:t> cystite récidivante </a:t>
            </a:r>
            <a:r>
              <a:rPr lang="fr-FR" dirty="0"/>
              <a:t>est définie par la survenue d’au moins 4 épisodes pendant une période de 12 mois. Son traitement est identique à celui de la cystite simple mais la prévention de la récidive relève d’une prise en charge médicale.</a:t>
            </a:r>
          </a:p>
          <a:p>
            <a:endParaRPr lang="fr-FR" dirty="0"/>
          </a:p>
        </p:txBody>
      </p:sp>
    </p:spTree>
    <p:extLst>
      <p:ext uri="{BB962C8B-B14F-4D97-AF65-F5344CB8AC3E}">
        <p14:creationId xmlns:p14="http://schemas.microsoft.com/office/powerpoint/2010/main" val="1893537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Principales classes thérapeutiques à risque d’immunosuppression</a:t>
            </a:r>
          </a:p>
        </p:txBody>
      </p:sp>
      <p:sp>
        <p:nvSpPr>
          <p:cNvPr id="3" name="Espace réservé du contenu 2"/>
          <p:cNvSpPr>
            <a:spLocks noGrp="1"/>
          </p:cNvSpPr>
          <p:nvPr>
            <p:ph idx="1"/>
          </p:nvPr>
        </p:nvSpPr>
        <p:spPr>
          <a:xfrm>
            <a:off x="2589212" y="2434045"/>
            <a:ext cx="8915400" cy="3777622"/>
          </a:xfrm>
        </p:spPr>
        <p:txBody>
          <a:bodyPr anchor="ctr">
            <a:normAutofit/>
          </a:bodyPr>
          <a:lstStyle/>
          <a:p>
            <a:r>
              <a:rPr lang="fr-FR" sz="2400" dirty="0"/>
              <a:t>Corticothérapie au long cours</a:t>
            </a:r>
          </a:p>
          <a:p>
            <a:r>
              <a:rPr lang="fr-FR" sz="2400" dirty="0"/>
              <a:t>Chimiothérapie anti cancéreuse</a:t>
            </a:r>
          </a:p>
          <a:p>
            <a:r>
              <a:rPr lang="fr-FR" sz="2400" dirty="0"/>
              <a:t>Traitements anti rejet de greffes</a:t>
            </a:r>
          </a:p>
          <a:p>
            <a:r>
              <a:rPr lang="fr-FR" sz="2400" dirty="0"/>
              <a:t>Traitements des maladies auto-immunes</a:t>
            </a:r>
          </a:p>
          <a:p>
            <a:endParaRPr lang="fr-FR" sz="2400" dirty="0"/>
          </a:p>
        </p:txBody>
      </p:sp>
    </p:spTree>
    <p:extLst>
      <p:ext uri="{BB962C8B-B14F-4D97-AF65-F5344CB8AC3E}">
        <p14:creationId xmlns:p14="http://schemas.microsoft.com/office/powerpoint/2010/main" val="3908290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cystite doit être distinguée</a:t>
            </a:r>
          </a:p>
        </p:txBody>
      </p:sp>
      <p:sp>
        <p:nvSpPr>
          <p:cNvPr id="3" name="Espace réservé du contenu 2"/>
          <p:cNvSpPr>
            <a:spLocks noGrp="1"/>
          </p:cNvSpPr>
          <p:nvPr>
            <p:ph idx="1"/>
          </p:nvPr>
        </p:nvSpPr>
        <p:spPr/>
        <p:txBody>
          <a:bodyPr anchor="ctr">
            <a:normAutofit lnSpcReduction="10000"/>
          </a:bodyPr>
          <a:lstStyle/>
          <a:p>
            <a:pPr>
              <a:buFont typeface="Arial" panose="020B0604020202020204" pitchFamily="34" charset="0"/>
              <a:buChar char="•"/>
            </a:pPr>
            <a:r>
              <a:rPr lang="fr-FR" sz="2400" dirty="0"/>
              <a:t> D’une </a:t>
            </a:r>
            <a:r>
              <a:rPr lang="fr-FR" sz="2400" b="1" dirty="0"/>
              <a:t>pyélonéphrite</a:t>
            </a:r>
            <a:r>
              <a:rPr lang="fr-FR" sz="2400" dirty="0"/>
              <a:t> qui doit être évoquée devant une fébricule mesurée par le délégué &gt; 38° et des douleurs lombaires +/- des troubles digestifs (douleurs, vomissements, diarrhée). C’est une infection du haut appareil urinaire potentiellement grave, qui expose en l’absence de traitement approprié au risque de suppuration rénale ou d’infection généralisée (sepsis ou de choc septique)</a:t>
            </a:r>
          </a:p>
          <a:p>
            <a:pPr>
              <a:buFont typeface="Arial" panose="020B0604020202020204" pitchFamily="34" charset="0"/>
              <a:buChar char="•"/>
            </a:pPr>
            <a:r>
              <a:rPr lang="fr-FR" sz="2400" dirty="0"/>
              <a:t> D’une infection gynécologique, qui doit être suspectée en cas de leucorrhées et de prurit vulvaire ou vaginal</a:t>
            </a:r>
          </a:p>
        </p:txBody>
      </p:sp>
    </p:spTree>
    <p:extLst>
      <p:ext uri="{BB962C8B-B14F-4D97-AF65-F5344CB8AC3E}">
        <p14:creationId xmlns:p14="http://schemas.microsoft.com/office/powerpoint/2010/main" val="1615964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9176709" cy="1280890"/>
          </a:xfrm>
        </p:spPr>
        <p:txBody>
          <a:bodyPr>
            <a:normAutofit fontScale="90000"/>
          </a:bodyPr>
          <a:lstStyle/>
          <a:p>
            <a:r>
              <a:rPr lang="fr-FR" dirty="0"/>
              <a:t>Inclusion ou exclusion d’un patient : un tableau clinique à qualifier par le délégué </a:t>
            </a:r>
          </a:p>
        </p:txBody>
      </p:sp>
      <p:sp>
        <p:nvSpPr>
          <p:cNvPr id="3" name="Espace réservé du contenu 2"/>
          <p:cNvSpPr>
            <a:spLocks noGrp="1"/>
          </p:cNvSpPr>
          <p:nvPr>
            <p:ph idx="1"/>
          </p:nvPr>
        </p:nvSpPr>
        <p:spPr>
          <a:xfrm>
            <a:off x="2354080" y="2094410"/>
            <a:ext cx="8915400" cy="4489269"/>
          </a:xfrm>
        </p:spPr>
        <p:txBody>
          <a:bodyPr>
            <a:noAutofit/>
          </a:bodyPr>
          <a:lstStyle/>
          <a:p>
            <a:r>
              <a:rPr lang="fr-FR" sz="2400" b="1" dirty="0"/>
              <a:t>Selon les critères d’inclusion définis par le protocole </a:t>
            </a:r>
            <a:r>
              <a:rPr lang="fr-FR" sz="2400" dirty="0"/>
              <a:t>: Ensemble des conditions qui permettent d'identifier les personnes </a:t>
            </a:r>
            <a:r>
              <a:rPr lang="fr-FR" sz="2400" u="sng" dirty="0"/>
              <a:t>aptes à être pris</a:t>
            </a:r>
            <a:r>
              <a:rPr lang="fr-FR" sz="2400" dirty="0"/>
              <a:t> en charge par le délégué </a:t>
            </a:r>
          </a:p>
          <a:p>
            <a:r>
              <a:rPr lang="fr-FR" sz="2400" b="1" dirty="0"/>
              <a:t>Selon les critères d’exclusion définis par le protocole </a:t>
            </a:r>
            <a:r>
              <a:rPr lang="fr-FR" sz="2400" dirty="0"/>
              <a:t>: Ensemble de conditions qui permettent d'identifier les personnes qui </a:t>
            </a:r>
            <a:r>
              <a:rPr lang="fr-FR" sz="2400" u="sng" dirty="0"/>
              <a:t>seront exclues d’une prise en charge par le délégué</a:t>
            </a:r>
            <a:r>
              <a:rPr lang="fr-FR" sz="2400" dirty="0"/>
              <a:t>. L’identification d’un seul critère d’exclusion justifie la réorientation vers le médecin délégant (ex. hyperthermie avérée lors du contrôle par le délégué)</a:t>
            </a:r>
          </a:p>
          <a:p>
            <a:pPr marL="0" indent="0">
              <a:buNone/>
            </a:pPr>
            <a:r>
              <a:rPr lang="fr-FR" sz="2400" i="1" dirty="0"/>
              <a:t>Source : </a:t>
            </a:r>
            <a:r>
              <a:rPr lang="fr-FR" sz="2400" i="1" dirty="0">
                <a:hlinkClick r:id="rId2"/>
              </a:rPr>
              <a:t>https://sesstim.univ-amu.fr/page/glossaire-epidemiologie-et-recherche-medicale#c</a:t>
            </a:r>
            <a:endParaRPr lang="fr-FR" sz="2400" i="1" dirty="0"/>
          </a:p>
          <a:p>
            <a:pPr marL="0" indent="0">
              <a:buNone/>
            </a:pPr>
            <a:endParaRPr lang="fr-FR" sz="2400" i="1" dirty="0"/>
          </a:p>
        </p:txBody>
      </p:sp>
    </p:spTree>
    <p:extLst>
      <p:ext uri="{BB962C8B-B14F-4D97-AF65-F5344CB8AC3E}">
        <p14:creationId xmlns:p14="http://schemas.microsoft.com/office/powerpoint/2010/main" val="1631386825"/>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1463</TotalTime>
  <Words>1702</Words>
  <Application>Microsoft Office PowerPoint</Application>
  <PresentationFormat>Grand écran</PresentationFormat>
  <Paragraphs>170</Paragraphs>
  <Slides>33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33</vt:i4>
      </vt:variant>
    </vt:vector>
  </HeadingPairs>
  <TitlesOfParts>
    <vt:vector size="39" baseType="lpstr">
      <vt:lpstr>Arial</vt:lpstr>
      <vt:lpstr>Calibri</vt:lpstr>
      <vt:lpstr>Century Gothic</vt:lpstr>
      <vt:lpstr>Wingdings</vt:lpstr>
      <vt:lpstr>Wingdings 3</vt:lpstr>
      <vt:lpstr>Brin</vt:lpstr>
      <vt:lpstr>Formation au protocole de coopération: prise en charge de la pollakiurie et de la brûlure mictionnelle chez la femme de 16 à 65 ans par l’infirmier diplômé d’Etat et le pharmacien d’officine dans le cadre d’une structure pluri-professionnelle</vt:lpstr>
      <vt:lpstr>Etape 1. Eléments de formation</vt:lpstr>
      <vt:lpstr>Rappel</vt:lpstr>
      <vt:lpstr>Qu’est ce qu’une cystite?</vt:lpstr>
      <vt:lpstr>Aspects bactériologiques</vt:lpstr>
      <vt:lpstr>La cystite peut avoir une gravité variable </vt:lpstr>
      <vt:lpstr>Principales classes thérapeutiques à risque d’immunosuppression</vt:lpstr>
      <vt:lpstr>La cystite doit être distinguée</vt:lpstr>
      <vt:lpstr>Inclusion ou exclusion d’un patient : un tableau clinique à qualifier par le délégué </vt:lpstr>
      <vt:lpstr>En résumé, devant une patiente consultant pour pollakiurie et brûlures mictionnelles, il faut </vt:lpstr>
      <vt:lpstr>Le seul examen requis est la recherche de leucocytes et nitrites positifs par réalisation d’une bandelette urinaire (BU).   </vt:lpstr>
      <vt:lpstr>Lecture de la BU</vt:lpstr>
      <vt:lpstr>Antibiothérapie en cas de leucocytes et / ou nitrites positifs à la BU</vt:lpstr>
      <vt:lpstr>Contre-indications et effets secondaires des antibiotiques recommandés</vt:lpstr>
      <vt:lpstr>Conseils et suivi</vt:lpstr>
      <vt:lpstr>Conseils  pratique pour éviter les infections urinaires et leurs récidives</vt:lpstr>
      <vt:lpstr>Etape 2. Test de lecture</vt:lpstr>
      <vt:lpstr>Quel germe est le plus fréquemment retrouvé lors d’une cystite simple ?</vt:lpstr>
      <vt:lpstr>Quelle est la définition de la cystite récidivante ? </vt:lpstr>
      <vt:lpstr>Dans la liste suivante, quels sont les facteurs de risque de complication d’une cystite ?</vt:lpstr>
      <vt:lpstr>Devant une pollakiurie et des brûlures mictionnelles quels signes sont évocateurs de pyélonéphrite ? </vt:lpstr>
      <vt:lpstr>Devant une cystite simple les examens complémentaires à pratiquer sont</vt:lpstr>
      <vt:lpstr>En cas de cystite simple, la réalisation d’une  BU  </vt:lpstr>
      <vt:lpstr>Lesquelles des affirmations suivantes sur  la fosfomycine trométamol sont exactes ?</vt:lpstr>
      <vt:lpstr>Etape 3. Evaluation</vt:lpstr>
      <vt:lpstr>Citez 6 facteurs de risque de complication d’une cystite</vt:lpstr>
      <vt:lpstr>Listez 4 classes de médicaments à risque d’immunosuppression</vt:lpstr>
      <vt:lpstr>Devant des symptômes de cystite, quelle est l’infection potentiellement grave à suspecter ? Citez deux signes d’appel à rechercher pour cela.</vt:lpstr>
      <vt:lpstr>Quels sont les trois conditions de bonne réalisation d’une BU ?</vt:lpstr>
      <vt:lpstr>Une erreur s’est glissée dans l’ordonnance suivante. Rectifiez la</vt:lpstr>
      <vt:lpstr>Citez les 2 consignes à donner systématiquement à une patiente traitée pour cystite simple</vt:lpstr>
      <vt:lpstr>Que répondez-vous à une patiente qui vous demande ce qu’il faut faire pour éviter une récidive de cystite?</vt:lpstr>
      <vt:lpstr>Références bibliographiques</vt:lpstr>
    </vt:vector>
  </TitlesOfParts>
  <Company>PPT/DSI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Protocole de coopération: prise en charge de la pollakiurie et de la brûlure mictionnelle chez la femme de 16 à 65 ans par l’infirmier diplômé d’Etat et le pharmacien d’officine dans le cadre d’une structure pluri-professionnelle</dc:title>
  <dc:creator>VARROUD-VIAL, Michel (DGOS/DIRECTION/DIR)</dc:creator>
  <cp:lastModifiedBy>Coordination FCPTS</cp:lastModifiedBy>
  <cp:revision>48</cp:revision>
  <dcterms:created xsi:type="dcterms:W3CDTF">2022-07-24T09:25:49Z</dcterms:created>
  <dcterms:modified xsi:type="dcterms:W3CDTF">2022-07-27T07:00:27Z</dcterms:modified>
</cp:coreProperties>
</file>