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813" r:id="rId5"/>
  </p:sldMasterIdLst>
  <p:notesMasterIdLst>
    <p:notesMasterId r:id="rId41"/>
  </p:notesMasterIdLst>
  <p:sldIdLst>
    <p:sldId id="318" r:id="rId6"/>
    <p:sldId id="317" r:id="rId7"/>
    <p:sldId id="329" r:id="rId8"/>
    <p:sldId id="298" r:id="rId9"/>
    <p:sldId id="292" r:id="rId10"/>
    <p:sldId id="294" r:id="rId11"/>
    <p:sldId id="295" r:id="rId12"/>
    <p:sldId id="324" r:id="rId13"/>
    <p:sldId id="293" r:id="rId14"/>
    <p:sldId id="296" r:id="rId15"/>
    <p:sldId id="297" r:id="rId16"/>
    <p:sldId id="299" r:id="rId17"/>
    <p:sldId id="321" r:id="rId18"/>
    <p:sldId id="325" r:id="rId19"/>
    <p:sldId id="326" r:id="rId20"/>
    <p:sldId id="303" r:id="rId21"/>
    <p:sldId id="327" r:id="rId22"/>
    <p:sldId id="302" r:id="rId23"/>
    <p:sldId id="322" r:id="rId24"/>
    <p:sldId id="304" r:id="rId25"/>
    <p:sldId id="305" r:id="rId26"/>
    <p:sldId id="306" r:id="rId27"/>
    <p:sldId id="307" r:id="rId28"/>
    <p:sldId id="328" r:id="rId29"/>
    <p:sldId id="308" r:id="rId30"/>
    <p:sldId id="309" r:id="rId31"/>
    <p:sldId id="330" r:id="rId32"/>
    <p:sldId id="310" r:id="rId33"/>
    <p:sldId id="311" r:id="rId34"/>
    <p:sldId id="312" r:id="rId35"/>
    <p:sldId id="331" r:id="rId36"/>
    <p:sldId id="332" r:id="rId37"/>
    <p:sldId id="313" r:id="rId38"/>
    <p:sldId id="314" r:id="rId39"/>
    <p:sldId id="315" r:id="rId40"/>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UILLEBOIS, Brigitte (DGOS/DIRECTION/DIR)" initials="FB(" lastIdx="1" clrIdx="0">
    <p:extLst>
      <p:ext uri="{19B8F6BF-5375-455C-9EA6-DF929625EA0E}">
        <p15:presenceInfo xmlns:p15="http://schemas.microsoft.com/office/powerpoint/2012/main" userId="S-1-5-21-27022435-3177379373-3347635678-824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autoAdjust="0"/>
  </p:normalViewPr>
  <p:slideViewPr>
    <p:cSldViewPr showGuides="1">
      <p:cViewPr varScale="1">
        <p:scale>
          <a:sx n="97" d="100"/>
          <a:sy n="97" d="100"/>
        </p:scale>
        <p:origin x="546" y="78"/>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18/01/2023</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18/01/2023</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18/01/2023</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dirty="0"/>
              <a:t>Sommaire</a:t>
            </a: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18/01/2023</a:t>
            </a:fld>
            <a:endParaRPr lang="fr-FR" cap="all"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18/01/2023</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dirty="0" smtClean="0"/>
              <a:t>Cliquez sur l'icône pour ajouter une image</a:t>
            </a:r>
            <a:endParaRPr lang="fr-FR" dirty="0"/>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18/01/2023</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dirty="0" smtClean="0"/>
              <a:t>Cliquez sur l'icône pour ajouter un graphique</a:t>
            </a:r>
            <a:endParaRPr lang="fr-FR" dirty="0"/>
          </a:p>
        </p:txBody>
      </p:sp>
      <p:sp>
        <p:nvSpPr>
          <p:cNvPr id="9"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18/01/2023</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pic>
        <p:nvPicPr>
          <p:cNvPr id="9" name="Image 8">
            <a:extLst>
              <a:ext uri="{FF2B5EF4-FFF2-40B4-BE49-F238E27FC236}">
                <a16:creationId xmlns:a16="http://schemas.microsoft.com/office/drawing/2014/main" id="{9F578734-7B6B-B848-8F7C-20D24745BC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80000" y="123478"/>
            <a:ext cx="2015735" cy="1569504"/>
          </a:xfrm>
          <a:prstGeom prst="rect">
            <a:avLst/>
          </a:prstGeom>
        </p:spPr>
      </p:pic>
      <p:sp>
        <p:nvSpPr>
          <p:cNvPr id="8"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18/01/2023</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l’offre de soins</a:t>
            </a:r>
            <a:endParaRPr lang="fr-FR" dirty="0"/>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18/01/2023</a:t>
            </a:fld>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dirty="0" smtClean="0"/>
              <a:t>Direction générale </a:t>
            </a:r>
          </a:p>
          <a:p>
            <a:r>
              <a:rPr lang="fr-FR" dirty="0" smtClean="0"/>
              <a:t>de l’offre de soins</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9" name="Image 8">
            <a:extLst>
              <a:ext uri="{FF2B5EF4-FFF2-40B4-BE49-F238E27FC236}">
                <a16:creationId xmlns:a16="http://schemas.microsoft.com/office/drawing/2014/main" id="{007764BE-02C7-D347-925A-71726A94B0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357400" y="195486"/>
            <a:ext cx="3566527" cy="2776991"/>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858D49A-5A7A-574D-A0ED-52B5C1EFA876}" type="datetime1">
              <a:rPr lang="fr-FR" cap="all" smtClean="0"/>
              <a:pPr/>
              <a:t>18/01/2023</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Image 12">
            <a:extLst>
              <a:ext uri="{FF2B5EF4-FFF2-40B4-BE49-F238E27FC236}">
                <a16:creationId xmlns:a16="http://schemas.microsoft.com/office/drawing/2014/main" id="{433B51AF-3A50-3342-8D79-F2F92F59917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bwMode="gray">
          <a:xfrm>
            <a:off x="288000" y="123478"/>
            <a:ext cx="682960" cy="531771"/>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solidarites-sante.gouv.fr/IMG/pdf/dp_plan-antichute-accessible28-02-2022.pdf" TargetMode="External"/><Relationship Id="rId2" Type="http://schemas.openxmlformats.org/officeDocument/2006/relationships/hyperlink" Target="https://www.ameli.fr/assure/sante/bons-gestes/seniors/prevenir-chutes-personnes-age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demarches-simplifiees.fr/commencer/protocole-locale-declaration-modification-d-equipe-coop-ps" TargetMode="External"/><Relationship Id="rId2" Type="http://schemas.openxmlformats.org/officeDocument/2006/relationships/hyperlink" Target="https://www.demarches-simplifiees.fr/commencer/declaration-modification-d-equipe-coop-ps" TargetMode="External"/><Relationship Id="rId1" Type="http://schemas.openxmlformats.org/officeDocument/2006/relationships/slideLayout" Target="../slideLayouts/slideLayout6.xml"/><Relationship Id="rId4" Type="http://schemas.openxmlformats.org/officeDocument/2006/relationships/hyperlink" Target="https://www.legifrance.gouv.fr/eli/decret/2019/12/27/2019-1482/jo/text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legifrance.gouv.fr/jorf/id/JORFTEXT00004530010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olidarites-sante.gouv.fr/professionnels/gerer-un-etablissement-de-sante-medico-social/cooperations/cooperation-entre-professionnels-de-sante/article/les-protocoles-de-cooperation-entre-professionnels-de-sant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ourgogne-franche-comte.ars.sante.fr/plan-antichute-des-personnes-agees-en-bourgogne-franche-comte" TargetMode="External"/><Relationship Id="rId2" Type="http://schemas.openxmlformats.org/officeDocument/2006/relationships/hyperlink" Target="https://solidarites-sante.gouv.fr/"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dirty="0"/>
          </a:p>
        </p:txBody>
      </p:sp>
      <p:sp>
        <p:nvSpPr>
          <p:cNvPr id="5" name="Espace réservé du pied de page 4"/>
          <p:cNvSpPr>
            <a:spLocks noGrp="1"/>
          </p:cNvSpPr>
          <p:nvPr>
            <p:ph type="ftr" sz="quarter" idx="3"/>
          </p:nvPr>
        </p:nvSpPr>
        <p:spPr/>
        <p:txBody>
          <a:bodyPr/>
          <a:lstStyle/>
          <a:p>
            <a:r>
              <a:rPr lang="fr-FR" smtClean="0"/>
              <a:t>Direction générale de l’offre de soins</a:t>
            </a:r>
            <a:endParaRPr lang="fr-FR" dirty="0"/>
          </a:p>
        </p:txBody>
      </p:sp>
      <p:sp>
        <p:nvSpPr>
          <p:cNvPr id="6" name="ZoneTexte 5"/>
          <p:cNvSpPr txBox="1"/>
          <p:nvPr/>
        </p:nvSpPr>
        <p:spPr>
          <a:xfrm>
            <a:off x="2555776" y="1995686"/>
            <a:ext cx="5112568" cy="140038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sz="2800" b="1" dirty="0" smtClean="0">
                <a:solidFill>
                  <a:schemeClr val="tx2"/>
                </a:solidFill>
              </a:rPr>
              <a:t>E</a:t>
            </a:r>
            <a:r>
              <a:rPr lang="fr-FR" sz="2800" b="1" dirty="0" smtClean="0">
                <a:solidFill>
                  <a:schemeClr val="tx2"/>
                </a:solidFill>
              </a:rPr>
              <a:t>laboration des protocoles locaux de coopération</a:t>
            </a:r>
            <a:endParaRPr lang="fr-FR" sz="2800" b="1" dirty="0" smtClean="0">
              <a:solidFill>
                <a:schemeClr val="tx2"/>
              </a:solidFill>
            </a:endParaRPr>
          </a:p>
          <a:p>
            <a:pPr algn="ctr"/>
            <a:endParaRPr lang="fr-FR" sz="1100" b="1" dirty="0" smtClean="0">
              <a:solidFill>
                <a:schemeClr val="tx2"/>
              </a:solidFill>
            </a:endParaRPr>
          </a:p>
          <a:p>
            <a:pPr algn="ctr"/>
            <a:r>
              <a:rPr lang="fr-FR" i="1" dirty="0" smtClean="0">
                <a:solidFill>
                  <a:schemeClr val="tx2"/>
                </a:solidFill>
              </a:rPr>
              <a:t>19 janvier 2023</a:t>
            </a:r>
            <a:endParaRPr lang="fr-FR" i="1" dirty="0">
              <a:solidFill>
                <a:schemeClr val="tx2"/>
              </a:solidFill>
            </a:endParaRPr>
          </a:p>
        </p:txBody>
      </p:sp>
    </p:spTree>
    <p:extLst>
      <p:ext uri="{BB962C8B-B14F-4D97-AF65-F5344CB8AC3E}">
        <p14:creationId xmlns:p14="http://schemas.microsoft.com/office/powerpoint/2010/main" val="1902578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0" name="Espace réservé du texte 9"/>
          <p:cNvSpPr>
            <a:spLocks noGrp="1"/>
          </p:cNvSpPr>
          <p:nvPr>
            <p:ph type="body" sz="quarter" idx="13"/>
          </p:nvPr>
        </p:nvSpPr>
        <p:spPr>
          <a:xfrm>
            <a:off x="323850" y="1310973"/>
            <a:ext cx="8424614" cy="242951"/>
          </a:xfrm>
        </p:spPr>
        <p:txBody>
          <a:bodyPr/>
          <a:lstStyle/>
          <a:p>
            <a:pPr algn="ctr"/>
            <a:r>
              <a:rPr lang="fr-FR" dirty="0" smtClean="0"/>
              <a:t>A définir collectivement par les professionnels de la structure</a:t>
            </a:r>
            <a:endParaRPr lang="fr-FR" dirty="0"/>
          </a:p>
        </p:txBody>
      </p:sp>
      <p:sp>
        <p:nvSpPr>
          <p:cNvPr id="9" name="Titre 8"/>
          <p:cNvSpPr>
            <a:spLocks noGrp="1"/>
          </p:cNvSpPr>
          <p:nvPr>
            <p:ph type="title"/>
          </p:nvPr>
        </p:nvSpPr>
        <p:spPr/>
        <p:txBody>
          <a:bodyPr>
            <a:normAutofit fontScale="90000"/>
          </a:bodyPr>
          <a:lstStyle/>
          <a:p>
            <a:r>
              <a:rPr lang="fr-FR" dirty="0" smtClean="0">
                <a:solidFill>
                  <a:schemeClr val="tx2"/>
                </a:solidFill>
              </a:rPr>
              <a:t>5. Après </a:t>
            </a:r>
            <a:r>
              <a:rPr lang="fr-FR" dirty="0">
                <a:solidFill>
                  <a:schemeClr val="tx2"/>
                </a:solidFill>
              </a:rPr>
              <a:t>lecture des recommandations, quels critères d’inclusion et d’exclusion des patients </a:t>
            </a:r>
            <a:r>
              <a:rPr lang="fr-FR" dirty="0" smtClean="0">
                <a:solidFill>
                  <a:schemeClr val="tx2"/>
                </a:solidFill>
              </a:rPr>
              <a:t>envisager</a:t>
            </a:r>
            <a:r>
              <a:rPr lang="fr-FR" dirty="0">
                <a:solidFill>
                  <a:schemeClr val="tx2"/>
                </a:solidFill>
              </a:rPr>
              <a:t> ?</a:t>
            </a:r>
          </a:p>
        </p:txBody>
      </p:sp>
      <p:sp>
        <p:nvSpPr>
          <p:cNvPr id="11" name="Espace réservé du texte 10"/>
          <p:cNvSpPr>
            <a:spLocks noGrp="1"/>
          </p:cNvSpPr>
          <p:nvPr>
            <p:ph type="body" sz="quarter" idx="14"/>
          </p:nvPr>
        </p:nvSpPr>
        <p:spPr>
          <a:xfrm>
            <a:off x="323850" y="1707654"/>
            <a:ext cx="8424334" cy="2952328"/>
          </a:xfrm>
        </p:spPr>
        <p:txBody>
          <a:bodyPr/>
          <a:lstStyle/>
          <a:p>
            <a:pPr marL="434975" lvl="0" indent="-342900">
              <a:spcAft>
                <a:spcPts val="0"/>
              </a:spcAft>
              <a:buFont typeface="Wingdings" panose="05000000000000000000" pitchFamily="2" charset="2"/>
              <a:buChar char="v"/>
            </a:pPr>
            <a:r>
              <a:rPr lang="fr-FR" sz="1800" u="sng" dirty="0" smtClean="0"/>
              <a:t>Inclusion</a:t>
            </a:r>
            <a:r>
              <a:rPr lang="fr-FR" sz="1800" u="sng" dirty="0"/>
              <a:t> </a:t>
            </a:r>
            <a:r>
              <a:rPr lang="fr-FR" sz="1800" dirty="0"/>
              <a:t>:  intervalles </a:t>
            </a:r>
            <a:r>
              <a:rPr lang="fr-FR" sz="1800" dirty="0" smtClean="0"/>
              <a:t>d’âge, situation clinique…</a:t>
            </a:r>
          </a:p>
          <a:p>
            <a:pPr marL="694350" lvl="1" indent="-342900">
              <a:spcBef>
                <a:spcPts val="0"/>
              </a:spcBef>
              <a:spcAft>
                <a:spcPts val="0"/>
              </a:spcAft>
            </a:pPr>
            <a:r>
              <a:rPr lang="fr-FR" sz="1800" dirty="0" smtClean="0"/>
              <a:t>Age &gt; 65 ans</a:t>
            </a:r>
          </a:p>
          <a:p>
            <a:pPr marL="694350" lvl="1" indent="-342900">
              <a:spcBef>
                <a:spcPts val="0"/>
              </a:spcBef>
              <a:spcAft>
                <a:spcPts val="0"/>
              </a:spcAft>
            </a:pPr>
            <a:r>
              <a:rPr lang="fr-FR" sz="1800" dirty="0" smtClean="0"/>
              <a:t>Identification par le MT d’un des signes d’alerte suivants: </a:t>
            </a:r>
            <a:r>
              <a:rPr lang="fr-FR" sz="1400" dirty="0" smtClean="0">
                <a:sym typeface="Symbol" panose="05050102010706020507" pitchFamily="18" charset="2"/>
              </a:rPr>
              <a:t></a:t>
            </a:r>
            <a:r>
              <a:rPr lang="fr-FR" dirty="0" smtClean="0"/>
              <a:t>âge &gt; 80 ans, </a:t>
            </a:r>
            <a:r>
              <a:rPr lang="fr-FR" dirty="0">
                <a:sym typeface="Symbol" panose="05050102010706020507" pitchFamily="18" charset="2"/>
              </a:rPr>
              <a:t> </a:t>
            </a:r>
            <a:r>
              <a:rPr lang="fr-FR" dirty="0" smtClean="0"/>
              <a:t>une ou plusieurs chutes dans les mois précédents /peur de la chute </a:t>
            </a:r>
            <a:r>
              <a:rPr lang="fr-FR" dirty="0">
                <a:sym typeface="Symbol" panose="05050102010706020507" pitchFamily="18" charset="2"/>
              </a:rPr>
              <a:t> </a:t>
            </a:r>
            <a:r>
              <a:rPr lang="fr-FR" dirty="0" smtClean="0"/>
              <a:t>sédentarité  </a:t>
            </a:r>
            <a:r>
              <a:rPr lang="fr-FR" dirty="0">
                <a:sym typeface="Symbol" panose="05050102010706020507" pitchFamily="18" charset="2"/>
              </a:rPr>
              <a:t> </a:t>
            </a:r>
            <a:r>
              <a:rPr lang="fr-FR" dirty="0" smtClean="0"/>
              <a:t> lieu de vie </a:t>
            </a:r>
            <a:r>
              <a:rPr lang="fr-FR" dirty="0"/>
              <a:t>inadapté à la </a:t>
            </a:r>
            <a:r>
              <a:rPr lang="fr-FR" dirty="0" smtClean="0"/>
              <a:t>personne</a:t>
            </a:r>
            <a:r>
              <a:rPr lang="fr-FR" dirty="0"/>
              <a:t> </a:t>
            </a:r>
            <a:r>
              <a:rPr lang="fr-FR" dirty="0" smtClean="0"/>
              <a:t>   </a:t>
            </a:r>
            <a:r>
              <a:rPr lang="fr-FR" dirty="0">
                <a:sym typeface="Symbol" panose="05050102010706020507" pitchFamily="18" charset="2"/>
              </a:rPr>
              <a:t> </a:t>
            </a:r>
            <a:r>
              <a:rPr lang="fr-FR" dirty="0" smtClean="0"/>
              <a:t>dénutrition </a:t>
            </a:r>
            <a:r>
              <a:rPr lang="fr-FR" dirty="0">
                <a:sym typeface="Symbol" panose="05050102010706020507" pitchFamily="18" charset="2"/>
              </a:rPr>
              <a:t> </a:t>
            </a:r>
            <a:r>
              <a:rPr lang="fr-FR" dirty="0" smtClean="0">
                <a:sym typeface="Symbol" panose="05050102010706020507" pitchFamily="18" charset="2"/>
              </a:rPr>
              <a:t>altération d</a:t>
            </a:r>
            <a:r>
              <a:rPr lang="fr-FR" dirty="0" smtClean="0"/>
              <a:t>e </a:t>
            </a:r>
            <a:r>
              <a:rPr lang="fr-FR" dirty="0"/>
              <a:t>l’audition </a:t>
            </a:r>
            <a:r>
              <a:rPr lang="fr-FR" dirty="0" smtClean="0"/>
              <a:t>ou de la vision</a:t>
            </a:r>
            <a:endParaRPr lang="fr-FR" dirty="0"/>
          </a:p>
          <a:p>
            <a:pPr marL="694350" lvl="1" indent="-342900">
              <a:spcBef>
                <a:spcPts val="0"/>
              </a:spcBef>
            </a:pPr>
            <a:r>
              <a:rPr lang="fr-FR" sz="1800" dirty="0" smtClean="0"/>
              <a:t>…  </a:t>
            </a:r>
            <a:endParaRPr lang="fr-FR" sz="1800" dirty="0"/>
          </a:p>
          <a:p>
            <a:pPr marL="434975" lvl="0" indent="-342900">
              <a:buFont typeface="Wingdings" panose="05000000000000000000" pitchFamily="2" charset="2"/>
              <a:buChar char="v"/>
            </a:pPr>
            <a:r>
              <a:rPr lang="fr-FR" sz="2000" dirty="0" smtClean="0"/>
              <a:t> </a:t>
            </a:r>
            <a:r>
              <a:rPr lang="fr-FR" sz="1800" u="sng" dirty="0" smtClean="0"/>
              <a:t>Exclusion</a:t>
            </a:r>
            <a:r>
              <a:rPr lang="fr-FR" sz="1800" u="sng" dirty="0"/>
              <a:t> </a:t>
            </a:r>
            <a:r>
              <a:rPr lang="fr-FR" sz="1800" dirty="0" smtClean="0"/>
              <a:t>:</a:t>
            </a:r>
          </a:p>
          <a:p>
            <a:pPr marL="684000" indent="-285750">
              <a:buFont typeface="Arial" panose="020B0604020202020204" pitchFamily="34" charset="0"/>
              <a:buChar char="•"/>
            </a:pPr>
            <a:r>
              <a:rPr lang="fr-FR" sz="1800" dirty="0"/>
              <a:t>Impossibilité de suivi à domicile </a:t>
            </a:r>
            <a:r>
              <a:rPr lang="fr-FR" sz="1800" dirty="0" smtClean="0"/>
              <a:t>par l’infirmier en </a:t>
            </a:r>
            <a:r>
              <a:rPr lang="fr-FR" sz="1800" dirty="0"/>
              <a:t>raison du </a:t>
            </a:r>
            <a:r>
              <a:rPr lang="fr-FR" sz="1800" dirty="0" smtClean="0"/>
              <a:t>contexte: insalubrité</a:t>
            </a:r>
            <a:r>
              <a:rPr lang="fr-FR" sz="1800" dirty="0"/>
              <a:t>, problématique sociale </a:t>
            </a:r>
            <a:r>
              <a:rPr lang="fr-FR" sz="1800" dirty="0" smtClean="0"/>
              <a:t>non résolue</a:t>
            </a:r>
            <a:r>
              <a:rPr lang="fr-FR" sz="1800" dirty="0"/>
              <a:t>, absence </a:t>
            </a:r>
            <a:r>
              <a:rPr lang="fr-FR" sz="1800" dirty="0" smtClean="0"/>
              <a:t>d’entourage</a:t>
            </a:r>
          </a:p>
          <a:p>
            <a:pPr marL="684000" indent="-285750">
              <a:buFont typeface="Arial" panose="020B0604020202020204" pitchFamily="34" charset="0"/>
              <a:buChar char="•"/>
            </a:pPr>
            <a:r>
              <a:rPr lang="fr-FR" sz="1800" dirty="0" smtClean="0"/>
              <a:t>….</a:t>
            </a:r>
            <a:endParaRPr lang="fr-FR" sz="2400" dirty="0" smtClean="0"/>
          </a:p>
        </p:txBody>
      </p:sp>
      <p:sp>
        <p:nvSpPr>
          <p:cNvPr id="8" name="Espace réservé du pied de page 7"/>
          <p:cNvSpPr>
            <a:spLocks noGrp="1"/>
          </p:cNvSpPr>
          <p:nvPr>
            <p:ph type="ftr" sz="quarter" idx="3"/>
          </p:nvPr>
        </p:nvSpPr>
        <p:spPr/>
        <p:txBody>
          <a:bodyPr/>
          <a:lstStyle/>
          <a:p>
            <a:r>
              <a:rPr lang="fr-FR" dirty="0" smtClean="0"/>
              <a:t>Direction générale de l’offre de soin - </a:t>
            </a:r>
            <a:r>
              <a:rPr lang="fr-FR" dirty="0">
                <a:solidFill>
                  <a:srgbClr val="FF0000"/>
                </a:solidFill>
              </a:rPr>
              <a:t>Diapositive de formation </a:t>
            </a:r>
            <a:r>
              <a:rPr lang="fr-FR" dirty="0" smtClean="0">
                <a:solidFill>
                  <a:srgbClr val="FF0000"/>
                </a:solidFill>
              </a:rPr>
              <a:t>ne valant </a:t>
            </a:r>
            <a:r>
              <a:rPr lang="fr-FR" dirty="0">
                <a:solidFill>
                  <a:srgbClr val="FF0000"/>
                </a:solidFill>
              </a:rPr>
              <a:t>pas </a:t>
            </a:r>
            <a:r>
              <a:rPr lang="fr-FR" dirty="0" smtClean="0">
                <a:solidFill>
                  <a:srgbClr val="FF0000"/>
                </a:solidFill>
              </a:rPr>
              <a:t>validation du texte sur l’exemple choisi</a:t>
            </a:r>
            <a:endParaRPr lang="fr-FR" dirty="0"/>
          </a:p>
        </p:txBody>
      </p:sp>
    </p:spTree>
    <p:extLst>
      <p:ext uri="{BB962C8B-B14F-4D97-AF65-F5344CB8AC3E}">
        <p14:creationId xmlns:p14="http://schemas.microsoft.com/office/powerpoint/2010/main" val="305329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10C140CD-8AED-46FF-A9A2-77308F3F39AE}" type="slidenum">
              <a:rPr lang="fr-FR" smtClean="0"/>
              <a:pPr/>
              <a:t>11</a:t>
            </a:fld>
            <a:endParaRPr lang="fr-FR" dirty="0"/>
          </a:p>
        </p:txBody>
      </p:sp>
      <p:sp>
        <p:nvSpPr>
          <p:cNvPr id="6" name="Titre 5"/>
          <p:cNvSpPr>
            <a:spLocks noGrp="1"/>
          </p:cNvSpPr>
          <p:nvPr>
            <p:ph type="title"/>
          </p:nvPr>
        </p:nvSpPr>
        <p:spPr/>
        <p:txBody>
          <a:bodyPr>
            <a:normAutofit fontScale="90000"/>
          </a:bodyPr>
          <a:lstStyle/>
          <a:p>
            <a:r>
              <a:rPr lang="fr-FR" dirty="0" smtClean="0">
                <a:solidFill>
                  <a:schemeClr val="tx2"/>
                </a:solidFill>
              </a:rPr>
              <a:t>6. Comment </a:t>
            </a:r>
            <a:r>
              <a:rPr lang="fr-FR" dirty="0">
                <a:solidFill>
                  <a:schemeClr val="tx2"/>
                </a:solidFill>
              </a:rPr>
              <a:t>schématiser le parcours du patient dans le protocole ?</a:t>
            </a:r>
          </a:p>
        </p:txBody>
      </p:sp>
      <p:sp>
        <p:nvSpPr>
          <p:cNvPr id="2" name="Espace réservé de la date 1"/>
          <p:cNvSpPr>
            <a:spLocks noGrp="1"/>
          </p:cNvSpPr>
          <p:nvPr>
            <p:ph type="dt" sz="half" idx="4294967295"/>
          </p:nvPr>
        </p:nvSpPr>
        <p:spPr>
          <a:xfrm>
            <a:off x="0" y="4964113"/>
            <a:ext cx="179388" cy="179387"/>
          </a:xfrm>
        </p:spPr>
        <p:txBody>
          <a:bodyPr/>
          <a:lstStyle/>
          <a:p>
            <a:fld id="{4EA19884-7A29-DC4E-9311-A62E54788E52}" type="datetime1">
              <a:rPr lang="fr-FR" smtClean="0"/>
              <a:t>18/01/2023</a:t>
            </a:fld>
            <a:endParaRPr lang="fr-FR" dirty="0"/>
          </a:p>
        </p:txBody>
      </p:sp>
      <p:sp>
        <p:nvSpPr>
          <p:cNvPr id="3" name="Espace réservé du pied de page 2"/>
          <p:cNvSpPr>
            <a:spLocks noGrp="1"/>
          </p:cNvSpPr>
          <p:nvPr>
            <p:ph type="ftr" sz="quarter" idx="4294967295"/>
          </p:nvPr>
        </p:nvSpPr>
        <p:spPr>
          <a:xfrm>
            <a:off x="5779463" y="123478"/>
            <a:ext cx="3238500" cy="447675"/>
          </a:xfrm>
        </p:spPr>
        <p:txBody>
          <a:bodyPr/>
          <a:lstStyle/>
          <a:p>
            <a:r>
              <a:rPr lang="fr-FR" dirty="0" smtClean="0"/>
              <a:t>Direction générale de l’offre de soins</a:t>
            </a:r>
            <a:endParaRPr lang="fr-FR" dirty="0"/>
          </a:p>
        </p:txBody>
      </p:sp>
      <p:sp>
        <p:nvSpPr>
          <p:cNvPr id="5" name="Rectangle 4"/>
          <p:cNvSpPr/>
          <p:nvPr/>
        </p:nvSpPr>
        <p:spPr>
          <a:xfrm>
            <a:off x="2052005" y="1161713"/>
            <a:ext cx="4968552" cy="34084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Etape 1: inclusion et recueil du consentement par le MT</a:t>
            </a:r>
            <a:endParaRPr lang="fr-FR" sz="1400" dirty="0"/>
          </a:p>
        </p:txBody>
      </p:sp>
      <p:sp>
        <p:nvSpPr>
          <p:cNvPr id="7" name="Rectangle 6"/>
          <p:cNvSpPr/>
          <p:nvPr/>
        </p:nvSpPr>
        <p:spPr>
          <a:xfrm>
            <a:off x="2065020" y="1737004"/>
            <a:ext cx="4968552" cy="4002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Etape 2 : identification du risque de chute par le délégué au </a:t>
            </a:r>
            <a:r>
              <a:rPr lang="fr-FR" sz="1400" dirty="0"/>
              <a:t>domicile </a:t>
            </a:r>
            <a:r>
              <a:rPr lang="fr-FR" sz="1400" dirty="0" smtClean="0"/>
              <a:t>du patient</a:t>
            </a:r>
            <a:endParaRPr lang="fr-FR" sz="1400" dirty="0"/>
          </a:p>
        </p:txBody>
      </p:sp>
      <p:sp>
        <p:nvSpPr>
          <p:cNvPr id="8" name="Ellipse 7"/>
          <p:cNvSpPr/>
          <p:nvPr/>
        </p:nvSpPr>
        <p:spPr>
          <a:xfrm>
            <a:off x="2195737" y="2148385"/>
            <a:ext cx="720080" cy="355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OUI</a:t>
            </a:r>
            <a:endParaRPr lang="fr-FR" sz="1400" dirty="0"/>
          </a:p>
        </p:txBody>
      </p:sp>
      <p:sp>
        <p:nvSpPr>
          <p:cNvPr id="10" name="Rectangle 9"/>
          <p:cNvSpPr/>
          <p:nvPr/>
        </p:nvSpPr>
        <p:spPr>
          <a:xfrm>
            <a:off x="467545" y="2961559"/>
            <a:ext cx="2088232" cy="35582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Risque de chute élevé ?</a:t>
            </a:r>
            <a:endParaRPr lang="fr-FR" sz="1400" dirty="0"/>
          </a:p>
        </p:txBody>
      </p:sp>
      <p:sp>
        <p:nvSpPr>
          <p:cNvPr id="11" name="Ellipse 10"/>
          <p:cNvSpPr/>
          <p:nvPr/>
        </p:nvSpPr>
        <p:spPr>
          <a:xfrm>
            <a:off x="1151621" y="3354501"/>
            <a:ext cx="720080" cy="355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OUI</a:t>
            </a:r>
            <a:endParaRPr lang="fr-FR" sz="1400" dirty="0"/>
          </a:p>
        </p:txBody>
      </p:sp>
      <p:sp>
        <p:nvSpPr>
          <p:cNvPr id="12" name="Rectangle 11"/>
          <p:cNvSpPr/>
          <p:nvPr/>
        </p:nvSpPr>
        <p:spPr>
          <a:xfrm>
            <a:off x="323850" y="3947504"/>
            <a:ext cx="2231927" cy="5366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Mesures/prescriptions en urgence par délégué</a:t>
            </a:r>
            <a:endParaRPr lang="fr-FR" sz="1400" dirty="0"/>
          </a:p>
        </p:txBody>
      </p:sp>
      <p:sp>
        <p:nvSpPr>
          <p:cNvPr id="13" name="Ellipse 12"/>
          <p:cNvSpPr/>
          <p:nvPr/>
        </p:nvSpPr>
        <p:spPr>
          <a:xfrm>
            <a:off x="2551515" y="2981041"/>
            <a:ext cx="864095" cy="355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NON</a:t>
            </a:r>
            <a:endParaRPr lang="fr-FR" sz="1400" dirty="0"/>
          </a:p>
        </p:txBody>
      </p:sp>
      <p:sp>
        <p:nvSpPr>
          <p:cNvPr id="14" name="Rectangle 13"/>
          <p:cNvSpPr/>
          <p:nvPr/>
        </p:nvSpPr>
        <p:spPr>
          <a:xfrm>
            <a:off x="3815958" y="2884183"/>
            <a:ext cx="2360067" cy="44622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Etape 3: élaboration du programme de prévention</a:t>
            </a:r>
            <a:endParaRPr lang="fr-FR" sz="1400" dirty="0"/>
          </a:p>
        </p:txBody>
      </p:sp>
      <p:sp>
        <p:nvSpPr>
          <p:cNvPr id="15" name="Ellipse 14"/>
          <p:cNvSpPr/>
          <p:nvPr/>
        </p:nvSpPr>
        <p:spPr>
          <a:xfrm>
            <a:off x="5917029" y="2129994"/>
            <a:ext cx="864095" cy="3558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NON</a:t>
            </a:r>
            <a:endParaRPr lang="fr-FR" sz="1400" dirty="0"/>
          </a:p>
        </p:txBody>
      </p:sp>
      <p:sp>
        <p:nvSpPr>
          <p:cNvPr id="16" name="Rectangle 15"/>
          <p:cNvSpPr/>
          <p:nvPr/>
        </p:nvSpPr>
        <p:spPr>
          <a:xfrm>
            <a:off x="6542305" y="2897203"/>
            <a:ext cx="2521597" cy="43320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Nouvelle évaluation à 6 mois</a:t>
            </a:r>
            <a:endParaRPr lang="fr-FR" sz="1400" dirty="0"/>
          </a:p>
        </p:txBody>
      </p:sp>
      <p:sp>
        <p:nvSpPr>
          <p:cNvPr id="17" name="Rectangle 16"/>
          <p:cNvSpPr/>
          <p:nvPr/>
        </p:nvSpPr>
        <p:spPr>
          <a:xfrm>
            <a:off x="3815958" y="3493082"/>
            <a:ext cx="2376264" cy="44622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Validation délégant/délégué</a:t>
            </a:r>
            <a:endParaRPr lang="fr-FR" sz="1400" dirty="0"/>
          </a:p>
        </p:txBody>
      </p:sp>
      <p:cxnSp>
        <p:nvCxnSpPr>
          <p:cNvPr id="18" name="Connecteur droit avec flèche 17"/>
          <p:cNvCxnSpPr>
            <a:stCxn id="5" idx="2"/>
            <a:endCxn id="5" idx="2"/>
          </p:cNvCxnSpPr>
          <p:nvPr/>
        </p:nvCxnSpPr>
        <p:spPr>
          <a:xfrm>
            <a:off x="4536281" y="1502559"/>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656155" y="4089326"/>
            <a:ext cx="2628250" cy="679583"/>
          </a:xfrm>
          <a:prstGeom prst="rect">
            <a:avLst/>
          </a:prstGeom>
          <a:ln>
            <a:solidFill>
              <a:schemeClr val="accent4">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t>Etape 4: suivi  par le délégué avec information du délégant + réorientation si problème</a:t>
            </a:r>
            <a:endParaRPr lang="fr-FR" sz="1400" dirty="0"/>
          </a:p>
        </p:txBody>
      </p:sp>
      <p:cxnSp>
        <p:nvCxnSpPr>
          <p:cNvPr id="28" name="Connecteur droit avec flèche 27"/>
          <p:cNvCxnSpPr>
            <a:stCxn id="8" idx="3"/>
            <a:endCxn id="10" idx="0"/>
          </p:cNvCxnSpPr>
          <p:nvPr/>
        </p:nvCxnSpPr>
        <p:spPr>
          <a:xfrm flipH="1">
            <a:off x="1511661" y="2452102"/>
            <a:ext cx="789529" cy="509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15" idx="5"/>
            <a:endCxn id="16" idx="0"/>
          </p:cNvCxnSpPr>
          <p:nvPr/>
        </p:nvCxnSpPr>
        <p:spPr>
          <a:xfrm>
            <a:off x="6654580" y="2433711"/>
            <a:ext cx="1148524" cy="463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4932040" y="3350021"/>
            <a:ext cx="8098" cy="162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flipH="1">
            <a:off x="4943482" y="3914097"/>
            <a:ext cx="8099" cy="215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p:nvPr/>
        </p:nvCxnSpPr>
        <p:spPr>
          <a:xfrm flipH="1">
            <a:off x="1503562" y="3747443"/>
            <a:ext cx="8099" cy="215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a:stCxn id="12" idx="3"/>
            <a:endCxn id="14" idx="1"/>
          </p:cNvCxnSpPr>
          <p:nvPr/>
        </p:nvCxnSpPr>
        <p:spPr>
          <a:xfrm flipV="1">
            <a:off x="2555777" y="3107295"/>
            <a:ext cx="1260181" cy="1108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onnecteur droit 53"/>
          <p:cNvCxnSpPr>
            <a:stCxn id="13" idx="6"/>
          </p:cNvCxnSpPr>
          <p:nvPr/>
        </p:nvCxnSpPr>
        <p:spPr>
          <a:xfrm flipV="1">
            <a:off x="3415610" y="3158954"/>
            <a:ext cx="400348" cy="1"/>
          </a:xfrm>
          <a:prstGeom prst="line">
            <a:avLst/>
          </a:prstGeom>
        </p:spPr>
        <p:style>
          <a:lnRef idx="1">
            <a:schemeClr val="accent1"/>
          </a:lnRef>
          <a:fillRef idx="0">
            <a:schemeClr val="accent1"/>
          </a:fillRef>
          <a:effectRef idx="0">
            <a:schemeClr val="accent1"/>
          </a:effectRef>
          <a:fontRef idx="minor">
            <a:schemeClr val="tx1"/>
          </a:fontRef>
        </p:style>
      </p:cxnSp>
      <p:sp>
        <p:nvSpPr>
          <p:cNvPr id="62" name="Légende encadrée 1 61"/>
          <p:cNvSpPr/>
          <p:nvPr/>
        </p:nvSpPr>
        <p:spPr>
          <a:xfrm>
            <a:off x="7020557" y="3904165"/>
            <a:ext cx="1436612" cy="549217"/>
          </a:xfrm>
          <a:prstGeom prst="borderCallout1">
            <a:avLst>
              <a:gd name="adj1" fmla="val 18750"/>
              <a:gd name="adj2" fmla="val -8333"/>
              <a:gd name="adj3" fmla="val 99968"/>
              <a:gd name="adj4" fmla="val -47915"/>
            </a:avLst>
          </a:prstGeom>
          <a:ln>
            <a:solidFill>
              <a:schemeClr val="accent4">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smtClean="0">
                <a:solidFill>
                  <a:schemeClr val="accent4">
                    <a:lumMod val="75000"/>
                  </a:schemeClr>
                </a:solidFill>
              </a:rPr>
              <a:t>Selon souhait des équipes</a:t>
            </a:r>
            <a:endParaRPr lang="fr-FR" sz="1400" dirty="0">
              <a:solidFill>
                <a:schemeClr val="accent4">
                  <a:lumMod val="75000"/>
                </a:schemeClr>
              </a:solidFill>
            </a:endParaRPr>
          </a:p>
        </p:txBody>
      </p:sp>
    </p:spTree>
    <p:extLst>
      <p:ext uri="{BB962C8B-B14F-4D97-AF65-F5344CB8AC3E}">
        <p14:creationId xmlns:p14="http://schemas.microsoft.com/office/powerpoint/2010/main" val="1246070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323850" y="1923678"/>
            <a:ext cx="8424000" cy="2293224"/>
          </a:xfrm>
        </p:spPr>
        <p:txBody>
          <a:bodyPr/>
          <a:lstStyle/>
          <a:p>
            <a:pPr algn="ctr"/>
            <a:r>
              <a:rPr lang="fr-FR" dirty="0" smtClean="0"/>
              <a:t>Etape 2 : ORGANISER ET sécuriser le parcours du patient</a:t>
            </a:r>
            <a:endParaRPr lang="fr-FR"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12</a:t>
            </a:fld>
            <a:endParaRPr lang="fr-FR" dirty="0"/>
          </a:p>
        </p:txBody>
      </p:sp>
      <p:sp>
        <p:nvSpPr>
          <p:cNvPr id="5" name="Espace réservé du pied de page 4"/>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243833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9" name="Titre 8"/>
          <p:cNvSpPr>
            <a:spLocks noGrp="1"/>
          </p:cNvSpPr>
          <p:nvPr>
            <p:ph type="title"/>
          </p:nvPr>
        </p:nvSpPr>
        <p:spPr>
          <a:xfrm>
            <a:off x="323850" y="609546"/>
            <a:ext cx="8424863" cy="539991"/>
          </a:xfrm>
        </p:spPr>
        <p:txBody>
          <a:bodyPr>
            <a:normAutofit fontScale="90000"/>
          </a:bodyPr>
          <a:lstStyle/>
          <a:p>
            <a:r>
              <a:rPr lang="fr-FR" dirty="0">
                <a:solidFill>
                  <a:schemeClr val="tx2"/>
                </a:solidFill>
              </a:rPr>
              <a:t>7. Quel(s) arbre(s) décisionnels et outils pour guider l’intervention des délégués ?</a:t>
            </a:r>
            <a:endParaRPr lang="fr-FR" dirty="0"/>
          </a:p>
        </p:txBody>
      </p:sp>
      <p:sp>
        <p:nvSpPr>
          <p:cNvPr id="8" name="Espace réservé du pied de page 7"/>
          <p:cNvSpPr>
            <a:spLocks noGrp="1"/>
          </p:cNvSpPr>
          <p:nvPr>
            <p:ph type="ftr" sz="quarter" idx="3"/>
          </p:nvPr>
        </p:nvSpPr>
        <p:spPr/>
        <p:txBody>
          <a:bodyPr/>
          <a:lstStyle/>
          <a:p>
            <a:r>
              <a:rPr lang="fr-FR" dirty="0" smtClean="0"/>
              <a:t>Direction générale de l’offre de soins- </a:t>
            </a:r>
            <a:r>
              <a:rPr lang="fr-FR" dirty="0" smtClean="0">
                <a:solidFill>
                  <a:srgbClr val="FF0000"/>
                </a:solidFill>
              </a:rPr>
              <a:t>Diapositive de formation ne valant pas validation d’arbre décisionnel  </a:t>
            </a:r>
            <a:endParaRPr lang="fr-FR" dirty="0">
              <a:solidFill>
                <a:srgbClr val="FF0000"/>
              </a:solidFill>
            </a:endParaRPr>
          </a:p>
        </p:txBody>
      </p:sp>
      <p:sp>
        <p:nvSpPr>
          <p:cNvPr id="14" name="Espace réservé du texte 8"/>
          <p:cNvSpPr>
            <a:spLocks noGrp="1"/>
          </p:cNvSpPr>
          <p:nvPr>
            <p:ph type="body" sz="quarter" idx="13"/>
          </p:nvPr>
        </p:nvSpPr>
        <p:spPr>
          <a:xfrm>
            <a:off x="323850" y="1202278"/>
            <a:ext cx="8424614" cy="242951"/>
          </a:xfrm>
        </p:spPr>
        <p:txBody>
          <a:bodyPr/>
          <a:lstStyle/>
          <a:p>
            <a:pPr algn="ctr"/>
            <a:r>
              <a:rPr lang="fr-FR" dirty="0" smtClean="0"/>
              <a:t>Reprendre les grilles et outils du PN en les adaptant si besoin</a:t>
            </a:r>
            <a:endParaRPr lang="fr-FR" dirty="0"/>
          </a:p>
        </p:txBody>
      </p:sp>
      <p:sp>
        <p:nvSpPr>
          <p:cNvPr id="3" name="Rectangle 2"/>
          <p:cNvSpPr/>
          <p:nvPr/>
        </p:nvSpPr>
        <p:spPr>
          <a:xfrm>
            <a:off x="647509" y="1615754"/>
            <a:ext cx="2537707" cy="6155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Identification des facteurs favorisant  et précipitants (grille PN)</a:t>
            </a:r>
            <a:endParaRPr lang="fr-FR" sz="1200" dirty="0"/>
          </a:p>
        </p:txBody>
      </p:sp>
      <p:sp>
        <p:nvSpPr>
          <p:cNvPr id="5" name="Rectangle 4"/>
          <p:cNvSpPr/>
          <p:nvPr/>
        </p:nvSpPr>
        <p:spPr>
          <a:xfrm>
            <a:off x="944476" y="2500815"/>
            <a:ext cx="194421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Au moins un facteur</a:t>
            </a:r>
            <a:endParaRPr lang="fr-FR" sz="1200" dirty="0"/>
          </a:p>
        </p:txBody>
      </p:sp>
      <p:sp>
        <p:nvSpPr>
          <p:cNvPr id="7" name="Rectangle 6"/>
          <p:cNvSpPr/>
          <p:nvPr/>
        </p:nvSpPr>
        <p:spPr>
          <a:xfrm>
            <a:off x="664936" y="3058319"/>
            <a:ext cx="252028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Pratique des 2 tests </a:t>
            </a:r>
            <a:r>
              <a:rPr lang="fr-FR" sz="1200" dirty="0" err="1" smtClean="0"/>
              <a:t>timed</a:t>
            </a:r>
            <a:r>
              <a:rPr lang="fr-FR" sz="1200" dirty="0" smtClean="0"/>
              <a:t> up </a:t>
            </a:r>
            <a:r>
              <a:rPr lang="fr-FR" sz="1200" i="1" dirty="0"/>
              <a:t>&amp;</a:t>
            </a:r>
            <a:r>
              <a:rPr lang="fr-FR" sz="1200" dirty="0" smtClean="0"/>
              <a:t> go et station </a:t>
            </a:r>
            <a:r>
              <a:rPr lang="fr-FR" sz="1200" dirty="0" err="1" smtClean="0"/>
              <a:t>unipodale</a:t>
            </a:r>
            <a:endParaRPr lang="fr-FR" sz="1200" dirty="0"/>
          </a:p>
        </p:txBody>
      </p:sp>
      <p:sp>
        <p:nvSpPr>
          <p:cNvPr id="13" name="Rectangle 12"/>
          <p:cNvSpPr/>
          <p:nvPr/>
        </p:nvSpPr>
        <p:spPr>
          <a:xfrm>
            <a:off x="952968" y="3715824"/>
            <a:ext cx="194421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Au moins un test anormal</a:t>
            </a:r>
            <a:endParaRPr lang="fr-FR" sz="1200" dirty="0"/>
          </a:p>
        </p:txBody>
      </p:sp>
      <p:sp>
        <p:nvSpPr>
          <p:cNvPr id="17" name="Rectangle 16"/>
          <p:cNvSpPr/>
          <p:nvPr/>
        </p:nvSpPr>
        <p:spPr>
          <a:xfrm>
            <a:off x="673586" y="4169856"/>
            <a:ext cx="252028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Recherche d‘un risque élevé de chute</a:t>
            </a:r>
            <a:endParaRPr lang="fr-FR" sz="1200" dirty="0"/>
          </a:p>
        </p:txBody>
      </p:sp>
      <p:pic>
        <p:nvPicPr>
          <p:cNvPr id="10" name="Image 9" descr="FCPTS - APP_477_PROJET_PC_MG_IDE_PA_PH_CD_2022_05_19_V0 -.docx - Word"/>
          <p:cNvPicPr>
            <a:picLocks noChangeAspect="1"/>
          </p:cNvPicPr>
          <p:nvPr/>
        </p:nvPicPr>
        <p:blipFill rotWithShape="1">
          <a:blip r:embed="rId2">
            <a:extLst>
              <a:ext uri="{28A0092B-C50C-407E-A947-70E740481C1C}">
                <a14:useLocalDpi xmlns:a14="http://schemas.microsoft.com/office/drawing/2010/main" val="0"/>
              </a:ext>
            </a:extLst>
          </a:blip>
          <a:srcRect l="2750" t="21569" r="42125" b="16574"/>
          <a:stretch/>
        </p:blipFill>
        <p:spPr>
          <a:xfrm>
            <a:off x="4788024" y="1449977"/>
            <a:ext cx="2880000" cy="1563420"/>
          </a:xfrm>
          <a:prstGeom prst="rect">
            <a:avLst/>
          </a:prstGeom>
        </p:spPr>
      </p:pic>
      <p:pic>
        <p:nvPicPr>
          <p:cNvPr id="11" name="Image 10" descr="FCPTS - APP_477_PROJET_PC_MG_IDE_PA_PH_CD_2022_05_19_V0 -.docx - Word"/>
          <p:cNvPicPr>
            <a:picLocks noChangeAspect="1"/>
          </p:cNvPicPr>
          <p:nvPr/>
        </p:nvPicPr>
        <p:blipFill rotWithShape="1">
          <a:blip r:embed="rId3">
            <a:extLst>
              <a:ext uri="{28A0092B-C50C-407E-A947-70E740481C1C}">
                <a14:useLocalDpi xmlns:a14="http://schemas.microsoft.com/office/drawing/2010/main" val="0"/>
              </a:ext>
            </a:extLst>
          </a:blip>
          <a:srcRect l="2751" t="26596" r="5900" b="35372"/>
          <a:stretch/>
        </p:blipFill>
        <p:spPr>
          <a:xfrm>
            <a:off x="3894868" y="3254576"/>
            <a:ext cx="4860000" cy="1089308"/>
          </a:xfrm>
          <a:prstGeom prst="rect">
            <a:avLst/>
          </a:prstGeom>
        </p:spPr>
      </p:pic>
      <p:cxnSp>
        <p:nvCxnSpPr>
          <p:cNvPr id="18" name="Connecteur droit 17"/>
          <p:cNvCxnSpPr>
            <a:stCxn id="3" idx="3"/>
          </p:cNvCxnSpPr>
          <p:nvPr/>
        </p:nvCxnSpPr>
        <p:spPr>
          <a:xfrm flipV="1">
            <a:off x="3185216" y="1918098"/>
            <a:ext cx="1602808" cy="54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2888692" y="3830111"/>
            <a:ext cx="9001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cteur droit 30"/>
          <p:cNvCxnSpPr>
            <a:stCxn id="3" idx="2"/>
            <a:endCxn id="5" idx="0"/>
          </p:cNvCxnSpPr>
          <p:nvPr/>
        </p:nvCxnSpPr>
        <p:spPr>
          <a:xfrm>
            <a:off x="1916363" y="2231344"/>
            <a:ext cx="221" cy="2694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5" idx="2"/>
            <a:endCxn id="7" idx="0"/>
          </p:cNvCxnSpPr>
          <p:nvPr/>
        </p:nvCxnSpPr>
        <p:spPr>
          <a:xfrm>
            <a:off x="1916584" y="2788847"/>
            <a:ext cx="8492" cy="2694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37"/>
          <p:cNvCxnSpPr>
            <a:stCxn id="7" idx="2"/>
            <a:endCxn id="13" idx="0"/>
          </p:cNvCxnSpPr>
          <p:nvPr/>
        </p:nvCxnSpPr>
        <p:spPr>
          <a:xfrm>
            <a:off x="1925076" y="3490367"/>
            <a:ext cx="0" cy="2254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a:stCxn id="13" idx="2"/>
            <a:endCxn id="17" idx="0"/>
          </p:cNvCxnSpPr>
          <p:nvPr/>
        </p:nvCxnSpPr>
        <p:spPr>
          <a:xfrm>
            <a:off x="1925076" y="4003856"/>
            <a:ext cx="8650" cy="16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310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14</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p:txBody>
          <a:bodyPr>
            <a:normAutofit fontScale="90000"/>
          </a:bodyPr>
          <a:lstStyle/>
          <a:p>
            <a:r>
              <a:rPr lang="fr-FR" dirty="0">
                <a:solidFill>
                  <a:schemeClr val="tx2"/>
                </a:solidFill>
              </a:rPr>
              <a:t>7. Quel(s) arbre(s) décisionnels et outils pour guider l’intervention des délégués ?</a:t>
            </a:r>
            <a:endParaRPr lang="fr-FR" dirty="0"/>
          </a:p>
        </p:txBody>
      </p:sp>
      <p:sp>
        <p:nvSpPr>
          <p:cNvPr id="7" name="Espace réservé du pied de page 6"/>
          <p:cNvSpPr>
            <a:spLocks noGrp="1"/>
          </p:cNvSpPr>
          <p:nvPr>
            <p:ph type="ftr" sz="quarter" idx="3"/>
          </p:nvPr>
        </p:nvSpPr>
        <p:spPr/>
        <p:txBody>
          <a:bodyPr/>
          <a:lstStyle/>
          <a:p>
            <a:r>
              <a:rPr lang="fr-FR" smtClean="0"/>
              <a:t>Direction générale de l’offre de soins</a:t>
            </a:r>
            <a:endParaRPr lang="fr-FR" dirty="0"/>
          </a:p>
        </p:txBody>
      </p:sp>
      <p:sp>
        <p:nvSpPr>
          <p:cNvPr id="8" name="Rectangle 7"/>
          <p:cNvSpPr/>
          <p:nvPr/>
        </p:nvSpPr>
        <p:spPr>
          <a:xfrm>
            <a:off x="539552" y="1563638"/>
            <a:ext cx="2520280"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Recherche d‘un risque élevé</a:t>
            </a:r>
            <a:endParaRPr lang="fr-FR" sz="1200" dirty="0"/>
          </a:p>
        </p:txBody>
      </p:sp>
      <p:pic>
        <p:nvPicPr>
          <p:cNvPr id="9" name="Image 8" descr="FCPTS - APP_477_PROJET_PC_MG_IDE_PA_PH_CD_2022_05_19_V0 -.docx - Word"/>
          <p:cNvPicPr>
            <a:picLocks noChangeAspect="1"/>
          </p:cNvPicPr>
          <p:nvPr/>
        </p:nvPicPr>
        <p:blipFill rotWithShape="1">
          <a:blip r:embed="rId2">
            <a:extLst>
              <a:ext uri="{28A0092B-C50C-407E-A947-70E740481C1C}">
                <a14:useLocalDpi xmlns:a14="http://schemas.microsoft.com/office/drawing/2010/main" val="0"/>
              </a:ext>
            </a:extLst>
          </a:blip>
          <a:srcRect l="2750" t="28058" r="36613" b="13431"/>
          <a:stretch/>
        </p:blipFill>
        <p:spPr>
          <a:xfrm>
            <a:off x="4536281" y="1203146"/>
            <a:ext cx="3464998" cy="1800000"/>
          </a:xfrm>
          <a:prstGeom prst="rect">
            <a:avLst/>
          </a:prstGeom>
        </p:spPr>
      </p:pic>
      <p:sp>
        <p:nvSpPr>
          <p:cNvPr id="10" name="Rectangle 9"/>
          <p:cNvSpPr/>
          <p:nvPr/>
        </p:nvSpPr>
        <p:spPr>
          <a:xfrm>
            <a:off x="1702440" y="2580933"/>
            <a:ext cx="1778679" cy="10525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Recherche et correction de facteurs précipitants immédiatement amendables</a:t>
            </a:r>
            <a:endParaRPr lang="fr-FR" sz="1200" dirty="0"/>
          </a:p>
        </p:txBody>
      </p:sp>
      <p:sp>
        <p:nvSpPr>
          <p:cNvPr id="17" name="Ellipse 16"/>
          <p:cNvSpPr/>
          <p:nvPr/>
        </p:nvSpPr>
        <p:spPr>
          <a:xfrm>
            <a:off x="2123728" y="2024062"/>
            <a:ext cx="936104" cy="3245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OUI</a:t>
            </a:r>
            <a:endParaRPr lang="fr-FR" sz="1200" dirty="0"/>
          </a:p>
        </p:txBody>
      </p:sp>
      <p:sp>
        <p:nvSpPr>
          <p:cNvPr id="18" name="Ellipse 17"/>
          <p:cNvSpPr/>
          <p:nvPr/>
        </p:nvSpPr>
        <p:spPr>
          <a:xfrm>
            <a:off x="592284" y="2024062"/>
            <a:ext cx="936104" cy="3245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NON</a:t>
            </a:r>
            <a:endParaRPr lang="fr-FR" sz="1200" dirty="0"/>
          </a:p>
        </p:txBody>
      </p:sp>
      <p:cxnSp>
        <p:nvCxnSpPr>
          <p:cNvPr id="20" name="Connecteur droit 19"/>
          <p:cNvCxnSpPr>
            <a:stCxn id="8" idx="3"/>
          </p:cNvCxnSpPr>
          <p:nvPr/>
        </p:nvCxnSpPr>
        <p:spPr>
          <a:xfrm>
            <a:off x="3059832" y="1779662"/>
            <a:ext cx="1476449"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96240" y="3998584"/>
            <a:ext cx="1728192" cy="63524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Elaboration d’un plan de prévention</a:t>
            </a:r>
            <a:endParaRPr lang="fr-FR" sz="1200" dirty="0"/>
          </a:p>
        </p:txBody>
      </p:sp>
      <p:cxnSp>
        <p:nvCxnSpPr>
          <p:cNvPr id="25" name="Connecteur droit avec flèche 24"/>
          <p:cNvCxnSpPr>
            <a:stCxn id="18" idx="4"/>
            <a:endCxn id="21" idx="0"/>
          </p:cNvCxnSpPr>
          <p:nvPr/>
        </p:nvCxnSpPr>
        <p:spPr>
          <a:xfrm>
            <a:off x="1060336" y="2348650"/>
            <a:ext cx="0" cy="1649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550478" y="3173617"/>
            <a:ext cx="4125978" cy="12699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sz="1100" dirty="0" smtClean="0"/>
              <a:t>Prescription ou adaptation d’aides à la marche</a:t>
            </a:r>
          </a:p>
          <a:p>
            <a:r>
              <a:rPr lang="fr-FR" sz="1100" dirty="0" smtClean="0"/>
              <a:t>Suppression des tapis ou obstacles</a:t>
            </a:r>
          </a:p>
          <a:p>
            <a:r>
              <a:rPr lang="fr-FR" sz="1100" dirty="0" smtClean="0"/>
              <a:t>Ajout /modification d’un appareil d’éclairage </a:t>
            </a:r>
          </a:p>
          <a:p>
            <a:r>
              <a:rPr lang="fr-FR" sz="1100" dirty="0" smtClean="0"/>
              <a:t>Mise en place de bandes anti </a:t>
            </a:r>
            <a:r>
              <a:rPr lang="fr-FR" sz="1100" dirty="0" err="1" smtClean="0"/>
              <a:t>dérapantes</a:t>
            </a:r>
            <a:r>
              <a:rPr lang="fr-FR" sz="1100" dirty="0" smtClean="0"/>
              <a:t> dans la salle de bain</a:t>
            </a:r>
          </a:p>
          <a:p>
            <a:r>
              <a:rPr lang="fr-FR" sz="1100" dirty="0" smtClean="0"/>
              <a:t>Modification du chaussage (chaussons)</a:t>
            </a:r>
          </a:p>
          <a:p>
            <a:r>
              <a:rPr lang="fr-FR" sz="1100" dirty="0" smtClean="0"/>
              <a:t> …</a:t>
            </a:r>
            <a:endParaRPr lang="fr-FR" sz="1100" dirty="0"/>
          </a:p>
        </p:txBody>
      </p:sp>
      <p:cxnSp>
        <p:nvCxnSpPr>
          <p:cNvPr id="30" name="Connecteur droit 29"/>
          <p:cNvCxnSpPr>
            <a:stCxn id="10" idx="3"/>
            <a:endCxn id="28" idx="1"/>
          </p:cNvCxnSpPr>
          <p:nvPr/>
        </p:nvCxnSpPr>
        <p:spPr>
          <a:xfrm>
            <a:off x="3481119" y="3107230"/>
            <a:ext cx="1069359" cy="701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a:stCxn id="17" idx="4"/>
            <a:endCxn id="10" idx="0"/>
          </p:cNvCxnSpPr>
          <p:nvPr/>
        </p:nvCxnSpPr>
        <p:spPr>
          <a:xfrm>
            <a:off x="2591780" y="2348650"/>
            <a:ext cx="0" cy="232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30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15</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p:txBody>
          <a:bodyPr>
            <a:normAutofit fontScale="90000"/>
          </a:bodyPr>
          <a:lstStyle/>
          <a:p>
            <a:r>
              <a:rPr lang="fr-FR" dirty="0">
                <a:solidFill>
                  <a:schemeClr val="tx2"/>
                </a:solidFill>
              </a:rPr>
              <a:t>7. Quel(s) arbre(s) décisionnels et outils pour guider l’intervention des délégués ?</a:t>
            </a:r>
            <a:endParaRPr lang="fr-FR" dirty="0"/>
          </a:p>
        </p:txBody>
      </p:sp>
      <p:sp>
        <p:nvSpPr>
          <p:cNvPr id="7" name="Espace réservé du pied de page 6"/>
          <p:cNvSpPr>
            <a:spLocks noGrp="1"/>
          </p:cNvSpPr>
          <p:nvPr>
            <p:ph type="ftr" sz="quarter" idx="3"/>
          </p:nvPr>
        </p:nvSpPr>
        <p:spPr/>
        <p:txBody>
          <a:bodyPr/>
          <a:lstStyle/>
          <a:p>
            <a:r>
              <a:rPr lang="fr-FR" dirty="0" smtClean="0"/>
              <a:t>Direction générale de l’offre de soins</a:t>
            </a:r>
            <a:endParaRPr lang="fr-FR" dirty="0"/>
          </a:p>
        </p:txBody>
      </p:sp>
      <p:cxnSp>
        <p:nvCxnSpPr>
          <p:cNvPr id="20" name="Connecteur droit 19"/>
          <p:cNvCxnSpPr>
            <a:stCxn id="21" idx="3"/>
          </p:cNvCxnSpPr>
          <p:nvPr/>
        </p:nvCxnSpPr>
        <p:spPr>
          <a:xfrm>
            <a:off x="2683538" y="1667729"/>
            <a:ext cx="1561939"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95643" y="1350106"/>
            <a:ext cx="1887895" cy="63524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Elaboration d’un plan de prévention par le délégué</a:t>
            </a:r>
            <a:endParaRPr lang="fr-FR" sz="1200" dirty="0"/>
          </a:p>
        </p:txBody>
      </p:sp>
      <p:sp>
        <p:nvSpPr>
          <p:cNvPr id="4" name="Rectangle 3"/>
          <p:cNvSpPr/>
          <p:nvPr/>
        </p:nvSpPr>
        <p:spPr>
          <a:xfrm>
            <a:off x="1907704" y="2182343"/>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t>Le cas échéant, lui proposer  de solliciter d’autres professionnels de santé et prescrire ces avis</a:t>
            </a:r>
            <a:endParaRPr lang="fr-FR" sz="1100" dirty="0"/>
          </a:p>
        </p:txBody>
      </p:sp>
      <p:pic>
        <p:nvPicPr>
          <p:cNvPr id="6" name="Image 5" descr="FCPTS - APP_477_PROJET_PC_MG_IDE_PA_PH_CD_2022_05_19_V0 -.docx - Word"/>
          <p:cNvPicPr>
            <a:picLocks noChangeAspect="1"/>
          </p:cNvPicPr>
          <p:nvPr/>
        </p:nvPicPr>
        <p:blipFill rotWithShape="1">
          <a:blip r:embed="rId2">
            <a:extLst>
              <a:ext uri="{28A0092B-C50C-407E-A947-70E740481C1C}">
                <a14:useLocalDpi xmlns:a14="http://schemas.microsoft.com/office/drawing/2010/main" val="0"/>
              </a:ext>
            </a:extLst>
          </a:blip>
          <a:srcRect l="2750" t="45611" r="33463" b="22208"/>
          <a:stretch/>
        </p:blipFill>
        <p:spPr>
          <a:xfrm>
            <a:off x="4245477" y="1174439"/>
            <a:ext cx="4860000" cy="1319995"/>
          </a:xfrm>
          <a:prstGeom prst="rect">
            <a:avLst/>
          </a:prstGeom>
        </p:spPr>
      </p:pic>
      <p:sp>
        <p:nvSpPr>
          <p:cNvPr id="11" name="Rectangle 10"/>
          <p:cNvSpPr/>
          <p:nvPr/>
        </p:nvSpPr>
        <p:spPr>
          <a:xfrm>
            <a:off x="227063" y="2182343"/>
            <a:ext cx="1456074" cy="720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t>Réorienter  vers le MT pour avis sur modification du traitement</a:t>
            </a:r>
            <a:endParaRPr lang="fr-FR" sz="1100" dirty="0"/>
          </a:p>
        </p:txBody>
      </p:sp>
      <p:sp>
        <p:nvSpPr>
          <p:cNvPr id="19" name="Rectangle 18"/>
          <p:cNvSpPr/>
          <p:nvPr/>
        </p:nvSpPr>
        <p:spPr>
          <a:xfrm>
            <a:off x="763702" y="3962337"/>
            <a:ext cx="2288002" cy="63524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Validation avec le délégant d’un plan de prévention personnalisé</a:t>
            </a:r>
            <a:endParaRPr lang="fr-FR" sz="1200" dirty="0"/>
          </a:p>
        </p:txBody>
      </p:sp>
      <p:pic>
        <p:nvPicPr>
          <p:cNvPr id="14" name="Image 13" descr="FCPTS - APP_477_PROJET_PC_MG_IDE_PA_PH_CD_2022_05_19_V0 -.docx - Word"/>
          <p:cNvPicPr>
            <a:picLocks noChangeAspect="1"/>
          </p:cNvPicPr>
          <p:nvPr/>
        </p:nvPicPr>
        <p:blipFill rotWithShape="1">
          <a:blip r:embed="rId3">
            <a:extLst>
              <a:ext uri="{28A0092B-C50C-407E-A947-70E740481C1C}">
                <a14:useLocalDpi xmlns:a14="http://schemas.microsoft.com/office/drawing/2010/main" val="0"/>
              </a:ext>
            </a:extLst>
          </a:blip>
          <a:srcRect l="18113" t="36570" r="18889" b="32712"/>
          <a:stretch/>
        </p:blipFill>
        <p:spPr>
          <a:xfrm>
            <a:off x="4245477" y="2920050"/>
            <a:ext cx="4860000" cy="1275751"/>
          </a:xfrm>
          <a:prstGeom prst="rect">
            <a:avLst/>
          </a:prstGeom>
        </p:spPr>
      </p:pic>
      <p:cxnSp>
        <p:nvCxnSpPr>
          <p:cNvPr id="16" name="Connecteur droit 15"/>
          <p:cNvCxnSpPr/>
          <p:nvPr/>
        </p:nvCxnSpPr>
        <p:spPr>
          <a:xfrm flipV="1">
            <a:off x="2963443" y="3391491"/>
            <a:ext cx="1282034" cy="1"/>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95643" y="3162943"/>
            <a:ext cx="2224121" cy="39999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t>Synthèse et hiérarchisation des avis par le délégué</a:t>
            </a:r>
            <a:endParaRPr lang="fr-FR" sz="1200" dirty="0"/>
          </a:p>
        </p:txBody>
      </p:sp>
      <p:cxnSp>
        <p:nvCxnSpPr>
          <p:cNvPr id="26" name="Connecteur droit avec flèche 25"/>
          <p:cNvCxnSpPr>
            <a:stCxn id="22" idx="2"/>
            <a:endCxn id="19" idx="0"/>
          </p:cNvCxnSpPr>
          <p:nvPr/>
        </p:nvCxnSpPr>
        <p:spPr>
          <a:xfrm flipH="1">
            <a:off x="1907703" y="3562938"/>
            <a:ext cx="1" cy="399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28"/>
          <p:cNvCxnSpPr>
            <a:stCxn id="21" idx="2"/>
            <a:endCxn id="11" idx="0"/>
          </p:cNvCxnSpPr>
          <p:nvPr/>
        </p:nvCxnSpPr>
        <p:spPr>
          <a:xfrm flipH="1">
            <a:off x="955100" y="1985351"/>
            <a:ext cx="784491" cy="1969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31"/>
          <p:cNvCxnSpPr>
            <a:stCxn id="21" idx="2"/>
            <a:endCxn id="4" idx="0"/>
          </p:cNvCxnSpPr>
          <p:nvPr/>
        </p:nvCxnSpPr>
        <p:spPr>
          <a:xfrm>
            <a:off x="1739591" y="1985351"/>
            <a:ext cx="1212229" cy="1969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necteur droit 33"/>
          <p:cNvCxnSpPr>
            <a:stCxn id="11" idx="2"/>
            <a:endCxn id="22" idx="0"/>
          </p:cNvCxnSpPr>
          <p:nvPr/>
        </p:nvCxnSpPr>
        <p:spPr>
          <a:xfrm>
            <a:off x="955100" y="2902422"/>
            <a:ext cx="952604" cy="26052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p:cNvCxnSpPr>
            <a:stCxn id="4" idx="2"/>
            <a:endCxn id="22" idx="0"/>
          </p:cNvCxnSpPr>
          <p:nvPr/>
        </p:nvCxnSpPr>
        <p:spPr>
          <a:xfrm flipH="1">
            <a:off x="1907704" y="2902423"/>
            <a:ext cx="1044116" cy="260520"/>
          </a:xfrm>
          <a:prstGeom prst="line">
            <a:avLst/>
          </a:prstGeom>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464507" y="4359992"/>
            <a:ext cx="2592288" cy="215863"/>
          </a:xfrm>
          <a:prstGeom prst="rect">
            <a:avLst/>
          </a:prstGeom>
          <a:ln>
            <a:solidFill>
              <a:schemeClr val="accent4">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200" dirty="0" smtClean="0">
                <a:solidFill>
                  <a:schemeClr val="accent4">
                    <a:lumMod val="75000"/>
                  </a:schemeClr>
                </a:solidFill>
              </a:rPr>
              <a:t>Suivi du plan par le délégué ?</a:t>
            </a:r>
            <a:endParaRPr lang="fr-FR" sz="1200" dirty="0">
              <a:solidFill>
                <a:schemeClr val="accent4">
                  <a:lumMod val="75000"/>
                </a:schemeClr>
              </a:solidFill>
            </a:endParaRPr>
          </a:p>
        </p:txBody>
      </p:sp>
      <p:cxnSp>
        <p:nvCxnSpPr>
          <p:cNvPr id="40" name="Connecteur droit avec flèche 39"/>
          <p:cNvCxnSpPr>
            <a:endCxn id="37" idx="1"/>
          </p:cNvCxnSpPr>
          <p:nvPr/>
        </p:nvCxnSpPr>
        <p:spPr>
          <a:xfrm>
            <a:off x="3051704" y="4467923"/>
            <a:ext cx="412803" cy="1"/>
          </a:xfrm>
          <a:prstGeom prst="straightConnector1">
            <a:avLst/>
          </a:prstGeom>
          <a:ln>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9616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16</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7" name="Titre 6"/>
          <p:cNvSpPr>
            <a:spLocks noGrp="1"/>
          </p:cNvSpPr>
          <p:nvPr>
            <p:ph type="title"/>
          </p:nvPr>
        </p:nvSpPr>
        <p:spPr>
          <a:xfrm>
            <a:off x="323850" y="610226"/>
            <a:ext cx="8424863" cy="539991"/>
          </a:xfrm>
        </p:spPr>
        <p:txBody>
          <a:bodyPr>
            <a:normAutofit fontScale="90000"/>
          </a:bodyPr>
          <a:lstStyle/>
          <a:p>
            <a:r>
              <a:rPr lang="fr-FR" dirty="0" smtClean="0">
                <a:solidFill>
                  <a:schemeClr val="tx2"/>
                </a:solidFill>
              </a:rPr>
              <a:t>8. </a:t>
            </a:r>
            <a:r>
              <a:rPr lang="fr-FR" dirty="0">
                <a:solidFill>
                  <a:schemeClr val="tx2"/>
                </a:solidFill>
              </a:rPr>
              <a:t>De quelles nouvelles compétences (</a:t>
            </a:r>
            <a:r>
              <a:rPr lang="fr-FR" dirty="0" smtClean="0">
                <a:solidFill>
                  <a:schemeClr val="tx2"/>
                </a:solidFill>
              </a:rPr>
              <a:t>dérogatoires) </a:t>
            </a:r>
            <a:r>
              <a:rPr lang="fr-FR" dirty="0">
                <a:solidFill>
                  <a:schemeClr val="tx2"/>
                </a:solidFill>
              </a:rPr>
              <a:t>ce parcours demande-t-il l’exercice </a:t>
            </a:r>
            <a:r>
              <a:rPr lang="fr-FR" dirty="0" smtClean="0">
                <a:solidFill>
                  <a:schemeClr val="tx2"/>
                </a:solidFill>
              </a:rPr>
              <a:t>par </a:t>
            </a:r>
            <a:r>
              <a:rPr lang="fr-FR" dirty="0">
                <a:solidFill>
                  <a:schemeClr val="tx2"/>
                </a:solidFill>
              </a:rPr>
              <a:t>les délégués ?</a:t>
            </a:r>
          </a:p>
        </p:txBody>
      </p:sp>
      <p:sp>
        <p:nvSpPr>
          <p:cNvPr id="10" name="Espace réservé du texte 9"/>
          <p:cNvSpPr>
            <a:spLocks noGrp="1"/>
          </p:cNvSpPr>
          <p:nvPr>
            <p:ph type="body" sz="quarter" idx="14"/>
          </p:nvPr>
        </p:nvSpPr>
        <p:spPr>
          <a:xfrm>
            <a:off x="323850" y="1502648"/>
            <a:ext cx="8424334" cy="3312368"/>
          </a:xfrm>
        </p:spPr>
        <p:txBody>
          <a:bodyPr anchor="ctr"/>
          <a:lstStyle/>
          <a:p>
            <a:pPr lvl="0"/>
            <a:r>
              <a:rPr lang="fr-FR" sz="1800" dirty="0" smtClean="0"/>
              <a:t>Auprès d’un patient suspecté de risque de chute par son médecin traitant</a:t>
            </a:r>
          </a:p>
          <a:p>
            <a:pPr marL="434975" lvl="0" indent="-342900">
              <a:buFont typeface="Arial" panose="020B0604020202020204" pitchFamily="34" charset="0"/>
              <a:buChar char="•"/>
            </a:pPr>
            <a:r>
              <a:rPr lang="fr-FR" sz="1800" dirty="0" smtClean="0"/>
              <a:t>Dérogation 1 : prescription par le délégué d’aides à la mobilité</a:t>
            </a:r>
          </a:p>
          <a:p>
            <a:pPr marL="434975" lvl="0" indent="-342900">
              <a:buFont typeface="Arial" panose="020B0604020202020204" pitchFamily="34" charset="0"/>
              <a:buChar char="•"/>
            </a:pPr>
            <a:r>
              <a:rPr lang="fr-FR" sz="1800" dirty="0" smtClean="0"/>
              <a:t>Dérogation 2 : prescription par le délégué d’avis médicaux et paramédicaux nécessaires à l’évaluation pluri professionnelle, après concertation avec le délégant</a:t>
            </a:r>
          </a:p>
          <a:p>
            <a:pPr marL="434975" indent="-342900">
              <a:buFont typeface="Arial" panose="020B0604020202020204" pitchFamily="34" charset="0"/>
              <a:buChar char="•"/>
            </a:pPr>
            <a:r>
              <a:rPr lang="fr-FR" sz="1800" dirty="0" smtClean="0"/>
              <a:t>Dérogation 3 : synthèse des avis et établissement d’un plan personnalisé de prévention</a:t>
            </a:r>
          </a:p>
          <a:p>
            <a:pPr marL="434975" indent="-342900">
              <a:buFont typeface="Arial" panose="020B0604020202020204" pitchFamily="34" charset="0"/>
              <a:buChar char="•"/>
            </a:pPr>
            <a:r>
              <a:rPr lang="fr-FR" sz="1800" dirty="0" smtClean="0"/>
              <a:t>Dérogation 4 :…</a:t>
            </a:r>
            <a:endParaRPr lang="fr-FR" sz="1800" dirty="0"/>
          </a:p>
        </p:txBody>
      </p:sp>
      <p:sp>
        <p:nvSpPr>
          <p:cNvPr id="8" name="Espace réservé du pied de page 7"/>
          <p:cNvSpPr>
            <a:spLocks noGrp="1"/>
          </p:cNvSpPr>
          <p:nvPr>
            <p:ph type="ftr" sz="quarter" idx="3"/>
          </p:nvPr>
        </p:nvSpPr>
        <p:spPr/>
        <p:txBody>
          <a:bodyPr/>
          <a:lstStyle/>
          <a:p>
            <a:r>
              <a:rPr lang="fr-FR" dirty="0" smtClean="0"/>
              <a:t>Direction générale de l’offre de soin - </a:t>
            </a:r>
            <a:r>
              <a:rPr lang="fr-FR" dirty="0">
                <a:solidFill>
                  <a:srgbClr val="FF0000"/>
                </a:solidFill>
              </a:rPr>
              <a:t>Diapositive de formation ne </a:t>
            </a:r>
            <a:r>
              <a:rPr lang="fr-FR" dirty="0" smtClean="0">
                <a:solidFill>
                  <a:srgbClr val="FF0000"/>
                </a:solidFill>
              </a:rPr>
              <a:t>valant </a:t>
            </a:r>
            <a:r>
              <a:rPr lang="fr-FR" dirty="0">
                <a:solidFill>
                  <a:srgbClr val="FF0000"/>
                </a:solidFill>
              </a:rPr>
              <a:t>pas </a:t>
            </a:r>
            <a:r>
              <a:rPr lang="fr-FR" dirty="0" smtClean="0">
                <a:solidFill>
                  <a:srgbClr val="FF0000"/>
                </a:solidFill>
              </a:rPr>
              <a:t>validation du texte</a:t>
            </a:r>
            <a:endParaRPr lang="fr-FR" dirty="0"/>
          </a:p>
        </p:txBody>
      </p:sp>
      <p:sp>
        <p:nvSpPr>
          <p:cNvPr id="11" name="Espace réservé du texte 8"/>
          <p:cNvSpPr>
            <a:spLocks noGrp="1"/>
          </p:cNvSpPr>
          <p:nvPr>
            <p:ph type="body" sz="quarter" idx="13"/>
          </p:nvPr>
        </p:nvSpPr>
        <p:spPr>
          <a:xfrm>
            <a:off x="323850" y="1204957"/>
            <a:ext cx="8424614" cy="242951"/>
          </a:xfrm>
        </p:spPr>
        <p:txBody>
          <a:bodyPr/>
          <a:lstStyle/>
          <a:p>
            <a:pPr algn="ctr"/>
            <a:r>
              <a:rPr lang="fr-FR" dirty="0" smtClean="0"/>
              <a:t>Ces compétences peuvent être identifiées d’après l’arbre décisionnel</a:t>
            </a:r>
            <a:endParaRPr lang="fr-FR" dirty="0"/>
          </a:p>
        </p:txBody>
      </p:sp>
    </p:spTree>
    <p:extLst>
      <p:ext uri="{BB962C8B-B14F-4D97-AF65-F5344CB8AC3E}">
        <p14:creationId xmlns:p14="http://schemas.microsoft.com/office/powerpoint/2010/main" val="191324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17</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p:txBody>
          <a:bodyPr>
            <a:normAutofit/>
          </a:bodyPr>
          <a:lstStyle/>
          <a:p>
            <a:r>
              <a:rPr lang="fr-FR" dirty="0" smtClean="0">
                <a:solidFill>
                  <a:schemeClr val="tx2"/>
                </a:solidFill>
              </a:rPr>
              <a:t>Outils : modèle de programme de prévention</a:t>
            </a:r>
            <a:endParaRPr lang="fr-FR" dirty="0">
              <a:solidFill>
                <a:schemeClr val="tx2"/>
              </a:solidFill>
            </a:endParaRPr>
          </a:p>
        </p:txBody>
      </p:sp>
      <p:sp>
        <p:nvSpPr>
          <p:cNvPr id="7" name="Espace réservé du pied de page 6"/>
          <p:cNvSpPr>
            <a:spLocks noGrp="1"/>
          </p:cNvSpPr>
          <p:nvPr>
            <p:ph type="ftr" sz="quarter" idx="3"/>
          </p:nvPr>
        </p:nvSpPr>
        <p:spPr/>
        <p:txBody>
          <a:bodyPr/>
          <a:lstStyle/>
          <a:p>
            <a:r>
              <a:rPr lang="fr-FR" dirty="0" smtClean="0"/>
              <a:t>Direction générale de l’offre de soins</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29069769"/>
              </p:ext>
            </p:extLst>
          </p:nvPr>
        </p:nvGraphicFramePr>
        <p:xfrm>
          <a:off x="467544" y="1366805"/>
          <a:ext cx="7776863" cy="3114040"/>
        </p:xfrm>
        <a:graphic>
          <a:graphicData uri="http://schemas.openxmlformats.org/drawingml/2006/table">
            <a:tbl>
              <a:tblPr firstRow="1" bandRow="1">
                <a:tableStyleId>{5C22544A-7EE6-4342-B048-85BDC9FD1C3A}</a:tableStyleId>
              </a:tblPr>
              <a:tblGrid>
                <a:gridCol w="3528392">
                  <a:extLst>
                    <a:ext uri="{9D8B030D-6E8A-4147-A177-3AD203B41FA5}">
                      <a16:colId xmlns:a16="http://schemas.microsoft.com/office/drawing/2014/main" val="4037416163"/>
                    </a:ext>
                  </a:extLst>
                </a:gridCol>
                <a:gridCol w="4248471">
                  <a:extLst>
                    <a:ext uri="{9D8B030D-6E8A-4147-A177-3AD203B41FA5}">
                      <a16:colId xmlns:a16="http://schemas.microsoft.com/office/drawing/2014/main" val="2628793696"/>
                    </a:ext>
                  </a:extLst>
                </a:gridCol>
              </a:tblGrid>
              <a:tr h="370840">
                <a:tc>
                  <a:txBody>
                    <a:bodyPr/>
                    <a:lstStyle/>
                    <a:p>
                      <a:pPr algn="ctr"/>
                      <a:r>
                        <a:rPr lang="fr-FR" dirty="0" smtClean="0"/>
                        <a:t>Volet</a:t>
                      </a:r>
                      <a:endParaRPr lang="fr-FR" dirty="0"/>
                    </a:p>
                  </a:txBody>
                  <a:tcPr/>
                </a:tc>
                <a:tc>
                  <a:txBody>
                    <a:bodyPr/>
                    <a:lstStyle/>
                    <a:p>
                      <a:pPr algn="ctr"/>
                      <a:r>
                        <a:rPr lang="fr-FR" dirty="0" smtClean="0"/>
                        <a:t>Mesures préconisées</a:t>
                      </a:r>
                      <a:endParaRPr lang="fr-FR" dirty="0"/>
                    </a:p>
                  </a:txBody>
                  <a:tcPr/>
                </a:tc>
                <a:extLst>
                  <a:ext uri="{0D108BD9-81ED-4DB2-BD59-A6C34878D82A}">
                    <a16:rowId xmlns:a16="http://schemas.microsoft.com/office/drawing/2014/main" val="2581254421"/>
                  </a:ext>
                </a:extLst>
              </a:tr>
              <a:tr h="370840">
                <a:tc>
                  <a:txBody>
                    <a:bodyPr/>
                    <a:lstStyle/>
                    <a:p>
                      <a:r>
                        <a:rPr lang="fr-FR" sz="1400" dirty="0" smtClean="0"/>
                        <a:t>Aménagement</a:t>
                      </a:r>
                      <a:r>
                        <a:rPr lang="fr-FR" sz="1400" baseline="0" dirty="0" smtClean="0"/>
                        <a:t> des traitements par le MT</a:t>
                      </a:r>
                      <a:endParaRPr lang="fr-FR" sz="1400" dirty="0"/>
                    </a:p>
                  </a:txBody>
                  <a:tcPr/>
                </a:tc>
                <a:tc>
                  <a:txBody>
                    <a:bodyPr/>
                    <a:lstStyle/>
                    <a:p>
                      <a:endParaRPr lang="fr-FR" dirty="0"/>
                    </a:p>
                  </a:txBody>
                  <a:tcPr/>
                </a:tc>
                <a:extLst>
                  <a:ext uri="{0D108BD9-81ED-4DB2-BD59-A6C34878D82A}">
                    <a16:rowId xmlns:a16="http://schemas.microsoft.com/office/drawing/2014/main" val="4245550770"/>
                  </a:ext>
                </a:extLst>
              </a:tr>
              <a:tr h="370840">
                <a:tc>
                  <a:txBody>
                    <a:bodyPr/>
                    <a:lstStyle/>
                    <a:p>
                      <a:r>
                        <a:rPr lang="fr-FR" sz="1400" dirty="0" smtClean="0"/>
                        <a:t>Consultations auprès d’autres spécialistes médicaux</a:t>
                      </a:r>
                      <a:endParaRPr lang="fr-FR" sz="1400" dirty="0"/>
                    </a:p>
                  </a:txBody>
                  <a:tcPr/>
                </a:tc>
                <a:tc>
                  <a:txBody>
                    <a:bodyPr/>
                    <a:lstStyle/>
                    <a:p>
                      <a:endParaRPr lang="fr-FR" dirty="0"/>
                    </a:p>
                  </a:txBody>
                  <a:tcPr/>
                </a:tc>
                <a:extLst>
                  <a:ext uri="{0D108BD9-81ED-4DB2-BD59-A6C34878D82A}">
                    <a16:rowId xmlns:a16="http://schemas.microsoft.com/office/drawing/2014/main" val="1157074082"/>
                  </a:ext>
                </a:extLst>
              </a:tr>
              <a:tr h="370840">
                <a:tc>
                  <a:txBody>
                    <a:bodyPr/>
                    <a:lstStyle/>
                    <a:p>
                      <a:r>
                        <a:rPr lang="fr-FR" sz="1400" dirty="0" smtClean="0"/>
                        <a:t>Augmentation</a:t>
                      </a:r>
                      <a:r>
                        <a:rPr lang="fr-FR" sz="1400" baseline="0" dirty="0" smtClean="0"/>
                        <a:t> de l’activité physique</a:t>
                      </a:r>
                      <a:endParaRPr lang="fr-FR" sz="1400" dirty="0"/>
                    </a:p>
                  </a:txBody>
                  <a:tcPr/>
                </a:tc>
                <a:tc>
                  <a:txBody>
                    <a:bodyPr/>
                    <a:lstStyle/>
                    <a:p>
                      <a:endParaRPr lang="fr-FR" dirty="0"/>
                    </a:p>
                  </a:txBody>
                  <a:tcPr/>
                </a:tc>
                <a:extLst>
                  <a:ext uri="{0D108BD9-81ED-4DB2-BD59-A6C34878D82A}">
                    <a16:rowId xmlns:a16="http://schemas.microsoft.com/office/drawing/2014/main" val="4089274770"/>
                  </a:ext>
                </a:extLst>
              </a:tr>
              <a:tr h="370840">
                <a:tc>
                  <a:txBody>
                    <a:bodyPr/>
                    <a:lstStyle/>
                    <a:p>
                      <a:r>
                        <a:rPr lang="fr-FR" sz="1400" dirty="0" smtClean="0"/>
                        <a:t>Aide à la</a:t>
                      </a:r>
                      <a:r>
                        <a:rPr lang="fr-FR" sz="1400" baseline="0" dirty="0" smtClean="0"/>
                        <a:t> mobilité</a:t>
                      </a:r>
                      <a:endParaRPr lang="fr-FR" sz="1400" dirty="0"/>
                    </a:p>
                  </a:txBody>
                  <a:tcPr/>
                </a:tc>
                <a:tc>
                  <a:txBody>
                    <a:bodyPr/>
                    <a:lstStyle/>
                    <a:p>
                      <a:endParaRPr lang="fr-FR" dirty="0"/>
                    </a:p>
                  </a:txBody>
                  <a:tcPr/>
                </a:tc>
                <a:extLst>
                  <a:ext uri="{0D108BD9-81ED-4DB2-BD59-A6C34878D82A}">
                    <a16:rowId xmlns:a16="http://schemas.microsoft.com/office/drawing/2014/main" val="4217583192"/>
                  </a:ext>
                </a:extLst>
              </a:tr>
              <a:tr h="370840">
                <a:tc>
                  <a:txBody>
                    <a:bodyPr/>
                    <a:lstStyle/>
                    <a:p>
                      <a:r>
                        <a:rPr lang="fr-FR" sz="1400" dirty="0" smtClean="0"/>
                        <a:t>Lutte contre la dénutrition</a:t>
                      </a:r>
                      <a:endParaRPr lang="fr-FR" sz="1400" dirty="0"/>
                    </a:p>
                  </a:txBody>
                  <a:tcPr/>
                </a:tc>
                <a:tc>
                  <a:txBody>
                    <a:bodyPr/>
                    <a:lstStyle/>
                    <a:p>
                      <a:endParaRPr lang="fr-FR" dirty="0"/>
                    </a:p>
                  </a:txBody>
                  <a:tcPr/>
                </a:tc>
                <a:extLst>
                  <a:ext uri="{0D108BD9-81ED-4DB2-BD59-A6C34878D82A}">
                    <a16:rowId xmlns:a16="http://schemas.microsoft.com/office/drawing/2014/main" val="2783402604"/>
                  </a:ext>
                </a:extLst>
              </a:tr>
              <a:tr h="370840">
                <a:tc>
                  <a:txBody>
                    <a:bodyPr/>
                    <a:lstStyle/>
                    <a:p>
                      <a:r>
                        <a:rPr lang="fr-FR" sz="1400" dirty="0" smtClean="0"/>
                        <a:t>Aménagement</a:t>
                      </a:r>
                      <a:r>
                        <a:rPr lang="fr-FR" sz="1400" baseline="0" dirty="0" smtClean="0"/>
                        <a:t> du domicile, téléassistance</a:t>
                      </a:r>
                      <a:endParaRPr lang="fr-FR" sz="1400" dirty="0"/>
                    </a:p>
                  </a:txBody>
                  <a:tcPr/>
                </a:tc>
                <a:tc>
                  <a:txBody>
                    <a:bodyPr/>
                    <a:lstStyle/>
                    <a:p>
                      <a:endParaRPr lang="fr-FR" dirty="0"/>
                    </a:p>
                  </a:txBody>
                  <a:tcPr/>
                </a:tc>
                <a:extLst>
                  <a:ext uri="{0D108BD9-81ED-4DB2-BD59-A6C34878D82A}">
                    <a16:rowId xmlns:a16="http://schemas.microsoft.com/office/drawing/2014/main" val="175979292"/>
                  </a:ext>
                </a:extLst>
              </a:tr>
              <a:tr h="370840">
                <a:tc>
                  <a:txBody>
                    <a:bodyPr/>
                    <a:lstStyle/>
                    <a:p>
                      <a:r>
                        <a:rPr lang="fr-FR" sz="1400" dirty="0" smtClean="0"/>
                        <a:t>Démarches administratives</a:t>
                      </a:r>
                      <a:endParaRPr lang="fr-FR" sz="1400" dirty="0"/>
                    </a:p>
                  </a:txBody>
                  <a:tcPr/>
                </a:tc>
                <a:tc>
                  <a:txBody>
                    <a:bodyPr/>
                    <a:lstStyle/>
                    <a:p>
                      <a:endParaRPr lang="fr-FR" dirty="0"/>
                    </a:p>
                  </a:txBody>
                  <a:tcPr/>
                </a:tc>
                <a:extLst>
                  <a:ext uri="{0D108BD9-81ED-4DB2-BD59-A6C34878D82A}">
                    <a16:rowId xmlns:a16="http://schemas.microsoft.com/office/drawing/2014/main" val="570506007"/>
                  </a:ext>
                </a:extLst>
              </a:tr>
            </a:tbl>
          </a:graphicData>
        </a:graphic>
      </p:graphicFrame>
    </p:spTree>
    <p:extLst>
      <p:ext uri="{BB962C8B-B14F-4D97-AF65-F5344CB8AC3E}">
        <p14:creationId xmlns:p14="http://schemas.microsoft.com/office/powerpoint/2010/main" val="1012380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18</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p:txBody>
          <a:bodyPr>
            <a:normAutofit/>
          </a:bodyPr>
          <a:lstStyle/>
          <a:p>
            <a:r>
              <a:rPr lang="fr-FR" dirty="0" smtClean="0">
                <a:solidFill>
                  <a:schemeClr val="tx2"/>
                </a:solidFill>
              </a:rPr>
              <a:t>Outils de prescription : ordonnances préétablies </a:t>
            </a:r>
            <a:endParaRPr lang="fr-FR" dirty="0">
              <a:solidFill>
                <a:schemeClr val="tx2"/>
              </a:solidFill>
            </a:endParaRPr>
          </a:p>
        </p:txBody>
      </p:sp>
      <p:sp>
        <p:nvSpPr>
          <p:cNvPr id="7" name="Espace réservé du pied de page 6"/>
          <p:cNvSpPr>
            <a:spLocks noGrp="1"/>
          </p:cNvSpPr>
          <p:nvPr>
            <p:ph type="ftr" sz="quarter" idx="3"/>
          </p:nvPr>
        </p:nvSpPr>
        <p:spPr/>
        <p:txBody>
          <a:bodyPr/>
          <a:lstStyle/>
          <a:p>
            <a:r>
              <a:rPr lang="fr-FR" dirty="0" smtClean="0"/>
              <a:t>Direction générale de l’offre de soins</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599658730"/>
              </p:ext>
            </p:extLst>
          </p:nvPr>
        </p:nvGraphicFramePr>
        <p:xfrm>
          <a:off x="683568" y="1232076"/>
          <a:ext cx="8116961" cy="3420000"/>
        </p:xfrm>
        <a:graphic>
          <a:graphicData uri="http://schemas.openxmlformats.org/drawingml/2006/table">
            <a:tbl>
              <a:tblPr firstRow="1" firstCol="1" bandRow="1">
                <a:tableStyleId>{5C22544A-7EE6-4342-B048-85BDC9FD1C3A}</a:tableStyleId>
              </a:tblPr>
              <a:tblGrid>
                <a:gridCol w="8116961">
                  <a:extLst>
                    <a:ext uri="{9D8B030D-6E8A-4147-A177-3AD203B41FA5}">
                      <a16:colId xmlns:a16="http://schemas.microsoft.com/office/drawing/2014/main" val="822015425"/>
                    </a:ext>
                  </a:extLst>
                </a:gridCol>
              </a:tblGrid>
              <a:tr h="3420000">
                <a:tc>
                  <a:txBody>
                    <a:bodyPr/>
                    <a:lstStyle/>
                    <a:p>
                      <a:pPr algn="l">
                        <a:lnSpc>
                          <a:spcPct val="107000"/>
                        </a:lnSpc>
                        <a:spcAft>
                          <a:spcPts val="0"/>
                        </a:spcAft>
                        <a:tabLst>
                          <a:tab pos="3684905" algn="l"/>
                        </a:tabLst>
                      </a:pPr>
                      <a:endParaRPr lang="fr-FR" sz="1100" dirty="0">
                        <a:effectLst/>
                      </a:endParaRPr>
                    </a:p>
                    <a:p>
                      <a:pPr algn="l">
                        <a:lnSpc>
                          <a:spcPct val="107000"/>
                        </a:lnSpc>
                        <a:spcAft>
                          <a:spcPts val="0"/>
                        </a:spcAft>
                        <a:tabLst>
                          <a:tab pos="3684905" algn="l"/>
                        </a:tabLst>
                      </a:pPr>
                      <a:r>
                        <a:rPr lang="fr-FR" sz="1100" dirty="0">
                          <a:effectLst/>
                        </a:rPr>
                        <a:t>   </a:t>
                      </a:r>
                    </a:p>
                    <a:p>
                      <a:pPr algn="l">
                        <a:lnSpc>
                          <a:spcPct val="107000"/>
                        </a:lnSpc>
                        <a:spcAft>
                          <a:spcPts val="0"/>
                        </a:spcAft>
                        <a:tabLst>
                          <a:tab pos="3684905" algn="l"/>
                        </a:tabLst>
                      </a:pPr>
                      <a:r>
                        <a:rPr lang="fr-FR" sz="1100" dirty="0">
                          <a:effectLst/>
                        </a:rPr>
                        <a:t> </a:t>
                      </a:r>
                    </a:p>
                    <a:p>
                      <a:pPr algn="l">
                        <a:lnSpc>
                          <a:spcPct val="107000"/>
                        </a:lnSpc>
                        <a:spcAft>
                          <a:spcPts val="600"/>
                        </a:spcAft>
                      </a:pPr>
                      <a:r>
                        <a:rPr lang="fr-FR" sz="1100" dirty="0">
                          <a:effectLst/>
                        </a:rPr>
                        <a:t/>
                      </a:r>
                      <a:br>
                        <a:rPr lang="fr-FR" sz="1100" dirty="0">
                          <a:effectLst/>
                        </a:rPr>
                      </a:br>
                      <a:endParaRPr lang="fr-FR" sz="1100" dirty="0" smtClean="0">
                        <a:solidFill>
                          <a:schemeClr val="tx1"/>
                        </a:solidFill>
                        <a:effectLst/>
                      </a:endParaRPr>
                    </a:p>
                    <a:p>
                      <a:pPr algn="l">
                        <a:lnSpc>
                          <a:spcPct val="107000"/>
                        </a:lnSpc>
                        <a:spcAft>
                          <a:spcPts val="600"/>
                        </a:spcAft>
                      </a:pPr>
                      <a:r>
                        <a:rPr lang="fr-FR" sz="1600" dirty="0" smtClean="0">
                          <a:solidFill>
                            <a:schemeClr val="tx1"/>
                          </a:solidFill>
                          <a:effectLst/>
                        </a:rPr>
                        <a:t>Nom</a:t>
                      </a:r>
                      <a:r>
                        <a:rPr lang="fr-FR" sz="1600" dirty="0">
                          <a:solidFill>
                            <a:schemeClr val="tx1"/>
                          </a:solidFill>
                          <a:effectLst/>
                        </a:rPr>
                        <a:t>, Prénom du patient</a:t>
                      </a:r>
                    </a:p>
                    <a:p>
                      <a:pPr algn="l">
                        <a:lnSpc>
                          <a:spcPct val="107000"/>
                        </a:lnSpc>
                        <a:spcAft>
                          <a:spcPts val="600"/>
                        </a:spcAft>
                      </a:pPr>
                      <a:r>
                        <a:rPr lang="fr-FR" sz="1600" dirty="0">
                          <a:solidFill>
                            <a:schemeClr val="tx1"/>
                          </a:solidFill>
                          <a:effectLst/>
                        </a:rPr>
                        <a:t>Date :</a:t>
                      </a:r>
                    </a:p>
                    <a:p>
                      <a:pPr algn="l">
                        <a:lnSpc>
                          <a:spcPct val="107000"/>
                        </a:lnSpc>
                        <a:spcAft>
                          <a:spcPts val="0"/>
                        </a:spcAft>
                      </a:pPr>
                      <a:r>
                        <a:rPr lang="fr-FR" sz="1600" dirty="0" smtClean="0">
                          <a:solidFill>
                            <a:schemeClr val="tx1"/>
                          </a:solidFill>
                          <a:effectLst/>
                        </a:rPr>
                        <a:t>- Dispositif médical : </a:t>
                      </a:r>
                      <a:endParaRPr lang="fr-FR" sz="1600" b="0" dirty="0" smtClean="0">
                        <a:solidFill>
                          <a:schemeClr val="tx1"/>
                        </a:solidFill>
                        <a:effectLst/>
                      </a:endParaRPr>
                    </a:p>
                    <a:p>
                      <a:pPr marL="0" indent="0" algn="l">
                        <a:lnSpc>
                          <a:spcPct val="107000"/>
                        </a:lnSpc>
                        <a:spcAft>
                          <a:spcPts val="0"/>
                        </a:spcAft>
                        <a:buFontTx/>
                        <a:buNone/>
                      </a:pPr>
                      <a:r>
                        <a:rPr lang="fr-FR" sz="1600" dirty="0" smtClean="0">
                          <a:solidFill>
                            <a:schemeClr val="tx1"/>
                          </a:solidFill>
                          <a:effectLst/>
                        </a:rPr>
                        <a:t>- Bilan</a:t>
                      </a:r>
                      <a:r>
                        <a:rPr lang="fr-FR" sz="1600" baseline="0" dirty="0" smtClean="0">
                          <a:solidFill>
                            <a:schemeClr val="tx1"/>
                          </a:solidFill>
                          <a:effectLst/>
                        </a:rPr>
                        <a:t> paramédical : </a:t>
                      </a:r>
                      <a:r>
                        <a:rPr lang="fr-FR" sz="1600" dirty="0" smtClean="0">
                          <a:solidFill>
                            <a:schemeClr val="tx1"/>
                          </a:solidFill>
                          <a:effectLst/>
                        </a:rPr>
                        <a:t>…</a:t>
                      </a:r>
                    </a:p>
                    <a:p>
                      <a:pPr algn="l">
                        <a:lnSpc>
                          <a:spcPct val="107000"/>
                        </a:lnSpc>
                        <a:spcAft>
                          <a:spcPts val="1200"/>
                        </a:spcAft>
                      </a:pPr>
                      <a:endParaRPr lang="fr-FR" sz="1600" dirty="0" smtClean="0">
                        <a:solidFill>
                          <a:schemeClr val="tx1"/>
                        </a:solidFill>
                        <a:effectLst/>
                      </a:endParaRPr>
                    </a:p>
                    <a:p>
                      <a:pPr algn="l">
                        <a:lnSpc>
                          <a:spcPct val="107000"/>
                        </a:lnSpc>
                        <a:spcAft>
                          <a:spcPts val="1200"/>
                        </a:spcAft>
                      </a:pPr>
                      <a:r>
                        <a:rPr lang="fr-FR" sz="1600" dirty="0" smtClean="0">
                          <a:solidFill>
                            <a:schemeClr val="tx1"/>
                          </a:solidFill>
                          <a:effectLst/>
                        </a:rPr>
                        <a:t>Signature du délégué.</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2012" marR="1020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4842620"/>
                  </a:ext>
                </a:extLst>
              </a:tr>
            </a:tbl>
          </a:graphicData>
        </a:graphic>
      </p:graphicFrame>
      <p:sp>
        <p:nvSpPr>
          <p:cNvPr id="9" name="Rectangle 8"/>
          <p:cNvSpPr/>
          <p:nvPr/>
        </p:nvSpPr>
        <p:spPr>
          <a:xfrm>
            <a:off x="884230" y="1403660"/>
            <a:ext cx="3812267" cy="630373"/>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dirty="0">
                <a:effectLst/>
                <a:ea typeface="Calibri" panose="020F0502020204030204" pitchFamily="34" charset="0"/>
                <a:cs typeface="Times New Roman" panose="02020603050405020304" pitchFamily="18" charset="0"/>
              </a:rPr>
              <a:t>Identification du médecin délégant (RPPS) et du délégué (RPPS ou ADELI)</a:t>
            </a:r>
          </a:p>
        </p:txBody>
      </p:sp>
    </p:spTree>
    <p:extLst>
      <p:ext uri="{BB962C8B-B14F-4D97-AF65-F5344CB8AC3E}">
        <p14:creationId xmlns:p14="http://schemas.microsoft.com/office/powerpoint/2010/main" val="1321935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19</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a:xfrm>
            <a:off x="336579" y="1490254"/>
            <a:ext cx="8424614" cy="530983"/>
          </a:xfrm>
        </p:spPr>
        <p:txBody>
          <a:bodyPr/>
          <a:lstStyle/>
          <a:p>
            <a:r>
              <a:rPr lang="fr-FR" i="1" dirty="0"/>
              <a:t>Des éléments pour rédiger ces fiches de conseils peuvent être trouvés dans les recommandations HAS ou sur </a:t>
            </a:r>
            <a:r>
              <a:rPr lang="fr-FR" i="1" dirty="0" smtClean="0"/>
              <a:t>ameli.fr  </a:t>
            </a:r>
          </a:p>
          <a:p>
            <a:endParaRPr lang="fr-FR" dirty="0"/>
          </a:p>
          <a:p>
            <a:endParaRPr lang="fr-FR" dirty="0"/>
          </a:p>
        </p:txBody>
      </p:sp>
      <p:sp>
        <p:nvSpPr>
          <p:cNvPr id="5" name="Titre 4"/>
          <p:cNvSpPr>
            <a:spLocks noGrp="1"/>
          </p:cNvSpPr>
          <p:nvPr>
            <p:ph type="title"/>
          </p:nvPr>
        </p:nvSpPr>
        <p:spPr/>
        <p:txBody>
          <a:bodyPr>
            <a:normAutofit fontScale="90000"/>
          </a:bodyPr>
          <a:lstStyle/>
          <a:p>
            <a:r>
              <a:rPr lang="fr-FR" dirty="0" smtClean="0">
                <a:solidFill>
                  <a:schemeClr val="accent2">
                    <a:lumMod val="60000"/>
                    <a:lumOff val="40000"/>
                  </a:schemeClr>
                </a:solidFill>
              </a:rPr>
              <a:t>Outils de prise en charge : fiches </a:t>
            </a:r>
            <a:r>
              <a:rPr lang="fr-FR" dirty="0">
                <a:solidFill>
                  <a:schemeClr val="accent2">
                    <a:lumMod val="60000"/>
                    <a:lumOff val="40000"/>
                  </a:schemeClr>
                </a:solidFill>
              </a:rPr>
              <a:t>de conseils type pour les </a:t>
            </a:r>
            <a:r>
              <a:rPr lang="fr-FR" dirty="0" smtClean="0">
                <a:solidFill>
                  <a:schemeClr val="accent2">
                    <a:lumMod val="60000"/>
                    <a:lumOff val="40000"/>
                  </a:schemeClr>
                </a:solidFill>
              </a:rPr>
              <a:t>patients et documentation sur les prestations disponibles</a:t>
            </a:r>
            <a:endParaRPr lang="fr-FR" dirty="0">
              <a:solidFill>
                <a:schemeClr val="accent2">
                  <a:lumMod val="60000"/>
                  <a:lumOff val="40000"/>
                </a:schemeClr>
              </a:solidFill>
            </a:endParaRPr>
          </a:p>
        </p:txBody>
      </p:sp>
      <p:sp>
        <p:nvSpPr>
          <p:cNvPr id="6" name="Espace réservé du texte 5"/>
          <p:cNvSpPr>
            <a:spLocks noGrp="1"/>
          </p:cNvSpPr>
          <p:nvPr>
            <p:ph type="body" sz="quarter" idx="14"/>
          </p:nvPr>
        </p:nvSpPr>
        <p:spPr>
          <a:xfrm>
            <a:off x="355666" y="2017221"/>
            <a:ext cx="8424334" cy="2113104"/>
          </a:xfrm>
        </p:spPr>
        <p:txBody>
          <a:bodyPr anchor="ctr"/>
          <a:lstStyle/>
          <a:p>
            <a:r>
              <a:rPr lang="fr-FR" sz="1600" dirty="0" smtClean="0">
                <a:hlinkClick r:id="rId2"/>
              </a:rPr>
              <a:t>Les </a:t>
            </a:r>
            <a:r>
              <a:rPr lang="fr-FR" sz="1600" dirty="0">
                <a:hlinkClick r:id="rId2"/>
              </a:rPr>
              <a:t>bons gestes santé : prévenir les chutes des personnes âgées | ameli.fr | </a:t>
            </a:r>
            <a:r>
              <a:rPr lang="fr-FR" sz="1600" dirty="0" smtClean="0">
                <a:hlinkClick r:id="rId2"/>
              </a:rPr>
              <a:t>Assuré</a:t>
            </a:r>
            <a:r>
              <a:rPr lang="fr-FR" sz="1600" dirty="0" smtClean="0"/>
              <a:t> </a:t>
            </a:r>
            <a:r>
              <a:rPr lang="fr-FR" sz="1600" b="1" cap="all" dirty="0" smtClean="0"/>
              <a:t>PERSONNES </a:t>
            </a:r>
            <a:r>
              <a:rPr lang="fr-FR" sz="1600" b="1" cap="all" dirty="0"/>
              <a:t>ÂGÉES : ADAPTER SON LIEU DE VIE POUR ÉVITER LES </a:t>
            </a:r>
            <a:r>
              <a:rPr lang="fr-FR" sz="1600" b="1" cap="all" dirty="0" smtClean="0"/>
              <a:t>CHUTES </a:t>
            </a:r>
            <a:endParaRPr lang="fr-FR" sz="1600" b="1" cap="all" dirty="0"/>
          </a:p>
          <a:p>
            <a:endParaRPr lang="fr-FR" sz="1600" b="1" cap="all" dirty="0" smtClean="0"/>
          </a:p>
          <a:p>
            <a:r>
              <a:rPr lang="fr-FR" sz="1600" dirty="0">
                <a:hlinkClick r:id="rId3"/>
              </a:rPr>
              <a:t>dp_plan-antichute-accessible28-02-2022.pdf (solidarites-sante.gouv.fr</a:t>
            </a:r>
            <a:r>
              <a:rPr lang="fr-FR" sz="1600" dirty="0" smtClean="0">
                <a:hlinkClick r:id="rId3"/>
              </a:rPr>
              <a:t>)</a:t>
            </a:r>
            <a:r>
              <a:rPr lang="fr-FR" sz="1600" dirty="0" smtClean="0"/>
              <a:t> </a:t>
            </a:r>
            <a:r>
              <a:rPr lang="fr-FR" sz="1600" b="1" dirty="0" smtClean="0"/>
              <a:t>FICHES PRATIQUES</a:t>
            </a:r>
            <a:endParaRPr lang="fr-FR" sz="1600" b="1" cap="all" dirty="0"/>
          </a:p>
        </p:txBody>
      </p:sp>
      <p:sp>
        <p:nvSpPr>
          <p:cNvPr id="7" name="Espace réservé du pied de page 6"/>
          <p:cNvSpPr>
            <a:spLocks noGrp="1"/>
          </p:cNvSpPr>
          <p:nvPr>
            <p:ph type="ftr" sz="quarter" idx="3"/>
          </p:nvPr>
        </p:nvSpPr>
        <p:spPr/>
        <p:txBody>
          <a:bodyPr/>
          <a:lstStyle/>
          <a:p>
            <a:r>
              <a:rPr lang="fr-FR" smtClean="0"/>
              <a:t>Direction générale de l’offre de soins</a:t>
            </a:r>
            <a:endParaRPr lang="fr-FR" dirty="0"/>
          </a:p>
        </p:txBody>
      </p:sp>
    </p:spTree>
    <p:extLst>
      <p:ext uri="{BB962C8B-B14F-4D97-AF65-F5344CB8AC3E}">
        <p14:creationId xmlns:p14="http://schemas.microsoft.com/office/powerpoint/2010/main" val="265726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p:txBody>
          <a:bodyPr/>
          <a:lstStyle/>
          <a:p>
            <a:r>
              <a:rPr lang="fr-FR" dirty="0" smtClean="0"/>
              <a:t>Un outil pour les équipes souhaitant réorganiser leurs interventions auprès des patients</a:t>
            </a:r>
            <a:endParaRPr lang="fr-FR" dirty="0"/>
          </a:p>
        </p:txBody>
      </p:sp>
      <p:sp>
        <p:nvSpPr>
          <p:cNvPr id="5" name="Titre 4"/>
          <p:cNvSpPr>
            <a:spLocks noGrp="1"/>
          </p:cNvSpPr>
          <p:nvPr>
            <p:ph type="title"/>
          </p:nvPr>
        </p:nvSpPr>
        <p:spPr/>
        <p:txBody>
          <a:bodyPr>
            <a:normAutofit/>
          </a:bodyPr>
          <a:lstStyle/>
          <a:p>
            <a:r>
              <a:rPr lang="fr-FR" dirty="0" smtClean="0"/>
              <a:t>La délégation de compétences réglementaires</a:t>
            </a:r>
            <a:endParaRPr lang="fr-FR" dirty="0"/>
          </a:p>
        </p:txBody>
      </p:sp>
      <p:sp>
        <p:nvSpPr>
          <p:cNvPr id="6" name="Espace réservé du texte 5"/>
          <p:cNvSpPr>
            <a:spLocks noGrp="1"/>
          </p:cNvSpPr>
          <p:nvPr>
            <p:ph type="body" sz="quarter" idx="14"/>
          </p:nvPr>
        </p:nvSpPr>
        <p:spPr>
          <a:xfrm>
            <a:off x="323850" y="1517517"/>
            <a:ext cx="8424334" cy="3142465"/>
          </a:xfrm>
        </p:spPr>
        <p:txBody>
          <a:bodyPr anchor="ctr"/>
          <a:lstStyle/>
          <a:p>
            <a:pPr marL="377825" indent="-285750">
              <a:buFont typeface="Arial" panose="020B0604020202020204" pitchFamily="34" charset="0"/>
              <a:buChar char="•"/>
            </a:pPr>
            <a:r>
              <a:rPr lang="fr-FR" sz="1800" dirty="0" smtClean="0"/>
              <a:t>Une délégation au sein d’une équipe de professionnels, sur la base du </a:t>
            </a:r>
            <a:r>
              <a:rPr lang="fr-FR" sz="1800" u="sng" dirty="0" smtClean="0"/>
              <a:t>volontariat de chaque professionnel,</a:t>
            </a:r>
            <a:r>
              <a:rPr lang="fr-FR" sz="1800" dirty="0" smtClean="0"/>
              <a:t> à intégrer au projet de santé de la structure </a:t>
            </a:r>
          </a:p>
          <a:p>
            <a:pPr marL="377825" indent="-285750">
              <a:buFont typeface="Arial" panose="020B0604020202020204" pitchFamily="34" charset="0"/>
              <a:buChar char="•"/>
            </a:pPr>
            <a:r>
              <a:rPr lang="fr-FR" sz="1800" dirty="0" smtClean="0"/>
              <a:t>Une délégation </a:t>
            </a:r>
            <a:r>
              <a:rPr lang="fr-FR" sz="1800" u="sng" dirty="0" smtClean="0"/>
              <a:t>partielle</a:t>
            </a:r>
            <a:r>
              <a:rPr lang="fr-FR" sz="1800" dirty="0" smtClean="0"/>
              <a:t> d’actes, d’activités, de prescriptions… de médecins délégant à non médecins délégués</a:t>
            </a:r>
          </a:p>
          <a:p>
            <a:pPr marL="637200" lvl="1" indent="-285750">
              <a:buFont typeface="Wingdings" panose="05000000000000000000" pitchFamily="2" charset="2"/>
              <a:buChar char="ü"/>
            </a:pPr>
            <a:r>
              <a:rPr lang="fr-FR" sz="1600" dirty="0" smtClean="0"/>
              <a:t>Guidée pas à pas par des arbres décisionnels spécifiant des </a:t>
            </a:r>
            <a:r>
              <a:rPr lang="fr-FR" sz="1600" u="sng" dirty="0" smtClean="0"/>
              <a:t>critères de ré orientation vers le délégant</a:t>
            </a:r>
          </a:p>
          <a:p>
            <a:pPr marL="637200" lvl="1" indent="-285750">
              <a:buFont typeface="Wingdings" panose="05000000000000000000" pitchFamily="2" charset="2"/>
              <a:buChar char="ü"/>
            </a:pPr>
            <a:r>
              <a:rPr lang="fr-FR" sz="1600" dirty="0" smtClean="0"/>
              <a:t>Avec une supervision par le délégant qui doit pouvoir être joint si besoin d’un avis</a:t>
            </a:r>
          </a:p>
          <a:p>
            <a:pPr marL="377825" indent="-285750">
              <a:buFont typeface="Arial" panose="020B0604020202020204" pitchFamily="34" charset="0"/>
              <a:buChar char="•"/>
            </a:pPr>
            <a:r>
              <a:rPr lang="fr-FR" sz="1800" dirty="0" smtClean="0"/>
              <a:t>Une </a:t>
            </a:r>
            <a:r>
              <a:rPr lang="fr-FR" sz="1800" u="sng" dirty="0" smtClean="0"/>
              <a:t>responsabilité partagée délégants – délégués dans les limites du rôle de chacun</a:t>
            </a:r>
          </a:p>
        </p:txBody>
      </p:sp>
      <p:sp>
        <p:nvSpPr>
          <p:cNvPr id="7" name="Espace réservé du pied de page 6"/>
          <p:cNvSpPr>
            <a:spLocks noGrp="1"/>
          </p:cNvSpPr>
          <p:nvPr>
            <p:ph type="ftr" sz="quarter" idx="3"/>
          </p:nvPr>
        </p:nvSpPr>
        <p:spPr/>
        <p:txBody>
          <a:bodyPr/>
          <a:lstStyle/>
          <a:p>
            <a:r>
              <a:rPr lang="fr-FR" smtClean="0"/>
              <a:t>Direction générale de l’offre de soins</a:t>
            </a:r>
            <a:endParaRPr lang="fr-FR" dirty="0"/>
          </a:p>
        </p:txBody>
      </p:sp>
    </p:spTree>
    <p:extLst>
      <p:ext uri="{BB962C8B-B14F-4D97-AF65-F5344CB8AC3E}">
        <p14:creationId xmlns:p14="http://schemas.microsoft.com/office/powerpoint/2010/main" val="2625764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20</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a:xfrm>
            <a:off x="323850" y="1370154"/>
            <a:ext cx="8424614" cy="242951"/>
          </a:xfrm>
        </p:spPr>
        <p:txBody>
          <a:bodyPr/>
          <a:lstStyle/>
          <a:p>
            <a:pPr algn="ctr"/>
            <a:r>
              <a:rPr lang="fr-FR" dirty="0" smtClean="0"/>
              <a:t>Les compétences à acquérir peuvent être identifiées à partir du protocole national</a:t>
            </a:r>
            <a:endParaRPr lang="fr-FR" dirty="0"/>
          </a:p>
        </p:txBody>
      </p:sp>
      <p:sp>
        <p:nvSpPr>
          <p:cNvPr id="5" name="Titre 4"/>
          <p:cNvSpPr>
            <a:spLocks noGrp="1"/>
          </p:cNvSpPr>
          <p:nvPr>
            <p:ph type="title"/>
          </p:nvPr>
        </p:nvSpPr>
        <p:spPr/>
        <p:txBody>
          <a:bodyPr>
            <a:normAutofit fontScale="90000"/>
          </a:bodyPr>
          <a:lstStyle/>
          <a:p>
            <a:r>
              <a:rPr lang="fr-FR" dirty="0" smtClean="0">
                <a:solidFill>
                  <a:schemeClr val="tx2"/>
                </a:solidFill>
              </a:rPr>
              <a:t>9. </a:t>
            </a:r>
            <a:r>
              <a:rPr lang="fr-FR" dirty="0">
                <a:solidFill>
                  <a:schemeClr val="tx2"/>
                </a:solidFill>
              </a:rPr>
              <a:t>Quelle formation des délégués est requise pour pouvoir exercer ces nouvelles compétences ?</a:t>
            </a:r>
          </a:p>
        </p:txBody>
      </p:sp>
      <p:sp>
        <p:nvSpPr>
          <p:cNvPr id="6" name="Espace réservé du texte 5"/>
          <p:cNvSpPr>
            <a:spLocks noGrp="1"/>
          </p:cNvSpPr>
          <p:nvPr>
            <p:ph type="body" sz="quarter" idx="14"/>
          </p:nvPr>
        </p:nvSpPr>
        <p:spPr>
          <a:xfrm>
            <a:off x="323850" y="1726893"/>
            <a:ext cx="8424334" cy="2756617"/>
          </a:xfrm>
        </p:spPr>
        <p:txBody>
          <a:bodyPr/>
          <a:lstStyle/>
          <a:p>
            <a:pPr marL="377825" lvl="0" indent="-285750">
              <a:buFont typeface="Arial" panose="020B0604020202020204" pitchFamily="34" charset="0"/>
              <a:buChar char="•"/>
            </a:pPr>
            <a:r>
              <a:rPr lang="fr-FR" dirty="0" smtClean="0"/>
              <a:t>Lister les </a:t>
            </a:r>
            <a:r>
              <a:rPr lang="fr-FR" dirty="0"/>
              <a:t>facteurs prédisposant au risque de chute, </a:t>
            </a:r>
          </a:p>
          <a:p>
            <a:pPr marL="377825" lvl="0" indent="-285750">
              <a:buFont typeface="Arial" panose="020B0604020202020204" pitchFamily="34" charset="0"/>
              <a:buChar char="•"/>
            </a:pPr>
            <a:r>
              <a:rPr lang="fr-FR" dirty="0" smtClean="0"/>
              <a:t>Connaître les modalités et les buts des </a:t>
            </a:r>
            <a:r>
              <a:rPr lang="fr-FR" dirty="0"/>
              <a:t>tests </a:t>
            </a:r>
            <a:r>
              <a:rPr lang="fr-FR" i="1" dirty="0"/>
              <a:t>time up &amp; go</a:t>
            </a:r>
            <a:r>
              <a:rPr lang="fr-FR" dirty="0"/>
              <a:t> et </a:t>
            </a:r>
            <a:r>
              <a:rPr lang="fr-FR" i="1" dirty="0"/>
              <a:t>d’appui </a:t>
            </a:r>
            <a:r>
              <a:rPr lang="fr-FR" i="1" dirty="0" err="1" smtClean="0"/>
              <a:t>unipodal</a:t>
            </a:r>
            <a:endParaRPr lang="fr-FR" dirty="0"/>
          </a:p>
          <a:p>
            <a:pPr marL="377825" lvl="0" indent="-285750">
              <a:buFont typeface="Arial" panose="020B0604020202020204" pitchFamily="34" charset="0"/>
              <a:buChar char="•"/>
            </a:pPr>
            <a:r>
              <a:rPr lang="fr-FR" dirty="0" smtClean="0"/>
              <a:t>Lister les </a:t>
            </a:r>
            <a:r>
              <a:rPr lang="fr-FR" dirty="0"/>
              <a:t>facteurs déclenchant de chute directement et rapidement amendables</a:t>
            </a:r>
          </a:p>
          <a:p>
            <a:pPr marL="377825" lvl="0" indent="-285750">
              <a:buFont typeface="Arial" panose="020B0604020202020204" pitchFamily="34" charset="0"/>
              <a:buChar char="•"/>
            </a:pPr>
            <a:r>
              <a:rPr lang="fr-FR" dirty="0"/>
              <a:t>S’approprier les 2 profils-types de patients chuteurs et les cinq catégories de signes avant-chuteurs retenues par le plan ministériel antichute </a:t>
            </a:r>
            <a:endParaRPr lang="fr-FR" dirty="0" smtClean="0"/>
          </a:p>
          <a:p>
            <a:pPr marL="377825" lvl="0" indent="-285750">
              <a:buFont typeface="Arial" panose="020B0604020202020204" pitchFamily="34" charset="0"/>
              <a:buChar char="•"/>
            </a:pPr>
            <a:r>
              <a:rPr lang="fr-FR" dirty="0" smtClean="0"/>
              <a:t>Citer </a:t>
            </a:r>
            <a:r>
              <a:rPr lang="fr-FR" dirty="0"/>
              <a:t>les </a:t>
            </a:r>
            <a:r>
              <a:rPr lang="fr-FR" dirty="0" smtClean="0"/>
              <a:t>différents </a:t>
            </a:r>
            <a:r>
              <a:rPr lang="fr-FR" dirty="0"/>
              <a:t>professionnels pouvant contribuer à </a:t>
            </a:r>
            <a:r>
              <a:rPr lang="fr-FR" dirty="0" smtClean="0"/>
              <a:t>l’élaboration pluri professionnelle d’un </a:t>
            </a:r>
            <a:r>
              <a:rPr lang="fr-FR" dirty="0"/>
              <a:t>plan anti chute </a:t>
            </a:r>
            <a:endParaRPr lang="fr-FR" dirty="0" smtClean="0"/>
          </a:p>
          <a:p>
            <a:pPr marL="377825" indent="-285750">
              <a:buFont typeface="Arial" panose="020B0604020202020204" pitchFamily="34" charset="0"/>
              <a:buChar char="•"/>
            </a:pPr>
            <a:r>
              <a:rPr lang="fr-FR" dirty="0"/>
              <a:t>Connaître les différentes mesures </a:t>
            </a:r>
            <a:r>
              <a:rPr lang="fr-FR" dirty="0" smtClean="0"/>
              <a:t>pouvant contribuer à la </a:t>
            </a:r>
            <a:r>
              <a:rPr lang="fr-FR" dirty="0"/>
              <a:t>prévention des chutes</a:t>
            </a:r>
          </a:p>
          <a:p>
            <a:pPr marL="377825" lvl="0" indent="-285750">
              <a:buFont typeface="Arial" panose="020B0604020202020204" pitchFamily="34" charset="0"/>
              <a:buChar char="•"/>
            </a:pPr>
            <a:r>
              <a:rPr lang="fr-FR" dirty="0" smtClean="0"/>
              <a:t>Recenser </a:t>
            </a:r>
            <a:r>
              <a:rPr lang="fr-FR" dirty="0"/>
              <a:t>les ressources locales en </a:t>
            </a:r>
            <a:r>
              <a:rPr lang="fr-FR" dirty="0" smtClean="0"/>
              <a:t>APA…</a:t>
            </a:r>
            <a:endParaRPr lang="fr-FR" dirty="0"/>
          </a:p>
        </p:txBody>
      </p:sp>
      <p:sp>
        <p:nvSpPr>
          <p:cNvPr id="7" name="Espace réservé du pied de page 6"/>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1323784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21</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a:xfrm>
            <a:off x="323850" y="1287750"/>
            <a:ext cx="8424614" cy="242951"/>
          </a:xfrm>
        </p:spPr>
        <p:txBody>
          <a:bodyPr/>
          <a:lstStyle/>
          <a:p>
            <a:pPr marL="0" lvl="0" indent="0" algn="ctr"/>
            <a:r>
              <a:rPr lang="fr-FR" dirty="0" smtClean="0"/>
              <a:t>A </a:t>
            </a:r>
            <a:r>
              <a:rPr lang="fr-FR" dirty="0"/>
              <a:t>la fin de la formation le délégué sera capable de…</a:t>
            </a:r>
          </a:p>
        </p:txBody>
      </p:sp>
      <p:sp>
        <p:nvSpPr>
          <p:cNvPr id="5" name="Titre 4"/>
          <p:cNvSpPr>
            <a:spLocks noGrp="1"/>
          </p:cNvSpPr>
          <p:nvPr>
            <p:ph type="title"/>
          </p:nvPr>
        </p:nvSpPr>
        <p:spPr/>
        <p:txBody>
          <a:bodyPr>
            <a:normAutofit fontScale="90000"/>
          </a:bodyPr>
          <a:lstStyle/>
          <a:p>
            <a:r>
              <a:rPr lang="fr-FR" dirty="0">
                <a:solidFill>
                  <a:schemeClr val="tx2"/>
                </a:solidFill>
              </a:rPr>
              <a:t>9. Quelle formation est requise des délégués </a:t>
            </a:r>
            <a:r>
              <a:rPr lang="fr-FR" dirty="0" smtClean="0">
                <a:solidFill>
                  <a:schemeClr val="tx2"/>
                </a:solidFill>
              </a:rPr>
              <a:t>pour </a:t>
            </a:r>
            <a:r>
              <a:rPr lang="fr-FR" dirty="0">
                <a:solidFill>
                  <a:schemeClr val="tx2"/>
                </a:solidFill>
              </a:rPr>
              <a:t>pouvoir exercer ces nouvelles compétences ?</a:t>
            </a:r>
          </a:p>
        </p:txBody>
      </p:sp>
      <p:sp>
        <p:nvSpPr>
          <p:cNvPr id="6" name="Espace réservé du texte 5"/>
          <p:cNvSpPr>
            <a:spLocks noGrp="1"/>
          </p:cNvSpPr>
          <p:nvPr>
            <p:ph type="body" sz="quarter" idx="14"/>
          </p:nvPr>
        </p:nvSpPr>
        <p:spPr>
          <a:xfrm>
            <a:off x="323850" y="1517518"/>
            <a:ext cx="8424334" cy="3142464"/>
          </a:xfrm>
        </p:spPr>
        <p:txBody>
          <a:bodyPr anchor="ctr"/>
          <a:lstStyle/>
          <a:p>
            <a:pPr marL="377825" indent="-285750">
              <a:buFont typeface="Arial" panose="020B0604020202020204" pitchFamily="34" charset="0"/>
              <a:buChar char="•"/>
            </a:pPr>
            <a:r>
              <a:rPr lang="fr-FR" dirty="0" smtClean="0"/>
              <a:t>Interroger </a:t>
            </a:r>
            <a:r>
              <a:rPr lang="fr-FR" dirty="0"/>
              <a:t>et examiner le patient pour identifier les facteurs prédisposant </a:t>
            </a:r>
            <a:r>
              <a:rPr lang="fr-FR" dirty="0" smtClean="0"/>
              <a:t>et précipitants les chutes </a:t>
            </a:r>
          </a:p>
          <a:p>
            <a:pPr marL="377825" indent="-285750">
              <a:buFont typeface="Arial" panose="020B0604020202020204" pitchFamily="34" charset="0"/>
              <a:buChar char="•"/>
            </a:pPr>
            <a:r>
              <a:rPr lang="fr-FR" dirty="0" smtClean="0"/>
              <a:t>Réaliser </a:t>
            </a:r>
            <a:r>
              <a:rPr lang="fr-FR" dirty="0"/>
              <a:t>de façon standardisée et chronométrée les tests </a:t>
            </a:r>
            <a:r>
              <a:rPr lang="fr-FR" i="1" dirty="0"/>
              <a:t>time up &amp; go</a:t>
            </a:r>
            <a:r>
              <a:rPr lang="fr-FR" dirty="0"/>
              <a:t> et </a:t>
            </a:r>
            <a:r>
              <a:rPr lang="fr-FR" i="1" dirty="0"/>
              <a:t>d’appui </a:t>
            </a:r>
            <a:r>
              <a:rPr lang="fr-FR" i="1" dirty="0" err="1"/>
              <a:t>unipodal</a:t>
            </a:r>
            <a:r>
              <a:rPr lang="fr-FR" dirty="0"/>
              <a:t> et les interpréter </a:t>
            </a:r>
            <a:endParaRPr lang="fr-FR" dirty="0" smtClean="0"/>
          </a:p>
          <a:p>
            <a:pPr marL="377825" indent="-285750">
              <a:buFont typeface="Arial" panose="020B0604020202020204" pitchFamily="34" charset="0"/>
              <a:buChar char="•"/>
            </a:pPr>
            <a:r>
              <a:rPr lang="fr-FR" dirty="0" smtClean="0"/>
              <a:t>Identifier </a:t>
            </a:r>
            <a:r>
              <a:rPr lang="fr-FR" dirty="0"/>
              <a:t>les facteurs </a:t>
            </a:r>
            <a:r>
              <a:rPr lang="fr-FR" dirty="0" smtClean="0"/>
              <a:t>précipitants de </a:t>
            </a:r>
            <a:r>
              <a:rPr lang="fr-FR" dirty="0"/>
              <a:t>chute directement et rapidement </a:t>
            </a:r>
            <a:r>
              <a:rPr lang="fr-FR" dirty="0" smtClean="0"/>
              <a:t>amendables</a:t>
            </a:r>
          </a:p>
          <a:p>
            <a:pPr marL="377825" indent="-285750">
              <a:buFont typeface="Arial" panose="020B0604020202020204" pitchFamily="34" charset="0"/>
              <a:buChar char="•"/>
            </a:pPr>
            <a:r>
              <a:rPr lang="fr-FR" dirty="0" smtClean="0"/>
              <a:t>Conseiller </a:t>
            </a:r>
            <a:r>
              <a:rPr lang="fr-FR" dirty="0"/>
              <a:t>au patient les modifications simples de son environnement pouvant réduire le risque de chute </a:t>
            </a:r>
          </a:p>
          <a:p>
            <a:pPr marL="377825" indent="-285750">
              <a:buFont typeface="Arial" panose="020B0604020202020204" pitchFamily="34" charset="0"/>
              <a:buChar char="•"/>
            </a:pPr>
            <a:r>
              <a:rPr lang="fr-FR" dirty="0" smtClean="0"/>
              <a:t>Prescrire </a:t>
            </a:r>
            <a:r>
              <a:rPr lang="fr-FR" dirty="0"/>
              <a:t>en urgence, en cas de risque élevé de chute, les aides techniques à la </a:t>
            </a:r>
            <a:r>
              <a:rPr lang="fr-FR" dirty="0" smtClean="0"/>
              <a:t>mobilité si nécessaire</a:t>
            </a:r>
          </a:p>
          <a:p>
            <a:pPr marL="377825" indent="-285750">
              <a:buFont typeface="Arial" panose="020B0604020202020204" pitchFamily="34" charset="0"/>
              <a:buChar char="•"/>
            </a:pPr>
            <a:r>
              <a:rPr lang="fr-FR" dirty="0"/>
              <a:t>R</a:t>
            </a:r>
            <a:r>
              <a:rPr lang="fr-FR" dirty="0" smtClean="0"/>
              <a:t>equérir / prescrire les avis des </a:t>
            </a:r>
            <a:r>
              <a:rPr lang="fr-FR" dirty="0"/>
              <a:t>professionnels </a:t>
            </a:r>
            <a:r>
              <a:rPr lang="fr-FR" dirty="0" smtClean="0"/>
              <a:t>pouvant contribuer au bilan pluri professionnel</a:t>
            </a:r>
            <a:endParaRPr lang="fr-FR" dirty="0"/>
          </a:p>
          <a:p>
            <a:pPr marL="377825" lvl="0" indent="-285750">
              <a:buFont typeface="Arial" panose="020B0604020202020204" pitchFamily="34" charset="0"/>
              <a:buChar char="•"/>
            </a:pPr>
            <a:r>
              <a:rPr lang="fr-FR" dirty="0"/>
              <a:t>Proposer au délégant les mesures d’un plan antichute </a:t>
            </a:r>
            <a:r>
              <a:rPr lang="fr-FR" dirty="0" smtClean="0"/>
              <a:t>personnalisé</a:t>
            </a:r>
          </a:p>
          <a:p>
            <a:pPr marL="377825" indent="-285750">
              <a:buFont typeface="Arial" panose="020B0604020202020204" pitchFamily="34" charset="0"/>
              <a:buChar char="•"/>
            </a:pPr>
            <a:r>
              <a:rPr lang="fr-FR" dirty="0" smtClean="0"/>
              <a:t>Expliquer </a:t>
            </a:r>
            <a:r>
              <a:rPr lang="fr-FR" dirty="0"/>
              <a:t>au patient les mesures retenues pour ce plan </a:t>
            </a:r>
            <a:r>
              <a:rPr lang="fr-FR" dirty="0" smtClean="0"/>
              <a:t>antichute</a:t>
            </a:r>
          </a:p>
          <a:p>
            <a:pPr marL="377825" indent="-285750">
              <a:buFont typeface="Arial" panose="020B0604020202020204" pitchFamily="34" charset="0"/>
              <a:buChar char="•"/>
            </a:pPr>
            <a:r>
              <a:rPr lang="fr-FR" dirty="0" smtClean="0"/>
              <a:t>…</a:t>
            </a:r>
            <a:endParaRPr lang="fr-FR" dirty="0"/>
          </a:p>
        </p:txBody>
      </p:sp>
      <p:sp>
        <p:nvSpPr>
          <p:cNvPr id="7" name="Espace réservé du pied de page 6"/>
          <p:cNvSpPr>
            <a:spLocks noGrp="1"/>
          </p:cNvSpPr>
          <p:nvPr>
            <p:ph type="ftr" sz="quarter" idx="3"/>
          </p:nvPr>
        </p:nvSpPr>
        <p:spPr/>
        <p:txBody>
          <a:bodyPr/>
          <a:lstStyle/>
          <a:p>
            <a:r>
              <a:rPr lang="fr-FR" dirty="0" smtClean="0"/>
              <a:t>Direction générale de l’offre de soin - </a:t>
            </a:r>
            <a:r>
              <a:rPr lang="fr-FR" dirty="0">
                <a:solidFill>
                  <a:srgbClr val="FF0000"/>
                </a:solidFill>
              </a:rPr>
              <a:t>Diapositive de formation ne </a:t>
            </a:r>
            <a:r>
              <a:rPr lang="fr-FR" dirty="0" smtClean="0">
                <a:solidFill>
                  <a:srgbClr val="FF0000"/>
                </a:solidFill>
              </a:rPr>
              <a:t>valant pas validation du texte</a:t>
            </a:r>
            <a:endParaRPr lang="fr-FR" dirty="0"/>
          </a:p>
        </p:txBody>
      </p:sp>
    </p:spTree>
    <p:extLst>
      <p:ext uri="{BB962C8B-B14F-4D97-AF65-F5344CB8AC3E}">
        <p14:creationId xmlns:p14="http://schemas.microsoft.com/office/powerpoint/2010/main" val="2857368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22</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a:xfrm>
            <a:off x="323850" y="1337402"/>
            <a:ext cx="8424614" cy="242951"/>
          </a:xfrm>
        </p:spPr>
        <p:txBody>
          <a:bodyPr/>
          <a:lstStyle/>
          <a:p>
            <a:pPr algn="ctr"/>
            <a:r>
              <a:rPr lang="fr-FR" dirty="0" smtClean="0"/>
              <a:t>Se reporter au programme établi dans le protocole national </a:t>
            </a:r>
            <a:endParaRPr lang="fr-FR" dirty="0"/>
          </a:p>
        </p:txBody>
      </p:sp>
      <p:sp>
        <p:nvSpPr>
          <p:cNvPr id="5" name="Titre 4"/>
          <p:cNvSpPr>
            <a:spLocks noGrp="1"/>
          </p:cNvSpPr>
          <p:nvPr>
            <p:ph type="title"/>
          </p:nvPr>
        </p:nvSpPr>
        <p:spPr/>
        <p:txBody>
          <a:bodyPr>
            <a:normAutofit fontScale="90000"/>
          </a:bodyPr>
          <a:lstStyle/>
          <a:p>
            <a:r>
              <a:rPr lang="fr-FR" dirty="0">
                <a:solidFill>
                  <a:schemeClr val="tx2"/>
                </a:solidFill>
              </a:rPr>
              <a:t>9. Quelle formation </a:t>
            </a:r>
            <a:r>
              <a:rPr lang="fr-FR" dirty="0" smtClean="0">
                <a:solidFill>
                  <a:schemeClr val="tx2"/>
                </a:solidFill>
              </a:rPr>
              <a:t>est requise des </a:t>
            </a:r>
            <a:r>
              <a:rPr lang="fr-FR" dirty="0">
                <a:solidFill>
                  <a:schemeClr val="tx2"/>
                </a:solidFill>
              </a:rPr>
              <a:t>délégués </a:t>
            </a:r>
            <a:r>
              <a:rPr lang="fr-FR" dirty="0" smtClean="0">
                <a:solidFill>
                  <a:schemeClr val="tx2"/>
                </a:solidFill>
              </a:rPr>
              <a:t>pour </a:t>
            </a:r>
            <a:r>
              <a:rPr lang="fr-FR" dirty="0">
                <a:solidFill>
                  <a:schemeClr val="tx2"/>
                </a:solidFill>
              </a:rPr>
              <a:t>pouvoir exercer ces nouvelles compétences ?</a:t>
            </a:r>
          </a:p>
        </p:txBody>
      </p:sp>
      <p:sp>
        <p:nvSpPr>
          <p:cNvPr id="6" name="Espace réservé du texte 5"/>
          <p:cNvSpPr>
            <a:spLocks noGrp="1"/>
          </p:cNvSpPr>
          <p:nvPr>
            <p:ph type="body" sz="quarter" idx="14"/>
          </p:nvPr>
        </p:nvSpPr>
        <p:spPr/>
        <p:txBody>
          <a:bodyPr anchor="ctr"/>
          <a:lstStyle/>
          <a:p>
            <a:pPr lvl="0"/>
            <a:r>
              <a:rPr lang="fr-FR" sz="2000" dirty="0" smtClean="0"/>
              <a:t>Définir les modalités d’apprentissage</a:t>
            </a:r>
          </a:p>
          <a:p>
            <a:pPr marL="377825" lvl="0" indent="-285750">
              <a:buFont typeface="Arial" panose="020B0604020202020204" pitchFamily="34" charset="0"/>
              <a:buChar char="•"/>
            </a:pPr>
            <a:r>
              <a:rPr lang="fr-FR" sz="1800" dirty="0" smtClean="0"/>
              <a:t>Savoir</a:t>
            </a:r>
            <a:r>
              <a:rPr lang="fr-FR" sz="1800" dirty="0"/>
              <a:t> : </a:t>
            </a:r>
            <a:r>
              <a:rPr lang="fr-FR" sz="1800" i="1" dirty="0" smtClean="0">
                <a:solidFill>
                  <a:schemeClr val="tx2">
                    <a:lumMod val="60000"/>
                    <a:lumOff val="40000"/>
                  </a:schemeClr>
                </a:solidFill>
              </a:rPr>
              <a:t>diaporama, exposé avec questions-réponses</a:t>
            </a:r>
            <a:r>
              <a:rPr lang="fr-FR" sz="1800" i="1" dirty="0" smtClean="0"/>
              <a:t>...</a:t>
            </a:r>
            <a:endParaRPr lang="fr-FR" sz="1800" i="1" dirty="0"/>
          </a:p>
          <a:p>
            <a:pPr marL="377825" lvl="0" indent="-285750">
              <a:buFont typeface="Arial" panose="020B0604020202020204" pitchFamily="34" charset="0"/>
              <a:buChar char="•"/>
            </a:pPr>
            <a:r>
              <a:rPr lang="fr-FR" sz="1800" dirty="0"/>
              <a:t>Savoir-faire : </a:t>
            </a:r>
            <a:r>
              <a:rPr lang="fr-FR" sz="1800" i="1" dirty="0" smtClean="0">
                <a:solidFill>
                  <a:schemeClr val="tx2">
                    <a:lumMod val="60000"/>
                    <a:lumOff val="40000"/>
                  </a:schemeClr>
                </a:solidFill>
              </a:rPr>
              <a:t>résolution de cas </a:t>
            </a:r>
            <a:r>
              <a:rPr lang="fr-FR" sz="1800" i="1" dirty="0">
                <a:solidFill>
                  <a:schemeClr val="tx2">
                    <a:lumMod val="60000"/>
                    <a:lumOff val="40000"/>
                  </a:schemeClr>
                </a:solidFill>
              </a:rPr>
              <a:t>clinique ou </a:t>
            </a:r>
            <a:r>
              <a:rPr lang="fr-FR" sz="1800" i="1" dirty="0" smtClean="0">
                <a:solidFill>
                  <a:schemeClr val="tx2">
                    <a:lumMod val="60000"/>
                    <a:lumOff val="40000"/>
                  </a:schemeClr>
                </a:solidFill>
              </a:rPr>
              <a:t>de vignette</a:t>
            </a:r>
            <a:r>
              <a:rPr lang="fr-FR" sz="1800" i="1" dirty="0">
                <a:solidFill>
                  <a:schemeClr val="tx2">
                    <a:lumMod val="60000"/>
                    <a:lumOff val="40000"/>
                  </a:schemeClr>
                </a:solidFill>
              </a:rPr>
              <a:t>…</a:t>
            </a:r>
          </a:p>
          <a:p>
            <a:pPr marL="377825" lvl="0" indent="-285750">
              <a:buFont typeface="Arial" panose="020B0604020202020204" pitchFamily="34" charset="0"/>
              <a:buChar char="•"/>
            </a:pPr>
            <a:r>
              <a:rPr lang="fr-FR" sz="1800" dirty="0"/>
              <a:t>Savoir-être : </a:t>
            </a:r>
            <a:r>
              <a:rPr lang="fr-FR" sz="1800" i="1" dirty="0" smtClean="0">
                <a:solidFill>
                  <a:schemeClr val="tx2">
                    <a:lumMod val="60000"/>
                    <a:lumOff val="40000"/>
                  </a:schemeClr>
                </a:solidFill>
              </a:rPr>
              <a:t>jeu </a:t>
            </a:r>
            <a:r>
              <a:rPr lang="fr-FR" sz="1800" i="1" dirty="0">
                <a:solidFill>
                  <a:schemeClr val="tx2">
                    <a:lumMod val="60000"/>
                    <a:lumOff val="40000"/>
                  </a:schemeClr>
                </a:solidFill>
              </a:rPr>
              <a:t>de rôle</a:t>
            </a:r>
            <a:r>
              <a:rPr lang="fr-FR" sz="1800" i="1" dirty="0" smtClean="0">
                <a:solidFill>
                  <a:schemeClr val="tx2">
                    <a:lumMod val="60000"/>
                    <a:lumOff val="40000"/>
                  </a:schemeClr>
                </a:solidFill>
              </a:rPr>
              <a:t>…</a:t>
            </a:r>
          </a:p>
          <a:p>
            <a:pPr lvl="0"/>
            <a:endParaRPr lang="fr-FR" sz="1800" dirty="0"/>
          </a:p>
          <a:p>
            <a:pPr lvl="0"/>
            <a:r>
              <a:rPr lang="fr-FR" sz="2000" dirty="0" smtClean="0"/>
              <a:t>Sur </a:t>
            </a:r>
            <a:r>
              <a:rPr lang="fr-FR" sz="2000" dirty="0"/>
              <a:t>cette base </a:t>
            </a:r>
            <a:endParaRPr lang="fr-FR" sz="2000" dirty="0" smtClean="0"/>
          </a:p>
          <a:p>
            <a:pPr marL="377825" lvl="0" indent="-285750">
              <a:buFont typeface="Wingdings" panose="05000000000000000000" pitchFamily="2" charset="2"/>
              <a:buChar char="Ø"/>
            </a:pPr>
            <a:r>
              <a:rPr lang="fr-FR" sz="1800" dirty="0" smtClean="0"/>
              <a:t>Construire les </a:t>
            </a:r>
            <a:r>
              <a:rPr lang="fr-FR" sz="1800" dirty="0" smtClean="0">
                <a:solidFill>
                  <a:schemeClr val="tx2">
                    <a:lumMod val="60000"/>
                    <a:lumOff val="40000"/>
                  </a:schemeClr>
                </a:solidFill>
              </a:rPr>
              <a:t>séquences pédagogiques </a:t>
            </a:r>
          </a:p>
          <a:p>
            <a:pPr marL="377825" lvl="0" indent="-285750">
              <a:buFont typeface="Wingdings" panose="05000000000000000000" pitchFamily="2" charset="2"/>
              <a:buChar char="Ø"/>
            </a:pPr>
            <a:r>
              <a:rPr lang="fr-FR" sz="1800" dirty="0"/>
              <a:t>D</a:t>
            </a:r>
            <a:r>
              <a:rPr lang="fr-FR" sz="1800" dirty="0" smtClean="0"/>
              <a:t>éterminer la</a:t>
            </a:r>
            <a:r>
              <a:rPr lang="fr-FR" sz="1800" dirty="0" smtClean="0">
                <a:solidFill>
                  <a:srgbClr val="0070C0"/>
                </a:solidFill>
              </a:rPr>
              <a:t> </a:t>
            </a:r>
            <a:r>
              <a:rPr lang="fr-FR" sz="1800" dirty="0" smtClean="0">
                <a:solidFill>
                  <a:schemeClr val="tx2">
                    <a:lumMod val="60000"/>
                    <a:lumOff val="40000"/>
                  </a:schemeClr>
                </a:solidFill>
              </a:rPr>
              <a:t>durée globale de la formation</a:t>
            </a:r>
            <a:endParaRPr lang="fr-FR" sz="1800" dirty="0">
              <a:solidFill>
                <a:schemeClr val="tx2">
                  <a:lumMod val="60000"/>
                  <a:lumOff val="40000"/>
                </a:schemeClr>
              </a:solidFill>
            </a:endParaRPr>
          </a:p>
        </p:txBody>
      </p:sp>
      <p:sp>
        <p:nvSpPr>
          <p:cNvPr id="7" name="Espace réservé du pied de page 6"/>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432729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23</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0" name="Espace réservé du texte 9"/>
          <p:cNvSpPr>
            <a:spLocks noGrp="1"/>
          </p:cNvSpPr>
          <p:nvPr>
            <p:ph type="body" sz="quarter" idx="13"/>
          </p:nvPr>
        </p:nvSpPr>
        <p:spPr>
          <a:xfrm>
            <a:off x="323850" y="1404632"/>
            <a:ext cx="8424614" cy="242951"/>
          </a:xfrm>
        </p:spPr>
        <p:txBody>
          <a:bodyPr/>
          <a:lstStyle/>
          <a:p>
            <a:pPr algn="ctr"/>
            <a:r>
              <a:rPr lang="fr-FR" dirty="0" smtClean="0"/>
              <a:t>Formation pratique, modalités de validation, maintien des compétences</a:t>
            </a:r>
            <a:endParaRPr lang="fr-FR" dirty="0"/>
          </a:p>
        </p:txBody>
      </p:sp>
      <p:sp>
        <p:nvSpPr>
          <p:cNvPr id="9" name="Titre 8"/>
          <p:cNvSpPr>
            <a:spLocks noGrp="1"/>
          </p:cNvSpPr>
          <p:nvPr>
            <p:ph type="title"/>
          </p:nvPr>
        </p:nvSpPr>
        <p:spPr/>
        <p:txBody>
          <a:bodyPr>
            <a:normAutofit fontScale="90000"/>
          </a:bodyPr>
          <a:lstStyle/>
          <a:p>
            <a:r>
              <a:rPr lang="fr-FR" dirty="0">
                <a:solidFill>
                  <a:srgbClr val="002060"/>
                </a:solidFill>
              </a:rPr>
              <a:t>9. Quelle formation </a:t>
            </a:r>
            <a:r>
              <a:rPr lang="fr-FR" dirty="0" smtClean="0">
                <a:solidFill>
                  <a:srgbClr val="002060"/>
                </a:solidFill>
              </a:rPr>
              <a:t>est requise des </a:t>
            </a:r>
            <a:r>
              <a:rPr lang="fr-FR" dirty="0">
                <a:solidFill>
                  <a:srgbClr val="002060"/>
                </a:solidFill>
              </a:rPr>
              <a:t>délégués </a:t>
            </a:r>
            <a:r>
              <a:rPr lang="fr-FR" dirty="0" smtClean="0">
                <a:solidFill>
                  <a:srgbClr val="002060"/>
                </a:solidFill>
              </a:rPr>
              <a:t>pour </a:t>
            </a:r>
            <a:r>
              <a:rPr lang="fr-FR" dirty="0">
                <a:solidFill>
                  <a:srgbClr val="002060"/>
                </a:solidFill>
              </a:rPr>
              <a:t>pouvoir exercer ces nouvelles compétences </a:t>
            </a:r>
            <a:endParaRPr lang="fr-FR" dirty="0"/>
          </a:p>
        </p:txBody>
      </p:sp>
      <p:sp>
        <p:nvSpPr>
          <p:cNvPr id="11" name="Espace réservé du texte 10"/>
          <p:cNvSpPr>
            <a:spLocks noGrp="1"/>
          </p:cNvSpPr>
          <p:nvPr>
            <p:ph type="body" sz="quarter" idx="14"/>
          </p:nvPr>
        </p:nvSpPr>
        <p:spPr>
          <a:xfrm>
            <a:off x="323850" y="1707654"/>
            <a:ext cx="8424334" cy="2712752"/>
          </a:xfrm>
        </p:spPr>
        <p:txBody>
          <a:bodyPr anchor="ctr"/>
          <a:lstStyle/>
          <a:p>
            <a:pPr marL="377825" lvl="0" indent="-285750">
              <a:buFont typeface="Arial" panose="020B0604020202020204" pitchFamily="34" charset="0"/>
              <a:buChar char="•"/>
            </a:pPr>
            <a:r>
              <a:rPr lang="fr-FR" sz="2000" dirty="0"/>
              <a:t>Formation pratique requise : </a:t>
            </a:r>
            <a:r>
              <a:rPr lang="fr-FR" sz="2000" i="1" dirty="0">
                <a:solidFill>
                  <a:schemeClr val="tx2">
                    <a:lumMod val="60000"/>
                    <a:lumOff val="40000"/>
                  </a:schemeClr>
                </a:solidFill>
              </a:rPr>
              <a:t>observation de n consultations médicales</a:t>
            </a:r>
            <a:endParaRPr lang="fr-FR" sz="2000" dirty="0">
              <a:solidFill>
                <a:schemeClr val="tx2">
                  <a:lumMod val="60000"/>
                  <a:lumOff val="40000"/>
                </a:schemeClr>
              </a:solidFill>
            </a:endParaRPr>
          </a:p>
          <a:p>
            <a:pPr marL="377825" lvl="0" indent="-285750">
              <a:buFont typeface="Arial" panose="020B0604020202020204" pitchFamily="34" charset="0"/>
              <a:buChar char="•"/>
            </a:pPr>
            <a:r>
              <a:rPr lang="fr-FR" sz="2000" dirty="0"/>
              <a:t>Modalités de </a:t>
            </a:r>
            <a:r>
              <a:rPr lang="fr-FR" sz="2000" dirty="0" smtClean="0"/>
              <a:t>validation par les délégants : </a:t>
            </a:r>
            <a:r>
              <a:rPr lang="fr-FR" sz="2000" i="1" dirty="0" smtClean="0">
                <a:solidFill>
                  <a:schemeClr val="tx2">
                    <a:lumMod val="60000"/>
                    <a:lumOff val="40000"/>
                  </a:schemeClr>
                </a:solidFill>
              </a:rPr>
              <a:t>par exemple QCM </a:t>
            </a:r>
            <a:r>
              <a:rPr lang="fr-FR" sz="2000" i="1" dirty="0">
                <a:solidFill>
                  <a:schemeClr val="tx2">
                    <a:lumMod val="60000"/>
                    <a:lumOff val="40000"/>
                  </a:schemeClr>
                </a:solidFill>
              </a:rPr>
              <a:t>portant sur les compétences acquises au cours de la </a:t>
            </a:r>
            <a:r>
              <a:rPr lang="fr-FR" sz="2000" i="1" dirty="0" smtClean="0">
                <a:solidFill>
                  <a:schemeClr val="tx2">
                    <a:lumMod val="60000"/>
                    <a:lumOff val="40000"/>
                  </a:schemeClr>
                </a:solidFill>
              </a:rPr>
              <a:t>formation, en cas de réponse incorrecte le délégant apporte </a:t>
            </a:r>
            <a:r>
              <a:rPr lang="fr-FR" sz="2000" i="1" dirty="0">
                <a:solidFill>
                  <a:schemeClr val="tx2">
                    <a:lumMod val="60000"/>
                    <a:lumOff val="40000"/>
                  </a:schemeClr>
                </a:solidFill>
              </a:rPr>
              <a:t>au délégué une information complémentaire et </a:t>
            </a:r>
            <a:r>
              <a:rPr lang="fr-FR" sz="2000" i="1" dirty="0" smtClean="0">
                <a:solidFill>
                  <a:schemeClr val="tx2">
                    <a:lumMod val="60000"/>
                    <a:lumOff val="40000"/>
                  </a:schemeClr>
                </a:solidFill>
              </a:rPr>
              <a:t>répond </a:t>
            </a:r>
            <a:r>
              <a:rPr lang="fr-FR" sz="2000" i="1" dirty="0">
                <a:solidFill>
                  <a:schemeClr val="tx2">
                    <a:lumMod val="60000"/>
                    <a:lumOff val="40000"/>
                  </a:schemeClr>
                </a:solidFill>
              </a:rPr>
              <a:t>à ses questions</a:t>
            </a:r>
          </a:p>
          <a:p>
            <a:pPr marL="377825" indent="-285750">
              <a:buFont typeface="Arial" panose="020B0604020202020204" pitchFamily="34" charset="0"/>
              <a:buChar char="•"/>
            </a:pPr>
            <a:r>
              <a:rPr lang="fr-FR" sz="2000" dirty="0"/>
              <a:t>Modalités de maintien des compétences : </a:t>
            </a:r>
            <a:r>
              <a:rPr lang="fr-FR" sz="2000" i="1" dirty="0">
                <a:solidFill>
                  <a:schemeClr val="tx2">
                    <a:lumMod val="60000"/>
                    <a:lumOff val="40000"/>
                  </a:schemeClr>
                </a:solidFill>
              </a:rPr>
              <a:t>par exemple nombre de prises en charge minimales annuelles dans le cadre du protocole</a:t>
            </a:r>
            <a:endParaRPr lang="fr-FR" sz="2000" dirty="0">
              <a:solidFill>
                <a:schemeClr val="tx2">
                  <a:lumMod val="60000"/>
                  <a:lumOff val="40000"/>
                </a:schemeClr>
              </a:solidFill>
            </a:endParaRPr>
          </a:p>
        </p:txBody>
      </p:sp>
      <p:sp>
        <p:nvSpPr>
          <p:cNvPr id="8" name="Espace réservé du pied de page 7"/>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1641791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10C140CD-8AED-46FF-A9A2-77308F3F39AE}" type="slidenum">
              <a:rPr lang="fr-FR" smtClean="0"/>
              <a:pPr/>
              <a:t>24</a:t>
            </a:fld>
            <a:endParaRPr lang="fr-FR" dirty="0"/>
          </a:p>
        </p:txBody>
      </p:sp>
      <p:sp>
        <p:nvSpPr>
          <p:cNvPr id="2" name="Espace réservé de la date 1"/>
          <p:cNvSpPr>
            <a:spLocks noGrp="1"/>
          </p:cNvSpPr>
          <p:nvPr>
            <p:ph type="dt" sz="half" idx="2"/>
          </p:nvPr>
        </p:nvSpPr>
        <p:spPr/>
        <p:txBody>
          <a:bodyPr/>
          <a:lstStyle/>
          <a:p>
            <a:fld id="{4EA19884-7A29-DC4E-9311-A62E54788E52}" type="datetime1">
              <a:rPr lang="fr-FR" smtClean="0"/>
              <a:t>18/01/2023</a:t>
            </a:fld>
            <a:endParaRPr lang="fr-FR" dirty="0"/>
          </a:p>
        </p:txBody>
      </p:sp>
      <p:sp>
        <p:nvSpPr>
          <p:cNvPr id="8" name="Titre 7"/>
          <p:cNvSpPr>
            <a:spLocks noGrp="1"/>
          </p:cNvSpPr>
          <p:nvPr>
            <p:ph type="title"/>
          </p:nvPr>
        </p:nvSpPr>
        <p:spPr>
          <a:xfrm>
            <a:off x="1524204" y="254284"/>
            <a:ext cx="6120929" cy="539991"/>
          </a:xfrm>
        </p:spPr>
        <p:txBody>
          <a:bodyPr/>
          <a:lstStyle/>
          <a:p>
            <a:r>
              <a:rPr lang="fr-FR" dirty="0" smtClean="0">
                <a:solidFill>
                  <a:schemeClr val="tx2"/>
                </a:solidFill>
              </a:rPr>
              <a:t>Deux profils types de chuteurs</a:t>
            </a:r>
            <a:endParaRPr lang="fr-FR" dirty="0">
              <a:solidFill>
                <a:schemeClr val="tx2"/>
              </a:solidFill>
            </a:endParaRPr>
          </a:p>
        </p:txBody>
      </p:sp>
      <p:sp>
        <p:nvSpPr>
          <p:cNvPr id="3" name="Espace réservé du pied de page 2"/>
          <p:cNvSpPr>
            <a:spLocks noGrp="1"/>
          </p:cNvSpPr>
          <p:nvPr>
            <p:ph type="ftr" sz="quarter" idx="3"/>
          </p:nvPr>
        </p:nvSpPr>
        <p:spPr/>
        <p:txBody>
          <a:bodyPr/>
          <a:lstStyle/>
          <a:p>
            <a:r>
              <a:rPr lang="fr-FR" smtClean="0"/>
              <a:t>Direction générale </a:t>
            </a:r>
          </a:p>
          <a:p>
            <a:r>
              <a:rPr lang="fr-FR" smtClean="0"/>
              <a:t>de l’offre de soins</a:t>
            </a:r>
            <a:endParaRPr lang="fr-FR" dirty="0"/>
          </a:p>
        </p:txBody>
      </p:sp>
      <p:pic>
        <p:nvPicPr>
          <p:cNvPr id="7" name="Image 6" descr="dp_plan-antichute-21-02-2022.pdf - Adobe Acrobat Reader 2020"/>
          <p:cNvPicPr>
            <a:picLocks noChangeAspect="1"/>
          </p:cNvPicPr>
          <p:nvPr/>
        </p:nvPicPr>
        <p:blipFill rotWithShape="1">
          <a:blip r:embed="rId2">
            <a:extLst>
              <a:ext uri="{28A0092B-C50C-407E-A947-70E740481C1C}">
                <a14:useLocalDpi xmlns:a14="http://schemas.microsoft.com/office/drawing/2010/main" val="0"/>
              </a:ext>
            </a:extLst>
          </a:blip>
          <a:srcRect l="6688" t="25133" r="30313" b="7579"/>
          <a:stretch/>
        </p:blipFill>
        <p:spPr>
          <a:xfrm>
            <a:off x="1129133" y="915537"/>
            <a:ext cx="6516000" cy="3746701"/>
          </a:xfrm>
          <a:prstGeom prst="rect">
            <a:avLst/>
          </a:prstGeom>
        </p:spPr>
      </p:pic>
    </p:spTree>
    <p:extLst>
      <p:ext uri="{BB962C8B-B14F-4D97-AF65-F5344CB8AC3E}">
        <p14:creationId xmlns:p14="http://schemas.microsoft.com/office/powerpoint/2010/main" val="1905524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323850" y="1923678"/>
            <a:ext cx="8424000" cy="2293224"/>
          </a:xfrm>
        </p:spPr>
        <p:txBody>
          <a:bodyPr/>
          <a:lstStyle/>
          <a:p>
            <a:pPr algn="ctr"/>
            <a:r>
              <a:rPr lang="fr-FR" dirty="0" smtClean="0"/>
              <a:t>Etape 3 : ORGANISER l’EQUIPE pour la mise en œuvre du protocole</a:t>
            </a:r>
            <a:endParaRPr lang="fr-FR"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25</a:t>
            </a:fld>
            <a:endParaRPr lang="fr-FR" dirty="0"/>
          </a:p>
        </p:txBody>
      </p:sp>
      <p:sp>
        <p:nvSpPr>
          <p:cNvPr id="5" name="Espace réservé du pied de page 4"/>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3367647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6" name="Titre 5"/>
          <p:cNvSpPr>
            <a:spLocks noGrp="1"/>
          </p:cNvSpPr>
          <p:nvPr>
            <p:ph type="title"/>
          </p:nvPr>
        </p:nvSpPr>
        <p:spPr>
          <a:xfrm>
            <a:off x="251520" y="701956"/>
            <a:ext cx="8424863" cy="789674"/>
          </a:xfrm>
        </p:spPr>
        <p:txBody>
          <a:bodyPr>
            <a:normAutofit/>
          </a:bodyPr>
          <a:lstStyle/>
          <a:p>
            <a:r>
              <a:rPr lang="fr-FR" dirty="0">
                <a:solidFill>
                  <a:schemeClr val="tx2"/>
                </a:solidFill>
              </a:rPr>
              <a:t>Q10. Comment assurer la continuité des soins et prévenir les risques liés à l‘application du protocole ?</a:t>
            </a:r>
          </a:p>
        </p:txBody>
      </p:sp>
      <p:sp>
        <p:nvSpPr>
          <p:cNvPr id="8" name="Espace réservé du texte 7"/>
          <p:cNvSpPr>
            <a:spLocks noGrp="1"/>
          </p:cNvSpPr>
          <p:nvPr>
            <p:ph type="body" sz="quarter" idx="14"/>
          </p:nvPr>
        </p:nvSpPr>
        <p:spPr>
          <a:xfrm>
            <a:off x="333105" y="1863924"/>
            <a:ext cx="8424334" cy="2918070"/>
          </a:xfrm>
        </p:spPr>
        <p:txBody>
          <a:bodyPr/>
          <a:lstStyle/>
          <a:p>
            <a:r>
              <a:rPr lang="fr-FR" sz="1600" dirty="0">
                <a:sym typeface="Symbol" panose="05050102010706020507" pitchFamily="18" charset="2"/>
              </a:rPr>
              <a:t></a:t>
            </a:r>
            <a:r>
              <a:rPr lang="fr-FR" sz="1600" dirty="0"/>
              <a:t> Comment l’arbre décisionnel est-il mis à disposition de tous les intervenants ?  Est-il prévu de l’intégrer au système d’information partagé de la </a:t>
            </a:r>
            <a:r>
              <a:rPr lang="fr-FR" sz="1600" dirty="0" smtClean="0"/>
              <a:t>CPTS s’il existe? Ou au système d’information du délégué ? </a:t>
            </a:r>
            <a:endParaRPr lang="fr-FR" sz="1600" dirty="0"/>
          </a:p>
          <a:p>
            <a:r>
              <a:rPr lang="fr-FR" sz="1600" dirty="0">
                <a:sym typeface="Symbol" panose="05050102010706020507" pitchFamily="18" charset="2"/>
              </a:rPr>
              <a:t></a:t>
            </a:r>
            <a:r>
              <a:rPr lang="fr-FR" sz="1600" dirty="0"/>
              <a:t> Quels </a:t>
            </a:r>
            <a:r>
              <a:rPr lang="fr-FR" sz="1600" dirty="0" smtClean="0"/>
              <a:t>outils sécurisés </a:t>
            </a:r>
            <a:r>
              <a:rPr lang="fr-FR" sz="1600" dirty="0"/>
              <a:t>pour </a:t>
            </a:r>
            <a:r>
              <a:rPr lang="fr-FR" sz="1600" dirty="0" smtClean="0"/>
              <a:t>partager l’information </a:t>
            </a:r>
            <a:r>
              <a:rPr lang="fr-FR" sz="1600" dirty="0"/>
              <a:t>et des données de santé entre délégants et délégués </a:t>
            </a:r>
            <a:r>
              <a:rPr lang="fr-FR" sz="1600" dirty="0" smtClean="0"/>
              <a:t>? </a:t>
            </a:r>
            <a:endParaRPr lang="fr-FR" sz="1600" dirty="0"/>
          </a:p>
          <a:p>
            <a:r>
              <a:rPr lang="fr-FR" sz="1600" dirty="0">
                <a:sym typeface="Symbol" panose="05050102010706020507" pitchFamily="18" charset="2"/>
              </a:rPr>
              <a:t></a:t>
            </a:r>
            <a:r>
              <a:rPr lang="fr-FR" sz="1600" dirty="0"/>
              <a:t> Quelles modalités de supervision par les délégants ?</a:t>
            </a:r>
          </a:p>
          <a:p>
            <a:r>
              <a:rPr lang="fr-FR" sz="1600" dirty="0">
                <a:sym typeface="Symbol" panose="05050102010706020507" pitchFamily="18" charset="2"/>
              </a:rPr>
              <a:t></a:t>
            </a:r>
            <a:r>
              <a:rPr lang="fr-FR" sz="1600" dirty="0"/>
              <a:t> Comment </a:t>
            </a:r>
            <a:r>
              <a:rPr lang="fr-FR" sz="1600" dirty="0" smtClean="0"/>
              <a:t>gérer </a:t>
            </a:r>
            <a:r>
              <a:rPr lang="fr-FR" sz="1600" dirty="0"/>
              <a:t>les situations d’urgences au cours de la prise en charge par le délégué (préciser les délais) ?</a:t>
            </a:r>
          </a:p>
          <a:p>
            <a:r>
              <a:rPr lang="fr-FR" sz="1600" dirty="0">
                <a:sym typeface="Symbol" panose="05050102010706020507" pitchFamily="18" charset="2"/>
              </a:rPr>
              <a:t></a:t>
            </a:r>
            <a:r>
              <a:rPr lang="fr-FR" sz="1600" dirty="0"/>
              <a:t> Quelle organisation en cas d’absence programmée et non programmée </a:t>
            </a:r>
            <a:r>
              <a:rPr lang="fr-FR" sz="1600" dirty="0" smtClean="0"/>
              <a:t>des délégants</a:t>
            </a:r>
            <a:r>
              <a:rPr lang="fr-FR" sz="1600" dirty="0"/>
              <a:t> ?</a:t>
            </a:r>
          </a:p>
          <a:p>
            <a:r>
              <a:rPr lang="fr-FR" sz="1600" dirty="0">
                <a:sym typeface="Symbol" panose="05050102010706020507" pitchFamily="18" charset="2"/>
              </a:rPr>
              <a:t></a:t>
            </a:r>
            <a:r>
              <a:rPr lang="fr-FR" sz="1600" dirty="0"/>
              <a:t> </a:t>
            </a:r>
            <a:r>
              <a:rPr lang="fr-FR" sz="1600" dirty="0" smtClean="0"/>
              <a:t>Quelle gestion en équipe des </a:t>
            </a:r>
            <a:r>
              <a:rPr lang="fr-FR" sz="1600" dirty="0"/>
              <a:t>événements indésirables (recueil, analyse…) </a:t>
            </a:r>
            <a:r>
              <a:rPr lang="fr-FR" sz="1600" dirty="0" smtClean="0"/>
              <a:t>?</a:t>
            </a:r>
            <a:endParaRPr lang="fr-FR" sz="1600" dirty="0"/>
          </a:p>
        </p:txBody>
      </p:sp>
      <p:sp>
        <p:nvSpPr>
          <p:cNvPr id="5" name="Espace réservé du pied de page 4"/>
          <p:cNvSpPr>
            <a:spLocks noGrp="1"/>
          </p:cNvSpPr>
          <p:nvPr>
            <p:ph type="ftr" sz="quarter" idx="3"/>
          </p:nvPr>
        </p:nvSpPr>
        <p:spPr/>
        <p:txBody>
          <a:bodyPr/>
          <a:lstStyle/>
          <a:p>
            <a:r>
              <a:rPr lang="fr-FR" smtClean="0"/>
              <a:t>Direction générale de l’offre de soins</a:t>
            </a:r>
            <a:endParaRPr lang="fr-FR" dirty="0"/>
          </a:p>
        </p:txBody>
      </p:sp>
      <p:sp>
        <p:nvSpPr>
          <p:cNvPr id="4" name="Espace réservé du numéro de diapositive 3"/>
          <p:cNvSpPr>
            <a:spLocks noGrp="1"/>
          </p:cNvSpPr>
          <p:nvPr>
            <p:ph type="sldNum" sz="quarter" idx="4294967295"/>
          </p:nvPr>
        </p:nvSpPr>
        <p:spPr>
          <a:xfrm>
            <a:off x="7794625" y="4783138"/>
            <a:ext cx="1349375" cy="360362"/>
          </a:xfrm>
        </p:spPr>
        <p:txBody>
          <a:bodyPr/>
          <a:lstStyle/>
          <a:p>
            <a:fld id="{733122C9-A0B9-462F-8757-0847AD287B63}" type="slidenum">
              <a:rPr lang="fr-FR" smtClean="0"/>
              <a:pPr/>
              <a:t>26</a:t>
            </a:fld>
            <a:endParaRPr lang="fr-FR" dirty="0"/>
          </a:p>
        </p:txBody>
      </p:sp>
      <p:sp>
        <p:nvSpPr>
          <p:cNvPr id="7" name="Espace réservé du texte 3"/>
          <p:cNvSpPr>
            <a:spLocks noGrp="1"/>
          </p:cNvSpPr>
          <p:nvPr>
            <p:ph type="body" sz="quarter" idx="13"/>
          </p:nvPr>
        </p:nvSpPr>
        <p:spPr>
          <a:xfrm>
            <a:off x="332825" y="1523044"/>
            <a:ext cx="8424614" cy="242951"/>
          </a:xfrm>
        </p:spPr>
        <p:txBody>
          <a:bodyPr/>
          <a:lstStyle/>
          <a:p>
            <a:pPr algn="ctr"/>
            <a:r>
              <a:rPr lang="fr-FR" dirty="0" smtClean="0"/>
              <a:t>Se reporter au protocole national et à la maquette des protocoles locaux </a:t>
            </a:r>
            <a:endParaRPr lang="fr-FR" dirty="0"/>
          </a:p>
        </p:txBody>
      </p:sp>
    </p:spTree>
    <p:extLst>
      <p:ext uri="{BB962C8B-B14F-4D97-AF65-F5344CB8AC3E}">
        <p14:creationId xmlns:p14="http://schemas.microsoft.com/office/powerpoint/2010/main" val="1174348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27</a:t>
            </a:fld>
            <a:endParaRPr lang="fr-FR" dirty="0"/>
          </a:p>
        </p:txBody>
      </p:sp>
      <p:sp>
        <p:nvSpPr>
          <p:cNvPr id="5" name="Espace réservé du pied de page 4"/>
          <p:cNvSpPr>
            <a:spLocks noGrp="1"/>
          </p:cNvSpPr>
          <p:nvPr>
            <p:ph type="ftr" sz="quarter" idx="3"/>
          </p:nvPr>
        </p:nvSpPr>
        <p:spPr/>
        <p:txBody>
          <a:bodyPr/>
          <a:lstStyle/>
          <a:p>
            <a:r>
              <a:rPr lang="fr-FR" smtClean="0"/>
              <a:t>Direction générale de l’offre de soins</a:t>
            </a:r>
            <a:endParaRPr lang="fr-FR" dirty="0"/>
          </a:p>
        </p:txBody>
      </p:sp>
      <p:pic>
        <p:nvPicPr>
          <p:cNvPr id="7" name="Image 6" descr="Modèle protocole local 01_2023.docx - Word"/>
          <p:cNvPicPr>
            <a:picLocks noChangeAspect="1"/>
          </p:cNvPicPr>
          <p:nvPr/>
        </p:nvPicPr>
        <p:blipFill rotWithShape="1">
          <a:blip r:embed="rId2">
            <a:extLst>
              <a:ext uri="{28A0092B-C50C-407E-A947-70E740481C1C}">
                <a14:useLocalDpi xmlns:a14="http://schemas.microsoft.com/office/drawing/2010/main" val="0"/>
              </a:ext>
            </a:extLst>
          </a:blip>
          <a:srcRect l="36612" t="22206" r="23226" b="6116"/>
          <a:stretch/>
        </p:blipFill>
        <p:spPr>
          <a:xfrm>
            <a:off x="3851920" y="470561"/>
            <a:ext cx="4608000" cy="4427288"/>
          </a:xfrm>
          <a:prstGeom prst="rect">
            <a:avLst/>
          </a:prstGeom>
        </p:spPr>
      </p:pic>
      <p:sp>
        <p:nvSpPr>
          <p:cNvPr id="8" name="ZoneTexte 7"/>
          <p:cNvSpPr txBox="1"/>
          <p:nvPr/>
        </p:nvSpPr>
        <p:spPr>
          <a:xfrm>
            <a:off x="1023618" y="1419622"/>
            <a:ext cx="1825174" cy="2554545"/>
          </a:xfrm>
          <a:prstGeom prst="rect">
            <a:avLst/>
          </a:prstGeom>
          <a:noFill/>
        </p:spPr>
        <p:txBody>
          <a:bodyPr wrap="square" rtlCol="0">
            <a:spAutoFit/>
          </a:bodyPr>
          <a:lstStyle/>
          <a:p>
            <a:r>
              <a:rPr lang="fr-FR" sz="2000" b="1" dirty="0" smtClean="0">
                <a:solidFill>
                  <a:schemeClr val="tx2"/>
                </a:solidFill>
              </a:rPr>
              <a:t>Maquette de protocole local: organisation de l’équipe pour la mise en œuvre du protocole</a:t>
            </a:r>
            <a:endParaRPr lang="fr-FR" sz="2000" b="1" dirty="0">
              <a:solidFill>
                <a:schemeClr val="tx2"/>
              </a:solidFill>
            </a:endParaRPr>
          </a:p>
        </p:txBody>
      </p:sp>
      <p:cxnSp>
        <p:nvCxnSpPr>
          <p:cNvPr id="10" name="Connecteur droit 9"/>
          <p:cNvCxnSpPr/>
          <p:nvPr/>
        </p:nvCxnSpPr>
        <p:spPr>
          <a:xfrm>
            <a:off x="2724766" y="2686320"/>
            <a:ext cx="112715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212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28</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a:xfrm>
            <a:off x="323850" y="1248679"/>
            <a:ext cx="8496621" cy="458975"/>
          </a:xfrm>
        </p:spPr>
        <p:txBody>
          <a:bodyPr/>
          <a:lstStyle/>
          <a:p>
            <a:pPr algn="ctr"/>
            <a:r>
              <a:rPr lang="fr-FR" dirty="0" smtClean="0"/>
              <a:t>Cinq indicateurs obligatoires doivent être renseignés annuellement auprès de l’ARS   D’autres </a:t>
            </a:r>
            <a:r>
              <a:rPr lang="fr-FR" dirty="0"/>
              <a:t>indicateurs </a:t>
            </a:r>
            <a:r>
              <a:rPr lang="fr-FR" dirty="0" smtClean="0"/>
              <a:t>peuvent </a:t>
            </a:r>
            <a:r>
              <a:rPr lang="fr-FR" dirty="0"/>
              <a:t>être ajoutés par la </a:t>
            </a:r>
            <a:r>
              <a:rPr lang="fr-FR" dirty="0" smtClean="0"/>
              <a:t>structure pour </a:t>
            </a:r>
            <a:r>
              <a:rPr lang="fr-FR" dirty="0"/>
              <a:t>ses propres besoins d’évaluation </a:t>
            </a:r>
            <a:endParaRPr lang="fr-FR" dirty="0" smtClean="0"/>
          </a:p>
          <a:p>
            <a:endParaRPr lang="fr-FR" dirty="0"/>
          </a:p>
        </p:txBody>
      </p:sp>
      <p:sp>
        <p:nvSpPr>
          <p:cNvPr id="5" name="Titre 4"/>
          <p:cNvSpPr>
            <a:spLocks noGrp="1"/>
          </p:cNvSpPr>
          <p:nvPr>
            <p:ph type="title"/>
          </p:nvPr>
        </p:nvSpPr>
        <p:spPr/>
        <p:txBody>
          <a:bodyPr/>
          <a:lstStyle/>
          <a:p>
            <a:r>
              <a:rPr lang="fr-FR" dirty="0">
                <a:solidFill>
                  <a:schemeClr val="tx2"/>
                </a:solidFill>
              </a:rPr>
              <a:t>Q11. Quels indicateurs </a:t>
            </a:r>
            <a:r>
              <a:rPr lang="fr-FR" dirty="0" smtClean="0">
                <a:solidFill>
                  <a:schemeClr val="tx2"/>
                </a:solidFill>
              </a:rPr>
              <a:t>de suivi ?</a:t>
            </a:r>
            <a:endParaRPr lang="fr-FR" dirty="0">
              <a:solidFill>
                <a:schemeClr val="tx2"/>
              </a:solidFill>
            </a:endParaRPr>
          </a:p>
        </p:txBody>
      </p:sp>
      <p:sp>
        <p:nvSpPr>
          <p:cNvPr id="6" name="Espace réservé du texte 5"/>
          <p:cNvSpPr>
            <a:spLocks noGrp="1"/>
          </p:cNvSpPr>
          <p:nvPr>
            <p:ph type="body" sz="quarter" idx="14"/>
          </p:nvPr>
        </p:nvSpPr>
        <p:spPr>
          <a:xfrm>
            <a:off x="323850" y="1851670"/>
            <a:ext cx="8424334" cy="2808312"/>
          </a:xfrm>
        </p:spPr>
        <p:txBody>
          <a:bodyPr anchor="ctr"/>
          <a:lstStyle/>
          <a:p>
            <a:pPr marL="377825" indent="-285750">
              <a:buFont typeface="Symbol" panose="05050102010706020507" pitchFamily="18" charset="2"/>
              <a:buChar char="·"/>
            </a:pPr>
            <a:r>
              <a:rPr lang="fr-FR" sz="1600" dirty="0" smtClean="0"/>
              <a:t>Nombre </a:t>
            </a:r>
            <a:r>
              <a:rPr lang="fr-FR" sz="1600" dirty="0"/>
              <a:t>de patients effectivement pris en charge au titre du protocole </a:t>
            </a:r>
            <a:endParaRPr lang="fr-FR" sz="1600" dirty="0" smtClean="0"/>
          </a:p>
          <a:p>
            <a:pPr marL="377825" indent="-285750">
              <a:buFont typeface="Symbol" panose="05050102010706020507" pitchFamily="18" charset="2"/>
              <a:buChar char="·"/>
            </a:pPr>
            <a:r>
              <a:rPr lang="fr-FR" sz="1600" dirty="0" smtClean="0"/>
              <a:t>Taux </a:t>
            </a:r>
            <a:r>
              <a:rPr lang="fr-FR" sz="1600" dirty="0"/>
              <a:t>de reprise par le délégant : nombre d’actes réalisés par le délégant sur appel du délégué/nombre d’actes réalisés par le délégué </a:t>
            </a:r>
            <a:endParaRPr lang="fr-FR" sz="1600" dirty="0" smtClean="0"/>
          </a:p>
          <a:p>
            <a:pPr marL="377825" indent="-285750">
              <a:buFont typeface="Symbol" panose="05050102010706020507" pitchFamily="18" charset="2"/>
              <a:buChar char="·"/>
            </a:pPr>
            <a:r>
              <a:rPr lang="fr-FR" sz="1600" dirty="0" smtClean="0"/>
              <a:t>Taux </a:t>
            </a:r>
            <a:r>
              <a:rPr lang="fr-FR" sz="1600" dirty="0"/>
              <a:t>d’EI déclarés : nombre d’événements indésirables déclarés/nombre d’actes réalisés par le </a:t>
            </a:r>
            <a:r>
              <a:rPr lang="fr-FR" sz="1600" dirty="0" smtClean="0"/>
              <a:t>délégué</a:t>
            </a:r>
          </a:p>
          <a:p>
            <a:pPr marL="377825" indent="-285750">
              <a:buFont typeface="Symbol" panose="05050102010706020507" pitchFamily="18" charset="2"/>
              <a:buChar char="·"/>
            </a:pPr>
            <a:r>
              <a:rPr lang="fr-FR" sz="1600" dirty="0" smtClean="0"/>
              <a:t>Nombre </a:t>
            </a:r>
            <a:r>
              <a:rPr lang="fr-FR" sz="1600" dirty="0"/>
              <a:t>d’EIG déclarés (suspension ou arrêt du protocole si &gt;0) : </a:t>
            </a:r>
            <a:endParaRPr lang="fr-FR" sz="1600" dirty="0" smtClean="0"/>
          </a:p>
          <a:p>
            <a:pPr marL="377825" indent="-285750">
              <a:buFont typeface="Symbol" panose="05050102010706020507" pitchFamily="18" charset="2"/>
              <a:buChar char="·"/>
            </a:pPr>
            <a:r>
              <a:rPr lang="fr-FR" sz="1600" dirty="0" smtClean="0"/>
              <a:t>Taux </a:t>
            </a:r>
            <a:r>
              <a:rPr lang="fr-FR" sz="1600" dirty="0"/>
              <a:t>de satisfaction des professionnels de santé : nombre de professionnels ayant répondu « satisfait » ou « très satisfait » </a:t>
            </a:r>
            <a:r>
              <a:rPr lang="fr-FR" sz="1600" dirty="0" smtClean="0"/>
              <a:t>à un questionnaire dédié / nombre </a:t>
            </a:r>
            <a:r>
              <a:rPr lang="fr-FR" sz="1600" dirty="0"/>
              <a:t>de professionnels ayant exprimé leur niveau de satisfaction au moyen </a:t>
            </a:r>
            <a:r>
              <a:rPr lang="fr-FR" sz="1600" dirty="0" smtClean="0"/>
              <a:t>du questionnaire</a:t>
            </a:r>
            <a:r>
              <a:rPr lang="fr-FR" sz="1600" dirty="0"/>
              <a:t> </a:t>
            </a:r>
            <a:endParaRPr lang="fr-FR" sz="1200" dirty="0"/>
          </a:p>
        </p:txBody>
      </p:sp>
      <p:sp>
        <p:nvSpPr>
          <p:cNvPr id="7" name="Espace réservé du pied de page 6"/>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174740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29</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a:xfrm>
            <a:off x="323850" y="632749"/>
            <a:ext cx="8424863" cy="539991"/>
          </a:xfrm>
        </p:spPr>
        <p:txBody>
          <a:bodyPr/>
          <a:lstStyle/>
          <a:p>
            <a:r>
              <a:rPr lang="fr-FR" dirty="0">
                <a:solidFill>
                  <a:schemeClr val="tx2"/>
                </a:solidFill>
              </a:rPr>
              <a:t>Q12. Comment organiser en pratique l’inclusion ?</a:t>
            </a:r>
          </a:p>
        </p:txBody>
      </p:sp>
      <p:sp>
        <p:nvSpPr>
          <p:cNvPr id="6" name="Espace réservé du texte 5"/>
          <p:cNvSpPr>
            <a:spLocks noGrp="1"/>
          </p:cNvSpPr>
          <p:nvPr>
            <p:ph type="body" sz="quarter" idx="14"/>
          </p:nvPr>
        </p:nvSpPr>
        <p:spPr>
          <a:xfrm>
            <a:off x="323850" y="1555921"/>
            <a:ext cx="8424334" cy="2880320"/>
          </a:xfrm>
        </p:spPr>
        <p:txBody>
          <a:bodyPr anchor="ctr"/>
          <a:lstStyle/>
          <a:p>
            <a:pPr marL="377825" indent="-285750">
              <a:buFont typeface="Symbol" panose="05050102010706020507" pitchFamily="18" charset="2"/>
              <a:buChar char="·"/>
            </a:pPr>
            <a:r>
              <a:rPr lang="fr-FR" sz="1800" dirty="0" smtClean="0"/>
              <a:t>Qui </a:t>
            </a:r>
            <a:r>
              <a:rPr lang="fr-FR" sz="1800" dirty="0"/>
              <a:t>informe le patient du protocole et lui propose </a:t>
            </a:r>
            <a:r>
              <a:rPr lang="fr-FR" sz="1800" dirty="0" smtClean="0"/>
              <a:t>l’inclusion?</a:t>
            </a:r>
            <a:r>
              <a:rPr lang="fr-FR" sz="1800" dirty="0"/>
              <a:t> </a:t>
            </a:r>
            <a:r>
              <a:rPr lang="fr-FR" sz="1800" i="1" dirty="0" smtClean="0">
                <a:solidFill>
                  <a:schemeClr val="tx2">
                    <a:lumMod val="60000"/>
                    <a:lumOff val="40000"/>
                  </a:schemeClr>
                </a:solidFill>
              </a:rPr>
              <a:t>Ce </a:t>
            </a:r>
            <a:r>
              <a:rPr lang="fr-FR" sz="1800" i="1" dirty="0">
                <a:solidFill>
                  <a:schemeClr val="tx2">
                    <a:lumMod val="60000"/>
                    <a:lumOff val="40000"/>
                  </a:schemeClr>
                </a:solidFill>
              </a:rPr>
              <a:t>doit être un professionnel de </a:t>
            </a:r>
            <a:r>
              <a:rPr lang="fr-FR" sz="1800" i="1" dirty="0" smtClean="0">
                <a:solidFill>
                  <a:schemeClr val="tx2">
                    <a:lumMod val="60000"/>
                    <a:lumOff val="40000"/>
                  </a:schemeClr>
                </a:solidFill>
              </a:rPr>
              <a:t>santé, ici plutôt le médecin délégant</a:t>
            </a:r>
          </a:p>
          <a:p>
            <a:pPr marL="377825" indent="-285750">
              <a:buFont typeface="Symbol" panose="05050102010706020507" pitchFamily="18" charset="2"/>
              <a:buChar char="·"/>
            </a:pPr>
            <a:r>
              <a:rPr lang="fr-FR" sz="1800" dirty="0" smtClean="0"/>
              <a:t>Elaborer une grille </a:t>
            </a:r>
            <a:r>
              <a:rPr lang="fr-FR" sz="1800" dirty="0"/>
              <a:t>de vérification de l’éligibilité au protocole établie d’après la liste des critères d’inclusion </a:t>
            </a:r>
            <a:r>
              <a:rPr lang="fr-FR" sz="1800" u="sng" dirty="0"/>
              <a:t>et d’exclusion </a:t>
            </a:r>
            <a:r>
              <a:rPr lang="fr-FR" sz="1800" dirty="0"/>
              <a:t>au </a:t>
            </a:r>
            <a:r>
              <a:rPr lang="fr-FR" sz="1800" dirty="0" smtClean="0"/>
              <a:t>protocole</a:t>
            </a:r>
            <a:endParaRPr lang="fr-FR" sz="1800" i="1" dirty="0" smtClean="0">
              <a:solidFill>
                <a:schemeClr val="tx2">
                  <a:lumMod val="60000"/>
                  <a:lumOff val="40000"/>
                </a:schemeClr>
              </a:solidFill>
            </a:endParaRPr>
          </a:p>
          <a:p>
            <a:pPr marL="377825" indent="-285750">
              <a:buFont typeface="Symbol" panose="05050102010706020507" pitchFamily="18" charset="2"/>
              <a:buChar char="·"/>
            </a:pPr>
            <a:r>
              <a:rPr lang="fr-FR" sz="1800" dirty="0" smtClean="0"/>
              <a:t>Elaborer une fiche </a:t>
            </a:r>
            <a:r>
              <a:rPr lang="fr-FR" sz="1800" dirty="0"/>
              <a:t>type d’information et de recueil du consentement du patient </a:t>
            </a:r>
            <a:r>
              <a:rPr lang="fr-FR" sz="1800" i="1" dirty="0" smtClean="0">
                <a:solidFill>
                  <a:schemeClr val="tx2">
                    <a:lumMod val="60000"/>
                    <a:lumOff val="40000"/>
                  </a:schemeClr>
                </a:solidFill>
              </a:rPr>
              <a:t>L’accord </a:t>
            </a:r>
            <a:r>
              <a:rPr lang="fr-FR" sz="1800" i="1" dirty="0">
                <a:solidFill>
                  <a:schemeClr val="tx2">
                    <a:lumMod val="60000"/>
                    <a:lumOff val="40000"/>
                  </a:schemeClr>
                </a:solidFill>
              </a:rPr>
              <a:t>écrit </a:t>
            </a:r>
            <a:r>
              <a:rPr lang="fr-FR" sz="1800" i="1" dirty="0" smtClean="0">
                <a:solidFill>
                  <a:schemeClr val="tx2">
                    <a:lumMod val="60000"/>
                    <a:lumOff val="40000"/>
                  </a:schemeClr>
                </a:solidFill>
              </a:rPr>
              <a:t>du patient ou de son ayant droit n’est </a:t>
            </a:r>
            <a:r>
              <a:rPr lang="fr-FR" sz="1800" i="1" dirty="0">
                <a:solidFill>
                  <a:schemeClr val="tx2">
                    <a:lumMod val="60000"/>
                    <a:lumOff val="40000"/>
                  </a:schemeClr>
                </a:solidFill>
              </a:rPr>
              <a:t>pas obligatoire sous réserve que l’accord oral soit tracé dans le dossier médical</a:t>
            </a:r>
            <a:endParaRPr lang="fr-FR" sz="1800" dirty="0">
              <a:solidFill>
                <a:schemeClr val="tx2">
                  <a:lumMod val="60000"/>
                  <a:lumOff val="40000"/>
                </a:schemeClr>
              </a:solidFill>
            </a:endParaRPr>
          </a:p>
          <a:p>
            <a:pPr algn="ctr"/>
            <a:r>
              <a:rPr lang="fr-FR" sz="1800" dirty="0" smtClean="0"/>
              <a:t>Des exemples </a:t>
            </a:r>
            <a:r>
              <a:rPr lang="fr-FR" sz="1800" dirty="0"/>
              <a:t>de grille </a:t>
            </a:r>
            <a:r>
              <a:rPr lang="fr-FR" sz="1800" dirty="0" smtClean="0"/>
              <a:t>et de fiche d’information sont fournis </a:t>
            </a:r>
            <a:r>
              <a:rPr lang="fr-FR" sz="1800" dirty="0"/>
              <a:t>dans la maquette de protocole téléchargeable sur le site du ministère</a:t>
            </a:r>
          </a:p>
        </p:txBody>
      </p:sp>
      <p:sp>
        <p:nvSpPr>
          <p:cNvPr id="7" name="Espace réservé du pied de page 6"/>
          <p:cNvSpPr>
            <a:spLocks noGrp="1"/>
          </p:cNvSpPr>
          <p:nvPr>
            <p:ph type="ftr" sz="quarter" idx="3"/>
          </p:nvPr>
        </p:nvSpPr>
        <p:spPr/>
        <p:txBody>
          <a:bodyPr/>
          <a:lstStyle/>
          <a:p>
            <a:r>
              <a:rPr lang="fr-FR" smtClean="0"/>
              <a:t>Direction générale de l’offre de soins</a:t>
            </a:r>
            <a:endParaRPr lang="fr-FR" dirty="0"/>
          </a:p>
        </p:txBody>
      </p:sp>
    </p:spTree>
    <p:extLst>
      <p:ext uri="{BB962C8B-B14F-4D97-AF65-F5344CB8AC3E}">
        <p14:creationId xmlns:p14="http://schemas.microsoft.com/office/powerpoint/2010/main" val="441409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2"/>
          </p:nvPr>
        </p:nvSpPr>
        <p:spPr/>
        <p:txBody>
          <a:bodyPr/>
          <a:lstStyle/>
          <a:p>
            <a:fld id="{5E6183FC-BA60-7C49-ABF3-B50982741576}" type="datetime1">
              <a:rPr lang="fr-FR" cap="all" smtClean="0"/>
              <a:pPr/>
              <a:t>18/01/2023</a:t>
            </a:fld>
            <a:endParaRPr lang="fr-FR" cap="all" dirty="0"/>
          </a:p>
        </p:txBody>
      </p:sp>
      <p:sp>
        <p:nvSpPr>
          <p:cNvPr id="9" name="Espace réservé du pied de page 8"/>
          <p:cNvSpPr>
            <a:spLocks noGrp="1"/>
          </p:cNvSpPr>
          <p:nvPr>
            <p:ph type="ftr" sz="quarter" idx="3"/>
          </p:nvPr>
        </p:nvSpPr>
        <p:spPr/>
        <p:txBody>
          <a:bodyPr/>
          <a:lstStyle/>
          <a:p>
            <a:r>
              <a:rPr lang="fr-FR" smtClean="0"/>
              <a:t>Direction générale de l’offre de soins</a:t>
            </a:r>
            <a:endParaRPr lang="fr-FR" dirty="0"/>
          </a:p>
        </p:txBody>
      </p:sp>
      <p:sp>
        <p:nvSpPr>
          <p:cNvPr id="2" name="Espace réservé du numéro de diapositive 1"/>
          <p:cNvSpPr>
            <a:spLocks noGrp="1"/>
          </p:cNvSpPr>
          <p:nvPr>
            <p:ph type="sldNum" sz="quarter" idx="4294967295"/>
          </p:nvPr>
        </p:nvSpPr>
        <p:spPr>
          <a:xfrm>
            <a:off x="7794625" y="4783138"/>
            <a:ext cx="1349375" cy="360362"/>
          </a:xfrm>
        </p:spPr>
        <p:txBody>
          <a:bodyPr/>
          <a:lstStyle/>
          <a:p>
            <a:fld id="{733122C9-A0B9-462F-8757-0847AD287B63}" type="slidenum">
              <a:rPr lang="fr-FR" smtClean="0"/>
              <a:pPr/>
              <a:t>3</a:t>
            </a:fld>
            <a:endParaRPr lang="fr-FR" dirty="0"/>
          </a:p>
        </p:txBody>
      </p:sp>
      <p:graphicFrame>
        <p:nvGraphicFramePr>
          <p:cNvPr id="11" name="Tableau 10"/>
          <p:cNvGraphicFramePr>
            <a:graphicFrameLocks noGrp="1"/>
          </p:cNvGraphicFramePr>
          <p:nvPr>
            <p:extLst/>
          </p:nvPr>
        </p:nvGraphicFramePr>
        <p:xfrm>
          <a:off x="0" y="51469"/>
          <a:ext cx="9144001" cy="5093240"/>
        </p:xfrm>
        <a:graphic>
          <a:graphicData uri="http://schemas.openxmlformats.org/drawingml/2006/table">
            <a:tbl>
              <a:tblPr firstRow="1" firstCol="1" bandRow="1">
                <a:tableStyleId>{5C22544A-7EE6-4342-B048-85BDC9FD1C3A}</a:tableStyleId>
              </a:tblPr>
              <a:tblGrid>
                <a:gridCol w="2169499">
                  <a:extLst>
                    <a:ext uri="{9D8B030D-6E8A-4147-A177-3AD203B41FA5}">
                      <a16:colId xmlns:a16="http://schemas.microsoft.com/office/drawing/2014/main" val="3012660296"/>
                    </a:ext>
                  </a:extLst>
                </a:gridCol>
                <a:gridCol w="3405619">
                  <a:extLst>
                    <a:ext uri="{9D8B030D-6E8A-4147-A177-3AD203B41FA5}">
                      <a16:colId xmlns:a16="http://schemas.microsoft.com/office/drawing/2014/main" val="1589354506"/>
                    </a:ext>
                  </a:extLst>
                </a:gridCol>
                <a:gridCol w="3568883">
                  <a:extLst>
                    <a:ext uri="{9D8B030D-6E8A-4147-A177-3AD203B41FA5}">
                      <a16:colId xmlns:a16="http://schemas.microsoft.com/office/drawing/2014/main" val="2596971917"/>
                    </a:ext>
                  </a:extLst>
                </a:gridCol>
              </a:tblGrid>
              <a:tr h="438291">
                <a:tc>
                  <a:txBody>
                    <a:bodyPr/>
                    <a:lstStyle/>
                    <a:p>
                      <a:pPr>
                        <a:lnSpc>
                          <a:spcPct val="125000"/>
                        </a:lnSpc>
                        <a:spcAft>
                          <a:spcPts val="0"/>
                        </a:spcAft>
                      </a:pPr>
                      <a:r>
                        <a:rPr lang="fr-FR" sz="1100" dirty="0">
                          <a:effectLst/>
                          <a:latin typeface="+mn-lt"/>
                        </a:rPr>
                        <a:t>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ctr">
                        <a:lnSpc>
                          <a:spcPct val="125000"/>
                        </a:lnSpc>
                        <a:spcAft>
                          <a:spcPts val="0"/>
                        </a:spcAft>
                      </a:pPr>
                      <a:r>
                        <a:rPr lang="fr-FR" sz="1100" dirty="0" smtClean="0">
                          <a:effectLst/>
                          <a:latin typeface="+mn-lt"/>
                        </a:rPr>
                        <a:t>Protocoles </a:t>
                      </a:r>
                      <a:r>
                        <a:rPr lang="fr-FR" sz="1100" dirty="0">
                          <a:effectLst/>
                          <a:latin typeface="+mn-lt"/>
                        </a:rPr>
                        <a:t>nationaux de coopération</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ctr">
                        <a:lnSpc>
                          <a:spcPct val="125000"/>
                        </a:lnSpc>
                        <a:spcAft>
                          <a:spcPts val="0"/>
                        </a:spcAft>
                      </a:pPr>
                      <a:r>
                        <a:rPr lang="fr-FR" sz="1100" dirty="0">
                          <a:effectLst/>
                          <a:latin typeface="+mn-lt"/>
                        </a:rPr>
                        <a:t>Protocoles </a:t>
                      </a:r>
                      <a:r>
                        <a:rPr lang="fr-FR" sz="1100" dirty="0" smtClean="0">
                          <a:effectLst/>
                          <a:latin typeface="+mn-lt"/>
                        </a:rPr>
                        <a:t>locaux</a:t>
                      </a:r>
                      <a:r>
                        <a:rPr lang="fr-FR" sz="1100" dirty="0">
                          <a:effectLst/>
                          <a:latin typeface="+mn-lt"/>
                        </a:rPr>
                        <a:t>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2499219881"/>
                  </a:ext>
                </a:extLst>
              </a:tr>
              <a:tr h="438291">
                <a:tc>
                  <a:txBody>
                    <a:bodyPr/>
                    <a:lstStyle/>
                    <a:p>
                      <a:pPr>
                        <a:lnSpc>
                          <a:spcPct val="125000"/>
                        </a:lnSpc>
                        <a:spcAft>
                          <a:spcPts val="0"/>
                        </a:spcAft>
                      </a:pPr>
                      <a:r>
                        <a:rPr lang="fr-FR" sz="1100" dirty="0">
                          <a:effectLst/>
                          <a:latin typeface="+mn-lt"/>
                        </a:rPr>
                        <a:t>Thème</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Déterminé par le CNCI en tenant compte des propositions des CNP</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Libre au choix des équipes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221041398"/>
                  </a:ext>
                </a:extLst>
              </a:tr>
              <a:tr h="899185">
                <a:tc>
                  <a:txBody>
                    <a:bodyPr/>
                    <a:lstStyle/>
                    <a:p>
                      <a:pPr>
                        <a:lnSpc>
                          <a:spcPct val="125000"/>
                        </a:lnSpc>
                        <a:spcAft>
                          <a:spcPts val="0"/>
                        </a:spcAft>
                      </a:pPr>
                      <a:r>
                        <a:rPr lang="fr-FR" sz="1100" dirty="0">
                          <a:effectLst/>
                          <a:latin typeface="+mn-lt"/>
                        </a:rPr>
                        <a:t>Cadre d’élaboration et de validation</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Réponse à un appel à manifestation d’intérêt publié par le ministère</a:t>
                      </a:r>
                    </a:p>
                    <a:p>
                      <a:pPr algn="just">
                        <a:lnSpc>
                          <a:spcPct val="125000"/>
                        </a:lnSpc>
                        <a:spcAft>
                          <a:spcPts val="0"/>
                        </a:spcAft>
                      </a:pPr>
                      <a:r>
                        <a:rPr lang="fr-FR" sz="1100" b="1" dirty="0" smtClean="0">
                          <a:solidFill>
                            <a:schemeClr val="bg2">
                              <a:lumMod val="50000"/>
                            </a:schemeClr>
                          </a:solidFill>
                          <a:effectLst/>
                          <a:latin typeface="+mn-lt"/>
                        </a:rPr>
                        <a:t>Autorisation </a:t>
                      </a:r>
                      <a:r>
                        <a:rPr lang="fr-FR" sz="1100" b="1" dirty="0">
                          <a:solidFill>
                            <a:schemeClr val="bg2">
                              <a:lumMod val="50000"/>
                            </a:schemeClr>
                          </a:solidFill>
                          <a:effectLst/>
                          <a:latin typeface="+mn-lt"/>
                        </a:rPr>
                        <a:t>nationale </a:t>
                      </a:r>
                      <a:r>
                        <a:rPr lang="fr-FR" sz="1100" dirty="0">
                          <a:effectLst/>
                          <a:latin typeface="+mn-lt"/>
                        </a:rPr>
                        <a:t>par arrêté ministériel </a:t>
                      </a:r>
                      <a:r>
                        <a:rPr lang="fr-FR" sz="1100" dirty="0" smtClean="0">
                          <a:effectLst/>
                          <a:latin typeface="+mn-lt"/>
                        </a:rPr>
                        <a:t>après avis de la HAS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A l’initiative des équipes </a:t>
                      </a:r>
                    </a:p>
                    <a:p>
                      <a:pPr algn="just">
                        <a:lnSpc>
                          <a:spcPct val="125000"/>
                        </a:lnSpc>
                        <a:spcAft>
                          <a:spcPts val="0"/>
                        </a:spcAft>
                      </a:pPr>
                      <a:r>
                        <a:rPr lang="fr-FR" sz="1100" dirty="0">
                          <a:effectLst/>
                          <a:latin typeface="+mn-lt"/>
                        </a:rPr>
                        <a:t>Au </a:t>
                      </a:r>
                      <a:r>
                        <a:rPr lang="fr-FR" sz="1100" b="1" dirty="0">
                          <a:solidFill>
                            <a:schemeClr val="bg2">
                              <a:lumMod val="50000"/>
                            </a:schemeClr>
                          </a:solidFill>
                          <a:effectLst/>
                          <a:latin typeface="+mn-lt"/>
                        </a:rPr>
                        <a:t>seul usage de la structure promotrice</a:t>
                      </a:r>
                    </a:p>
                    <a:p>
                      <a:pPr algn="just">
                        <a:lnSpc>
                          <a:spcPct val="125000"/>
                        </a:lnSpc>
                        <a:spcAft>
                          <a:spcPts val="0"/>
                        </a:spcAft>
                      </a:pPr>
                      <a:r>
                        <a:rPr lang="fr-FR" sz="1100" dirty="0">
                          <a:effectLst/>
                          <a:latin typeface="+mn-lt"/>
                        </a:rPr>
                        <a:t>Mise en œuvre dès la déclaration à l’ARS sans validation à </a:t>
                      </a:r>
                      <a:r>
                        <a:rPr lang="fr-FR" sz="1100" dirty="0" smtClean="0">
                          <a:effectLst/>
                          <a:latin typeface="+mn-lt"/>
                        </a:rPr>
                        <a:t>priori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2798113112"/>
                  </a:ext>
                </a:extLst>
              </a:tr>
              <a:tr h="637665">
                <a:tc>
                  <a:txBody>
                    <a:bodyPr/>
                    <a:lstStyle/>
                    <a:p>
                      <a:pPr>
                        <a:lnSpc>
                          <a:spcPct val="125000"/>
                        </a:lnSpc>
                        <a:spcAft>
                          <a:spcPts val="0"/>
                        </a:spcAft>
                      </a:pPr>
                      <a:r>
                        <a:rPr lang="fr-FR" sz="1100" dirty="0">
                          <a:effectLst/>
                          <a:latin typeface="+mn-lt"/>
                        </a:rPr>
                        <a:t>Pour qui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b="1" dirty="0">
                          <a:solidFill>
                            <a:schemeClr val="bg2">
                              <a:lumMod val="50000"/>
                            </a:schemeClr>
                          </a:solidFill>
                          <a:effectLst/>
                          <a:latin typeface="+mn-lt"/>
                        </a:rPr>
                        <a:t>Toute équipe répondant aux conditions de mise en œuvre  du </a:t>
                      </a:r>
                      <a:r>
                        <a:rPr lang="fr-FR" sz="1100" b="1" dirty="0" smtClean="0">
                          <a:solidFill>
                            <a:schemeClr val="bg2">
                              <a:lumMod val="50000"/>
                            </a:schemeClr>
                          </a:solidFill>
                          <a:effectLst/>
                          <a:latin typeface="+mn-lt"/>
                        </a:rPr>
                        <a:t>protocole </a:t>
                      </a:r>
                      <a:r>
                        <a:rPr lang="fr-FR" sz="1100" dirty="0" smtClean="0">
                          <a:effectLst/>
                          <a:latin typeface="+mn-lt"/>
                        </a:rPr>
                        <a:t>– Limitation possible à</a:t>
                      </a:r>
                      <a:r>
                        <a:rPr lang="fr-FR" sz="1100" baseline="0" dirty="0" smtClean="0">
                          <a:effectLst/>
                          <a:latin typeface="+mn-lt"/>
                        </a:rPr>
                        <a:t> certaines structures </a:t>
                      </a:r>
                      <a:r>
                        <a:rPr lang="fr-FR" sz="1100" dirty="0" smtClean="0">
                          <a:effectLst/>
                          <a:latin typeface="+mn-lt"/>
                        </a:rPr>
                        <a:t>sur avis HAS.</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Les dispositifs d'exercice coordonné </a:t>
                      </a:r>
                      <a:r>
                        <a:rPr lang="fr-FR" sz="1100" b="1" dirty="0">
                          <a:solidFill>
                            <a:schemeClr val="bg2">
                              <a:lumMod val="50000"/>
                            </a:schemeClr>
                          </a:solidFill>
                          <a:effectLst/>
                          <a:latin typeface="+mn-lt"/>
                        </a:rPr>
                        <a:t>signataires d’un ACI</a:t>
                      </a:r>
                      <a:r>
                        <a:rPr lang="fr-FR" sz="1100" dirty="0">
                          <a:effectLst/>
                          <a:latin typeface="+mn-lt"/>
                        </a:rPr>
                        <a:t> </a:t>
                      </a:r>
                      <a:r>
                        <a:rPr lang="fr-FR" sz="1100" dirty="0" smtClean="0">
                          <a:effectLst/>
                          <a:latin typeface="+mn-lt"/>
                        </a:rPr>
                        <a:t>: MSP – CPTS.</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2854760586"/>
                  </a:ext>
                </a:extLst>
              </a:tr>
              <a:tr h="561489">
                <a:tc>
                  <a:txBody>
                    <a:bodyPr/>
                    <a:lstStyle/>
                    <a:p>
                      <a:pPr>
                        <a:lnSpc>
                          <a:spcPct val="125000"/>
                        </a:lnSpc>
                        <a:spcAft>
                          <a:spcPts val="0"/>
                        </a:spcAft>
                      </a:pPr>
                      <a:r>
                        <a:rPr lang="fr-FR" sz="1100" dirty="0">
                          <a:effectLst/>
                          <a:latin typeface="+mn-lt"/>
                        </a:rPr>
                        <a:t>Financement</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En ville : dérogation au </a:t>
                      </a:r>
                      <a:r>
                        <a:rPr lang="fr-FR" sz="1100" dirty="0" smtClean="0">
                          <a:effectLst/>
                          <a:latin typeface="+mn-lt"/>
                        </a:rPr>
                        <a:t>CSS -</a:t>
                      </a:r>
                      <a:r>
                        <a:rPr lang="fr-FR" sz="1100" baseline="0" dirty="0" smtClean="0">
                          <a:effectLst/>
                          <a:latin typeface="+mn-lt"/>
                        </a:rPr>
                        <a:t> </a:t>
                      </a:r>
                      <a:r>
                        <a:rPr lang="fr-FR" sz="1100" dirty="0" smtClean="0">
                          <a:effectLst/>
                          <a:latin typeface="+mn-lt"/>
                        </a:rPr>
                        <a:t>Tarification </a:t>
                      </a:r>
                      <a:r>
                        <a:rPr lang="fr-FR" sz="1100" dirty="0">
                          <a:effectLst/>
                          <a:latin typeface="+mn-lt"/>
                        </a:rPr>
                        <a:t>à l’assurance </a:t>
                      </a:r>
                      <a:r>
                        <a:rPr lang="fr-FR" sz="1100" dirty="0" smtClean="0">
                          <a:effectLst/>
                          <a:latin typeface="+mn-lt"/>
                        </a:rPr>
                        <a:t>Maladie.</a:t>
                      </a:r>
                      <a:r>
                        <a:rPr lang="fr-FR" sz="1100" baseline="0" dirty="0" smtClean="0">
                          <a:effectLst/>
                          <a:latin typeface="+mn-lt"/>
                        </a:rPr>
                        <a:t> D</a:t>
                      </a:r>
                      <a:r>
                        <a:rPr lang="fr-FR" sz="1100" dirty="0" smtClean="0">
                          <a:effectLst/>
                          <a:latin typeface="+mn-lt"/>
                        </a:rPr>
                        <a:t>ans </a:t>
                      </a:r>
                      <a:r>
                        <a:rPr lang="fr-FR" sz="1100" dirty="0">
                          <a:effectLst/>
                          <a:latin typeface="+mn-lt"/>
                        </a:rPr>
                        <a:t>la </a:t>
                      </a:r>
                      <a:r>
                        <a:rPr lang="fr-FR" sz="1100" dirty="0" smtClean="0">
                          <a:effectLst/>
                          <a:latin typeface="+mn-lt"/>
                        </a:rPr>
                        <a:t>FHP: </a:t>
                      </a:r>
                      <a:r>
                        <a:rPr lang="fr-FR" sz="1100" dirty="0">
                          <a:effectLst/>
                          <a:latin typeface="+mn-lt"/>
                        </a:rPr>
                        <a:t>prime </a:t>
                      </a:r>
                      <a:r>
                        <a:rPr lang="fr-FR" sz="1100" dirty="0" smtClean="0">
                          <a:effectLst/>
                          <a:latin typeface="+mn-lt"/>
                        </a:rPr>
                        <a:t>mensuelle.</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Subvention à la structure </a:t>
                      </a:r>
                      <a:r>
                        <a:rPr lang="fr-FR" sz="1100" b="1" dirty="0">
                          <a:solidFill>
                            <a:schemeClr val="bg2">
                              <a:lumMod val="50000"/>
                            </a:schemeClr>
                          </a:solidFill>
                          <a:effectLst/>
                          <a:latin typeface="+mn-lt"/>
                        </a:rPr>
                        <a:t>par l’ARS </a:t>
                      </a:r>
                      <a:r>
                        <a:rPr lang="fr-FR" sz="1100" dirty="0" smtClean="0">
                          <a:effectLst/>
                          <a:latin typeface="+mn-lt"/>
                        </a:rPr>
                        <a:t>(cf.</a:t>
                      </a:r>
                      <a:r>
                        <a:rPr lang="fr-FR" sz="1100" baseline="0" dirty="0" smtClean="0">
                          <a:effectLst/>
                          <a:latin typeface="+mn-lt"/>
                        </a:rPr>
                        <a:t> note de septembre 2022) </a:t>
                      </a:r>
                      <a:r>
                        <a:rPr lang="fr-FR" sz="1100" dirty="0" smtClean="0">
                          <a:effectLst/>
                          <a:latin typeface="+mn-lt"/>
                        </a:rPr>
                        <a:t>- Répartition </a:t>
                      </a:r>
                      <a:r>
                        <a:rPr lang="fr-FR" sz="1100" dirty="0">
                          <a:effectLst/>
                          <a:latin typeface="+mn-lt"/>
                        </a:rPr>
                        <a:t>au choix de la structure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3337106946"/>
                  </a:ext>
                </a:extLst>
              </a:tr>
              <a:tr h="246493">
                <a:tc>
                  <a:txBody>
                    <a:bodyPr/>
                    <a:lstStyle/>
                    <a:p>
                      <a:pPr>
                        <a:lnSpc>
                          <a:spcPct val="125000"/>
                        </a:lnSpc>
                        <a:spcAft>
                          <a:spcPts val="0"/>
                        </a:spcAft>
                      </a:pPr>
                      <a:r>
                        <a:rPr lang="fr-FR" sz="1100" dirty="0">
                          <a:effectLst/>
                          <a:latin typeface="+mn-lt"/>
                        </a:rPr>
                        <a:t>Mise en œuvre actuelle</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a:effectLst/>
                          <a:latin typeface="+mn-lt"/>
                        </a:rPr>
                        <a:t>57 protocoles autorisés depuis 2012</a:t>
                      </a:r>
                      <a:endParaRPr lang="fr-FR" sz="110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smtClean="0">
                          <a:effectLst/>
                          <a:latin typeface="+mn-lt"/>
                        </a:rPr>
                        <a:t>35 </a:t>
                      </a:r>
                      <a:r>
                        <a:rPr lang="fr-FR" sz="1100" dirty="0">
                          <a:effectLst/>
                          <a:latin typeface="+mn-lt"/>
                        </a:rPr>
                        <a:t>protocoles déclarés depuis </a:t>
                      </a:r>
                      <a:r>
                        <a:rPr lang="fr-FR" sz="1100" dirty="0" smtClean="0">
                          <a:effectLst/>
                          <a:latin typeface="+mn-lt"/>
                        </a:rPr>
                        <a:t>novembre 2021</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2183626654"/>
                  </a:ext>
                </a:extLst>
              </a:tr>
              <a:tr h="556953">
                <a:tc>
                  <a:txBody>
                    <a:bodyPr/>
                    <a:lstStyle/>
                    <a:p>
                      <a:pPr>
                        <a:lnSpc>
                          <a:spcPct val="125000"/>
                        </a:lnSpc>
                        <a:spcAft>
                          <a:spcPts val="0"/>
                        </a:spcAft>
                      </a:pPr>
                      <a:r>
                        <a:rPr lang="fr-FR" sz="1100" dirty="0">
                          <a:effectLst/>
                          <a:latin typeface="+mn-lt"/>
                        </a:rPr>
                        <a:t>Cadre réglementaire</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dirty="0">
                          <a:effectLst/>
                          <a:latin typeface="+mn-lt"/>
                        </a:rPr>
                        <a:t>Loi du 27 juillet 2019</a:t>
                      </a:r>
                    </a:p>
                    <a:p>
                      <a:pPr algn="just">
                        <a:lnSpc>
                          <a:spcPct val="125000"/>
                        </a:lnSpc>
                        <a:spcAft>
                          <a:spcPts val="0"/>
                        </a:spcAft>
                      </a:pPr>
                      <a:r>
                        <a:rPr lang="fr-FR" sz="1100" dirty="0">
                          <a:effectLst/>
                          <a:latin typeface="+mn-lt"/>
                        </a:rPr>
                        <a:t>Art. 4011-3 du CSP</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marL="0" marR="0" lvl="0" indent="0" algn="just" defTabSz="914400" rtl="0" eaLnBrk="1" fontAlgn="auto" latinLnBrk="0" hangingPunct="1">
                        <a:lnSpc>
                          <a:spcPct val="125000"/>
                        </a:lnSpc>
                        <a:spcBef>
                          <a:spcPts val="0"/>
                        </a:spcBef>
                        <a:spcAft>
                          <a:spcPts val="0"/>
                        </a:spcAft>
                        <a:buClrTx/>
                        <a:buSzTx/>
                        <a:buFontTx/>
                        <a:buNone/>
                        <a:tabLst/>
                        <a:defRPr/>
                      </a:pPr>
                      <a:r>
                        <a:rPr lang="fr-FR" sz="1100" dirty="0">
                          <a:effectLst/>
                          <a:latin typeface="+mn-lt"/>
                        </a:rPr>
                        <a:t>Loi </a:t>
                      </a:r>
                      <a:r>
                        <a:rPr lang="fr-FR" sz="1100" dirty="0" smtClean="0">
                          <a:effectLst/>
                          <a:latin typeface="+mn-lt"/>
                        </a:rPr>
                        <a:t>27 </a:t>
                      </a:r>
                      <a:r>
                        <a:rPr lang="fr-FR" sz="1100" dirty="0">
                          <a:effectLst/>
                          <a:latin typeface="+mn-lt"/>
                        </a:rPr>
                        <a:t>avril 2021 Art. </a:t>
                      </a:r>
                      <a:r>
                        <a:rPr lang="fr-FR" sz="1100" dirty="0" smtClean="0">
                          <a:effectLst/>
                          <a:latin typeface="+mn-lt"/>
                        </a:rPr>
                        <a:t>L 4011-4-1, L4011-4-4 à L4011-4-8 du CSP + </a:t>
                      </a:r>
                      <a:r>
                        <a:rPr lang="fr-FR" sz="1100" dirty="0">
                          <a:effectLst/>
                          <a:latin typeface="+mn-lt"/>
                        </a:rPr>
                        <a:t>Décret d’application du 19/11/ </a:t>
                      </a:r>
                      <a:r>
                        <a:rPr lang="fr-FR" sz="1100" dirty="0" smtClean="0">
                          <a:effectLst/>
                          <a:latin typeface="+mn-lt"/>
                        </a:rPr>
                        <a:t>2021</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1668196503"/>
                  </a:ext>
                </a:extLst>
              </a:tr>
              <a:tr h="438291">
                <a:tc>
                  <a:txBody>
                    <a:bodyPr/>
                    <a:lstStyle/>
                    <a:p>
                      <a:pPr>
                        <a:lnSpc>
                          <a:spcPct val="125000"/>
                        </a:lnSpc>
                        <a:spcAft>
                          <a:spcPts val="0"/>
                        </a:spcAft>
                      </a:pPr>
                      <a:r>
                        <a:rPr lang="fr-FR" sz="1100" dirty="0">
                          <a:effectLst/>
                          <a:latin typeface="+mn-lt"/>
                        </a:rPr>
                        <a:t>Adhésion et déclaration </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u="sng" dirty="0">
                          <a:effectLst/>
                          <a:latin typeface="+mn-lt"/>
                          <a:hlinkClick r:id="rId2"/>
                        </a:rPr>
                        <a:t>Déclaration-modification d&amp;#39;équipe · demarches-simplifiees.fr</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a:txBody>
                    <a:bodyPr/>
                    <a:lstStyle/>
                    <a:p>
                      <a:pPr algn="just">
                        <a:lnSpc>
                          <a:spcPct val="125000"/>
                        </a:lnSpc>
                        <a:spcAft>
                          <a:spcPts val="0"/>
                        </a:spcAft>
                      </a:pPr>
                      <a:r>
                        <a:rPr lang="fr-FR" sz="1100" u="sng" dirty="0">
                          <a:effectLst/>
                          <a:latin typeface="+mn-lt"/>
                          <a:hlinkClick r:id="rId3"/>
                        </a:rPr>
                        <a:t>Protocole local - Déclaration-modification d&amp;#39;équipe · demarches-simplifiees.fr</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extLst>
                  <a:ext uri="{0D108BD9-81ED-4DB2-BD59-A6C34878D82A}">
                    <a16:rowId xmlns:a16="http://schemas.microsoft.com/office/drawing/2014/main" val="22536482"/>
                  </a:ext>
                </a:extLst>
              </a:tr>
              <a:tr h="438291">
                <a:tc>
                  <a:txBody>
                    <a:bodyPr/>
                    <a:lstStyle/>
                    <a:p>
                      <a:pPr>
                        <a:lnSpc>
                          <a:spcPct val="125000"/>
                        </a:lnSpc>
                        <a:spcAft>
                          <a:spcPts val="0"/>
                        </a:spcAft>
                      </a:pPr>
                      <a:r>
                        <a:rPr lang="fr-FR" sz="1100" dirty="0" smtClean="0">
                          <a:solidFill>
                            <a:schemeClr val="bg1"/>
                          </a:solidFill>
                          <a:effectLst/>
                          <a:latin typeface="+mn-lt"/>
                          <a:ea typeface="Calibri" panose="020F0502020204030204" pitchFamily="34" charset="0"/>
                          <a:cs typeface="Arial" panose="020B0604020202020204" pitchFamily="34" charset="0"/>
                        </a:rPr>
                        <a:t>Exigences de qualité et de sécurité</a:t>
                      </a:r>
                      <a:endParaRPr lang="fr-FR" sz="1100" dirty="0">
                        <a:solidFill>
                          <a:schemeClr val="bg1"/>
                        </a:solidFill>
                        <a:effectLst/>
                        <a:latin typeface="+mn-lt"/>
                        <a:ea typeface="Calibri" panose="020F0502020204030204" pitchFamily="34" charset="0"/>
                        <a:cs typeface="Arial" panose="020B0604020202020204" pitchFamily="34" charset="0"/>
                      </a:endParaRPr>
                    </a:p>
                  </a:txBody>
                  <a:tcPr marL="30529" marR="30529" marT="0" marB="0" anchor="ctr"/>
                </a:tc>
                <a:tc gridSpan="2">
                  <a:txBody>
                    <a:bodyPr/>
                    <a:lstStyle/>
                    <a:p>
                      <a:pPr marL="0" marR="0" lvl="0" indent="0" algn="ctr" defTabSz="914400" rtl="0" eaLnBrk="1" fontAlgn="auto" latinLnBrk="0" hangingPunct="1">
                        <a:lnSpc>
                          <a:spcPct val="125000"/>
                        </a:lnSpc>
                        <a:spcBef>
                          <a:spcPts val="0"/>
                        </a:spcBef>
                        <a:spcAft>
                          <a:spcPts val="0"/>
                        </a:spcAft>
                        <a:buClrTx/>
                        <a:buSzTx/>
                        <a:buFontTx/>
                        <a:buNone/>
                        <a:tabLst/>
                        <a:defRPr/>
                      </a:pPr>
                      <a:r>
                        <a:rPr lang="fr-FR" sz="1100" b="1" kern="1200" dirty="0" smtClean="0">
                          <a:solidFill>
                            <a:schemeClr val="dk1"/>
                          </a:solidFill>
                          <a:effectLst/>
                          <a:latin typeface="+mn-lt"/>
                          <a:ea typeface="+mn-ea"/>
                          <a:cs typeface="+mn-cs"/>
                        </a:rPr>
                        <a:t>Identiques et </a:t>
                      </a:r>
                      <a:r>
                        <a:rPr lang="fr-FR" sz="1100" kern="1200" dirty="0" smtClean="0">
                          <a:solidFill>
                            <a:schemeClr val="dk1"/>
                          </a:solidFill>
                          <a:effectLst/>
                          <a:latin typeface="+mn-lt"/>
                          <a:ea typeface="+mn-ea"/>
                          <a:cs typeface="+mn-cs"/>
                        </a:rPr>
                        <a:t>définies par Art R. 4011-1 du CSP : </a:t>
                      </a:r>
                      <a:r>
                        <a:rPr lang="fr-FR" sz="1100" kern="1200" dirty="0" smtClean="0">
                          <a:solidFill>
                            <a:schemeClr val="dk1"/>
                          </a:solidFill>
                          <a:effectLst/>
                          <a:latin typeface="+mn-lt"/>
                          <a:ea typeface="+mn-ea"/>
                          <a:cs typeface="+mn-cs"/>
                          <a:hlinkClick r:id="rId4"/>
                        </a:rPr>
                        <a:t>https://www.legifrance.gouv.fr/eli/decret/2019/12/27/2019-1482/jo/texte</a:t>
                      </a:r>
                      <a:r>
                        <a:rPr lang="fr-FR" sz="1100" kern="1200" dirty="0" smtClean="0">
                          <a:solidFill>
                            <a:schemeClr val="dk1"/>
                          </a:solidFill>
                          <a:effectLst/>
                          <a:latin typeface="+mn-lt"/>
                          <a:ea typeface="+mn-ea"/>
                          <a:cs typeface="+mn-cs"/>
                        </a:rPr>
                        <a:t> - Checklist disponible</a:t>
                      </a:r>
                    </a:p>
                  </a:txBody>
                  <a:tcPr marL="30529" marR="30529" marT="0" marB="0" anchor="ctr"/>
                </a:tc>
                <a:tc hMerge="1">
                  <a:txBody>
                    <a:bodyPr/>
                    <a:lstStyle/>
                    <a:p>
                      <a:endParaRPr lang="fr-FR"/>
                    </a:p>
                  </a:txBody>
                  <a:tcPr/>
                </a:tc>
                <a:extLst>
                  <a:ext uri="{0D108BD9-81ED-4DB2-BD59-A6C34878D82A}">
                    <a16:rowId xmlns:a16="http://schemas.microsoft.com/office/drawing/2014/main" val="452637257"/>
                  </a:ext>
                </a:extLst>
              </a:tr>
              <a:tr h="438291">
                <a:tc>
                  <a:txBody>
                    <a:bodyPr/>
                    <a:lstStyle/>
                    <a:p>
                      <a:pPr>
                        <a:lnSpc>
                          <a:spcPct val="125000"/>
                        </a:lnSpc>
                        <a:spcAft>
                          <a:spcPts val="0"/>
                        </a:spcAft>
                      </a:pPr>
                      <a:r>
                        <a:rPr lang="fr-FR" sz="1100" dirty="0">
                          <a:effectLst/>
                          <a:latin typeface="+mn-lt"/>
                        </a:rPr>
                        <a:t>Pilotage et accompagnement</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gridSpan="2">
                  <a:txBody>
                    <a:bodyPr/>
                    <a:lstStyle/>
                    <a:p>
                      <a:pPr algn="ctr">
                        <a:lnSpc>
                          <a:spcPct val="125000"/>
                        </a:lnSpc>
                        <a:spcAft>
                          <a:spcPts val="0"/>
                        </a:spcAft>
                      </a:pPr>
                      <a:r>
                        <a:rPr lang="fr-FR" sz="1100" dirty="0" smtClean="0">
                          <a:effectLst/>
                          <a:latin typeface="+mn-lt"/>
                        </a:rPr>
                        <a:t>CNCI - Référents </a:t>
                      </a:r>
                      <a:r>
                        <a:rPr lang="fr-FR" sz="1100" dirty="0">
                          <a:effectLst/>
                          <a:latin typeface="+mn-lt"/>
                        </a:rPr>
                        <a:t>protocoles dans chaque </a:t>
                      </a:r>
                      <a:r>
                        <a:rPr lang="fr-FR" sz="1100" dirty="0" smtClean="0">
                          <a:effectLst/>
                          <a:latin typeface="+mn-lt"/>
                        </a:rPr>
                        <a:t>ARS – Assurance Maladie</a:t>
                      </a:r>
                      <a:endParaRPr lang="fr-FR" sz="1100" dirty="0">
                        <a:solidFill>
                          <a:srgbClr val="282B40"/>
                        </a:solidFill>
                        <a:effectLst/>
                        <a:latin typeface="+mn-lt"/>
                        <a:ea typeface="Calibri" panose="020F0502020204030204" pitchFamily="34" charset="0"/>
                        <a:cs typeface="Arial" panose="020B0604020202020204" pitchFamily="34" charset="0"/>
                      </a:endParaRPr>
                    </a:p>
                  </a:txBody>
                  <a:tcPr marL="30529" marR="30529" marT="0" marB="0" anchor="ctr"/>
                </a:tc>
                <a:tc hMerge="1">
                  <a:txBody>
                    <a:bodyPr/>
                    <a:lstStyle/>
                    <a:p>
                      <a:endParaRPr lang="fr-FR"/>
                    </a:p>
                  </a:txBody>
                  <a:tcPr/>
                </a:tc>
                <a:extLst>
                  <a:ext uri="{0D108BD9-81ED-4DB2-BD59-A6C34878D82A}">
                    <a16:rowId xmlns:a16="http://schemas.microsoft.com/office/drawing/2014/main" val="2156740670"/>
                  </a:ext>
                </a:extLst>
              </a:tr>
            </a:tbl>
          </a:graphicData>
        </a:graphic>
      </p:graphicFrame>
    </p:spTree>
    <p:extLst>
      <p:ext uri="{BB962C8B-B14F-4D97-AF65-F5344CB8AC3E}">
        <p14:creationId xmlns:p14="http://schemas.microsoft.com/office/powerpoint/2010/main" val="3275237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30</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9" name="Titre 8"/>
          <p:cNvSpPr>
            <a:spLocks noGrp="1"/>
          </p:cNvSpPr>
          <p:nvPr>
            <p:ph type="title"/>
          </p:nvPr>
        </p:nvSpPr>
        <p:spPr/>
        <p:txBody>
          <a:bodyPr/>
          <a:lstStyle/>
          <a:p>
            <a:r>
              <a:rPr lang="fr-FR" dirty="0" smtClean="0">
                <a:solidFill>
                  <a:schemeClr val="tx2"/>
                </a:solidFill>
              </a:rPr>
              <a:t>Exemple de grille d’éligibilité au protocole</a:t>
            </a:r>
            <a:endParaRPr lang="fr-FR" dirty="0">
              <a:solidFill>
                <a:schemeClr val="tx2"/>
              </a:solidFill>
            </a:endParaRPr>
          </a:p>
        </p:txBody>
      </p:sp>
      <p:sp>
        <p:nvSpPr>
          <p:cNvPr id="11" name="Espace réservé du texte 10"/>
          <p:cNvSpPr>
            <a:spLocks noGrp="1"/>
          </p:cNvSpPr>
          <p:nvPr>
            <p:ph type="body" sz="quarter" idx="14"/>
          </p:nvPr>
        </p:nvSpPr>
        <p:spPr>
          <a:xfrm>
            <a:off x="323850" y="1222792"/>
            <a:ext cx="8568629" cy="3437189"/>
          </a:xfrm>
        </p:spPr>
        <p:txBody>
          <a:bodyPr/>
          <a:lstStyle/>
          <a:p>
            <a:r>
              <a:rPr lang="fr-FR" sz="1600" dirty="0" smtClean="0"/>
              <a:t>La </a:t>
            </a:r>
            <a:r>
              <a:rPr lang="fr-FR" sz="1600" dirty="0"/>
              <a:t>grille peut être </a:t>
            </a:r>
            <a:r>
              <a:rPr lang="fr-FR" sz="1600" dirty="0" smtClean="0"/>
              <a:t>remplie </a:t>
            </a:r>
            <a:r>
              <a:rPr lang="fr-FR" sz="1600" dirty="0"/>
              <a:t>par le seul professionnel réalisant l’inclusion ou par les </a:t>
            </a:r>
            <a:r>
              <a:rPr lang="fr-FR" sz="1600" dirty="0" smtClean="0"/>
              <a:t>deux professionnels (délégant et délégué)</a:t>
            </a:r>
          </a:p>
          <a:p>
            <a:endParaRPr lang="fr-FR" sz="1800" dirty="0"/>
          </a:p>
          <a:p>
            <a:endParaRPr lang="fr-FR" sz="1800" dirty="0" smtClean="0"/>
          </a:p>
          <a:p>
            <a:endParaRPr lang="fr-FR" sz="1800" dirty="0" smtClean="0"/>
          </a:p>
          <a:p>
            <a:endParaRPr lang="fr-FR" sz="1800" dirty="0"/>
          </a:p>
          <a:p>
            <a:endParaRPr lang="fr-FR" sz="1800" dirty="0" smtClean="0"/>
          </a:p>
          <a:p>
            <a:endParaRPr lang="fr-FR" sz="1800" dirty="0" smtClean="0"/>
          </a:p>
          <a:p>
            <a:endParaRPr lang="fr-FR" sz="1800" dirty="0"/>
          </a:p>
          <a:p>
            <a:r>
              <a:rPr lang="fr-FR" sz="1600" dirty="0" smtClean="0"/>
              <a:t>Si </a:t>
            </a:r>
            <a:r>
              <a:rPr lang="fr-FR" sz="1600" dirty="0"/>
              <a:t>une seule croix est dans les colonnes </a:t>
            </a:r>
            <a:r>
              <a:rPr lang="fr-FR" sz="1600" dirty="0" smtClean="0"/>
              <a:t>NON, </a:t>
            </a:r>
            <a:r>
              <a:rPr lang="fr-FR" sz="1600" dirty="0"/>
              <a:t>le patient </a:t>
            </a:r>
            <a:r>
              <a:rPr lang="fr-FR" sz="1600" u="sng" dirty="0"/>
              <a:t>n’est pas éligible</a:t>
            </a:r>
            <a:r>
              <a:rPr lang="fr-FR" sz="1600" dirty="0"/>
              <a:t> au </a:t>
            </a:r>
            <a:r>
              <a:rPr lang="fr-FR" sz="1600" dirty="0" smtClean="0"/>
              <a:t>protocole</a:t>
            </a:r>
          </a:p>
          <a:p>
            <a:endParaRPr lang="fr-FR" sz="1800" dirty="0"/>
          </a:p>
          <a:p>
            <a:endParaRPr lang="fr-FR" sz="1800" dirty="0" smtClean="0"/>
          </a:p>
          <a:p>
            <a:endParaRPr lang="fr-FR" sz="1800" dirty="0"/>
          </a:p>
          <a:p>
            <a:endParaRPr lang="fr-FR" sz="1800" dirty="0" smtClean="0"/>
          </a:p>
          <a:p>
            <a:endParaRPr lang="fr-FR" sz="1800" dirty="0"/>
          </a:p>
          <a:p>
            <a:endParaRPr lang="fr-FR" sz="1800" dirty="0" smtClean="0"/>
          </a:p>
          <a:p>
            <a:endParaRPr lang="fr-FR" sz="1800" dirty="0"/>
          </a:p>
          <a:p>
            <a:endParaRPr lang="fr-FR" dirty="0"/>
          </a:p>
        </p:txBody>
      </p:sp>
      <p:sp>
        <p:nvSpPr>
          <p:cNvPr id="8" name="Espace réservé du pied de page 7"/>
          <p:cNvSpPr>
            <a:spLocks noGrp="1"/>
          </p:cNvSpPr>
          <p:nvPr>
            <p:ph type="ftr" sz="quarter" idx="3"/>
          </p:nvPr>
        </p:nvSpPr>
        <p:spPr/>
        <p:txBody>
          <a:bodyPr/>
          <a:lstStyle/>
          <a:p>
            <a:r>
              <a:rPr lang="fr-FR" dirty="0" smtClean="0"/>
              <a:t>Direction générale de l’offre de soins</a:t>
            </a:r>
            <a:endParaRPr lang="fr-FR" dirty="0"/>
          </a:p>
        </p:txBody>
      </p:sp>
      <p:graphicFrame>
        <p:nvGraphicFramePr>
          <p:cNvPr id="12" name="Tableau 11"/>
          <p:cNvGraphicFramePr>
            <a:graphicFrameLocks noGrp="1"/>
          </p:cNvGraphicFramePr>
          <p:nvPr>
            <p:extLst>
              <p:ext uri="{D42A27DB-BD31-4B8C-83A1-F6EECF244321}">
                <p14:modId xmlns:p14="http://schemas.microsoft.com/office/powerpoint/2010/main" val="2205752672"/>
              </p:ext>
            </p:extLst>
          </p:nvPr>
        </p:nvGraphicFramePr>
        <p:xfrm>
          <a:off x="611560" y="1890098"/>
          <a:ext cx="6993280" cy="2015904"/>
        </p:xfrm>
        <a:graphic>
          <a:graphicData uri="http://schemas.openxmlformats.org/drawingml/2006/table">
            <a:tbl>
              <a:tblPr firstRow="1" firstCol="1" bandRow="1">
                <a:tableStyleId>{5C22544A-7EE6-4342-B048-85BDC9FD1C3A}</a:tableStyleId>
              </a:tblPr>
              <a:tblGrid>
                <a:gridCol w="4266178">
                  <a:extLst>
                    <a:ext uri="{9D8B030D-6E8A-4147-A177-3AD203B41FA5}">
                      <a16:colId xmlns:a16="http://schemas.microsoft.com/office/drawing/2014/main" val="1065476614"/>
                    </a:ext>
                  </a:extLst>
                </a:gridCol>
                <a:gridCol w="657516">
                  <a:extLst>
                    <a:ext uri="{9D8B030D-6E8A-4147-A177-3AD203B41FA5}">
                      <a16:colId xmlns:a16="http://schemas.microsoft.com/office/drawing/2014/main" val="2502867548"/>
                    </a:ext>
                  </a:extLst>
                </a:gridCol>
                <a:gridCol w="657516">
                  <a:extLst>
                    <a:ext uri="{9D8B030D-6E8A-4147-A177-3AD203B41FA5}">
                      <a16:colId xmlns:a16="http://schemas.microsoft.com/office/drawing/2014/main" val="3731468642"/>
                    </a:ext>
                  </a:extLst>
                </a:gridCol>
                <a:gridCol w="706035">
                  <a:extLst>
                    <a:ext uri="{9D8B030D-6E8A-4147-A177-3AD203B41FA5}">
                      <a16:colId xmlns:a16="http://schemas.microsoft.com/office/drawing/2014/main" val="2897340906"/>
                    </a:ext>
                  </a:extLst>
                </a:gridCol>
                <a:gridCol w="706035">
                  <a:extLst>
                    <a:ext uri="{9D8B030D-6E8A-4147-A177-3AD203B41FA5}">
                      <a16:colId xmlns:a16="http://schemas.microsoft.com/office/drawing/2014/main" val="1953262472"/>
                    </a:ext>
                  </a:extLst>
                </a:gridCol>
              </a:tblGrid>
              <a:tr h="261424">
                <a:tc rowSpan="2">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fr-FR" sz="1100" dirty="0" smtClean="0">
                          <a:effectLst/>
                        </a:rPr>
                        <a:t>Délégant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ctr">
                        <a:lnSpc>
                          <a:spcPct val="107000"/>
                        </a:lnSpc>
                        <a:spcAft>
                          <a:spcPts val="0"/>
                        </a:spcAft>
                      </a:pPr>
                      <a:r>
                        <a:rPr lang="fr-FR" sz="1100" dirty="0" smtClean="0">
                          <a:effectLst/>
                        </a:rPr>
                        <a:t>Confirmation délégué</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2624913179"/>
                  </a:ext>
                </a:extLst>
              </a:tr>
              <a:tr h="115870">
                <a:tc vMerge="1">
                  <a:txBody>
                    <a:bodyPr/>
                    <a:lstStyle/>
                    <a:p>
                      <a:endParaRPr lang="fr-FR"/>
                    </a:p>
                  </a:txBody>
                  <a:tcPr/>
                </a:tc>
                <a:tc>
                  <a:txBody>
                    <a:bodyPr/>
                    <a:lstStyle/>
                    <a:p>
                      <a:pPr algn="ctr">
                        <a:lnSpc>
                          <a:spcPct val="107000"/>
                        </a:lnSpc>
                        <a:spcAft>
                          <a:spcPts val="0"/>
                        </a:spcAft>
                      </a:pPr>
                      <a:r>
                        <a:rPr lang="fr-FR" sz="1100">
                          <a:effectLst/>
                        </a:rPr>
                        <a:t>OUI</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rPr>
                        <a:t>NON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rPr>
                        <a:t>OUI</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rPr>
                        <a:t>NON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4356401"/>
                  </a:ext>
                </a:extLst>
              </a:tr>
              <a:tr h="403540">
                <a:tc>
                  <a:txBody>
                    <a:bodyPr/>
                    <a:lstStyle/>
                    <a:p>
                      <a:pPr>
                        <a:lnSpc>
                          <a:spcPct val="107000"/>
                        </a:lnSpc>
                        <a:spcBef>
                          <a:spcPts val="600"/>
                        </a:spcBef>
                        <a:spcAft>
                          <a:spcPts val="600"/>
                        </a:spcAft>
                      </a:pPr>
                      <a:r>
                        <a:rPr lang="fr-FR" sz="1200" dirty="0" smtClean="0">
                          <a:effectLst/>
                          <a:latin typeface="+mn-lt"/>
                          <a:ea typeface="Calibri" panose="020F0502020204030204" pitchFamily="34" charset="0"/>
                          <a:cs typeface="Times New Roman" panose="02020603050405020304" pitchFamily="18" charset="0"/>
                        </a:rPr>
                        <a:t>Présence d’au moins un signe d’alerte : </a:t>
                      </a:r>
                      <a:r>
                        <a:rPr lang="fr-FR" sz="1050" dirty="0" smtClean="0">
                          <a:effectLst/>
                          <a:latin typeface="+mn-lt"/>
                          <a:ea typeface="Calibri" panose="020F0502020204030204" pitchFamily="34" charset="0"/>
                          <a:cs typeface="Times New Roman" panose="02020603050405020304" pitchFamily="18" charset="0"/>
                        </a:rPr>
                        <a:t>âge &gt;80 ans, un des 5 signes d’alertes sur chute/peur de la chute, dénutrition, sédentarité, altération vision/audition, logement inadapté.</a:t>
                      </a:r>
                      <a:endParaRPr lang="fr-FR"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6946248"/>
                  </a:ext>
                </a:extLst>
              </a:tr>
              <a:tr h="403540">
                <a:tc>
                  <a:txBody>
                    <a:bodyPr/>
                    <a:lstStyle/>
                    <a:p>
                      <a:pPr>
                        <a:lnSpc>
                          <a:spcPct val="107000"/>
                        </a:lnSpc>
                        <a:spcAft>
                          <a:spcPts val="0"/>
                        </a:spcAft>
                      </a:pPr>
                      <a:r>
                        <a:rPr lang="fr-FR" sz="1200" dirty="0">
                          <a:effectLst/>
                          <a:latin typeface="+mn-lt"/>
                        </a:rPr>
                        <a:t>Patient </a:t>
                      </a:r>
                      <a:r>
                        <a:rPr lang="fr-FR" sz="1200" dirty="0" smtClean="0">
                          <a:effectLst/>
                          <a:latin typeface="+mn-lt"/>
                        </a:rPr>
                        <a:t>dans l’intervalle </a:t>
                      </a:r>
                      <a:r>
                        <a:rPr lang="fr-FR" sz="1200" dirty="0">
                          <a:effectLst/>
                          <a:latin typeface="+mn-lt"/>
                        </a:rPr>
                        <a:t>d’âge prévu par </a:t>
                      </a:r>
                      <a:r>
                        <a:rPr lang="fr-FR" sz="1200" dirty="0" smtClean="0">
                          <a:effectLst/>
                          <a:latin typeface="+mn-lt"/>
                        </a:rPr>
                        <a:t>le</a:t>
                      </a:r>
                      <a:r>
                        <a:rPr lang="fr-FR" sz="1200" baseline="0" dirty="0" smtClean="0">
                          <a:effectLst/>
                          <a:latin typeface="+mn-lt"/>
                        </a:rPr>
                        <a:t> </a:t>
                      </a:r>
                      <a:r>
                        <a:rPr lang="fr-FR" sz="1200" dirty="0" smtClean="0">
                          <a:effectLst/>
                          <a:latin typeface="+mn-lt"/>
                        </a:rPr>
                        <a:t>protocole</a:t>
                      </a:r>
                      <a:endParaRPr lang="fr-FR"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9889934"/>
                  </a:ext>
                </a:extLst>
              </a:tr>
              <a:tr h="275268">
                <a:tc>
                  <a:txBody>
                    <a:bodyPr/>
                    <a:lstStyle/>
                    <a:p>
                      <a:pPr>
                        <a:lnSpc>
                          <a:spcPct val="107000"/>
                        </a:lnSpc>
                        <a:spcAft>
                          <a:spcPts val="0"/>
                        </a:spcAft>
                      </a:pPr>
                      <a:r>
                        <a:rPr lang="fr-FR" sz="1200" dirty="0" smtClean="0">
                          <a:effectLst/>
                          <a:latin typeface="+mn-lt"/>
                          <a:ea typeface="Calibri" panose="020F0502020204030204" pitchFamily="34" charset="0"/>
                          <a:cs typeface="Times New Roman" panose="02020603050405020304" pitchFamily="18" charset="0"/>
                        </a:rPr>
                        <a:t>Possibilité de suivi à domicile par le délégué</a:t>
                      </a:r>
                      <a:endParaRPr lang="fr-FR"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sym typeface="Symbol" panose="05050102010706020507" pitchFamily="18" charset="2"/>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sym typeface="Symbol" panose="05050102010706020507" pitchFamily="18" charset="2"/>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sym typeface="Symbol" panose="05050102010706020507" pitchFamily="18" charset="2"/>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2340589"/>
                  </a:ext>
                </a:extLst>
              </a:tr>
              <a:tr h="260834">
                <a:tc>
                  <a:txBody>
                    <a:bodyPr/>
                    <a:lstStyle/>
                    <a:p>
                      <a:pPr fontAlgn="base">
                        <a:spcAft>
                          <a:spcPts val="0"/>
                        </a:spcAft>
                      </a:pPr>
                      <a:r>
                        <a:rPr lang="fr-FR" sz="1200" dirty="0">
                          <a:effectLst/>
                          <a:latin typeface="+mn-lt"/>
                        </a:rPr>
                        <a:t>Critère d’exclusion x…</a:t>
                      </a:r>
                      <a:endParaRPr lang="fr-FR"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sym typeface="Symbol" panose="05050102010706020507" pitchFamily="18" charset="2"/>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a:effectLst/>
                          <a:sym typeface="Symbol" panose="05050102010706020507" pitchFamily="18" charset="2"/>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100" dirty="0">
                          <a:effectLst/>
                          <a:sym typeface="Symbol" panose="05050102010706020507" pitchFamily="18" charset="2"/>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8432427"/>
                  </a:ext>
                </a:extLst>
              </a:tr>
            </a:tbl>
          </a:graphicData>
        </a:graphic>
      </p:graphicFrame>
    </p:spTree>
    <p:extLst>
      <p:ext uri="{BB962C8B-B14F-4D97-AF65-F5344CB8AC3E}">
        <p14:creationId xmlns:p14="http://schemas.microsoft.com/office/powerpoint/2010/main" val="1572112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323850" y="1923678"/>
            <a:ext cx="8424000" cy="2293224"/>
          </a:xfrm>
        </p:spPr>
        <p:txBody>
          <a:bodyPr/>
          <a:lstStyle/>
          <a:p>
            <a:pPr algn="ctr"/>
            <a:r>
              <a:rPr lang="fr-FR" dirty="0" smtClean="0"/>
              <a:t>En parallèle </a:t>
            </a:r>
            <a:r>
              <a:rPr lang="fr-FR" dirty="0" smtClean="0"/>
              <a:t>: </a:t>
            </a:r>
            <a:r>
              <a:rPr lang="fr-FR" dirty="0">
                <a:latin typeface="Arial Narrow" panose="020B0606020202030204" pitchFamily="34" charset="0"/>
              </a:rPr>
              <a:t>E</a:t>
            </a:r>
            <a:r>
              <a:rPr lang="fr-FR" dirty="0" smtClean="0"/>
              <a:t>laborer le </a:t>
            </a:r>
            <a:r>
              <a:rPr lang="fr-FR" dirty="0" err="1" smtClean="0"/>
              <a:t>mod</a:t>
            </a:r>
            <a:r>
              <a:rPr lang="fr-FR" dirty="0" err="1">
                <a:latin typeface="Arial Narrow" panose="020B0606020202030204" pitchFamily="34" charset="0"/>
              </a:rPr>
              <a:t>È</a:t>
            </a:r>
            <a:r>
              <a:rPr lang="fr-FR" dirty="0" err="1" smtClean="0"/>
              <a:t>le</a:t>
            </a:r>
            <a:r>
              <a:rPr lang="fr-FR" dirty="0" smtClean="0"/>
              <a:t> de financement et le </a:t>
            </a:r>
            <a:r>
              <a:rPr lang="fr-FR" dirty="0" err="1" smtClean="0"/>
              <a:t>n</a:t>
            </a:r>
            <a:r>
              <a:rPr lang="fr-FR" dirty="0" err="1" smtClean="0">
                <a:latin typeface="Arial Narrow" panose="020B0606020202030204" pitchFamily="34" charset="0"/>
              </a:rPr>
              <a:t>É</a:t>
            </a:r>
            <a:r>
              <a:rPr lang="fr-FR" dirty="0" err="1" smtClean="0"/>
              <a:t>goCier</a:t>
            </a:r>
            <a:r>
              <a:rPr lang="fr-FR" dirty="0" smtClean="0"/>
              <a:t> avec l’ARS</a:t>
            </a:r>
            <a:endParaRPr lang="fr-FR"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31</a:t>
            </a:fld>
            <a:endParaRPr lang="fr-FR" dirty="0"/>
          </a:p>
        </p:txBody>
      </p:sp>
      <p:sp>
        <p:nvSpPr>
          <p:cNvPr id="5" name="Espace réservé du pied de page 4"/>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1650785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32</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4" name="Espace réservé du texte 3"/>
          <p:cNvSpPr>
            <a:spLocks noGrp="1"/>
          </p:cNvSpPr>
          <p:nvPr>
            <p:ph type="body" sz="quarter" idx="13"/>
          </p:nvPr>
        </p:nvSpPr>
        <p:spPr/>
        <p:txBody>
          <a:bodyPr/>
          <a:lstStyle/>
          <a:p>
            <a:r>
              <a:rPr lang="fr-FR" dirty="0" smtClean="0"/>
              <a:t>L’ARS a toute liberté pour déterminer le modèle économique - A </a:t>
            </a:r>
            <a:r>
              <a:rPr lang="fr-FR" dirty="0" smtClean="0"/>
              <a:t>titre indicatif</a:t>
            </a:r>
            <a:endParaRPr lang="fr-FR" dirty="0"/>
          </a:p>
        </p:txBody>
      </p:sp>
      <p:sp>
        <p:nvSpPr>
          <p:cNvPr id="5" name="Titre 4"/>
          <p:cNvSpPr>
            <a:spLocks noGrp="1"/>
          </p:cNvSpPr>
          <p:nvPr>
            <p:ph type="title"/>
          </p:nvPr>
        </p:nvSpPr>
        <p:spPr/>
        <p:txBody>
          <a:bodyPr/>
          <a:lstStyle/>
          <a:p>
            <a:r>
              <a:rPr lang="fr-FR" dirty="0" smtClean="0">
                <a:solidFill>
                  <a:schemeClr val="tx2"/>
                </a:solidFill>
              </a:rPr>
              <a:t>Le modèle économique dépend de l’ARS</a:t>
            </a:r>
            <a:endParaRPr lang="fr-FR" dirty="0">
              <a:solidFill>
                <a:schemeClr val="tx2"/>
              </a:solidFill>
            </a:endParaRPr>
          </a:p>
        </p:txBody>
      </p:sp>
      <p:sp>
        <p:nvSpPr>
          <p:cNvPr id="6" name="Espace réservé du texte 5"/>
          <p:cNvSpPr>
            <a:spLocks noGrp="1"/>
          </p:cNvSpPr>
          <p:nvPr>
            <p:ph type="body" sz="quarter" idx="14"/>
          </p:nvPr>
        </p:nvSpPr>
        <p:spPr/>
        <p:txBody>
          <a:bodyPr anchor="ctr"/>
          <a:lstStyle/>
          <a:p>
            <a:pPr marL="377825" indent="-285750">
              <a:buFont typeface="Arial" panose="020B0604020202020204" pitchFamily="34" charset="0"/>
              <a:buChar char="•"/>
            </a:pPr>
            <a:r>
              <a:rPr lang="fr-FR" sz="1600" dirty="0"/>
              <a:t>Le modèle économique </a:t>
            </a:r>
            <a:r>
              <a:rPr lang="fr-FR" sz="1600" dirty="0" smtClean="0"/>
              <a:t>ne </a:t>
            </a:r>
            <a:r>
              <a:rPr lang="fr-FR" sz="1600" dirty="0"/>
              <a:t>porte que sur la rémunération des </a:t>
            </a:r>
            <a:r>
              <a:rPr lang="fr-FR" sz="1600" dirty="0" smtClean="0"/>
              <a:t>professionnels. Les frais </a:t>
            </a:r>
            <a:r>
              <a:rPr lang="fr-FR" sz="1600" dirty="0"/>
              <a:t>de </a:t>
            </a:r>
            <a:r>
              <a:rPr lang="fr-FR" sz="1600" dirty="0" smtClean="0"/>
              <a:t>« structure</a:t>
            </a:r>
            <a:r>
              <a:rPr lang="fr-FR" sz="1600" dirty="0"/>
              <a:t> » pour la formation, la gestion, la coordination des acteurs… sont </a:t>
            </a:r>
            <a:r>
              <a:rPr lang="fr-FR" sz="1600" dirty="0" smtClean="0"/>
              <a:t>considérés couverts </a:t>
            </a:r>
            <a:r>
              <a:rPr lang="fr-FR" sz="1600" dirty="0"/>
              <a:t>par </a:t>
            </a:r>
            <a:r>
              <a:rPr lang="fr-FR" sz="1600" dirty="0" smtClean="0"/>
              <a:t>les ACI</a:t>
            </a:r>
          </a:p>
          <a:p>
            <a:pPr marL="377825" indent="-285750">
              <a:buFont typeface="Arial" panose="020B0604020202020204" pitchFamily="34" charset="0"/>
              <a:buChar char="•"/>
            </a:pPr>
            <a:r>
              <a:rPr lang="fr-FR" sz="1600" dirty="0"/>
              <a:t>La rémunération des </a:t>
            </a:r>
            <a:r>
              <a:rPr lang="fr-FR" sz="1600" dirty="0" smtClean="0"/>
              <a:t>délégués ne </a:t>
            </a:r>
            <a:r>
              <a:rPr lang="fr-FR" sz="1600" dirty="0"/>
              <a:t>doit </a:t>
            </a:r>
            <a:r>
              <a:rPr lang="fr-FR" sz="1600" dirty="0" smtClean="0"/>
              <a:t>en règle pas </a:t>
            </a:r>
            <a:r>
              <a:rPr lang="fr-FR" sz="1600" dirty="0"/>
              <a:t>excéder celle perçue par les médecins lorsqu’ils effectuent eux-mêmes les actes </a:t>
            </a:r>
            <a:r>
              <a:rPr lang="fr-FR" sz="1600" dirty="0" smtClean="0"/>
              <a:t>délégués</a:t>
            </a:r>
          </a:p>
          <a:p>
            <a:pPr marL="377825" indent="-285750">
              <a:buFont typeface="Arial" panose="020B0604020202020204" pitchFamily="34" charset="0"/>
              <a:buChar char="•"/>
            </a:pPr>
            <a:r>
              <a:rPr lang="fr-FR" sz="1600" dirty="0" smtClean="0"/>
              <a:t>Cette rémunération peut prendre la forme d’un acte ponctuel ou d’un forfait lorsque le protocole organise un suivi du patient avec plusieurs interventions dans le temps</a:t>
            </a:r>
          </a:p>
          <a:p>
            <a:pPr marL="377825" indent="-285750">
              <a:buFont typeface="Arial" panose="020B0604020202020204" pitchFamily="34" charset="0"/>
              <a:buChar char="•"/>
            </a:pPr>
            <a:r>
              <a:rPr lang="fr-FR" sz="1600" dirty="0" smtClean="0"/>
              <a:t>La </a:t>
            </a:r>
            <a:r>
              <a:rPr lang="fr-FR" sz="1600" dirty="0"/>
              <a:t>rémunération s’adresse à la fois aux délégants et aux délégués</a:t>
            </a:r>
            <a:r>
              <a:rPr lang="fr-FR" sz="1600" dirty="0" smtClean="0"/>
              <a:t>. La répartition est laissée au choix de la structure. </a:t>
            </a:r>
            <a:r>
              <a:rPr lang="fr-FR" sz="1600" dirty="0" smtClean="0"/>
              <a:t>Il </a:t>
            </a:r>
            <a:r>
              <a:rPr lang="fr-FR" sz="1600" dirty="0"/>
              <a:t>est proposé que la part des délégants n’excède pas 20% lorsqu’ils ont essentiellement un rôle de supervision (ex des protocoles de soins non programmés</a:t>
            </a:r>
            <a:r>
              <a:rPr lang="fr-FR" sz="1600" dirty="0" smtClean="0"/>
              <a:t>).</a:t>
            </a:r>
          </a:p>
        </p:txBody>
      </p:sp>
      <p:sp>
        <p:nvSpPr>
          <p:cNvPr id="7" name="Espace réservé du pied de page 6"/>
          <p:cNvSpPr>
            <a:spLocks noGrp="1"/>
          </p:cNvSpPr>
          <p:nvPr>
            <p:ph type="ftr" sz="quarter" idx="3"/>
          </p:nvPr>
        </p:nvSpPr>
        <p:spPr/>
        <p:txBody>
          <a:bodyPr/>
          <a:lstStyle/>
          <a:p>
            <a:r>
              <a:rPr lang="fr-FR" smtClean="0"/>
              <a:t>Direction générale de l’offre de soins</a:t>
            </a:r>
            <a:endParaRPr lang="fr-FR" dirty="0"/>
          </a:p>
        </p:txBody>
      </p:sp>
    </p:spTree>
    <p:extLst>
      <p:ext uri="{BB962C8B-B14F-4D97-AF65-F5344CB8AC3E}">
        <p14:creationId xmlns:p14="http://schemas.microsoft.com/office/powerpoint/2010/main" val="15090691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33</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8" name="Espace réservé du texte 17"/>
          <p:cNvSpPr>
            <a:spLocks noGrp="1"/>
          </p:cNvSpPr>
          <p:nvPr>
            <p:ph type="body" sz="quarter" idx="13"/>
          </p:nvPr>
        </p:nvSpPr>
        <p:spPr>
          <a:xfrm>
            <a:off x="323851" y="1140894"/>
            <a:ext cx="8424614" cy="242951"/>
          </a:xfrm>
        </p:spPr>
        <p:txBody>
          <a:bodyPr/>
          <a:lstStyle/>
          <a:p>
            <a:pPr algn="ctr"/>
            <a:r>
              <a:rPr lang="fr-FR" sz="1400" dirty="0"/>
              <a:t>C</a:t>
            </a:r>
            <a:r>
              <a:rPr lang="fr-FR" sz="1400" dirty="0" smtClean="0"/>
              <a:t>onformité aux </a:t>
            </a:r>
            <a:r>
              <a:rPr lang="fr-FR" sz="1400" dirty="0"/>
              <a:t>exigences de qualité et de sécurité des protocoles de </a:t>
            </a:r>
            <a:r>
              <a:rPr lang="fr-FR" sz="1400" dirty="0" smtClean="0"/>
              <a:t>coopération définies par </a:t>
            </a:r>
            <a:r>
              <a:rPr lang="fr-FR" sz="1400" dirty="0"/>
              <a:t>l’art R 4011-1 du </a:t>
            </a:r>
            <a:r>
              <a:rPr lang="fr-FR" sz="1400" dirty="0" smtClean="0"/>
              <a:t>CSP</a:t>
            </a:r>
            <a:endParaRPr lang="fr-FR" sz="1400" dirty="0"/>
          </a:p>
        </p:txBody>
      </p:sp>
      <p:sp>
        <p:nvSpPr>
          <p:cNvPr id="17" name="Titre 16"/>
          <p:cNvSpPr>
            <a:spLocks noGrp="1"/>
          </p:cNvSpPr>
          <p:nvPr>
            <p:ph type="title"/>
          </p:nvPr>
        </p:nvSpPr>
        <p:spPr>
          <a:xfrm>
            <a:off x="323850" y="612090"/>
            <a:ext cx="8424863" cy="539991"/>
          </a:xfrm>
        </p:spPr>
        <p:txBody>
          <a:bodyPr/>
          <a:lstStyle/>
          <a:p>
            <a:r>
              <a:rPr lang="fr-FR" dirty="0" smtClean="0">
                <a:solidFill>
                  <a:schemeClr val="tx2"/>
                </a:solidFill>
              </a:rPr>
              <a:t>Checklist de vérification du protocole </a:t>
            </a:r>
            <a:endParaRPr lang="fr-FR" dirty="0">
              <a:solidFill>
                <a:schemeClr val="tx2"/>
              </a:solidFill>
            </a:endParaRPr>
          </a:p>
        </p:txBody>
      </p:sp>
      <p:sp>
        <p:nvSpPr>
          <p:cNvPr id="8" name="Espace réservé du pied de page 7"/>
          <p:cNvSpPr>
            <a:spLocks noGrp="1"/>
          </p:cNvSpPr>
          <p:nvPr>
            <p:ph type="ftr" sz="quarter" idx="3"/>
          </p:nvPr>
        </p:nvSpPr>
        <p:spPr/>
        <p:txBody>
          <a:bodyPr/>
          <a:lstStyle/>
          <a:p>
            <a:r>
              <a:rPr lang="fr-FR" smtClean="0"/>
              <a:t>Direction générale de l’offre de soins</a:t>
            </a:r>
            <a:endParaRPr lang="fr-FR" dirty="0"/>
          </a:p>
        </p:txBody>
      </p:sp>
      <p:graphicFrame>
        <p:nvGraphicFramePr>
          <p:cNvPr id="20" name="Tableau 19"/>
          <p:cNvGraphicFramePr>
            <a:graphicFrameLocks noGrp="1"/>
          </p:cNvGraphicFramePr>
          <p:nvPr>
            <p:extLst>
              <p:ext uri="{D42A27DB-BD31-4B8C-83A1-F6EECF244321}">
                <p14:modId xmlns:p14="http://schemas.microsoft.com/office/powerpoint/2010/main" val="3511243346"/>
              </p:ext>
            </p:extLst>
          </p:nvPr>
        </p:nvGraphicFramePr>
        <p:xfrm>
          <a:off x="503709" y="1622631"/>
          <a:ext cx="8244755" cy="3175000"/>
        </p:xfrm>
        <a:graphic>
          <a:graphicData uri="http://schemas.openxmlformats.org/drawingml/2006/table">
            <a:tbl>
              <a:tblPr firstRow="1" bandRow="1">
                <a:tableStyleId>{5C22544A-7EE6-4342-B048-85BDC9FD1C3A}</a:tableStyleId>
              </a:tblPr>
              <a:tblGrid>
                <a:gridCol w="7628325">
                  <a:extLst>
                    <a:ext uri="{9D8B030D-6E8A-4147-A177-3AD203B41FA5}">
                      <a16:colId xmlns:a16="http://schemas.microsoft.com/office/drawing/2014/main" val="4286322057"/>
                    </a:ext>
                  </a:extLst>
                </a:gridCol>
                <a:gridCol w="616430">
                  <a:extLst>
                    <a:ext uri="{9D8B030D-6E8A-4147-A177-3AD203B41FA5}">
                      <a16:colId xmlns:a16="http://schemas.microsoft.com/office/drawing/2014/main" val="4180269333"/>
                    </a:ext>
                  </a:extLst>
                </a:gridCol>
              </a:tblGrid>
              <a:tr h="370840">
                <a:tc gridSpan="2">
                  <a:txBody>
                    <a:bodyPr/>
                    <a:lstStyle/>
                    <a:p>
                      <a:r>
                        <a:rPr lang="fr-FR" dirty="0" smtClean="0"/>
                        <a:t>Construction générale du protocole</a:t>
                      </a:r>
                      <a:endParaRPr lang="fr-FR" dirty="0"/>
                    </a:p>
                  </a:txBody>
                  <a:tcPr/>
                </a:tc>
                <a:tc hMerge="1">
                  <a:txBody>
                    <a:bodyPr/>
                    <a:lstStyle/>
                    <a:p>
                      <a:endParaRPr lang="fr-FR" dirty="0"/>
                    </a:p>
                  </a:txBody>
                  <a:tcPr/>
                </a:tc>
                <a:extLst>
                  <a:ext uri="{0D108BD9-81ED-4DB2-BD59-A6C34878D82A}">
                    <a16:rowId xmlns:a16="http://schemas.microsoft.com/office/drawing/2014/main" val="866123900"/>
                  </a:ext>
                </a:extLst>
              </a:tr>
              <a:tr h="370840">
                <a:tc>
                  <a:txBody>
                    <a:bodyPr/>
                    <a:lstStyle/>
                    <a:p>
                      <a:r>
                        <a:rPr lang="fr-FR" sz="1600" b="1" kern="1200" dirty="0" smtClean="0">
                          <a:solidFill>
                            <a:schemeClr val="dk1"/>
                          </a:solidFill>
                          <a:effectLst/>
                          <a:latin typeface="+mn-lt"/>
                          <a:ea typeface="+mn-ea"/>
                          <a:cs typeface="+mn-cs"/>
                        </a:rPr>
                        <a:t>L’intervention respecte les recommandations  publiées par l’HAS</a:t>
                      </a:r>
                      <a:endParaRPr lang="fr-FR" sz="1600" dirty="0"/>
                    </a:p>
                  </a:txBody>
                  <a:tcPr/>
                </a:tc>
                <a:tc>
                  <a:txBody>
                    <a:bodyPr/>
                    <a:lstStyle/>
                    <a:p>
                      <a:pPr algn="ctr"/>
                      <a:r>
                        <a:rPr lang="fr-FR" dirty="0" smtClean="0">
                          <a:sym typeface="Symbol" panose="05050102010706020507" pitchFamily="18" charset="2"/>
                        </a:rPr>
                        <a:t></a:t>
                      </a:r>
                      <a:endParaRPr lang="fr-FR" dirty="0"/>
                    </a:p>
                  </a:txBody>
                  <a:tcPr anchor="ctr"/>
                </a:tc>
                <a:extLst>
                  <a:ext uri="{0D108BD9-81ED-4DB2-BD59-A6C34878D82A}">
                    <a16:rowId xmlns:a16="http://schemas.microsoft.com/office/drawing/2014/main" val="4121249121"/>
                  </a:ext>
                </a:extLst>
              </a:tr>
              <a:tr h="370840">
                <a:tc>
                  <a:txBody>
                    <a:bodyPr/>
                    <a:lstStyle/>
                    <a:p>
                      <a:r>
                        <a:rPr lang="fr-FR" sz="1600" kern="1200" dirty="0" smtClean="0">
                          <a:solidFill>
                            <a:schemeClr val="dk1"/>
                          </a:solidFill>
                          <a:effectLst/>
                          <a:latin typeface="+mn-lt"/>
                          <a:ea typeface="+mn-ea"/>
                          <a:cs typeface="+mn-cs"/>
                        </a:rPr>
                        <a:t>Les critères d’inclusion des patients sont définis</a:t>
                      </a:r>
                      <a:endParaRPr lang="fr-FR" sz="1600" dirty="0"/>
                    </a:p>
                  </a:txBody>
                  <a:tcPr/>
                </a:tc>
                <a:tc>
                  <a:txBody>
                    <a:bodyPr/>
                    <a:lstStyle/>
                    <a:p>
                      <a:pPr algn="ctr"/>
                      <a:r>
                        <a:rPr lang="fr-FR" dirty="0" smtClean="0">
                          <a:sym typeface="Symbol" panose="05050102010706020507" pitchFamily="18" charset="2"/>
                        </a:rPr>
                        <a:t></a:t>
                      </a:r>
                      <a:endParaRPr lang="fr-FR" dirty="0"/>
                    </a:p>
                  </a:txBody>
                  <a:tcPr anchor="ctr"/>
                </a:tc>
                <a:extLst>
                  <a:ext uri="{0D108BD9-81ED-4DB2-BD59-A6C34878D82A}">
                    <a16:rowId xmlns:a16="http://schemas.microsoft.com/office/drawing/2014/main" val="1517519716"/>
                  </a:ext>
                </a:extLst>
              </a:tr>
              <a:tr h="370840">
                <a:tc>
                  <a:txBody>
                    <a:bodyPr/>
                    <a:lstStyle/>
                    <a:p>
                      <a:r>
                        <a:rPr lang="fr-FR" sz="1600" kern="1200" dirty="0" smtClean="0">
                          <a:solidFill>
                            <a:schemeClr val="dk1"/>
                          </a:solidFill>
                          <a:effectLst/>
                          <a:latin typeface="+mn-lt"/>
                          <a:ea typeface="+mn-ea"/>
                          <a:cs typeface="+mn-cs"/>
                        </a:rPr>
                        <a:t>Les critères d’exclusion des patients sont définis</a:t>
                      </a:r>
                      <a:endParaRPr lang="fr-FR"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3161030348"/>
                  </a:ext>
                </a:extLst>
              </a:tr>
              <a:tr h="370840">
                <a:tc>
                  <a:txBody>
                    <a:bodyPr/>
                    <a:lstStyle/>
                    <a:p>
                      <a:r>
                        <a:rPr lang="fr-FR" sz="1600" kern="1200" dirty="0" smtClean="0">
                          <a:solidFill>
                            <a:schemeClr val="dk1"/>
                          </a:solidFill>
                          <a:effectLst/>
                          <a:latin typeface="+mn-lt"/>
                          <a:ea typeface="+mn-ea"/>
                          <a:cs typeface="+mn-cs"/>
                        </a:rPr>
                        <a:t>Les modalités d’information et d’accord des patients sont décrites</a:t>
                      </a:r>
                      <a:endParaRPr lang="fr-FR"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1325209523"/>
                  </a:ext>
                </a:extLst>
              </a:tr>
              <a:tr h="370840">
                <a:tc>
                  <a:txBody>
                    <a:bodyPr/>
                    <a:lstStyle/>
                    <a:p>
                      <a:r>
                        <a:rPr lang="fr-FR" sz="1600" kern="1200" dirty="0" smtClean="0">
                          <a:solidFill>
                            <a:schemeClr val="dk1"/>
                          </a:solidFill>
                          <a:effectLst/>
                          <a:latin typeface="+mn-lt"/>
                          <a:ea typeface="+mn-ea"/>
                          <a:cs typeface="+mn-cs"/>
                        </a:rPr>
                        <a:t>La qualification professionnelle des délégants est définie</a:t>
                      </a:r>
                      <a:endParaRPr lang="fr-FR"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2136470748"/>
                  </a:ext>
                </a:extLst>
              </a:tr>
              <a:tr h="370840">
                <a:tc>
                  <a:txBody>
                    <a:bodyPr/>
                    <a:lstStyle/>
                    <a:p>
                      <a:r>
                        <a:rPr lang="fr-FR" sz="1600" kern="1200" dirty="0" smtClean="0">
                          <a:solidFill>
                            <a:schemeClr val="dk1"/>
                          </a:solidFill>
                          <a:effectLst/>
                          <a:latin typeface="+mn-lt"/>
                          <a:ea typeface="+mn-ea"/>
                          <a:cs typeface="+mn-cs"/>
                        </a:rPr>
                        <a:t>La qualification professionnelle et, le cas échéant, l’expérience professionnelle des délégués sont définies</a:t>
                      </a:r>
                      <a:endParaRPr lang="fr-FR"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637766500"/>
                  </a:ext>
                </a:extLst>
              </a:tr>
              <a:tr h="370840">
                <a:tc>
                  <a:txBody>
                    <a:bodyPr/>
                    <a:lstStyle/>
                    <a:p>
                      <a:r>
                        <a:rPr lang="fr-FR" sz="1600" kern="1200" dirty="0" smtClean="0">
                          <a:solidFill>
                            <a:schemeClr val="dk1"/>
                          </a:solidFill>
                          <a:effectLst/>
                          <a:latin typeface="+mn-lt"/>
                          <a:ea typeface="+mn-ea"/>
                          <a:cs typeface="+mn-cs"/>
                        </a:rPr>
                        <a:t>Les compétences dérogatoires déléguées sont identifiées</a:t>
                      </a:r>
                      <a:endParaRPr lang="fr-FR"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4220435262"/>
                  </a:ext>
                </a:extLst>
              </a:tr>
            </a:tbl>
          </a:graphicData>
        </a:graphic>
      </p:graphicFrame>
    </p:spTree>
    <p:extLst>
      <p:ext uri="{BB962C8B-B14F-4D97-AF65-F5344CB8AC3E}">
        <p14:creationId xmlns:p14="http://schemas.microsoft.com/office/powerpoint/2010/main" val="40155246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34</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7" name="Titre 16"/>
          <p:cNvSpPr>
            <a:spLocks noGrp="1"/>
          </p:cNvSpPr>
          <p:nvPr>
            <p:ph type="title"/>
          </p:nvPr>
        </p:nvSpPr>
        <p:spPr>
          <a:xfrm>
            <a:off x="323850" y="612090"/>
            <a:ext cx="8424863" cy="539991"/>
          </a:xfrm>
        </p:spPr>
        <p:txBody>
          <a:bodyPr/>
          <a:lstStyle/>
          <a:p>
            <a:r>
              <a:rPr lang="fr-FR" dirty="0" smtClean="0">
                <a:solidFill>
                  <a:schemeClr val="tx2"/>
                </a:solidFill>
              </a:rPr>
              <a:t>Checklist de vérification du protocole </a:t>
            </a:r>
            <a:endParaRPr lang="fr-FR" dirty="0">
              <a:solidFill>
                <a:schemeClr val="tx2"/>
              </a:solidFill>
            </a:endParaRPr>
          </a:p>
        </p:txBody>
      </p:sp>
      <p:sp>
        <p:nvSpPr>
          <p:cNvPr id="8" name="Espace réservé du pied de page 7"/>
          <p:cNvSpPr>
            <a:spLocks noGrp="1"/>
          </p:cNvSpPr>
          <p:nvPr>
            <p:ph type="ftr" sz="quarter" idx="3"/>
          </p:nvPr>
        </p:nvSpPr>
        <p:spPr/>
        <p:txBody>
          <a:bodyPr/>
          <a:lstStyle/>
          <a:p>
            <a:r>
              <a:rPr lang="fr-FR" smtClean="0"/>
              <a:t>Direction générale de l’offre de soins</a:t>
            </a:r>
            <a:endParaRPr lang="fr-FR" dirty="0"/>
          </a:p>
        </p:txBody>
      </p:sp>
      <p:graphicFrame>
        <p:nvGraphicFramePr>
          <p:cNvPr id="20" name="Tableau 19"/>
          <p:cNvGraphicFramePr>
            <a:graphicFrameLocks noGrp="1"/>
          </p:cNvGraphicFramePr>
          <p:nvPr>
            <p:extLst>
              <p:ext uri="{D42A27DB-BD31-4B8C-83A1-F6EECF244321}">
                <p14:modId xmlns:p14="http://schemas.microsoft.com/office/powerpoint/2010/main" val="1762632412"/>
              </p:ext>
            </p:extLst>
          </p:nvPr>
        </p:nvGraphicFramePr>
        <p:xfrm>
          <a:off x="503833" y="1193117"/>
          <a:ext cx="8244880" cy="3423920"/>
        </p:xfrm>
        <a:graphic>
          <a:graphicData uri="http://schemas.openxmlformats.org/drawingml/2006/table">
            <a:tbl>
              <a:tblPr firstRow="1" bandRow="1">
                <a:tableStyleId>{5C22544A-7EE6-4342-B048-85BDC9FD1C3A}</a:tableStyleId>
              </a:tblPr>
              <a:tblGrid>
                <a:gridCol w="7766091">
                  <a:extLst>
                    <a:ext uri="{9D8B030D-6E8A-4147-A177-3AD203B41FA5}">
                      <a16:colId xmlns:a16="http://schemas.microsoft.com/office/drawing/2014/main" val="4286322057"/>
                    </a:ext>
                  </a:extLst>
                </a:gridCol>
                <a:gridCol w="478789">
                  <a:extLst>
                    <a:ext uri="{9D8B030D-6E8A-4147-A177-3AD203B41FA5}">
                      <a16:colId xmlns:a16="http://schemas.microsoft.com/office/drawing/2014/main" val="4180269333"/>
                    </a:ext>
                  </a:extLst>
                </a:gridCol>
              </a:tblGrid>
              <a:tr h="357825">
                <a:tc gridSpan="2">
                  <a:txBody>
                    <a:bodyPr/>
                    <a:lstStyle/>
                    <a:p>
                      <a:r>
                        <a:rPr lang="fr-FR" dirty="0" smtClean="0"/>
                        <a:t>Sécurisation de la prise en charge des patients</a:t>
                      </a:r>
                      <a:endParaRPr lang="fr-FR" dirty="0"/>
                    </a:p>
                  </a:txBody>
                  <a:tcPr/>
                </a:tc>
                <a:tc hMerge="1">
                  <a:txBody>
                    <a:bodyPr/>
                    <a:lstStyle/>
                    <a:p>
                      <a:endParaRPr lang="fr-FR" dirty="0"/>
                    </a:p>
                  </a:txBody>
                  <a:tcPr/>
                </a:tc>
                <a:extLst>
                  <a:ext uri="{0D108BD9-81ED-4DB2-BD59-A6C34878D82A}">
                    <a16:rowId xmlns:a16="http://schemas.microsoft.com/office/drawing/2014/main" val="866123900"/>
                  </a:ext>
                </a:extLst>
              </a:tr>
              <a:tr h="370840">
                <a:tc>
                  <a:txBody>
                    <a:bodyPr/>
                    <a:lstStyle/>
                    <a:p>
                      <a:r>
                        <a:rPr lang="fr-FR" sz="1600" b="1" kern="1200" dirty="0" smtClean="0">
                          <a:solidFill>
                            <a:schemeClr val="dk1"/>
                          </a:solidFill>
                          <a:effectLst/>
                          <a:latin typeface="+mn-lt"/>
                          <a:ea typeface="+mn-ea"/>
                          <a:cs typeface="+mn-cs"/>
                        </a:rPr>
                        <a:t>Tous</a:t>
                      </a:r>
                      <a:r>
                        <a:rPr lang="fr-FR" sz="1600" b="1" kern="1200" baseline="0" dirty="0" smtClean="0">
                          <a:solidFill>
                            <a:schemeClr val="dk1"/>
                          </a:solidFill>
                          <a:effectLst/>
                          <a:latin typeface="+mn-lt"/>
                          <a:ea typeface="+mn-ea"/>
                          <a:cs typeface="+mn-cs"/>
                        </a:rPr>
                        <a:t> les </a:t>
                      </a:r>
                      <a:r>
                        <a:rPr lang="fr-FR" sz="1600" b="1" kern="1200" dirty="0" smtClean="0">
                          <a:solidFill>
                            <a:schemeClr val="dk1"/>
                          </a:solidFill>
                          <a:effectLst/>
                          <a:latin typeface="+mn-lt"/>
                          <a:ea typeface="+mn-ea"/>
                          <a:cs typeface="+mn-cs"/>
                        </a:rPr>
                        <a:t>actes ou activités dérogatoires des délégués sont guidés par un arbre décisionnel</a:t>
                      </a:r>
                      <a:endParaRPr lang="fr-FR" sz="1600" dirty="0"/>
                    </a:p>
                  </a:txBody>
                  <a:tcPr/>
                </a:tc>
                <a:tc>
                  <a:txBody>
                    <a:bodyPr/>
                    <a:lstStyle/>
                    <a:p>
                      <a:pPr algn="ctr"/>
                      <a:r>
                        <a:rPr lang="fr-FR" dirty="0" smtClean="0">
                          <a:sym typeface="Symbol" panose="05050102010706020507" pitchFamily="18" charset="2"/>
                        </a:rPr>
                        <a:t></a:t>
                      </a:r>
                      <a:endParaRPr lang="fr-FR" dirty="0"/>
                    </a:p>
                  </a:txBody>
                  <a:tcPr anchor="ctr"/>
                </a:tc>
                <a:extLst>
                  <a:ext uri="{0D108BD9-81ED-4DB2-BD59-A6C34878D82A}">
                    <a16:rowId xmlns:a16="http://schemas.microsoft.com/office/drawing/2014/main" val="4121249121"/>
                  </a:ext>
                </a:extLst>
              </a:tr>
              <a:tr h="370840">
                <a:tc>
                  <a:txBody>
                    <a:bodyPr/>
                    <a:lstStyle/>
                    <a:p>
                      <a:r>
                        <a:rPr lang="fr-FR" sz="1600" b="1" kern="1200" dirty="0" smtClean="0">
                          <a:solidFill>
                            <a:schemeClr val="dk1"/>
                          </a:solidFill>
                          <a:effectLst/>
                          <a:latin typeface="+mn-lt"/>
                          <a:ea typeface="+mn-ea"/>
                          <a:cs typeface="+mn-cs"/>
                        </a:rPr>
                        <a:t>La formation théorique des délégués est dimensionnée aux compétences déléguées</a:t>
                      </a:r>
                      <a:endParaRPr lang="fr-FR" sz="1400" dirty="0"/>
                    </a:p>
                  </a:txBody>
                  <a:tcPr/>
                </a:tc>
                <a:tc>
                  <a:txBody>
                    <a:bodyPr/>
                    <a:lstStyle/>
                    <a:p>
                      <a:pPr algn="ctr"/>
                      <a:r>
                        <a:rPr lang="fr-FR" dirty="0" smtClean="0">
                          <a:sym typeface="Symbol" panose="05050102010706020507" pitchFamily="18" charset="2"/>
                        </a:rPr>
                        <a:t></a:t>
                      </a:r>
                      <a:endParaRPr lang="fr-FR" dirty="0"/>
                    </a:p>
                  </a:txBody>
                  <a:tcPr anchor="ctr"/>
                </a:tc>
                <a:extLst>
                  <a:ext uri="{0D108BD9-81ED-4DB2-BD59-A6C34878D82A}">
                    <a16:rowId xmlns:a16="http://schemas.microsoft.com/office/drawing/2014/main" val="1517519716"/>
                  </a:ext>
                </a:extLst>
              </a:tr>
              <a:tr h="370840">
                <a:tc>
                  <a:txBody>
                    <a:bodyPr/>
                    <a:lstStyle/>
                    <a:p>
                      <a:r>
                        <a:rPr lang="fr-FR" sz="1600" b="1" kern="1200" dirty="0" smtClean="0">
                          <a:solidFill>
                            <a:schemeClr val="dk1"/>
                          </a:solidFill>
                          <a:effectLst/>
                          <a:latin typeface="+mn-lt"/>
                          <a:ea typeface="+mn-ea"/>
                          <a:cs typeface="+mn-cs"/>
                        </a:rPr>
                        <a:t>La formation pratique des délégués est dimensionnée aux activités déléguées</a:t>
                      </a:r>
                      <a:endParaRPr lang="fr-FR"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3161030348"/>
                  </a:ext>
                </a:extLst>
              </a:tr>
              <a:tr h="370840">
                <a:tc>
                  <a:txBody>
                    <a:bodyPr/>
                    <a:lstStyle/>
                    <a:p>
                      <a:r>
                        <a:rPr lang="fr-FR" sz="1600" kern="1200" dirty="0" smtClean="0">
                          <a:solidFill>
                            <a:schemeClr val="dk1"/>
                          </a:solidFill>
                          <a:effectLst/>
                          <a:latin typeface="+mn-lt"/>
                          <a:ea typeface="+mn-ea"/>
                          <a:cs typeface="+mn-cs"/>
                        </a:rPr>
                        <a:t>Les modalités de partage de l’information entre délégants et délégués sont définies dans un cadre sécurisé</a:t>
                      </a:r>
                      <a:endParaRPr lang="fr-FR"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1325209523"/>
                  </a:ext>
                </a:extLst>
              </a:tr>
              <a:tr h="370840">
                <a:tc>
                  <a:txBody>
                    <a:bodyPr/>
                    <a:lstStyle/>
                    <a:p>
                      <a:r>
                        <a:rPr lang="fr-FR" sz="1600" kern="1200" dirty="0" smtClean="0">
                          <a:solidFill>
                            <a:schemeClr val="dk1"/>
                          </a:solidFill>
                          <a:effectLst/>
                          <a:latin typeface="+mn-lt"/>
                          <a:ea typeface="+mn-ea"/>
                          <a:cs typeface="+mn-cs"/>
                        </a:rPr>
                        <a:t>Les situations nécessitant la réorientation du patient vers le délégant sont  identifiées</a:t>
                      </a:r>
                      <a:endParaRPr lang="fr-FR"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2136470748"/>
                  </a:ext>
                </a:extLst>
              </a:tr>
              <a:tr h="370840">
                <a:tc>
                  <a:txBody>
                    <a:bodyPr/>
                    <a:lstStyle/>
                    <a:p>
                      <a:r>
                        <a:rPr lang="fr-FR" sz="1600" kern="1200" dirty="0" smtClean="0">
                          <a:solidFill>
                            <a:schemeClr val="dk1"/>
                          </a:solidFill>
                          <a:effectLst/>
                          <a:latin typeface="+mn-lt"/>
                          <a:ea typeface="+mn-ea"/>
                          <a:cs typeface="+mn-cs"/>
                        </a:rPr>
                        <a:t>Les situations d’urgence sont gérées dans un délai assurant la sécurité du patient</a:t>
                      </a:r>
                      <a:endParaRPr lang="fr-FR"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637766500"/>
                  </a:ext>
                </a:extLst>
              </a:tr>
            </a:tbl>
          </a:graphicData>
        </a:graphic>
      </p:graphicFrame>
    </p:spTree>
    <p:extLst>
      <p:ext uri="{BB962C8B-B14F-4D97-AF65-F5344CB8AC3E}">
        <p14:creationId xmlns:p14="http://schemas.microsoft.com/office/powerpoint/2010/main" val="20273833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35</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7" name="Titre 16"/>
          <p:cNvSpPr>
            <a:spLocks noGrp="1"/>
          </p:cNvSpPr>
          <p:nvPr>
            <p:ph type="title"/>
          </p:nvPr>
        </p:nvSpPr>
        <p:spPr>
          <a:xfrm>
            <a:off x="323850" y="612090"/>
            <a:ext cx="8424863" cy="539991"/>
          </a:xfrm>
        </p:spPr>
        <p:txBody>
          <a:bodyPr/>
          <a:lstStyle/>
          <a:p>
            <a:r>
              <a:rPr lang="fr-FR" dirty="0" smtClean="0">
                <a:solidFill>
                  <a:schemeClr val="tx2"/>
                </a:solidFill>
              </a:rPr>
              <a:t>Checklist de vérification du protocole </a:t>
            </a:r>
            <a:endParaRPr lang="fr-FR" dirty="0">
              <a:solidFill>
                <a:schemeClr val="tx2"/>
              </a:solidFill>
            </a:endParaRPr>
          </a:p>
        </p:txBody>
      </p:sp>
      <p:sp>
        <p:nvSpPr>
          <p:cNvPr id="8" name="Espace réservé du pied de page 7"/>
          <p:cNvSpPr>
            <a:spLocks noGrp="1"/>
          </p:cNvSpPr>
          <p:nvPr>
            <p:ph type="ftr" sz="quarter" idx="3"/>
          </p:nvPr>
        </p:nvSpPr>
        <p:spPr/>
        <p:txBody>
          <a:bodyPr/>
          <a:lstStyle/>
          <a:p>
            <a:r>
              <a:rPr lang="fr-FR" smtClean="0"/>
              <a:t>Direction générale de l’offre de soins</a:t>
            </a:r>
            <a:endParaRPr lang="fr-FR" dirty="0"/>
          </a:p>
        </p:txBody>
      </p:sp>
      <p:graphicFrame>
        <p:nvGraphicFramePr>
          <p:cNvPr id="20" name="Tableau 19"/>
          <p:cNvGraphicFramePr>
            <a:graphicFrameLocks noGrp="1"/>
          </p:cNvGraphicFramePr>
          <p:nvPr>
            <p:extLst>
              <p:ext uri="{D42A27DB-BD31-4B8C-83A1-F6EECF244321}">
                <p14:modId xmlns:p14="http://schemas.microsoft.com/office/powerpoint/2010/main" val="2458419143"/>
              </p:ext>
            </p:extLst>
          </p:nvPr>
        </p:nvGraphicFramePr>
        <p:xfrm>
          <a:off x="413841" y="1491631"/>
          <a:ext cx="8244880" cy="2450901"/>
        </p:xfrm>
        <a:graphic>
          <a:graphicData uri="http://schemas.openxmlformats.org/drawingml/2006/table">
            <a:tbl>
              <a:tblPr firstRow="1" bandRow="1">
                <a:tableStyleId>{5C22544A-7EE6-4342-B048-85BDC9FD1C3A}</a:tableStyleId>
              </a:tblPr>
              <a:tblGrid>
                <a:gridCol w="7766091">
                  <a:extLst>
                    <a:ext uri="{9D8B030D-6E8A-4147-A177-3AD203B41FA5}">
                      <a16:colId xmlns:a16="http://schemas.microsoft.com/office/drawing/2014/main" val="4286322057"/>
                    </a:ext>
                  </a:extLst>
                </a:gridCol>
                <a:gridCol w="478789">
                  <a:extLst>
                    <a:ext uri="{9D8B030D-6E8A-4147-A177-3AD203B41FA5}">
                      <a16:colId xmlns:a16="http://schemas.microsoft.com/office/drawing/2014/main" val="4180269333"/>
                    </a:ext>
                  </a:extLst>
                </a:gridCol>
              </a:tblGrid>
              <a:tr h="337241">
                <a:tc gridSpan="2">
                  <a:txBody>
                    <a:bodyPr/>
                    <a:lstStyle/>
                    <a:p>
                      <a:r>
                        <a:rPr lang="fr-FR" dirty="0" smtClean="0"/>
                        <a:t>Organisation de l’équipe</a:t>
                      </a:r>
                      <a:endParaRPr lang="fr-FR" dirty="0"/>
                    </a:p>
                  </a:txBody>
                  <a:tcPr/>
                </a:tc>
                <a:tc hMerge="1">
                  <a:txBody>
                    <a:bodyPr/>
                    <a:lstStyle/>
                    <a:p>
                      <a:endParaRPr lang="fr-FR" dirty="0"/>
                    </a:p>
                  </a:txBody>
                  <a:tcPr/>
                </a:tc>
                <a:extLst>
                  <a:ext uri="{0D108BD9-81ED-4DB2-BD59-A6C34878D82A}">
                    <a16:rowId xmlns:a16="http://schemas.microsoft.com/office/drawing/2014/main" val="866123900"/>
                  </a:ext>
                </a:extLst>
              </a:tr>
              <a:tr h="533965">
                <a:tc>
                  <a:txBody>
                    <a:bodyPr/>
                    <a:lstStyle/>
                    <a:p>
                      <a:r>
                        <a:rPr lang="fr-FR" sz="1600" kern="1200" dirty="0" smtClean="0">
                          <a:solidFill>
                            <a:schemeClr val="dk1"/>
                          </a:solidFill>
                          <a:effectLst/>
                          <a:latin typeface="+mn-lt"/>
                          <a:ea typeface="+mn-ea"/>
                          <a:cs typeface="+mn-cs"/>
                        </a:rPr>
                        <a:t>Un nombre suffisant de délégants est disponible au sein de la structure pour assurer la supervision des délégués et, </a:t>
                      </a:r>
                      <a:r>
                        <a:rPr lang="fr-FR" sz="1600" kern="1200" baseline="0" dirty="0" smtClean="0">
                          <a:solidFill>
                            <a:schemeClr val="dk1"/>
                          </a:solidFill>
                          <a:effectLst/>
                          <a:latin typeface="+mn-lt"/>
                          <a:ea typeface="+mn-ea"/>
                          <a:cs typeface="+mn-cs"/>
                        </a:rPr>
                        <a:t>le </a:t>
                      </a:r>
                      <a:r>
                        <a:rPr lang="fr-FR" sz="1600" kern="1200" dirty="0" smtClean="0">
                          <a:solidFill>
                            <a:schemeClr val="dk1"/>
                          </a:solidFill>
                          <a:effectLst/>
                          <a:latin typeface="+mn-lt"/>
                          <a:ea typeface="+mn-ea"/>
                          <a:cs typeface="+mn-cs"/>
                        </a:rPr>
                        <a:t>cas échéant, prendre en charge les patients ré orientes</a:t>
                      </a:r>
                      <a:r>
                        <a:rPr lang="fr-FR" sz="1600" kern="1200" baseline="0" dirty="0" smtClean="0">
                          <a:solidFill>
                            <a:schemeClr val="dk1"/>
                          </a:solidFill>
                          <a:effectLst/>
                          <a:latin typeface="+mn-lt"/>
                          <a:ea typeface="+mn-ea"/>
                          <a:cs typeface="+mn-cs"/>
                        </a:rPr>
                        <a:t> par les délégués</a:t>
                      </a:r>
                      <a:endParaRPr lang="fr-FR" sz="1400" dirty="0"/>
                    </a:p>
                  </a:txBody>
                  <a:tcPr/>
                </a:tc>
                <a:tc>
                  <a:txBody>
                    <a:bodyPr/>
                    <a:lstStyle/>
                    <a:p>
                      <a:pPr algn="ctr"/>
                      <a:r>
                        <a:rPr lang="fr-FR" dirty="0" smtClean="0">
                          <a:sym typeface="Symbol" panose="05050102010706020507" pitchFamily="18" charset="2"/>
                        </a:rPr>
                        <a:t></a:t>
                      </a:r>
                      <a:endParaRPr lang="fr-FR" dirty="0"/>
                    </a:p>
                  </a:txBody>
                  <a:tcPr anchor="ctr"/>
                </a:tc>
                <a:extLst>
                  <a:ext uri="{0D108BD9-81ED-4DB2-BD59-A6C34878D82A}">
                    <a16:rowId xmlns:a16="http://schemas.microsoft.com/office/drawing/2014/main" val="4121249121"/>
                  </a:ext>
                </a:extLst>
              </a:tr>
              <a:tr h="533965">
                <a:tc>
                  <a:txBody>
                    <a:bodyPr/>
                    <a:lstStyle/>
                    <a:p>
                      <a:r>
                        <a:rPr lang="fr-FR" sz="1600" kern="1200" dirty="0" smtClean="0">
                          <a:solidFill>
                            <a:schemeClr val="dk1"/>
                          </a:solidFill>
                          <a:effectLst/>
                          <a:latin typeface="+mn-lt"/>
                          <a:ea typeface="+mn-ea"/>
                          <a:cs typeface="+mn-cs"/>
                        </a:rPr>
                        <a:t>Un nombre suffisant de délégués est présent au sein de la structure pour prendre en charge les patients éligibles au protocole</a:t>
                      </a:r>
                      <a:endParaRPr lang="fr-FR" sz="1200" dirty="0"/>
                    </a:p>
                  </a:txBody>
                  <a:tcPr/>
                </a:tc>
                <a:tc>
                  <a:txBody>
                    <a:bodyPr/>
                    <a:lstStyle/>
                    <a:p>
                      <a:pPr algn="ctr"/>
                      <a:r>
                        <a:rPr lang="fr-FR" dirty="0" smtClean="0">
                          <a:sym typeface="Symbol" panose="05050102010706020507" pitchFamily="18" charset="2"/>
                        </a:rPr>
                        <a:t></a:t>
                      </a:r>
                      <a:endParaRPr lang="fr-FR" dirty="0"/>
                    </a:p>
                  </a:txBody>
                  <a:tcPr anchor="ctr"/>
                </a:tc>
                <a:extLst>
                  <a:ext uri="{0D108BD9-81ED-4DB2-BD59-A6C34878D82A}">
                    <a16:rowId xmlns:a16="http://schemas.microsoft.com/office/drawing/2014/main" val="1517519716"/>
                  </a:ext>
                </a:extLst>
              </a:tr>
              <a:tr h="683061">
                <a:tc>
                  <a:txBody>
                    <a:bodyPr/>
                    <a:lstStyle/>
                    <a:p>
                      <a:r>
                        <a:rPr lang="fr-FR" sz="1600" kern="1200" dirty="0" smtClean="0">
                          <a:solidFill>
                            <a:schemeClr val="dk1"/>
                          </a:solidFill>
                          <a:effectLst/>
                          <a:latin typeface="+mn-lt"/>
                          <a:ea typeface="+mn-ea"/>
                          <a:cs typeface="+mn-cs"/>
                        </a:rPr>
                        <a:t>Une procédure de recueil et d’analyse en équipe des risques et événements indésirables est prévue</a:t>
                      </a:r>
                      <a:endParaRPr lang="fr-FR"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smtClean="0">
                          <a:sym typeface="Symbol" panose="05050102010706020507" pitchFamily="18" charset="2"/>
                        </a:rPr>
                        <a:t></a:t>
                      </a:r>
                      <a:endParaRPr lang="fr-FR" dirty="0" smtClean="0"/>
                    </a:p>
                  </a:txBody>
                  <a:tcPr anchor="ctr"/>
                </a:tc>
                <a:extLst>
                  <a:ext uri="{0D108BD9-81ED-4DB2-BD59-A6C34878D82A}">
                    <a16:rowId xmlns:a16="http://schemas.microsoft.com/office/drawing/2014/main" val="3161030348"/>
                  </a:ext>
                </a:extLst>
              </a:tr>
            </a:tbl>
          </a:graphicData>
        </a:graphic>
      </p:graphicFrame>
    </p:spTree>
    <p:extLst>
      <p:ext uri="{BB962C8B-B14F-4D97-AF65-F5344CB8AC3E}">
        <p14:creationId xmlns:p14="http://schemas.microsoft.com/office/powerpoint/2010/main" val="352809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323850" y="1923678"/>
            <a:ext cx="8424000" cy="2293224"/>
          </a:xfrm>
        </p:spPr>
        <p:txBody>
          <a:bodyPr/>
          <a:lstStyle/>
          <a:p>
            <a:pPr algn="ctr"/>
            <a:r>
              <a:rPr lang="fr-FR" dirty="0" smtClean="0"/>
              <a:t>Etape 1: définir et ETABLIR le CADRE global du protocole</a:t>
            </a:r>
            <a:endParaRPr lang="fr-FR"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18/01/2023</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4</a:t>
            </a:fld>
            <a:endParaRPr lang="fr-FR" dirty="0"/>
          </a:p>
        </p:txBody>
      </p:sp>
      <p:sp>
        <p:nvSpPr>
          <p:cNvPr id="5" name="Espace réservé du pied de page 4"/>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3955930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a:xfrm>
            <a:off x="323850" y="582235"/>
            <a:ext cx="8424863" cy="405340"/>
          </a:xfrm>
        </p:spPr>
        <p:txBody>
          <a:bodyPr>
            <a:normAutofit fontScale="90000"/>
          </a:bodyPr>
          <a:lstStyle/>
          <a:p>
            <a:r>
              <a:rPr lang="fr-FR" sz="2400" dirty="0" smtClean="0">
                <a:solidFill>
                  <a:schemeClr val="tx2"/>
                </a:solidFill>
              </a:rPr>
              <a:t>1. Quel </a:t>
            </a:r>
            <a:r>
              <a:rPr lang="fr-FR" sz="2400" dirty="0">
                <a:solidFill>
                  <a:schemeClr val="tx2"/>
                </a:solidFill>
              </a:rPr>
              <a:t>transfert d’acte ou d’activités voulez-vous opérer ?</a:t>
            </a:r>
          </a:p>
        </p:txBody>
      </p:sp>
      <p:sp>
        <p:nvSpPr>
          <p:cNvPr id="6" name="Espace réservé du texte 5"/>
          <p:cNvSpPr>
            <a:spLocks noGrp="1"/>
          </p:cNvSpPr>
          <p:nvPr>
            <p:ph type="body" sz="quarter" idx="14"/>
          </p:nvPr>
        </p:nvSpPr>
        <p:spPr>
          <a:xfrm>
            <a:off x="323850" y="1541654"/>
            <a:ext cx="8640638" cy="3613875"/>
          </a:xfrm>
        </p:spPr>
        <p:txBody>
          <a:bodyPr anchor="ctr"/>
          <a:lstStyle/>
          <a:p>
            <a:pPr marL="377825" indent="-285750">
              <a:buFont typeface="Wingdings" panose="05000000000000000000" pitchFamily="2" charset="2"/>
              <a:buChar char="§"/>
            </a:pPr>
            <a:r>
              <a:rPr lang="fr-FR" sz="1600" dirty="0" smtClean="0"/>
              <a:t>Coopération entre médecins généralistes et infirmières pour la prévention des chutes des patients âgés ?</a:t>
            </a:r>
            <a:endParaRPr lang="fr-FR" sz="1600" dirty="0"/>
          </a:p>
          <a:p>
            <a:pPr marL="377825" indent="-285750">
              <a:buFont typeface="Wingdings" panose="05000000000000000000" pitchFamily="2" charset="2"/>
              <a:buChar char="§"/>
            </a:pPr>
            <a:r>
              <a:rPr lang="fr-FR" sz="1600" dirty="0" smtClean="0"/>
              <a:t>Diagnostic </a:t>
            </a:r>
            <a:r>
              <a:rPr lang="fr-FR" sz="1600" dirty="0"/>
              <a:t>et traitement des infections à Chlamydiae par une sage-femme chez les femmes et leurs partenaires en lieu et place des médecins ?</a:t>
            </a:r>
          </a:p>
          <a:p>
            <a:r>
              <a:rPr lang="fr-FR" sz="1800" b="1" dirty="0" smtClean="0">
                <a:solidFill>
                  <a:schemeClr val="tx2"/>
                </a:solidFill>
              </a:rPr>
              <a:t>! En préambule !: </a:t>
            </a:r>
            <a:r>
              <a:rPr lang="fr-FR" sz="1800" dirty="0" smtClean="0">
                <a:solidFill>
                  <a:schemeClr val="tx2"/>
                </a:solidFill>
              </a:rPr>
              <a:t>vérifier sur </a:t>
            </a:r>
            <a:r>
              <a:rPr lang="fr-FR" sz="1800" b="1" dirty="0" smtClean="0">
                <a:solidFill>
                  <a:schemeClr val="tx2"/>
                </a:solidFill>
              </a:rPr>
              <a:t>Légifrance</a:t>
            </a:r>
            <a:r>
              <a:rPr lang="fr-FR" sz="1800" dirty="0" smtClean="0">
                <a:solidFill>
                  <a:schemeClr val="tx2"/>
                </a:solidFill>
              </a:rPr>
              <a:t> que ces actes/activités sont bien hors du </a:t>
            </a:r>
            <a:r>
              <a:rPr lang="fr-FR" sz="1800" dirty="0">
                <a:solidFill>
                  <a:schemeClr val="tx2"/>
                </a:solidFill>
              </a:rPr>
              <a:t>cadre juridique/réglementaire des futurs </a:t>
            </a:r>
            <a:r>
              <a:rPr lang="fr-FR" sz="1800" dirty="0" smtClean="0">
                <a:solidFill>
                  <a:schemeClr val="tx2"/>
                </a:solidFill>
              </a:rPr>
              <a:t>professionnels délégués</a:t>
            </a:r>
          </a:p>
          <a:p>
            <a:r>
              <a:rPr lang="fr-FR" sz="1800" dirty="0" smtClean="0">
                <a:solidFill>
                  <a:schemeClr val="tx2"/>
                </a:solidFill>
              </a:rPr>
              <a:t>C’est justement le cas des SF dont les compétences réglementaires ont été élargies sur ce point par décret du 5 mars 2022. </a:t>
            </a:r>
            <a:r>
              <a:rPr lang="fr-FR" sz="1800" u="sng" dirty="0">
                <a:solidFill>
                  <a:schemeClr val="tx2"/>
                </a:solidFill>
              </a:rPr>
              <a:t>D</a:t>
            </a:r>
            <a:r>
              <a:rPr lang="fr-FR" sz="1800" u="sng" dirty="0" smtClean="0">
                <a:solidFill>
                  <a:schemeClr val="tx2"/>
                </a:solidFill>
              </a:rPr>
              <a:t>onc </a:t>
            </a:r>
            <a:r>
              <a:rPr lang="fr-FR" sz="1800" u="sng" dirty="0">
                <a:solidFill>
                  <a:schemeClr val="tx2"/>
                </a:solidFill>
              </a:rPr>
              <a:t>p</a:t>
            </a:r>
            <a:r>
              <a:rPr lang="fr-FR" sz="1800" u="sng" dirty="0" smtClean="0">
                <a:solidFill>
                  <a:schemeClr val="tx2"/>
                </a:solidFill>
              </a:rPr>
              <a:t>lus d’objet à ce protocole</a:t>
            </a:r>
          </a:p>
          <a:p>
            <a:r>
              <a:rPr lang="fr-FR" u="sng" dirty="0">
                <a:hlinkClick r:id="rId2"/>
              </a:rPr>
              <a:t>https://www.legifrance.gouv.fr/jorf/id/JORFTEXT000045300101</a:t>
            </a:r>
            <a:r>
              <a:rPr lang="fr-FR" dirty="0"/>
              <a:t> </a:t>
            </a:r>
          </a:p>
          <a:p>
            <a:endParaRPr lang="fr-FR" sz="2800" u="sng" dirty="0">
              <a:solidFill>
                <a:schemeClr val="tx2"/>
              </a:solidFill>
            </a:endParaRPr>
          </a:p>
        </p:txBody>
      </p:sp>
      <p:sp>
        <p:nvSpPr>
          <p:cNvPr id="7" name="Espace réservé du texte 9"/>
          <p:cNvSpPr>
            <a:spLocks noGrp="1"/>
          </p:cNvSpPr>
          <p:nvPr>
            <p:ph type="body" sz="quarter" idx="13"/>
          </p:nvPr>
        </p:nvSpPr>
        <p:spPr>
          <a:xfrm>
            <a:off x="324099" y="1084244"/>
            <a:ext cx="8424614" cy="242951"/>
          </a:xfrm>
        </p:spPr>
        <p:txBody>
          <a:bodyPr/>
          <a:lstStyle/>
          <a:p>
            <a:r>
              <a:rPr lang="fr-FR" dirty="0" smtClean="0"/>
              <a:t>L’intitulé pourra être modifié au terme de l’élaboration du protocole</a:t>
            </a:r>
            <a:endParaRPr lang="fr-FR" dirty="0"/>
          </a:p>
        </p:txBody>
      </p:sp>
    </p:spTree>
    <p:extLst>
      <p:ext uri="{BB962C8B-B14F-4D97-AF65-F5344CB8AC3E}">
        <p14:creationId xmlns:p14="http://schemas.microsoft.com/office/powerpoint/2010/main" val="2964819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9" name="Titre 8"/>
          <p:cNvSpPr>
            <a:spLocks noGrp="1"/>
          </p:cNvSpPr>
          <p:nvPr>
            <p:ph type="title"/>
          </p:nvPr>
        </p:nvSpPr>
        <p:spPr/>
        <p:txBody>
          <a:bodyPr/>
          <a:lstStyle/>
          <a:p>
            <a:r>
              <a:rPr lang="fr-FR" dirty="0" smtClean="0">
                <a:solidFill>
                  <a:schemeClr val="tx2"/>
                </a:solidFill>
              </a:rPr>
              <a:t>2. Existe-t-il </a:t>
            </a:r>
            <a:r>
              <a:rPr lang="fr-FR" dirty="0">
                <a:solidFill>
                  <a:schemeClr val="tx2"/>
                </a:solidFill>
              </a:rPr>
              <a:t>déjà des protocoles sur </a:t>
            </a:r>
            <a:r>
              <a:rPr lang="fr-FR" dirty="0" smtClean="0">
                <a:solidFill>
                  <a:schemeClr val="tx2"/>
                </a:solidFill>
              </a:rPr>
              <a:t>ces sujets</a:t>
            </a:r>
            <a:r>
              <a:rPr lang="fr-FR" dirty="0">
                <a:solidFill>
                  <a:schemeClr val="tx2"/>
                </a:solidFill>
              </a:rPr>
              <a:t> ?</a:t>
            </a:r>
          </a:p>
        </p:txBody>
      </p:sp>
      <p:sp>
        <p:nvSpPr>
          <p:cNvPr id="11" name="Espace réservé du texte 10"/>
          <p:cNvSpPr>
            <a:spLocks noGrp="1"/>
          </p:cNvSpPr>
          <p:nvPr>
            <p:ph type="body" sz="quarter" idx="14"/>
          </p:nvPr>
        </p:nvSpPr>
        <p:spPr>
          <a:xfrm>
            <a:off x="324379" y="1356780"/>
            <a:ext cx="8424334" cy="2880320"/>
          </a:xfrm>
        </p:spPr>
        <p:txBody>
          <a:bodyPr anchor="ctr"/>
          <a:lstStyle/>
          <a:p>
            <a:pPr marL="377825" indent="-285750">
              <a:buFont typeface="Arial" panose="020B0604020202020204" pitchFamily="34" charset="0"/>
              <a:buChar char="•"/>
            </a:pPr>
            <a:r>
              <a:rPr lang="fr-FR" sz="1800" dirty="0" smtClean="0"/>
              <a:t>Nationaux</a:t>
            </a:r>
            <a:r>
              <a:rPr lang="fr-FR" sz="1800" dirty="0"/>
              <a:t> ? </a:t>
            </a:r>
            <a:r>
              <a:rPr lang="fr-FR" sz="1800" u="sng" dirty="0">
                <a:hlinkClick r:id="rId2"/>
              </a:rPr>
              <a:t>Les protocoles de coopération entre professionnels de santé - Ministère des Solidarités et de la Santé (</a:t>
            </a:r>
            <a:r>
              <a:rPr lang="fr-FR" sz="1800" u="sng" dirty="0" smtClean="0">
                <a:hlinkClick r:id="rId2"/>
              </a:rPr>
              <a:t>solidarites-sante.gouv.fr)</a:t>
            </a:r>
            <a:endParaRPr lang="fr-FR" sz="1800" u="sng" dirty="0"/>
          </a:p>
          <a:p>
            <a:pPr marL="377825" indent="-285750">
              <a:buFont typeface="Arial" panose="020B0604020202020204" pitchFamily="34" charset="0"/>
              <a:buChar char="•"/>
            </a:pPr>
            <a:r>
              <a:rPr lang="fr-FR" sz="1800" dirty="0" smtClean="0"/>
              <a:t>Locaux ? Interroger le secrétariat du CNCI</a:t>
            </a:r>
          </a:p>
          <a:p>
            <a:endParaRPr lang="fr-FR" sz="1800" dirty="0"/>
          </a:p>
          <a:p>
            <a:r>
              <a:rPr lang="fr-FR" sz="1800" dirty="0"/>
              <a:t>La recherche retrouve</a:t>
            </a:r>
          </a:p>
          <a:p>
            <a:pPr marL="434975" lvl="0" indent="-342900">
              <a:buFont typeface="Arial" panose="020B0604020202020204" pitchFamily="34" charset="0"/>
              <a:buChar char="•"/>
            </a:pPr>
            <a:r>
              <a:rPr lang="fr-FR" sz="1800" dirty="0" smtClean="0"/>
              <a:t>Un </a:t>
            </a:r>
            <a:r>
              <a:rPr lang="fr-FR" sz="1800" dirty="0"/>
              <a:t>protocole national entre médecins et infirmières comprenant une dérogation relative à la </a:t>
            </a:r>
            <a:r>
              <a:rPr lang="fr-FR" sz="1800" dirty="0">
                <a:solidFill>
                  <a:schemeClr val="tx2">
                    <a:lumMod val="60000"/>
                    <a:lumOff val="40000"/>
                  </a:schemeClr>
                </a:solidFill>
              </a:rPr>
              <a:t>prévention </a:t>
            </a:r>
            <a:r>
              <a:rPr lang="fr-FR" sz="1800" dirty="0" smtClean="0">
                <a:solidFill>
                  <a:schemeClr val="tx2">
                    <a:lumMod val="60000"/>
                    <a:lumOff val="40000"/>
                  </a:schemeClr>
                </a:solidFill>
              </a:rPr>
              <a:t>des chutes </a:t>
            </a:r>
            <a:r>
              <a:rPr lang="fr-FR" sz="1800" dirty="0">
                <a:solidFill>
                  <a:schemeClr val="tx2">
                    <a:lumMod val="60000"/>
                    <a:lumOff val="40000"/>
                  </a:schemeClr>
                </a:solidFill>
              </a:rPr>
              <a:t>des personnes âgées </a:t>
            </a:r>
            <a:endParaRPr lang="fr-FR" sz="1800" dirty="0" smtClean="0">
              <a:solidFill>
                <a:schemeClr val="tx2">
                  <a:lumMod val="60000"/>
                  <a:lumOff val="40000"/>
                </a:schemeClr>
              </a:solidFill>
            </a:endParaRPr>
          </a:p>
        </p:txBody>
      </p:sp>
      <p:sp>
        <p:nvSpPr>
          <p:cNvPr id="8" name="Espace réservé du pied de page 7"/>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3784074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0" name="Espace réservé du texte 9"/>
          <p:cNvSpPr>
            <a:spLocks noGrp="1"/>
          </p:cNvSpPr>
          <p:nvPr>
            <p:ph type="body" sz="quarter" idx="13"/>
          </p:nvPr>
        </p:nvSpPr>
        <p:spPr>
          <a:xfrm>
            <a:off x="323850" y="1598675"/>
            <a:ext cx="8424614" cy="505987"/>
          </a:xfrm>
        </p:spPr>
        <p:txBody>
          <a:bodyPr/>
          <a:lstStyle/>
          <a:p>
            <a:pPr algn="ctr"/>
            <a:r>
              <a:rPr lang="fr-FR" dirty="0" smtClean="0"/>
              <a:t>Recommandations HAS ou hors HAS – rechercher également sur Ameli.fr et les plans de  santé publique</a:t>
            </a:r>
            <a:endParaRPr lang="fr-FR" dirty="0"/>
          </a:p>
        </p:txBody>
      </p:sp>
      <p:sp>
        <p:nvSpPr>
          <p:cNvPr id="9" name="Titre 8"/>
          <p:cNvSpPr>
            <a:spLocks noGrp="1"/>
          </p:cNvSpPr>
          <p:nvPr>
            <p:ph type="title"/>
          </p:nvPr>
        </p:nvSpPr>
        <p:spPr>
          <a:xfrm>
            <a:off x="323850" y="682800"/>
            <a:ext cx="8568630" cy="880837"/>
          </a:xfrm>
        </p:spPr>
        <p:txBody>
          <a:bodyPr>
            <a:normAutofit/>
          </a:bodyPr>
          <a:lstStyle/>
          <a:p>
            <a:r>
              <a:rPr lang="fr-FR" dirty="0" smtClean="0">
                <a:solidFill>
                  <a:schemeClr val="tx2"/>
                </a:solidFill>
              </a:rPr>
              <a:t>3. Des </a:t>
            </a:r>
            <a:r>
              <a:rPr lang="fr-FR" dirty="0">
                <a:solidFill>
                  <a:schemeClr val="tx2"/>
                </a:solidFill>
              </a:rPr>
              <a:t>recommandations </a:t>
            </a:r>
            <a:r>
              <a:rPr lang="fr-FR" dirty="0" smtClean="0">
                <a:solidFill>
                  <a:schemeClr val="tx2"/>
                </a:solidFill>
              </a:rPr>
              <a:t>récentes ou des références réglementaires sont-elles </a:t>
            </a:r>
            <a:r>
              <a:rPr lang="fr-FR" dirty="0">
                <a:solidFill>
                  <a:schemeClr val="tx2"/>
                </a:solidFill>
              </a:rPr>
              <a:t>disponibles sur </a:t>
            </a:r>
            <a:r>
              <a:rPr lang="fr-FR" dirty="0" smtClean="0">
                <a:solidFill>
                  <a:schemeClr val="tx2"/>
                </a:solidFill>
              </a:rPr>
              <a:t>ces sujets</a:t>
            </a:r>
            <a:r>
              <a:rPr lang="fr-FR" dirty="0">
                <a:solidFill>
                  <a:schemeClr val="tx2"/>
                </a:solidFill>
              </a:rPr>
              <a:t> ?</a:t>
            </a:r>
          </a:p>
        </p:txBody>
      </p:sp>
      <p:sp>
        <p:nvSpPr>
          <p:cNvPr id="11" name="Espace réservé du texte 10"/>
          <p:cNvSpPr>
            <a:spLocks noGrp="1"/>
          </p:cNvSpPr>
          <p:nvPr>
            <p:ph type="body" sz="quarter" idx="14"/>
          </p:nvPr>
        </p:nvSpPr>
        <p:spPr>
          <a:xfrm>
            <a:off x="323850" y="2139701"/>
            <a:ext cx="8712646" cy="2657929"/>
          </a:xfrm>
        </p:spPr>
        <p:txBody>
          <a:bodyPr anchor="ctr"/>
          <a:lstStyle/>
          <a:p>
            <a:r>
              <a:rPr lang="fr-FR" sz="1600" dirty="0" smtClean="0">
                <a:latin typeface="+mj-lt"/>
              </a:rPr>
              <a:t>La </a:t>
            </a:r>
            <a:r>
              <a:rPr lang="fr-FR" sz="1600" dirty="0">
                <a:latin typeface="+mj-lt"/>
              </a:rPr>
              <a:t>recherche </a:t>
            </a:r>
            <a:r>
              <a:rPr lang="fr-FR" sz="1600" dirty="0" smtClean="0">
                <a:latin typeface="+mj-lt"/>
              </a:rPr>
              <a:t>retrouve</a:t>
            </a:r>
          </a:p>
          <a:p>
            <a:pPr marL="434975" lvl="0" indent="-342900">
              <a:buFont typeface="Arial" panose="020B0604020202020204" pitchFamily="34" charset="0"/>
              <a:buChar char="•"/>
            </a:pPr>
            <a:r>
              <a:rPr lang="fr-FR" sz="1600" dirty="0" smtClean="0">
                <a:latin typeface="+mj-lt"/>
              </a:rPr>
              <a:t>HAS - Le </a:t>
            </a:r>
            <a:r>
              <a:rPr lang="fr-FR" sz="1600" dirty="0">
                <a:latin typeface="+mj-lt"/>
              </a:rPr>
              <a:t>patient à risque de </a:t>
            </a:r>
            <a:r>
              <a:rPr lang="fr-FR" sz="1600" dirty="0" smtClean="0">
                <a:solidFill>
                  <a:schemeClr val="tx2">
                    <a:lumMod val="60000"/>
                    <a:lumOff val="40000"/>
                  </a:schemeClr>
                </a:solidFill>
                <a:latin typeface="+mj-lt"/>
              </a:rPr>
              <a:t>chutes </a:t>
            </a:r>
            <a:r>
              <a:rPr lang="fr-FR" sz="1600" dirty="0" smtClean="0">
                <a:latin typeface="+mj-lt"/>
              </a:rPr>
              <a:t>fiche Mémo Novembre 2020</a:t>
            </a:r>
          </a:p>
          <a:p>
            <a:pPr marL="434975" indent="-342900">
              <a:buFont typeface="Arial" panose="020B0604020202020204" pitchFamily="34" charset="0"/>
              <a:buChar char="•"/>
            </a:pPr>
            <a:r>
              <a:rPr lang="fr-FR" sz="1600" dirty="0" smtClean="0">
                <a:latin typeface="+mj-lt"/>
              </a:rPr>
              <a:t>Ameli.fr - </a:t>
            </a:r>
            <a:r>
              <a:rPr lang="fr-FR" sz="1600" dirty="0" smtClean="0">
                <a:latin typeface="+mj-lt"/>
                <a:cs typeface="Calibri" panose="020F0502020204030204" pitchFamily="34" charset="0"/>
              </a:rPr>
              <a:t>Comment </a:t>
            </a:r>
            <a:r>
              <a:rPr lang="fr-FR" sz="1600" dirty="0">
                <a:latin typeface="+mj-lt"/>
                <a:cs typeface="Calibri" panose="020F0502020204030204" pitchFamily="34" charset="0"/>
              </a:rPr>
              <a:t>prévenir les </a:t>
            </a:r>
            <a:r>
              <a:rPr lang="fr-FR" sz="1600" dirty="0">
                <a:solidFill>
                  <a:schemeClr val="tx2">
                    <a:lumMod val="60000"/>
                    <a:lumOff val="40000"/>
                  </a:schemeClr>
                </a:solidFill>
                <a:latin typeface="+mj-lt"/>
                <a:cs typeface="Calibri" panose="020F0502020204030204" pitchFamily="34" charset="0"/>
              </a:rPr>
              <a:t>chutes</a:t>
            </a:r>
            <a:r>
              <a:rPr lang="fr-FR" sz="1600" dirty="0">
                <a:latin typeface="+mj-lt"/>
                <a:cs typeface="Calibri" panose="020F0502020204030204" pitchFamily="34" charset="0"/>
              </a:rPr>
              <a:t> des personnes âgées ?</a:t>
            </a:r>
          </a:p>
          <a:p>
            <a:pPr marL="434975" lvl="0" indent="-342900">
              <a:buFont typeface="Arial" panose="020B0604020202020204" pitchFamily="34" charset="0"/>
              <a:buChar char="•"/>
            </a:pPr>
            <a:r>
              <a:rPr lang="fr-FR" sz="1600" dirty="0" smtClean="0">
                <a:solidFill>
                  <a:schemeClr val="tx2">
                    <a:lumMod val="60000"/>
                    <a:lumOff val="40000"/>
                  </a:schemeClr>
                </a:solidFill>
                <a:latin typeface="+mj-lt"/>
                <a:hlinkClick r:id="rId2"/>
              </a:rPr>
              <a:t>https</a:t>
            </a:r>
            <a:r>
              <a:rPr lang="fr-FR" sz="1600" dirty="0">
                <a:solidFill>
                  <a:schemeClr val="tx2">
                    <a:lumMod val="60000"/>
                    <a:lumOff val="40000"/>
                  </a:schemeClr>
                </a:solidFill>
                <a:latin typeface="+mj-lt"/>
                <a:hlinkClick r:id="rId2"/>
              </a:rPr>
              <a:t>://</a:t>
            </a:r>
            <a:r>
              <a:rPr lang="fr-FR" sz="1600" dirty="0" smtClean="0">
                <a:solidFill>
                  <a:schemeClr val="tx2">
                    <a:lumMod val="60000"/>
                    <a:lumOff val="40000"/>
                  </a:schemeClr>
                </a:solidFill>
                <a:latin typeface="+mj-lt"/>
                <a:hlinkClick r:id="rId2"/>
              </a:rPr>
              <a:t>solidarites-sante.gouv.fr</a:t>
            </a:r>
            <a:r>
              <a:rPr lang="fr-FR" sz="1600" dirty="0" smtClean="0">
                <a:solidFill>
                  <a:schemeClr val="tx2">
                    <a:lumMod val="60000"/>
                    <a:lumOff val="40000"/>
                  </a:schemeClr>
                </a:solidFill>
                <a:latin typeface="+mj-lt"/>
              </a:rPr>
              <a:t> - </a:t>
            </a:r>
            <a:r>
              <a:rPr lang="fr-FR" sz="1600" dirty="0" smtClean="0">
                <a:latin typeface="+mj-lt"/>
              </a:rPr>
              <a:t>Plan </a:t>
            </a:r>
            <a:r>
              <a:rPr lang="fr-FR" sz="1600" dirty="0" smtClean="0">
                <a:solidFill>
                  <a:schemeClr val="tx2">
                    <a:lumMod val="60000"/>
                    <a:lumOff val="40000"/>
                  </a:schemeClr>
                </a:solidFill>
                <a:latin typeface="+mj-lt"/>
              </a:rPr>
              <a:t>antichute</a:t>
            </a:r>
            <a:r>
              <a:rPr lang="fr-FR" sz="1600" dirty="0" smtClean="0">
                <a:latin typeface="+mj-lt"/>
              </a:rPr>
              <a:t> </a:t>
            </a:r>
            <a:r>
              <a:rPr lang="fr-FR" sz="1600" dirty="0">
                <a:latin typeface="+mj-lt"/>
              </a:rPr>
              <a:t>des personnes </a:t>
            </a:r>
            <a:r>
              <a:rPr lang="fr-FR" sz="1600" dirty="0" smtClean="0">
                <a:latin typeface="+mj-lt"/>
              </a:rPr>
              <a:t>âgées 2021</a:t>
            </a:r>
          </a:p>
          <a:p>
            <a:pPr marL="434975" lvl="0" indent="-342900">
              <a:buFont typeface="Arial" panose="020B0604020202020204" pitchFamily="34" charset="0"/>
              <a:buChar char="•"/>
            </a:pPr>
            <a:r>
              <a:rPr lang="fr-FR" sz="1600" dirty="0" smtClean="0">
                <a:latin typeface="+mj-lt"/>
                <a:hlinkClick r:id="rId3"/>
              </a:rPr>
              <a:t>Rechercher aussi les plans régionaux. Ex: plan </a:t>
            </a:r>
            <a:r>
              <a:rPr lang="fr-FR" sz="1600" dirty="0">
                <a:solidFill>
                  <a:schemeClr val="tx2">
                    <a:lumMod val="60000"/>
                    <a:lumOff val="40000"/>
                  </a:schemeClr>
                </a:solidFill>
                <a:latin typeface="+mj-lt"/>
                <a:hlinkClick r:id="rId3"/>
              </a:rPr>
              <a:t>antichute</a:t>
            </a:r>
            <a:r>
              <a:rPr lang="fr-FR" sz="1600" dirty="0">
                <a:latin typeface="+mj-lt"/>
                <a:hlinkClick r:id="rId3"/>
              </a:rPr>
              <a:t> des personnes âgées en Bourgogne-Franche-Comté | Agence régionale de santé Bourgogne-Franche-Comté (</a:t>
            </a:r>
            <a:r>
              <a:rPr lang="fr-FR" sz="1600" dirty="0" smtClean="0">
                <a:latin typeface="+mj-lt"/>
                <a:hlinkClick r:id="rId3"/>
              </a:rPr>
              <a:t>sante.fr)</a:t>
            </a:r>
            <a:r>
              <a:rPr lang="fr-FR" sz="1600" dirty="0" smtClean="0">
                <a:latin typeface="+mj-lt"/>
              </a:rPr>
              <a:t> </a:t>
            </a:r>
            <a:endParaRPr lang="fr-FR" sz="1600" dirty="0">
              <a:latin typeface="+mj-lt"/>
            </a:endParaRPr>
          </a:p>
          <a:p>
            <a:endParaRPr lang="fr-FR" sz="1600" dirty="0">
              <a:latin typeface="+mj-lt"/>
            </a:endParaRPr>
          </a:p>
        </p:txBody>
      </p:sp>
      <p:sp>
        <p:nvSpPr>
          <p:cNvPr id="8" name="Espace réservé du pied de page 7"/>
          <p:cNvSpPr>
            <a:spLocks noGrp="1"/>
          </p:cNvSpPr>
          <p:nvPr>
            <p:ph type="ftr" sz="quarter" idx="3"/>
          </p:nvPr>
        </p:nvSpPr>
        <p:spPr>
          <a:xfrm>
            <a:off x="2868782" y="195486"/>
            <a:ext cx="5879931" cy="360000"/>
          </a:xfrm>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4230942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18/01/2023</a:t>
            </a:fld>
            <a:endParaRPr lang="fr-FR" cap="all" dirty="0"/>
          </a:p>
        </p:txBody>
      </p:sp>
      <p:sp>
        <p:nvSpPr>
          <p:cNvPr id="5" name="Titre 4"/>
          <p:cNvSpPr>
            <a:spLocks noGrp="1"/>
          </p:cNvSpPr>
          <p:nvPr>
            <p:ph type="title"/>
          </p:nvPr>
        </p:nvSpPr>
        <p:spPr>
          <a:xfrm>
            <a:off x="323850" y="1883233"/>
            <a:ext cx="8424863" cy="1120565"/>
          </a:xfrm>
        </p:spPr>
        <p:txBody>
          <a:bodyPr>
            <a:normAutofit fontScale="90000"/>
          </a:bodyPr>
          <a:lstStyle/>
          <a:p>
            <a:pPr algn="ctr"/>
            <a:r>
              <a:rPr lang="fr-FR" dirty="0" smtClean="0"/>
              <a:t>Exemple d’un protocole local de prévention des chutes</a:t>
            </a:r>
            <a:br>
              <a:rPr lang="fr-FR" dirty="0" smtClean="0"/>
            </a:br>
            <a:r>
              <a:rPr lang="fr-FR" dirty="0" smtClean="0"/>
              <a:t>prenant appui sur le protocole national </a:t>
            </a:r>
            <a:r>
              <a:rPr lang="fr-FR" i="1" dirty="0" smtClean="0"/>
              <a:t>en l’adaptant aux besoins et souhaits des équipes   </a:t>
            </a:r>
            <a:endParaRPr lang="fr-FR" i="1" dirty="0"/>
          </a:p>
        </p:txBody>
      </p:sp>
      <p:sp>
        <p:nvSpPr>
          <p:cNvPr id="7" name="Espace réservé du pied de page 6"/>
          <p:cNvSpPr>
            <a:spLocks noGrp="1"/>
          </p:cNvSpPr>
          <p:nvPr>
            <p:ph type="ftr" sz="quarter" idx="3"/>
          </p:nvPr>
        </p:nvSpPr>
        <p:spPr/>
        <p:txBody>
          <a:bodyPr/>
          <a:lstStyle/>
          <a:p>
            <a:r>
              <a:rPr lang="fr-FR" smtClean="0"/>
              <a:t>Direction générale de l’offre de soins</a:t>
            </a:r>
            <a:endParaRPr lang="fr-FR" dirty="0"/>
          </a:p>
        </p:txBody>
      </p:sp>
    </p:spTree>
    <p:extLst>
      <p:ext uri="{BB962C8B-B14F-4D97-AF65-F5344CB8AC3E}">
        <p14:creationId xmlns:p14="http://schemas.microsoft.com/office/powerpoint/2010/main" val="93966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18/01/2023</a:t>
            </a:fld>
            <a:endParaRPr lang="fr-FR" cap="all" dirty="0"/>
          </a:p>
        </p:txBody>
      </p:sp>
      <p:sp>
        <p:nvSpPr>
          <p:cNvPr id="10" name="Espace réservé du texte 9"/>
          <p:cNvSpPr>
            <a:spLocks noGrp="1"/>
          </p:cNvSpPr>
          <p:nvPr>
            <p:ph type="body" sz="quarter" idx="13"/>
          </p:nvPr>
        </p:nvSpPr>
        <p:spPr>
          <a:xfrm>
            <a:off x="323570" y="1350107"/>
            <a:ext cx="8424614" cy="429555"/>
          </a:xfrm>
        </p:spPr>
        <p:txBody>
          <a:bodyPr anchor="ctr"/>
          <a:lstStyle/>
          <a:p>
            <a:pPr algn="ctr"/>
            <a:r>
              <a:rPr lang="fr-FR" dirty="0"/>
              <a:t> </a:t>
            </a:r>
            <a:r>
              <a:rPr lang="fr-FR" dirty="0" smtClean="0"/>
              <a:t>Profession </a:t>
            </a:r>
            <a:r>
              <a:rPr lang="fr-FR" dirty="0"/>
              <a:t>et éventuellement spécialité, expérience professionnelle </a:t>
            </a:r>
            <a:r>
              <a:rPr lang="fr-FR" dirty="0" smtClean="0"/>
              <a:t>requise, lieu de mise en œuvre.</a:t>
            </a:r>
            <a:endParaRPr lang="fr-FR" dirty="0"/>
          </a:p>
        </p:txBody>
      </p:sp>
      <p:sp>
        <p:nvSpPr>
          <p:cNvPr id="9" name="Titre 8"/>
          <p:cNvSpPr>
            <a:spLocks noGrp="1"/>
          </p:cNvSpPr>
          <p:nvPr>
            <p:ph type="title"/>
          </p:nvPr>
        </p:nvSpPr>
        <p:spPr/>
        <p:txBody>
          <a:bodyPr>
            <a:normAutofit fontScale="90000"/>
          </a:bodyPr>
          <a:lstStyle/>
          <a:p>
            <a:r>
              <a:rPr lang="fr-FR" dirty="0" smtClean="0">
                <a:solidFill>
                  <a:schemeClr val="tx2"/>
                </a:solidFill>
              </a:rPr>
              <a:t>4. Quels </a:t>
            </a:r>
            <a:r>
              <a:rPr lang="fr-FR" dirty="0">
                <a:solidFill>
                  <a:schemeClr val="tx2"/>
                </a:solidFill>
              </a:rPr>
              <a:t>professionnels </a:t>
            </a:r>
            <a:r>
              <a:rPr lang="fr-FR" dirty="0" smtClean="0">
                <a:solidFill>
                  <a:schemeClr val="tx2"/>
                </a:solidFill>
              </a:rPr>
              <a:t>sont </a:t>
            </a:r>
            <a:r>
              <a:rPr lang="fr-FR" dirty="0">
                <a:solidFill>
                  <a:schemeClr val="tx2"/>
                </a:solidFill>
              </a:rPr>
              <a:t>concernés par la mise en œuvre du protocole </a:t>
            </a:r>
            <a:r>
              <a:rPr lang="fr-FR" dirty="0" smtClean="0">
                <a:solidFill>
                  <a:schemeClr val="tx2"/>
                </a:solidFill>
              </a:rPr>
              <a:t>?</a:t>
            </a:r>
            <a:endParaRPr lang="fr-FR" dirty="0">
              <a:solidFill>
                <a:schemeClr val="tx2"/>
              </a:solidFill>
            </a:endParaRPr>
          </a:p>
        </p:txBody>
      </p:sp>
      <p:sp>
        <p:nvSpPr>
          <p:cNvPr id="11" name="Espace réservé du texte 10"/>
          <p:cNvSpPr>
            <a:spLocks noGrp="1"/>
          </p:cNvSpPr>
          <p:nvPr>
            <p:ph type="body" sz="quarter" idx="14"/>
          </p:nvPr>
        </p:nvSpPr>
        <p:spPr>
          <a:xfrm>
            <a:off x="323850" y="1923678"/>
            <a:ext cx="8424334" cy="2736304"/>
          </a:xfrm>
        </p:spPr>
        <p:txBody>
          <a:bodyPr anchor="ctr"/>
          <a:lstStyle/>
          <a:p>
            <a:pPr marL="434975" lvl="0" indent="-342900">
              <a:buFont typeface="Arial" panose="020B0604020202020204" pitchFamily="34" charset="0"/>
              <a:buChar char="•"/>
            </a:pPr>
            <a:r>
              <a:rPr lang="fr-FR" sz="2000" dirty="0" smtClean="0"/>
              <a:t>Délégants</a:t>
            </a:r>
            <a:r>
              <a:rPr lang="fr-FR" sz="2000" dirty="0"/>
              <a:t> </a:t>
            </a:r>
            <a:r>
              <a:rPr lang="fr-FR" sz="2000" dirty="0" smtClean="0"/>
              <a:t>: médecins généralistes / médecins traitants</a:t>
            </a:r>
            <a:endParaRPr lang="fr-FR" sz="2000" dirty="0"/>
          </a:p>
          <a:p>
            <a:pPr marL="434975" indent="-342900">
              <a:spcAft>
                <a:spcPts val="0"/>
              </a:spcAft>
              <a:buFont typeface="Arial" panose="020B0604020202020204" pitchFamily="34" charset="0"/>
              <a:buChar char="•"/>
            </a:pPr>
            <a:r>
              <a:rPr lang="fr-FR" sz="2000" dirty="0" smtClean="0"/>
              <a:t>Délégués</a:t>
            </a:r>
            <a:r>
              <a:rPr lang="fr-FR" sz="2000" dirty="0"/>
              <a:t> </a:t>
            </a:r>
            <a:r>
              <a:rPr lang="fr-FR" sz="2000" dirty="0" smtClean="0"/>
              <a:t>: </a:t>
            </a:r>
          </a:p>
          <a:p>
            <a:pPr marL="637200" lvl="1" indent="-285750">
              <a:spcBef>
                <a:spcPts val="0"/>
              </a:spcBef>
              <a:spcAft>
                <a:spcPts val="0"/>
              </a:spcAft>
              <a:buFontTx/>
              <a:buChar char="-"/>
            </a:pPr>
            <a:r>
              <a:rPr lang="fr-FR" sz="1800" dirty="0" smtClean="0"/>
              <a:t>infirmiers-ères en soins de ville</a:t>
            </a:r>
            <a:r>
              <a:rPr lang="fr-FR" sz="1600" dirty="0" smtClean="0"/>
              <a:t>. </a:t>
            </a:r>
          </a:p>
          <a:p>
            <a:pPr marL="637200" lvl="1" indent="-285750">
              <a:spcBef>
                <a:spcPts val="0"/>
              </a:spcBef>
              <a:spcAft>
                <a:spcPts val="0"/>
              </a:spcAft>
              <a:buFontTx/>
              <a:buChar char="-"/>
            </a:pPr>
            <a:r>
              <a:rPr lang="fr-FR" sz="1800" i="1" dirty="0" smtClean="0"/>
              <a:t>Masseur-kinésithérapeutes ?</a:t>
            </a:r>
            <a:r>
              <a:rPr lang="fr-FR" sz="1800" i="1" dirty="0"/>
              <a:t> </a:t>
            </a:r>
            <a:endParaRPr lang="fr-FR" sz="1800" i="1" dirty="0" smtClean="0"/>
          </a:p>
          <a:p>
            <a:pPr marL="637200" lvl="1" indent="-285750">
              <a:spcBef>
                <a:spcPts val="0"/>
              </a:spcBef>
              <a:spcAft>
                <a:spcPts val="1200"/>
              </a:spcAft>
              <a:buFontTx/>
              <a:buChar char="-"/>
            </a:pPr>
            <a:r>
              <a:rPr lang="fr-FR" sz="2000" dirty="0" smtClean="0"/>
              <a:t>E</a:t>
            </a:r>
            <a:r>
              <a:rPr lang="fr-FR" sz="1800" dirty="0" smtClean="0"/>
              <a:t>xpérience professionnelle </a:t>
            </a:r>
            <a:r>
              <a:rPr lang="fr-FR" sz="1800" dirty="0"/>
              <a:t>requise </a:t>
            </a:r>
            <a:r>
              <a:rPr lang="fr-FR" sz="1800" dirty="0" smtClean="0"/>
              <a:t>?</a:t>
            </a:r>
          </a:p>
          <a:p>
            <a:pPr marL="434975" indent="-342900">
              <a:buFont typeface="Arial" panose="020B0604020202020204" pitchFamily="34" charset="0"/>
              <a:buChar char="•"/>
            </a:pPr>
            <a:r>
              <a:rPr lang="fr-FR" sz="1800" dirty="0" smtClean="0"/>
              <a:t>Lieu de mis en œuvre : </a:t>
            </a:r>
            <a:r>
              <a:rPr lang="fr-FR" sz="1800" dirty="0" smtClean="0">
                <a:sym typeface="Wingdings" panose="05000000000000000000" pitchFamily="2" charset="2"/>
              </a:rPr>
              <a:t></a:t>
            </a:r>
            <a:r>
              <a:rPr lang="fr-FR" sz="1800" dirty="0" smtClean="0"/>
              <a:t>MSP  </a:t>
            </a:r>
            <a:r>
              <a:rPr lang="fr-FR" sz="1800" dirty="0" smtClean="0">
                <a:sym typeface="Wingdings" panose="05000000000000000000" pitchFamily="2" charset="2"/>
              </a:rPr>
              <a:t>C</a:t>
            </a:r>
            <a:r>
              <a:rPr lang="fr-FR" sz="1800" dirty="0" smtClean="0"/>
              <a:t>DS  </a:t>
            </a:r>
            <a:r>
              <a:rPr lang="fr-FR" sz="1800" dirty="0" smtClean="0">
                <a:sym typeface="Wingdings" panose="05000000000000000000" pitchFamily="2" charset="2"/>
              </a:rPr>
              <a:t></a:t>
            </a:r>
            <a:r>
              <a:rPr lang="fr-FR" sz="1800" dirty="0" smtClean="0"/>
              <a:t>CPTS </a:t>
            </a:r>
          </a:p>
          <a:p>
            <a:r>
              <a:rPr lang="fr-FR" dirty="0" smtClean="0"/>
              <a:t>NB: quel </a:t>
            </a:r>
            <a:r>
              <a:rPr lang="fr-FR" dirty="0"/>
              <a:t>que soit le lieu de mise en œuvre, les professionnels doivent avoir une proximité d’exercice et des habitudes de travail en commun permettant un travail effectif en équipe</a:t>
            </a:r>
            <a:r>
              <a:rPr lang="fr-FR" dirty="0" smtClean="0"/>
              <a:t>.</a:t>
            </a:r>
            <a:endParaRPr lang="fr-FR" sz="1800" dirty="0" smtClean="0"/>
          </a:p>
        </p:txBody>
      </p:sp>
      <p:sp>
        <p:nvSpPr>
          <p:cNvPr id="8" name="Espace réservé du pied de page 7"/>
          <p:cNvSpPr>
            <a:spLocks noGrp="1"/>
          </p:cNvSpPr>
          <p:nvPr>
            <p:ph type="ftr" sz="quarter" idx="3"/>
          </p:nvPr>
        </p:nvSpPr>
        <p:spPr/>
        <p:txBody>
          <a:bodyPr/>
          <a:lstStyle/>
          <a:p>
            <a:r>
              <a:rPr lang="fr-FR" dirty="0" smtClean="0"/>
              <a:t>Direction générale de l’offre de soins</a:t>
            </a:r>
            <a:endParaRPr lang="fr-FR" dirty="0"/>
          </a:p>
        </p:txBody>
      </p:sp>
    </p:spTree>
    <p:extLst>
      <p:ext uri="{BB962C8B-B14F-4D97-AF65-F5344CB8AC3E}">
        <p14:creationId xmlns:p14="http://schemas.microsoft.com/office/powerpoint/2010/main" val="3413874412"/>
      </p:ext>
    </p:extLst>
  </p:cSld>
  <p:clrMapOvr>
    <a:masterClrMapping/>
  </p:clrMapOvr>
</p:sld>
</file>

<file path=ppt/theme/theme1.xml><?xml version="1.0" encoding="utf-8"?>
<a:theme xmlns:a="http://schemas.openxmlformats.org/drawingml/2006/main" name="TEMPLATE_INTITULE_OFFIC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6" id="{25DB2D80-B418-C445-B794-8EFE4AC572D3}" vid="{D7C109EF-1FF6-B140-BAA4-C929A0D919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106E6B442BF643B751AF735B9623DF" ma:contentTypeVersion="1" ma:contentTypeDescription="Crée un document." ma:contentTypeScope="" ma:versionID="b866a2d88abdb9aeb3ebd3238878abb7">
  <xsd:schema xmlns:xsd="http://www.w3.org/2001/XMLSchema" xmlns:xs="http://www.w3.org/2001/XMLSchema" xmlns:p="http://schemas.microsoft.com/office/2006/metadata/properties" xmlns:ns1="http://schemas.microsoft.com/sharepoint/v3" xmlns:ns2="7b4e5cf4-0fc5-48ee-950b-8270790171f4" xmlns:ns3="7f020e4e-05e3-4854-bed3-e96f0ff1d633" targetNamespace="http://schemas.microsoft.com/office/2006/metadata/properties" ma:root="true" ma:fieldsID="3ffbec32b648b209ce331a6b4b87e67d" ns1:_="" ns2:_="" ns3:_="">
    <xsd:import namespace="http://schemas.microsoft.com/sharepoint/v3"/>
    <xsd:import namespace="7b4e5cf4-0fc5-48ee-950b-8270790171f4"/>
    <xsd:import namespace="7f020e4e-05e3-4854-bed3-e96f0ff1d633"/>
    <xsd:element name="properties">
      <xsd:complexType>
        <xsd:sequence>
          <xsd:element name="documentManagement">
            <xsd:complexType>
              <xsd:all>
                <xsd:element ref="ns2:_dlc_DocId" minOccurs="0"/>
                <xsd:element ref="ns2:_dlc_DocIdUrl" minOccurs="0"/>
                <xsd:element ref="ns2:_dlc_DocIdPersistId" minOccurs="0"/>
                <xsd:element ref="ns3:PACo_NiveauDeConfidentialiteTaxHTField0" minOccurs="0"/>
                <xsd:element ref="ns2:TaxCatchAll" minOccurs="0"/>
                <xsd:element ref="ns2:TaxCatchAllLabel"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5"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16"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b4e5cf4-0fc5-48ee-950b-8270790171f4"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element name="TaxCatchAll" ma:index="12" nillable="true" ma:displayName="Colonne Attraper tout de Taxonomie" ma:description="" ma:hidden="true" ma:list="{d832e24f-c8ee-45ec-b83f-6d52fe3e122c}" ma:internalName="TaxCatchAll" ma:showField="CatchAllData" ma:web="7b4e5cf4-0fc5-48ee-950b-8270790171f4">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Colonne Attraper tout de Taxonomie1" ma:description="" ma:hidden="true" ma:list="{d832e24f-c8ee-45ec-b83f-6d52fe3e122c}" ma:internalName="TaxCatchAllLabel" ma:readOnly="true" ma:showField="CatchAllDataLabel" ma:web="7b4e5cf4-0fc5-48ee-950b-8270790171f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f020e4e-05e3-4854-bed3-e96f0ff1d633" elementFormDefault="qualified">
    <xsd:import namespace="http://schemas.microsoft.com/office/2006/documentManagement/types"/>
    <xsd:import namespace="http://schemas.microsoft.com/office/infopath/2007/PartnerControls"/>
    <xsd:element name="PACo_NiveauDeConfidentialiteTaxHTField0" ma:index="11" ma:taxonomy="true" ma:internalName="PACo_NiveauDeConfidentialiteTaxHTField0" ma:taxonomyFieldName="PACo_NiveauDeConfidentialite" ma:displayName="Niveau de confidentialité" ma:default="1;#Public|43a73bf0-6fa9-439e-9f01-0c858cc75030" ma:fieldId="{55294203-1914-45cc-91d1-0bc660f83c6c}" ma:sspId="624bd1e1-bb4f-4cf0-a57e-44630b9c7bb2" ma:termSetId="47fe2dba-03aa-4e20-9197-2cab34707c07"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ACo_NiveauDeConfidentialiteTaxHTField0 xmlns="7f020e4e-05e3-4854-bed3-e96f0ff1d633">
      <Terms xmlns="http://schemas.microsoft.com/office/infopath/2007/PartnerControls">
        <TermInfo xmlns="http://schemas.microsoft.com/office/infopath/2007/PartnerControls">
          <TermName xmlns="http://schemas.microsoft.com/office/infopath/2007/PartnerControls">Public</TermName>
          <TermId xmlns="http://schemas.microsoft.com/office/infopath/2007/PartnerControls">43a73bf0-6fa9-439e-9f01-0c858cc75030</TermId>
        </TermInfo>
      </Terms>
    </PACo_NiveauDeConfidentialiteTaxHTField0>
    <PublishingExpirationDate xmlns="http://schemas.microsoft.com/sharepoint/v3" xsi:nil="true"/>
    <PublishingStartDate xmlns="http://schemas.microsoft.com/sharepoint/v3" xsi:nil="true"/>
    <_dlc_DocId xmlns="7b4e5cf4-0fc5-48ee-950b-8270790171f4">CXYRD2YVEM74-469-42</_dlc_DocId>
    <TaxCatchAll xmlns="7b4e5cf4-0fc5-48ee-950b-8270790171f4">
      <Value>1</Value>
    </TaxCatchAll>
    <_dlc_DocIdUrl xmlns="7b4e5cf4-0fc5-48ee-950b-8270790171f4">
      <Url>https://paco.intranet.social.gouv.fr/sante/dgos/boite_outils/_layouts/15/DocIdRedir.aspx?ID=CXYRD2YVEM74-469-42</Url>
      <Description>CXYRD2YVEM74-469-42</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
    <Synchronization>Synchronous</Synchronization>
    <Type>1</Type>
    <SequenceNumber>10000</SequenceNumber>
    <Url/>
    <Assembly>Microsoft.SharePoint.Taxonomy, Version=14.0.0.0, Culture=neutral, PublicKeyToken=71e9bce111e9429c</Assembly>
    <Class>Microsoft.SharePoint.Taxonomy.TaxonomyItemEventReceiver</Class>
    <Data/>
    <Filter/>
  </Receiver>
  <Receiver>
    <Name/>
    <Synchronization>Synchronous</Synchronization>
    <Type>2</Type>
    <SequenceNumber>10000</SequenceNumber>
    <Url/>
    <Assembly>Microsoft.SharePoint.Taxonomy, Version=14.0.0.0, Culture=neutral, PublicKeyToken=71e9bce111e9429c</Assembly>
    <Class>Microsoft.SharePoint.Taxonomy.TaxonomyItemEventReceiver</Class>
    <Data/>
    <Filter/>
  </Receiver>
</spe:Receivers>
</file>

<file path=customXml/itemProps1.xml><?xml version="1.0" encoding="utf-8"?>
<ds:datastoreItem xmlns:ds="http://schemas.openxmlformats.org/officeDocument/2006/customXml" ds:itemID="{89306EDE-0C28-4BC5-A127-5DE95D17E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b4e5cf4-0fc5-48ee-950b-8270790171f4"/>
    <ds:schemaRef ds:uri="7f020e4e-05e3-4854-bed3-e96f0ff1d6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D365C9-CD19-4AFD-BF22-D6EA68BD22D1}">
  <ds:schemaRefs>
    <ds:schemaRef ds:uri="http://schemas.microsoft.com/sharepoint/v3"/>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7f020e4e-05e3-4854-bed3-e96f0ff1d633"/>
    <ds:schemaRef ds:uri="http://purl.org/dc/terms/"/>
    <ds:schemaRef ds:uri="7b4e5cf4-0fc5-48ee-950b-8270790171f4"/>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8BD86F11-FC99-462D-87DC-1EBEFCE0995E}">
  <ds:schemaRefs>
    <ds:schemaRef ds:uri="http://schemas.microsoft.com/sharepoint/v3/contenttype/forms"/>
  </ds:schemaRefs>
</ds:datastoreItem>
</file>

<file path=customXml/itemProps4.xml><?xml version="1.0" encoding="utf-8"?>
<ds:datastoreItem xmlns:ds="http://schemas.openxmlformats.org/officeDocument/2006/customXml" ds:itemID="{C9BD010A-E440-425F-8862-0F6DC55AF7A8}">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TEMPLATE_INTITULE_OFFICIEL</Template>
  <TotalTime>7342</TotalTime>
  <Words>3156</Words>
  <Application>Microsoft Office PowerPoint</Application>
  <PresentationFormat>Affichage à l'écran (16:9)</PresentationFormat>
  <Paragraphs>409</Paragraphs>
  <Slides>35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35</vt:i4>
      </vt:variant>
    </vt:vector>
  </HeadingPairs>
  <TitlesOfParts>
    <vt:vector size="42" baseType="lpstr">
      <vt:lpstr>Arial</vt:lpstr>
      <vt:lpstr>Arial Narrow</vt:lpstr>
      <vt:lpstr>Calibri</vt:lpstr>
      <vt:lpstr>Symbol</vt:lpstr>
      <vt:lpstr>Times New Roman</vt:lpstr>
      <vt:lpstr>Wingdings</vt:lpstr>
      <vt:lpstr>TEMPLATE_INTITULE_OFFICIEL</vt:lpstr>
      <vt:lpstr>Présentation PowerPoint</vt:lpstr>
      <vt:lpstr>La délégation de compétences réglementaires</vt:lpstr>
      <vt:lpstr>Présentation PowerPoint</vt:lpstr>
      <vt:lpstr>Présentation PowerPoint</vt:lpstr>
      <vt:lpstr>1. Quel transfert d’acte ou d’activités voulez-vous opérer ?</vt:lpstr>
      <vt:lpstr>2. Existe-t-il déjà des protocoles sur ces sujets ?</vt:lpstr>
      <vt:lpstr>3. Des recommandations récentes ou des références réglementaires sont-elles disponibles sur ces sujets ?</vt:lpstr>
      <vt:lpstr>Exemple d’un protocole local de prévention des chutes prenant appui sur le protocole national en l’adaptant aux besoins et souhaits des équipes   </vt:lpstr>
      <vt:lpstr>4. Quels professionnels sont concernés par la mise en œuvre du protocole ?</vt:lpstr>
      <vt:lpstr>5. Après lecture des recommandations, quels critères d’inclusion et d’exclusion des patients envisager ?</vt:lpstr>
      <vt:lpstr>6. Comment schématiser le parcours du patient dans le protocole ?</vt:lpstr>
      <vt:lpstr>Présentation PowerPoint</vt:lpstr>
      <vt:lpstr>7. Quel(s) arbre(s) décisionnels et outils pour guider l’intervention des délégués ?</vt:lpstr>
      <vt:lpstr>7. Quel(s) arbre(s) décisionnels et outils pour guider l’intervention des délégués ?</vt:lpstr>
      <vt:lpstr>7. Quel(s) arbre(s) décisionnels et outils pour guider l’intervention des délégués ?</vt:lpstr>
      <vt:lpstr>8. De quelles nouvelles compétences (dérogatoires) ce parcours demande-t-il l’exercice par les délégués ?</vt:lpstr>
      <vt:lpstr>Outils : modèle de programme de prévention</vt:lpstr>
      <vt:lpstr>Outils de prescription : ordonnances préétablies </vt:lpstr>
      <vt:lpstr>Outils de prise en charge : fiches de conseils type pour les patients et documentation sur les prestations disponibles</vt:lpstr>
      <vt:lpstr>9. Quelle formation des délégués est requise pour pouvoir exercer ces nouvelles compétences ?</vt:lpstr>
      <vt:lpstr>9. Quelle formation est requise des délégués pour pouvoir exercer ces nouvelles compétences ?</vt:lpstr>
      <vt:lpstr>9. Quelle formation est requise des délégués pour pouvoir exercer ces nouvelles compétences ?</vt:lpstr>
      <vt:lpstr>9. Quelle formation est requise des délégués pour pouvoir exercer ces nouvelles compétences </vt:lpstr>
      <vt:lpstr>Deux profils types de chuteurs</vt:lpstr>
      <vt:lpstr>Présentation PowerPoint</vt:lpstr>
      <vt:lpstr>Q10. Comment assurer la continuité des soins et prévenir les risques liés à l‘application du protocole ?</vt:lpstr>
      <vt:lpstr>Présentation PowerPoint</vt:lpstr>
      <vt:lpstr>Q11. Quels indicateurs de suivi ?</vt:lpstr>
      <vt:lpstr>Q12. Comment organiser en pratique l’inclusion ?</vt:lpstr>
      <vt:lpstr>Exemple de grille d’éligibilité au protocole</vt:lpstr>
      <vt:lpstr>Présentation PowerPoint</vt:lpstr>
      <vt:lpstr>Le modèle économique dépend de l’ARS</vt:lpstr>
      <vt:lpstr>Checklist de vérification du protocole </vt:lpstr>
      <vt:lpstr>Checklist de vérification du protocole </vt:lpstr>
      <vt:lpstr>Checklist de vérification du protocole </vt:lpstr>
    </vt:vector>
  </TitlesOfParts>
  <Manager>Client</Manager>
  <Company>Ministères Chargés des Affaires Sociales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pierre.maurel</dc:creator>
  <cp:lastModifiedBy>VARROUD-VIAL, Michel (DGOS/DIRECTION/DIR)</cp:lastModifiedBy>
  <cp:revision>251</cp:revision>
  <dcterms:created xsi:type="dcterms:W3CDTF">2020-04-07T14:52:41Z</dcterms:created>
  <dcterms:modified xsi:type="dcterms:W3CDTF">2023-01-18T15:38:43Z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ACo_NiveauDeConfidentialite">
    <vt:lpwstr>1;#Public|43a73bf0-6fa9-439e-9f01-0c858cc75030</vt:lpwstr>
  </property>
  <property fmtid="{D5CDD505-2E9C-101B-9397-08002B2CF9AE}" pid="3" name="ContentTypeId">
    <vt:lpwstr>0x010100B3106E6B442BF643B751AF735B9623DF</vt:lpwstr>
  </property>
  <property fmtid="{D5CDD505-2E9C-101B-9397-08002B2CF9AE}" pid="4" name="_dlc_DocIdItemGuid">
    <vt:lpwstr>9a41850a-818b-4d2d-9ea7-21905fe914d8</vt:lpwstr>
  </property>
</Properties>
</file>